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1"/>
  </p:notesMasterIdLst>
  <p:sldIdLst>
    <p:sldId id="256" r:id="rId2"/>
    <p:sldId id="658" r:id="rId3"/>
    <p:sldId id="664" r:id="rId4"/>
    <p:sldId id="659" r:id="rId5"/>
    <p:sldId id="660" r:id="rId6"/>
    <p:sldId id="661" r:id="rId7"/>
    <p:sldId id="662" r:id="rId8"/>
    <p:sldId id="6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90D0E82A-5C8D-4804-8FC5-C7A9ACB6C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CAC9B5-8019-4E65-A81D-7E01D7DFDF43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F26478D9-15A1-4307-A1AB-2A1E3CFD0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4C37D46-08BA-414F-B852-AA42F046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2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90D0E82A-5C8D-4804-8FC5-C7A9ACB6C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CAC9B5-8019-4E65-A81D-7E01D7DFDF43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F26478D9-15A1-4307-A1AB-2A1E3CFD0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4C37D46-08BA-414F-B852-AA42F046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7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3E63EF4F-AEBB-4D29-9E08-C684E3AA1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440A7B-40E9-4636-881A-7864923941D2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F38C006-FD18-4472-88B5-AA08F7C63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B1473C6-B592-4A6D-A07C-B0ED7E4E4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99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t.jogtar.hu/jogszabaly?docid=A1700090.TV&amp;timeshift=fffffff4&amp;txtreferer=00000001.TXT" TargetMode="External"/><Relationship Id="rId2" Type="http://schemas.openxmlformats.org/officeDocument/2006/relationships/hyperlink" Target="https://net.jogtar.hu/jogszabaly?docid=A1100425.AT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Bevezető tanok és a büntetőeljárás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alapFogalmai</a:t>
            </a:r>
            <a:endParaRPr lang="hu-HU" sz="2400" b="1" i="1" cap="all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6 képernyő				15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>
            <a:extLst>
              <a:ext uri="{FF2B5EF4-FFF2-40B4-BE49-F238E27FC236}">
                <a16:creationId xmlns:a16="http://schemas.microsoft.com/office/drawing/2014/main" id="{25D7D0C1-6759-4E82-8412-AE3DEF27B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98556"/>
            <a:ext cx="7781284" cy="1143000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rgbClr val="363C92"/>
                </a:solidFill>
              </a:rPr>
              <a:t>	Büntetőjog, büntetőeljárási jog I.</a:t>
            </a:r>
          </a:p>
        </p:txBody>
      </p:sp>
      <p:sp>
        <p:nvSpPr>
          <p:cNvPr id="3075" name="Rectangle 22">
            <a:extLst>
              <a:ext uri="{FF2B5EF4-FFF2-40B4-BE49-F238E27FC236}">
                <a16:creationId xmlns:a16="http://schemas.microsoft.com/office/drawing/2014/main" id="{27894B62-8F8B-4281-8D52-4BE904D7F4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7704" y="1241556"/>
            <a:ext cx="7085012" cy="4525963"/>
          </a:xfrm>
        </p:spPr>
        <p:txBody>
          <a:bodyPr/>
          <a:lstStyle/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b="1" dirty="0"/>
              <a:t>I. Büntetőjog fogalma: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Char char="-"/>
            </a:pPr>
            <a:r>
              <a:rPr lang="hu-HU" altLang="hu-HU" sz="1800" b="1" dirty="0"/>
              <a:t>Tágabb értelemben: </a:t>
            </a:r>
            <a:r>
              <a:rPr lang="hu-HU" altLang="hu-HU" sz="1800" dirty="0" err="1"/>
              <a:t>ba</a:t>
            </a:r>
            <a:r>
              <a:rPr lang="hu-HU" altLang="hu-HU" sz="1800" dirty="0"/>
              <a:t>. + be. + bv.</a:t>
            </a:r>
            <a:endParaRPr lang="hu-HU" altLang="hu-HU" sz="1800" b="1" dirty="0"/>
          </a:p>
          <a:p>
            <a:pPr marL="736600" indent="-736600" algn="just" eaLnBrk="1" hangingPunct="1">
              <a:buClr>
                <a:schemeClr val="tx1"/>
              </a:buClr>
              <a:buFontTx/>
              <a:buChar char="-"/>
            </a:pPr>
            <a:r>
              <a:rPr lang="hu-HU" altLang="hu-HU" sz="1800" b="1" dirty="0"/>
              <a:t>Szűkebb értelemben: </a:t>
            </a:r>
            <a:r>
              <a:rPr lang="hu-HU" altLang="hu-HU" sz="1800" dirty="0" err="1"/>
              <a:t>ba</a:t>
            </a:r>
            <a:r>
              <a:rPr lang="hu-HU" altLang="hu-HU" sz="1800" dirty="0"/>
              <a:t>.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b="1" dirty="0" err="1"/>
              <a:t>Mj</a:t>
            </a:r>
            <a:r>
              <a:rPr lang="hu-HU" altLang="hu-HU" sz="1800" b="1" dirty="0"/>
              <a:t>.: </a:t>
            </a:r>
            <a:r>
              <a:rPr lang="hu-HU" altLang="hu-HU" sz="1800" dirty="0"/>
              <a:t>- </a:t>
            </a:r>
            <a:r>
              <a:rPr lang="hu-HU" altLang="hu-HU" sz="1800" u="sng" dirty="0"/>
              <a:t>büntetőanyagi jog</a:t>
            </a:r>
            <a:r>
              <a:rPr lang="hu-HU" altLang="hu-HU" sz="1800" dirty="0"/>
              <a:t>: mely cselekmény </a:t>
            </a:r>
            <a:r>
              <a:rPr lang="hu-HU" altLang="hu-HU" sz="1800" dirty="0" err="1"/>
              <a:t>bcs</a:t>
            </a:r>
            <a:r>
              <a:rPr lang="hu-HU" altLang="hu-HU" sz="1800" dirty="0"/>
              <a:t>; melyek a </a:t>
            </a:r>
            <a:r>
              <a:rPr lang="hu-HU" altLang="hu-HU" sz="1800" dirty="0" err="1"/>
              <a:t>bji</a:t>
            </a:r>
            <a:r>
              <a:rPr lang="hu-HU" altLang="hu-HU" sz="1800" dirty="0"/>
              <a:t> </a:t>
            </a:r>
            <a:r>
              <a:rPr lang="hu-HU" altLang="hu-HU" sz="1800" dirty="0" err="1"/>
              <a:t>felelősségrevonás</a:t>
            </a:r>
            <a:r>
              <a:rPr lang="hu-HU" altLang="hu-HU" sz="1800" dirty="0"/>
              <a:t> feltételei és akadályai; melyek a jogkövetkezményként kiszabható büntetések és intézkedések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dirty="0"/>
              <a:t>       - </a:t>
            </a:r>
            <a:r>
              <a:rPr lang="hu-HU" altLang="hu-HU" sz="1800" u="sng" dirty="0"/>
              <a:t>büntetőeljárási jog</a:t>
            </a:r>
            <a:r>
              <a:rPr lang="hu-HU" altLang="hu-HU" sz="1800" dirty="0"/>
              <a:t>: a </a:t>
            </a:r>
            <a:r>
              <a:rPr lang="hu-HU" altLang="hu-HU" sz="1800" dirty="0" err="1"/>
              <a:t>bcsek</a:t>
            </a:r>
            <a:r>
              <a:rPr lang="hu-HU" altLang="hu-HU" sz="1800" dirty="0"/>
              <a:t> elbírálása mely szerv előtt és milyen eljárás keretében történik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dirty="0"/>
              <a:t>       - </a:t>
            </a:r>
            <a:r>
              <a:rPr lang="hu-HU" altLang="hu-HU" sz="1800" u="sng" dirty="0"/>
              <a:t>büntetés-végrehajtási jog</a:t>
            </a:r>
            <a:r>
              <a:rPr lang="hu-HU" altLang="hu-HU" sz="1800" dirty="0"/>
              <a:t>: a kiszabott büntetések, intézkedések végrehajtási rendje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b="1" dirty="0"/>
              <a:t>Mj2.: </a:t>
            </a:r>
            <a:r>
              <a:rPr lang="hu-HU" altLang="hu-HU" sz="1800" dirty="0"/>
              <a:t>milyen kapcsolat van a </a:t>
            </a:r>
            <a:r>
              <a:rPr lang="hu-HU" altLang="hu-HU" sz="1800" dirty="0" err="1"/>
              <a:t>ba</a:t>
            </a:r>
            <a:r>
              <a:rPr lang="hu-HU" altLang="hu-HU" sz="1800" dirty="0"/>
              <a:t>. és be. között?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AutoNum type="arabicPeriod"/>
            </a:pPr>
            <a:r>
              <a:rPr lang="hu-HU" altLang="hu-HU" sz="1800" dirty="0"/>
              <a:t>Egymás nélkül nem létezhetnek: holtanyag; tárgytalan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AutoNum type="arabicPeriod"/>
            </a:pPr>
            <a:r>
              <a:rPr lang="hu-HU" altLang="hu-HU" sz="1800" dirty="0"/>
              <a:t>Vegyes jellegű jogintézmények: pl. magánindítvány, elévülés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800" dirty="0"/>
          </a:p>
        </p:txBody>
      </p:sp>
      <p:pic>
        <p:nvPicPr>
          <p:cNvPr id="3" name="Ábra 2" descr="Jogot jelképező mérleg">
            <a:extLst>
              <a:ext uri="{FF2B5EF4-FFF2-40B4-BE49-F238E27FC236}">
                <a16:creationId xmlns:a16="http://schemas.microsoft.com/office/drawing/2014/main" id="{BD79FB2E-8806-48DA-B870-46C9933D9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536" y="2384556"/>
            <a:ext cx="2257400" cy="22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4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>
            <a:extLst>
              <a:ext uri="{FF2B5EF4-FFF2-40B4-BE49-F238E27FC236}">
                <a16:creationId xmlns:a16="http://schemas.microsoft.com/office/drawing/2014/main" id="{25D7D0C1-6759-4E82-8412-AE3DEF27B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98556"/>
            <a:ext cx="8069316" cy="1143000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rgbClr val="363C92"/>
                </a:solidFill>
              </a:rPr>
              <a:t>	Büntetőjog, büntetőeljárási jog II.</a:t>
            </a:r>
          </a:p>
        </p:txBody>
      </p:sp>
      <p:sp>
        <p:nvSpPr>
          <p:cNvPr id="3075" name="Rectangle 22">
            <a:extLst>
              <a:ext uri="{FF2B5EF4-FFF2-40B4-BE49-F238E27FC236}">
                <a16:creationId xmlns:a16="http://schemas.microsoft.com/office/drawing/2014/main" id="{27894B62-8F8B-4281-8D52-4BE904D7F4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95864" y="1241556"/>
            <a:ext cx="7085012" cy="4525963"/>
          </a:xfrm>
        </p:spPr>
        <p:txBody>
          <a:bodyPr/>
          <a:lstStyle/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600" b="1" dirty="0"/>
              <a:t>II. Büntetőeljárás fogalma: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Char char="-"/>
            </a:pPr>
            <a:r>
              <a:rPr lang="hu-HU" altLang="hu-HU" sz="1600" b="1" dirty="0"/>
              <a:t>Az igazságszolgáltatás része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Char char="-"/>
            </a:pPr>
            <a:r>
              <a:rPr lang="hu-HU" altLang="hu-HU" sz="1600" b="1" dirty="0"/>
              <a:t>Az eljárási cselekmények sorozata = döntés a </a:t>
            </a:r>
            <a:r>
              <a:rPr lang="hu-HU" altLang="hu-HU" sz="1600" b="1" dirty="0" err="1"/>
              <a:t>bj</a:t>
            </a:r>
            <a:r>
              <a:rPr lang="hu-HU" altLang="hu-HU" sz="1600" b="1" dirty="0"/>
              <a:t>-i főkérdésekben (a felelősségről)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600" b="1" dirty="0"/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600" b="1" dirty="0"/>
              <a:t>III. Büntetőeljárási jog fogalma: a büntetőeljárási normák összessége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b="1" dirty="0"/>
              <a:t>elemei: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endParaRPr lang="hu-HU" altLang="hu-HU" sz="1600" b="1" dirty="0"/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b="1" dirty="0"/>
              <a:t> </a:t>
            </a:r>
            <a:r>
              <a:rPr lang="hu-HU" altLang="hu-HU" sz="1600" dirty="0"/>
              <a:t>1. eljárási elvek, garanciák;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dirty="0"/>
              <a:t> 2. az eljárás indítás feltételei és akadályai;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dirty="0"/>
              <a:t> 3. eljárási szakaszok;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dirty="0"/>
              <a:t> 4. eljárás alanyainak joghelyzete;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dirty="0"/>
              <a:t> 5. eljárási cselekmények;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dirty="0"/>
              <a:t> 6. határozatok;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hu-HU" altLang="hu-HU" sz="1600" dirty="0"/>
              <a:t> 7. jogorvoslás módja</a:t>
            </a:r>
            <a:endParaRPr lang="hu-HU" altLang="hu-HU" sz="1600" b="1" dirty="0"/>
          </a:p>
        </p:txBody>
      </p:sp>
      <p:pic>
        <p:nvPicPr>
          <p:cNvPr id="3" name="Ábra 2" descr="Bírói kalapács">
            <a:extLst>
              <a:ext uri="{FF2B5EF4-FFF2-40B4-BE49-F238E27FC236}">
                <a16:creationId xmlns:a16="http://schemas.microsoft.com/office/drawing/2014/main" id="{E09CAFD5-8EC9-44FA-A46C-102B0A6AA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8184" y="3416086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8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>
            <a:extLst>
              <a:ext uri="{FF2B5EF4-FFF2-40B4-BE49-F238E27FC236}">
                <a16:creationId xmlns:a16="http://schemas.microsoft.com/office/drawing/2014/main" id="{10C4ED8E-B58E-414B-9555-FCA86E533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1425" y="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rgbClr val="363C92"/>
                </a:solidFill>
              </a:rPr>
              <a:t>A büntetőeljárás tartalma és feladatai</a:t>
            </a:r>
          </a:p>
        </p:txBody>
      </p:sp>
      <p:sp>
        <p:nvSpPr>
          <p:cNvPr id="4099" name="Rectangle 25">
            <a:extLst>
              <a:ext uri="{FF2B5EF4-FFF2-40B4-BE49-F238E27FC236}">
                <a16:creationId xmlns:a16="http://schemas.microsoft.com/office/drawing/2014/main" id="{577DEF27-4D26-4841-9BEC-6E4ED7DC33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20838" y="1268413"/>
            <a:ext cx="7470775" cy="5130800"/>
          </a:xfrm>
        </p:spPr>
        <p:txBody>
          <a:bodyPr/>
          <a:lstStyle/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b="1" dirty="0"/>
              <a:t>I. A büntetőeljárás tárgya:</a:t>
            </a:r>
            <a:r>
              <a:rPr lang="hu-HU" altLang="hu-HU" sz="1800" dirty="0"/>
              <a:t> megtörtént, múltbeli, emberi magatartás, amely büntethető, mert a Btk. alapján büntetendő (konkrét tényállás)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800" b="1" dirty="0"/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b="1" dirty="0"/>
              <a:t>II. A büntetőeljárás tartalma: </a:t>
            </a:r>
            <a:r>
              <a:rPr lang="hu-HU" altLang="hu-HU" sz="1800" dirty="0"/>
              <a:t>büntetőeljárási cselekmények összessége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800" b="1" dirty="0"/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b="1" dirty="0"/>
              <a:t>III. A büntetőeljárás feladatai:</a:t>
            </a:r>
          </a:p>
          <a:p>
            <a:pPr marL="736600" indent="-736600" algn="just" eaLnBrk="1" hangingPunct="1">
              <a:buClr>
                <a:schemeClr val="tx1"/>
              </a:buClr>
            </a:pPr>
            <a:r>
              <a:rPr lang="hu-HU" altLang="hu-HU" sz="1800" dirty="0"/>
              <a:t>Tényigazság feltárása: a konkrét, múltbeli emberi magatartás megtörtént vagy sem</a:t>
            </a:r>
          </a:p>
          <a:p>
            <a:pPr marL="736600" indent="-736600" algn="just" eaLnBrk="1" hangingPunct="1">
              <a:buClr>
                <a:schemeClr val="tx1"/>
              </a:buClr>
            </a:pPr>
            <a:r>
              <a:rPr lang="hu-HU" altLang="hu-HU" sz="1800" dirty="0"/>
              <a:t>A törvényesség betartása, betartatása</a:t>
            </a:r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endParaRPr lang="hu-HU" altLang="hu-HU" sz="1800" dirty="0"/>
          </a:p>
          <a:p>
            <a:pPr marL="736600" indent="-736600" algn="just" eaLnBrk="1" hangingPunct="1">
              <a:buClr>
                <a:schemeClr val="tx1"/>
              </a:buClr>
              <a:buFontTx/>
              <a:buNone/>
            </a:pPr>
            <a:r>
              <a:rPr lang="hu-HU" altLang="hu-HU" sz="1800" dirty="0"/>
              <a:t>E feladatok </a:t>
            </a:r>
            <a:r>
              <a:rPr lang="hu-HU" altLang="hu-HU" sz="1800" dirty="0" err="1"/>
              <a:t>jogrendszerenként</a:t>
            </a:r>
            <a:r>
              <a:rPr lang="hu-HU" altLang="hu-HU" sz="1800" dirty="0"/>
              <a:t> eltérően valósulnak meg.</a:t>
            </a:r>
          </a:p>
        </p:txBody>
      </p:sp>
    </p:spTree>
    <p:extLst>
      <p:ext uri="{BB962C8B-B14F-4D97-AF65-F5344CB8AC3E}">
        <p14:creationId xmlns:p14="http://schemas.microsoft.com/office/powerpoint/2010/main" val="29017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B19227C-D0A3-4C76-9ACA-487CD61BE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675" y="277813"/>
            <a:ext cx="8229600" cy="1174750"/>
          </a:xfrm>
        </p:spPr>
        <p:txBody>
          <a:bodyPr/>
          <a:lstStyle/>
          <a:p>
            <a:pPr eaLnBrk="1" hangingPunct="1"/>
            <a:r>
              <a:rPr lang="hu-HU" altLang="hu-HU" sz="2800" b="1" dirty="0"/>
              <a:t>	</a:t>
            </a:r>
            <a:r>
              <a:rPr lang="hu-HU" altLang="hu-HU" sz="2800" b="1" dirty="0">
                <a:solidFill>
                  <a:srgbClr val="363C92"/>
                </a:solidFill>
              </a:rPr>
              <a:t>A büntetőeljárási rendszerek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161E42-3FE5-4A48-ADA5-479C548AAC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2275" y="1989138"/>
            <a:ext cx="6994525" cy="4525962"/>
          </a:xfrm>
        </p:spPr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hu-HU" altLang="hu-HU" b="1" dirty="0" err="1"/>
              <a:t>Akkuzatóris</a:t>
            </a:r>
            <a:r>
              <a:rPr lang="hu-HU" altLang="hu-HU" b="1" dirty="0"/>
              <a:t> (vádelvű) rendszer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u-HU" altLang="hu-HU" b="1" dirty="0"/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hu-HU" altLang="hu-HU" b="1" dirty="0"/>
              <a:t>Inkvizitórius (nyomozóelvű) rendszer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u-HU" altLang="hu-HU" b="1" dirty="0"/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hu-HU" altLang="hu-HU" b="1" dirty="0"/>
              <a:t>Vegyes rendszer</a:t>
            </a:r>
          </a:p>
        </p:txBody>
      </p:sp>
      <p:pic>
        <p:nvPicPr>
          <p:cNvPr id="3" name="Ábra 2" descr="Előadó">
            <a:extLst>
              <a:ext uri="{FF2B5EF4-FFF2-40B4-BE49-F238E27FC236}">
                <a16:creationId xmlns:a16="http://schemas.microsoft.com/office/drawing/2014/main" id="{BAE3A77D-D760-4E00-B352-1C39975BD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679" y="1751065"/>
            <a:ext cx="1056861" cy="1056861"/>
          </a:xfrm>
          <a:prstGeom prst="rect">
            <a:avLst/>
          </a:prstGeom>
        </p:spPr>
      </p:pic>
      <p:pic>
        <p:nvPicPr>
          <p:cNvPr id="5" name="Ábra 4" descr="Nagyító">
            <a:extLst>
              <a:ext uri="{FF2B5EF4-FFF2-40B4-BE49-F238E27FC236}">
                <a16:creationId xmlns:a16="http://schemas.microsoft.com/office/drawing/2014/main" id="{C0C8B09A-4AF7-4ABD-97C4-3D207EEDA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84368" y="3111432"/>
            <a:ext cx="923167" cy="9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7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793EBD4E-3FDA-4EA6-9303-8AE77794496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9139131" cy="691263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526555">
                  <a:extLst>
                    <a:ext uri="{9D8B030D-6E8A-4147-A177-3AD203B41FA5}">
                      <a16:colId xmlns:a16="http://schemas.microsoft.com/office/drawing/2014/main" val="3430881555"/>
                    </a:ext>
                  </a:extLst>
                </a:gridCol>
                <a:gridCol w="1600922">
                  <a:extLst>
                    <a:ext uri="{9D8B030D-6E8A-4147-A177-3AD203B41FA5}">
                      <a16:colId xmlns:a16="http://schemas.microsoft.com/office/drawing/2014/main" val="3748693814"/>
                    </a:ext>
                  </a:extLst>
                </a:gridCol>
                <a:gridCol w="4011654">
                  <a:extLst>
                    <a:ext uri="{9D8B030D-6E8A-4147-A177-3AD203B41FA5}">
                      <a16:colId xmlns:a16="http://schemas.microsoft.com/office/drawing/2014/main" val="2436437409"/>
                    </a:ext>
                  </a:extLst>
                </a:gridCol>
              </a:tblGrid>
              <a:tr h="38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Inkvizitórius (nyomozóelvű) rendszer (faggató-per)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Szempontok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Akkuzatórius (vádelvű) rendszer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1610549402"/>
                  </a:ext>
                </a:extLst>
              </a:tr>
              <a:tr h="116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Uralkodó típus volt: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>
                          <a:effectLst/>
                        </a:rPr>
                        <a:t>a középkori német és francia jogban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>
                          <a:effectLst/>
                        </a:rPr>
                        <a:t>kánonjogban (eretnekekkel és boszorkányokkal szembeni perekben)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>
                          <a:effectLst/>
                        </a:rPr>
                        <a:t>abszolút monarchiákban (ún. koncepciós perekben)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Jogtörténeti kialakulása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Jellemző volt: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>
                          <a:effectLst/>
                        </a:rPr>
                        <a:t>ókori Görögország (szabad polgárok közötti perekben)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>
                          <a:effectLst/>
                        </a:rPr>
                        <a:t>ókori Róma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>
                          <a:effectLst/>
                        </a:rPr>
                        <a:t>újkori Anglia területén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3761759726"/>
                  </a:ext>
                </a:extLst>
              </a:tr>
              <a:tr h="773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Az eljárás célja az anyagi igazság feltárása (A „Mi történt?” kérdésre keresi a választ) Ez eltorzulhat, és a vélt/célszerűnek tartott „igazság” megállapításához vezethet.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Az eljárás célja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Az eljárás célja a jogi igazság feltárása, jogi keretek között mi állapítható meg. (A „Mi bizonyítható?” kérdésre keresi a választ.) Az eljárás célja a jogi igazság feltárása.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2645128630"/>
                  </a:ext>
                </a:extLst>
              </a:tr>
              <a:tr h="15470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Titkosság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Írásbeliség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Ex </a:t>
                      </a:r>
                      <a:r>
                        <a:rPr lang="hu-HU" sz="1200" kern="50" dirty="0" err="1">
                          <a:effectLst/>
                        </a:rPr>
                        <a:t>actis</a:t>
                      </a:r>
                      <a:r>
                        <a:rPr lang="hu-HU" sz="1200" kern="50" dirty="0">
                          <a:effectLst/>
                        </a:rPr>
                        <a:t> (közvetlenség hiánya): a bíróság az ítéletet a rendelkezésre álló iratok alapján hozza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Bűnösség vélelme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Nem érvényesül a védelemhez való jog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Az alapelvek érvényesülése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Nyilvánosság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Szóbeliség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Közvetlenség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Ártatlanság vélelme (in dubio pro reo; favor defensionis)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Védelemhez való jog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3243061346"/>
                  </a:ext>
                </a:extLst>
              </a:tr>
              <a:tr h="116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Ex officio, azaz hivatalból indul meg: a hatóság értesülése alapján, amely lehet pl. besúgás vagy kósza hír, illetve feljelentés is.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Nincsenek eljárásjogi értelemben vett felek.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Az eljárás megindulása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sértett kezdeményezésére (kérelmére) indul az eljárás, amely az egymással szembenálló egyenjogú felek jogvitája.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Megjelent a népvád (actio popularis) intézménye: a bűncselekmény elkövetése miatt a közösség nevében bárki kezdeményezhet eljárást.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257526706"/>
                  </a:ext>
                </a:extLst>
              </a:tr>
              <a:tr h="7735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Előkészítő szakasz: nyomozás és vizsgálat jellemzi, de nem pusztán adatgyűjtés, hanem bizonyítás is.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Bírósági szakasz: „</a:t>
                      </a:r>
                      <a:r>
                        <a:rPr lang="hu-HU" sz="1200" kern="50" dirty="0" err="1">
                          <a:effectLst/>
                        </a:rPr>
                        <a:t>álper</a:t>
                      </a:r>
                      <a:r>
                        <a:rPr lang="hu-HU" sz="1200" kern="50" dirty="0">
                          <a:effectLst/>
                        </a:rPr>
                        <a:t>”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Az eljárás szakaszai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Igazából egy szakasza van: a bírósági szakasz.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Nyomozási szakasz: csupán a tárgyalás előkészítése (csak adatgyűjtés)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Bírósági szakasz: az ügy érdemében dől el.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3832275447"/>
                  </a:ext>
                </a:extLst>
              </a:tr>
              <a:tr h="773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Nem érvényesül (a hatóság egyesíti a vád, a „gyónásszerű” védelem és az ítélkezés funkcióit);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nincs védő a büntetőeljárásban.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funkciómegosztás érvényesülése</a:t>
                      </a:r>
                      <a:endParaRPr lang="hu-HU" sz="12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Érvényesül.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Védő részvétele megengedett.</a:t>
                      </a:r>
                      <a:endParaRPr lang="hu-HU" sz="12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7877" marR="57877" marT="0" marB="0"/>
                </a:tc>
                <a:extLst>
                  <a:ext uri="{0D108BD9-81ED-4DB2-BD59-A6C34878D82A}">
                    <a16:rowId xmlns:a16="http://schemas.microsoft.com/office/drawing/2014/main" val="2584705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5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82674B28-1B8A-4EB4-8F65-9EAAA2E5EAC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108624" y="0"/>
          <a:ext cx="9247755" cy="691864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568471">
                  <a:extLst>
                    <a:ext uri="{9D8B030D-6E8A-4147-A177-3AD203B41FA5}">
                      <a16:colId xmlns:a16="http://schemas.microsoft.com/office/drawing/2014/main" val="1217467582"/>
                    </a:ext>
                  </a:extLst>
                </a:gridCol>
                <a:gridCol w="1619950">
                  <a:extLst>
                    <a:ext uri="{9D8B030D-6E8A-4147-A177-3AD203B41FA5}">
                      <a16:colId xmlns:a16="http://schemas.microsoft.com/office/drawing/2014/main" val="2317976460"/>
                    </a:ext>
                  </a:extLst>
                </a:gridCol>
                <a:gridCol w="4059334">
                  <a:extLst>
                    <a:ext uri="{9D8B030D-6E8A-4147-A177-3AD203B41FA5}">
                      <a16:colId xmlns:a16="http://schemas.microsoft.com/office/drawing/2014/main" val="1727667699"/>
                    </a:ext>
                  </a:extLst>
                </a:gridCol>
              </a:tblGrid>
              <a:tr h="461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Formális (kötött vagy legális vagy törvényi) bizonyítási rendszer: a törvény előre meghatározza a perbeli bizonyítékok bizonyító erejét, minden bizonyítéknak a törvény által előre meghatározott súlya, jelentősége volt.</a:t>
                      </a:r>
                      <a:endParaRPr lang="hu-HU" sz="2000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Két fajtája:</a:t>
                      </a:r>
                      <a:endParaRPr lang="hu-HU" sz="2000" kern="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pozitíve kötött: a törvény előre meghatározta, hogy mit kell igaznak tartani (mai jogunkban ez a vélelmeknél jön elő)</a:t>
                      </a:r>
                      <a:endParaRPr lang="hu-HU" sz="2000" kern="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kern="50" dirty="0">
                          <a:effectLst/>
                        </a:rPr>
                        <a:t>- negatíve kötött: a törvény előre megszabja minden egyes bizonyíték értékét, de a bíró csak akkor köteles marasztaló ítéletet hozni, ha meg van győződve a vádlott bűnösségéről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Bizonyítási rendszer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Szabad(</a:t>
                      </a:r>
                      <a:r>
                        <a:rPr lang="hu-HU" sz="1200" kern="50" dirty="0" err="1">
                          <a:effectLst/>
                        </a:rPr>
                        <a:t>abb</a:t>
                      </a:r>
                      <a:r>
                        <a:rPr lang="hu-HU" sz="1200" kern="50" dirty="0">
                          <a:effectLst/>
                        </a:rPr>
                        <a:t>) bizonyítási rendszer: a bíró a bűnügyben megvizsgált bizonyítékok értékét saját lelkiismeretén méri le, s dönt, hogy elégségesek-e a bűnösség megállapításához vagy sem.</a:t>
                      </a:r>
                      <a:endParaRPr lang="hu-HU" sz="2000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A törvény nem szabja meg előre, hogy mit lehet bizonyítékként felhasználni, sem pedig az egyes bizonyítékok értékét.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671460"/>
                  </a:ext>
                </a:extLst>
              </a:tr>
              <a:tr h="76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Hivatásos szakemberekből álló szakapparátus működik </a:t>
                      </a:r>
                      <a:r>
                        <a:rPr lang="hu-HU" sz="1200" kern="50" dirty="0" err="1">
                          <a:effectLst/>
                        </a:rPr>
                        <a:t>hierarcikus</a:t>
                      </a:r>
                      <a:r>
                        <a:rPr lang="hu-HU" sz="1200" kern="50" dirty="0">
                          <a:effectLst/>
                        </a:rPr>
                        <a:t> felépítésben.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hatóság tagjai</a:t>
                      </a:r>
                      <a:endParaRPr lang="hu-HU" sz="20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szakapparátus nem jellemző (laikus elemek részvétele).</a:t>
                      </a:r>
                      <a:endParaRPr lang="hu-HU" sz="2000" kern="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Bárki lehet vádló (pl. actio popularis, népvád), és védő.</a:t>
                      </a:r>
                      <a:endParaRPr lang="hu-HU" sz="20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1911719"/>
                  </a:ext>
                </a:extLst>
              </a:tr>
              <a:tr h="1086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Aktív(</a:t>
                      </a:r>
                      <a:r>
                        <a:rPr lang="hu-HU" sz="1200" kern="50" dirty="0" err="1">
                          <a:effectLst/>
                        </a:rPr>
                        <a:t>abb</a:t>
                      </a:r>
                      <a:r>
                        <a:rPr lang="hu-HU" sz="1200" kern="50" dirty="0">
                          <a:effectLst/>
                        </a:rPr>
                        <a:t>): az eljárás irányát, módját a bíró határozza meg.</a:t>
                      </a:r>
                      <a:endParaRPr lang="hu-HU" sz="2000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A bíróság nincs kötve a felek indítványaihoz.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A bíróság szerepe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Passzív(abb): a bíró feladata csak és kizárólag az igazság megállapítása a jogvita eldöntése során.</a:t>
                      </a:r>
                      <a:endParaRPr lang="hu-HU" sz="2000" kern="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Az eljárás módját a felek határozzák meg, pl. a sértett a vádlottal kiegyezhet, illetve a vádat ejtheti stb.</a:t>
                      </a:r>
                      <a:endParaRPr lang="hu-HU" sz="2000" kern="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bíróság a vádhoz kötött.</a:t>
                      </a:r>
                      <a:endParaRPr lang="hu-HU" sz="20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589697"/>
                  </a:ext>
                </a:extLst>
              </a:tr>
              <a:tr h="452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terhelt az eljárás tárgya, perbeli jogai nincsenek.</a:t>
                      </a:r>
                      <a:endParaRPr lang="hu-HU" sz="20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>
                          <a:effectLst/>
                        </a:rPr>
                        <a:t>A terhelt helyzete</a:t>
                      </a:r>
                      <a:endParaRPr lang="hu-HU" sz="20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50" dirty="0">
                          <a:effectLst/>
                        </a:rPr>
                        <a:t>A terhelt az eljárás alanya, perbeli jogokkal.</a:t>
                      </a:r>
                      <a:endParaRPr lang="hu-HU" sz="20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63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6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4">
            <a:extLst>
              <a:ext uri="{FF2B5EF4-FFF2-40B4-BE49-F238E27FC236}">
                <a16:creationId xmlns:a16="http://schemas.microsoft.com/office/drawing/2014/main" id="{6D10C245-1F04-4926-B958-29554ECD7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9494" y="274638"/>
            <a:ext cx="7085012" cy="1325562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rgbClr val="363C92"/>
                </a:solidFill>
                <a:latin typeface="Arial" panose="020B0604020202020204" pitchFamily="34" charset="0"/>
              </a:rPr>
              <a:t>A büntetőeljárási jog forrásai, viszonya egyéb jogágakhoz </a:t>
            </a:r>
          </a:p>
        </p:txBody>
      </p:sp>
      <p:sp>
        <p:nvSpPr>
          <p:cNvPr id="7171" name="Rectangle 55">
            <a:extLst>
              <a:ext uri="{FF2B5EF4-FFF2-40B4-BE49-F238E27FC236}">
                <a16:creationId xmlns:a16="http://schemas.microsoft.com/office/drawing/2014/main" id="{2A548BB4-C6DA-4963-ACA8-B63A4199A5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52450" indent="-552450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hu-HU" altLang="hu-HU" sz="2000" b="1" dirty="0"/>
          </a:p>
          <a:p>
            <a:pPr>
              <a:buClr>
                <a:schemeClr val="tx1"/>
              </a:buClr>
            </a:pPr>
            <a:r>
              <a:rPr lang="hu-HU" sz="2000" b="1" dirty="0">
                <a:solidFill>
                  <a:srgbClr val="363C9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Magyarország Alaptörvénye</a:t>
            </a:r>
            <a:endParaRPr lang="hu-HU" sz="2000" b="1" dirty="0">
              <a:solidFill>
                <a:srgbClr val="363C92"/>
              </a:solidFill>
            </a:endParaRPr>
          </a:p>
          <a:p>
            <a:pPr>
              <a:buClr>
                <a:schemeClr val="tx1"/>
              </a:buClr>
            </a:pPr>
            <a:endParaRPr lang="hu-HU" sz="2000" b="1" dirty="0"/>
          </a:p>
          <a:p>
            <a:pPr>
              <a:buClr>
                <a:schemeClr val="tx1"/>
              </a:buClr>
            </a:pPr>
            <a:r>
              <a:rPr lang="hu-HU" altLang="hu-HU" sz="2000" b="1" dirty="0">
                <a:solidFill>
                  <a:srgbClr val="363C9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2017. évi XC. törvény – a büntetőeljárásról</a:t>
            </a:r>
            <a:endParaRPr lang="hu-HU" altLang="hu-HU" sz="2000" b="1" dirty="0">
              <a:solidFill>
                <a:srgbClr val="363C92"/>
              </a:solidFill>
            </a:endParaRPr>
          </a:p>
          <a:p>
            <a:pPr>
              <a:buClr>
                <a:schemeClr val="tx1"/>
              </a:buClr>
            </a:pPr>
            <a:endParaRPr lang="hu-HU" altLang="hu-HU" sz="2000" b="1" dirty="0"/>
          </a:p>
          <a:p>
            <a:pPr lvl="1"/>
            <a:r>
              <a:rPr lang="hu-HU" sz="1600" dirty="0"/>
              <a:t>1994. évi XXXIV. törvény a Rendőrségről</a:t>
            </a:r>
          </a:p>
          <a:p>
            <a:pPr lvl="1"/>
            <a:r>
              <a:rPr lang="hu-HU" sz="1600" dirty="0"/>
              <a:t>2011. évi CLXIII. törvény az ügyészségről</a:t>
            </a:r>
          </a:p>
          <a:p>
            <a:pPr lvl="1"/>
            <a:r>
              <a:rPr lang="hu-HU" sz="1600" dirty="0"/>
              <a:t>2011. évi CLXIV. törvény a legfőbb ügyész, az ügyészek és más ügyészségi alkalmazottak jogállásáról és az ügyészi életpályáról</a:t>
            </a:r>
          </a:p>
          <a:p>
            <a:pPr lvl="1"/>
            <a:r>
              <a:rPr lang="hu-HU" sz="1600" dirty="0"/>
              <a:t>2011. évi CLXI. törvény a bíróságok szervezetéről és igazgatásáról</a:t>
            </a:r>
          </a:p>
          <a:p>
            <a:pPr lvl="1"/>
            <a:r>
              <a:rPr lang="hu-HU" sz="1600" dirty="0"/>
              <a:t>2011. évi CLXII. törvény a bírák jogállásáról és javadalmazásáról</a:t>
            </a:r>
          </a:p>
          <a:p>
            <a:pPr lvl="1"/>
            <a:r>
              <a:rPr lang="hu-HU" sz="1600" dirty="0"/>
              <a:t>2017. évi LXXVIII. törvény az ügyvédi tevékenységről</a:t>
            </a:r>
          </a:p>
          <a:p>
            <a:pPr marL="552450" indent="-552450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hu-HU" altLang="hu-HU" sz="2000" b="1" dirty="0"/>
          </a:p>
        </p:txBody>
      </p:sp>
      <p:pic>
        <p:nvPicPr>
          <p:cNvPr id="5" name="Ábra 4" descr="Könyvek">
            <a:extLst>
              <a:ext uri="{FF2B5EF4-FFF2-40B4-BE49-F238E27FC236}">
                <a16:creationId xmlns:a16="http://schemas.microsoft.com/office/drawing/2014/main" id="{77931E12-7274-4EB3-A848-272BDE3D7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3376" y="1567678"/>
            <a:ext cx="2473424" cy="247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1882</TotalTime>
  <Words>988</Words>
  <PresentationFormat>Diavetítés a képernyőre (4:3 oldalarány)</PresentationFormat>
  <Paragraphs>132</Paragraphs>
  <Slides>9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Wingdings</vt:lpstr>
      <vt:lpstr>SZTE</vt:lpstr>
      <vt:lpstr>  EFOP-3.4.3-16-2016-00014 </vt:lpstr>
      <vt:lpstr> Büntetőjog, büntetőeljárási jog I.</vt:lpstr>
      <vt:lpstr> Büntetőjog, büntetőeljárási jog II.</vt:lpstr>
      <vt:lpstr>A büntetőeljárás tartalma és feladatai</vt:lpstr>
      <vt:lpstr> A büntetőeljárási rendszerek</vt:lpstr>
      <vt:lpstr>PowerPoint-bemutató</vt:lpstr>
      <vt:lpstr>PowerPoint-bemutató</vt:lpstr>
      <vt:lpstr>A büntetőeljárási jog forrásai, viszonya egyéb jogágakhoz 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2014-03-03T11:13:53Z</dcterms:created>
  <dcterms:modified xsi:type="dcterms:W3CDTF">2018-12-04T16:36:43Z</dcterms:modified>
</cp:coreProperties>
</file>