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4" r:id="rId3"/>
    <p:sldId id="265" r:id="rId4"/>
    <p:sldId id="276" r:id="rId5"/>
    <p:sldId id="277" r:id="rId6"/>
    <p:sldId id="279" r:id="rId7"/>
    <p:sldId id="271" r:id="rId8"/>
    <p:sldId id="272" r:id="rId9"/>
    <p:sldId id="267" r:id="rId10"/>
    <p:sldId id="269" r:id="rId11"/>
    <p:sldId id="280" r:id="rId12"/>
    <p:sldId id="266" r:id="rId13"/>
    <p:sldId id="281" r:id="rId14"/>
    <p:sldId id="262" r:id="rId15"/>
    <p:sldId id="275" r:id="rId16"/>
    <p:sldId id="273" r:id="rId17"/>
    <p:sldId id="278" r:id="rId18"/>
    <p:sldId id="264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CD5"/>
    <a:srgbClr val="D6C2D2"/>
    <a:srgbClr val="B0B3A9"/>
    <a:srgbClr val="E6465D"/>
    <a:srgbClr val="D9D9D9"/>
    <a:srgbClr val="FFD4D4"/>
    <a:srgbClr val="FAD2D6"/>
    <a:srgbClr val="FF5353"/>
    <a:srgbClr val="FF0000"/>
    <a:srgbClr val="AD9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5257E-619E-4002-9949-18F0A5D9DBA8}" type="datetimeFigureOut">
              <a:rPr lang="hu-HU" smtClean="0"/>
              <a:t>2025.08.27.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C93E1-0140-4DC8-A28F-CBF6089675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347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30C1-6979-4205-9586-30A62CB53C93}" type="datetime1">
              <a:rPr lang="hu-HU" smtClean="0"/>
              <a:t>2025.08.27.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5C477-0C18-4727-8456-3C743AE6FE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92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8B041-C2E8-400D-B872-91639A69FDFC}" type="datetime1">
              <a:rPr lang="hu-HU" smtClean="0"/>
              <a:t>2025.08.27.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5C477-0C18-4727-8456-3C743AE6FE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244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6B4F-21D3-4A96-A528-2793E69D22F9}" type="datetime1">
              <a:rPr lang="hu-HU" smtClean="0"/>
              <a:t>2025.08.27.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5C477-0C18-4727-8456-3C743AE6FE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404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A275-02CF-4B77-98F1-4C67F08AB3F5}" type="datetime1">
              <a:rPr lang="hu-HU" smtClean="0"/>
              <a:t>2025.08.27.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5C477-0C18-4727-8456-3C743AE6FE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964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A858-C1AD-4A35-9ED4-FCB72227EE99}" type="datetime1">
              <a:rPr lang="hu-HU" smtClean="0"/>
              <a:t>2025.08.27.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5C477-0C18-4727-8456-3C743AE6FE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749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EC7-AB2E-4550-8E1E-B9BEEACE4C83}" type="datetime1">
              <a:rPr lang="hu-HU" smtClean="0"/>
              <a:t>2025.08.27.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5C477-0C18-4727-8456-3C743AE6FE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148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4DE6-308E-4631-A38D-C659B9B8BE41}" type="datetime1">
              <a:rPr lang="hu-HU" smtClean="0"/>
              <a:t>2025.08.27.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5C477-0C18-4727-8456-3C743AE6FE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961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3F5A-6A07-45A1-AADE-B2445B2B4F3A}" type="datetime1">
              <a:rPr lang="hu-HU" smtClean="0"/>
              <a:t>2025.08.27.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5C477-0C18-4727-8456-3C743AE6FE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388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3E5A-CAF5-4717-B129-8DB51E8E9D68}" type="datetime1">
              <a:rPr lang="hu-HU" smtClean="0"/>
              <a:t>2025.08.27.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5C477-0C18-4727-8456-3C743AE6FE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036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B213-782A-41A5-AED4-C256E1014FD4}" type="datetime1">
              <a:rPr lang="hu-HU" smtClean="0"/>
              <a:t>2025.08.27.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5C477-0C18-4727-8456-3C743AE6FE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615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E17D-7BAE-45F7-AE79-656BE4335206}" type="datetime1">
              <a:rPr lang="hu-HU" smtClean="0"/>
              <a:t>2025.08.27.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1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5C477-0C18-4727-8456-3C743AE6FE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95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A445D-3752-40FB-A1E3-EB6F5530CB99}" type="datetime1">
              <a:rPr lang="hu-HU" smtClean="0"/>
              <a:t>2025.08.27.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1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5C477-0C18-4727-8456-3C743AE6FE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795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nnycsepp 6"/>
          <p:cNvSpPr/>
          <p:nvPr/>
        </p:nvSpPr>
        <p:spPr>
          <a:xfrm rot="16709217">
            <a:off x="4577617" y="443745"/>
            <a:ext cx="5232470" cy="7443644"/>
          </a:xfrm>
          <a:prstGeom prst="teardrop">
            <a:avLst>
              <a:gd name="adj" fmla="val 111707"/>
            </a:avLst>
          </a:prstGeom>
          <a:gradFill flip="none" rotWithShape="1">
            <a:gsLst>
              <a:gs pos="35000">
                <a:schemeClr val="accent3">
                  <a:lumMod val="0"/>
                  <a:lumOff val="100000"/>
                </a:schemeClr>
              </a:gs>
              <a:gs pos="93000">
                <a:srgbClr val="A892A4"/>
              </a:gs>
            </a:gsLst>
            <a:path path="circle">
              <a:fillToRect l="50000" t="-80000" r="50000" b="180000"/>
            </a:path>
            <a:tileRect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-203200" y="673100"/>
            <a:ext cx="4089400" cy="464757"/>
          </a:xfrm>
        </p:spPr>
        <p:txBody>
          <a:bodyPr/>
          <a:lstStyle/>
          <a:p>
            <a:fld id="{CCA5C477-0C18-4727-8456-3C743AE6FEC1}" type="slidenum">
              <a:rPr lang="hu-HU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1</a:t>
            </a:fld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8" name="Picture 4" descr="Stick Figure Palette Stock Illustrations – 142 Stick Figure Palette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8700" y="139700"/>
            <a:ext cx="2451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285008" y="2045179"/>
            <a:ext cx="10466024" cy="8357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Szegedi Tudományegyetem</a:t>
            </a:r>
          </a:p>
          <a:p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Mérnöki Kar</a:t>
            </a:r>
          </a:p>
          <a:p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Gépészeti Intézet</a:t>
            </a:r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2833168" y="5815156"/>
            <a:ext cx="9089699" cy="901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Szeged, 2025</a:t>
            </a:r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Cím 1"/>
          <p:cNvSpPr txBox="1">
            <a:spLocks/>
          </p:cNvSpPr>
          <p:nvPr/>
        </p:nvSpPr>
        <p:spPr>
          <a:xfrm>
            <a:off x="3390436" y="5459557"/>
            <a:ext cx="8205733" cy="901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Nagy Valéria</a:t>
            </a:r>
            <a:endParaRPr lang="hu-HU" sz="33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1725976" y="3303034"/>
            <a:ext cx="10466024" cy="901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MI-</a:t>
            </a:r>
            <a:r>
              <a:rPr lang="hu-HU" sz="6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vel</a:t>
            </a:r>
            <a:r>
              <a:rPr lang="hu-HU" sz="6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MI-</a:t>
            </a:r>
            <a:r>
              <a:rPr lang="hu-HU" sz="6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ről</a:t>
            </a:r>
            <a:endParaRPr lang="hu-HU" sz="6600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2246864" y="3846676"/>
            <a:ext cx="9893975" cy="7728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MI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nimálisan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a </a:t>
            </a:r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M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űszaki </a:t>
            </a:r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I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nnováció keretei között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666" y="1143632"/>
            <a:ext cx="844340" cy="63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8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nnycsepp 6"/>
          <p:cNvSpPr/>
          <p:nvPr/>
        </p:nvSpPr>
        <p:spPr>
          <a:xfrm rot="16709217">
            <a:off x="4577617" y="443745"/>
            <a:ext cx="5232470" cy="7443644"/>
          </a:xfrm>
          <a:prstGeom prst="teardrop">
            <a:avLst>
              <a:gd name="adj" fmla="val 111707"/>
            </a:avLst>
          </a:prstGeom>
          <a:gradFill flip="none" rotWithShape="1">
            <a:gsLst>
              <a:gs pos="35000">
                <a:schemeClr val="accent3">
                  <a:lumMod val="0"/>
                  <a:lumOff val="100000"/>
                </a:schemeClr>
              </a:gs>
              <a:gs pos="93000">
                <a:srgbClr val="A892A4"/>
              </a:gs>
            </a:gsLst>
            <a:path path="circle">
              <a:fillToRect l="50000" t="-80000" r="50000" b="180000"/>
            </a:path>
            <a:tileRect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-203200" y="673100"/>
            <a:ext cx="4089400" cy="464757"/>
          </a:xfrm>
        </p:spPr>
        <p:txBody>
          <a:bodyPr/>
          <a:lstStyle/>
          <a:p>
            <a:fld id="{CCA5C477-0C18-4727-8456-3C743AE6FEC1}" type="slidenum">
              <a:rPr lang="hu-HU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10</a:t>
            </a:fld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8" name="Picture 4" descr="Stick Figure Palette Stock Illustrations – 142 Stick Figure Palette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8700" y="139700"/>
            <a:ext cx="2451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5533399" y="6066642"/>
            <a:ext cx="3886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közös nyelv: MATEMATIKA</a:t>
            </a:r>
            <a:endParaRPr lang="hu-HU" sz="2400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4" name="Cím 1"/>
          <p:cNvSpPr txBox="1">
            <a:spLocks/>
          </p:cNvSpPr>
          <p:nvPr/>
        </p:nvSpPr>
        <p:spPr>
          <a:xfrm>
            <a:off x="588579" y="988635"/>
            <a:ext cx="8496188" cy="648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MI keretrendszer</a:t>
            </a: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3633852" y="2317327"/>
            <a:ext cx="7030192" cy="2785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Halmazelméleti gondolkodással…</a:t>
            </a:r>
          </a:p>
          <a:p>
            <a:pPr algn="just"/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M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űveletek: </a:t>
            </a:r>
          </a:p>
          <a:p>
            <a:pPr marL="342900" indent="-342900" algn="just">
              <a:buFontTx/>
              <a:buChar char="-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unió (egyesítés) – kollektív intelligencia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(emberi intelligencia + mesterséges intelligencia = közös „tudás”)</a:t>
            </a:r>
          </a:p>
          <a:p>
            <a:pPr marL="342900" indent="-342900" algn="just">
              <a:buFontTx/>
              <a:buChar char="-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metszet (közös rész) – közös képességek</a:t>
            </a:r>
          </a:p>
          <a:p>
            <a:pPr marL="342900" indent="-342900" algn="just">
              <a:buFontTx/>
              <a:buChar char="-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különbség – morális döntéshozatal vs. 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o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bjektív mintaelemzés</a:t>
            </a:r>
          </a:p>
        </p:txBody>
      </p:sp>
      <p:sp>
        <p:nvSpPr>
          <p:cNvPr id="16" name="Cím 1"/>
          <p:cNvSpPr txBox="1">
            <a:spLocks/>
          </p:cNvSpPr>
          <p:nvPr/>
        </p:nvSpPr>
        <p:spPr>
          <a:xfrm>
            <a:off x="3639089" y="1780339"/>
            <a:ext cx="5614060" cy="6461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e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mberi vs. mesterséges 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intelligenciaformák</a:t>
            </a:r>
          </a:p>
        </p:txBody>
      </p:sp>
      <p:sp>
        <p:nvSpPr>
          <p:cNvPr id="2" name="Téglalap 1"/>
          <p:cNvSpPr/>
          <p:nvPr/>
        </p:nvSpPr>
        <p:spPr>
          <a:xfrm>
            <a:off x="4366157" y="492710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komplementer – amit egyik sem tud maradéktalanul megérteni, elsajátítani, 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megoldani (részben vagy teljesen)</a:t>
            </a:r>
            <a:endParaRPr lang="hu-HU" sz="2400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1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nnycsepp 6"/>
          <p:cNvSpPr/>
          <p:nvPr/>
        </p:nvSpPr>
        <p:spPr>
          <a:xfrm rot="16709217">
            <a:off x="4577617" y="443745"/>
            <a:ext cx="5232470" cy="7443644"/>
          </a:xfrm>
          <a:prstGeom prst="teardrop">
            <a:avLst>
              <a:gd name="adj" fmla="val 111707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-203200" y="673100"/>
            <a:ext cx="4089400" cy="464757"/>
          </a:xfrm>
        </p:spPr>
        <p:txBody>
          <a:bodyPr/>
          <a:lstStyle/>
          <a:p>
            <a:fld id="{CCA5C477-0C18-4727-8456-3C743AE6FEC1}" type="slidenum">
              <a:rPr lang="hu-HU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11</a:t>
            </a:fld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8" name="Picture 4" descr="Stick Figure Palette Stock Illustrations – 142 Stick Figure Palette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8700" y="139700"/>
            <a:ext cx="2451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2256304" y="2124419"/>
            <a:ext cx="9491612" cy="19606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t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öbb aspektus 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(</a:t>
            </a:r>
            <a:r>
              <a:rPr lang="hu-H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MI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által nem várt inspirációk, ötletek, 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megvalósítási módok, hasznosulási lehetőségek) 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+ instant mód + gyors és hatékony kommunikáció/információkeresés/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296779" y="988635"/>
            <a:ext cx="8859238" cy="648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„gépi” VÁLASZ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344279" y="1347106"/>
            <a:ext cx="8859238" cy="648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(lehetőségek)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3055420" y="3964270"/>
            <a:ext cx="7899071" cy="1754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tartalomgenerálás 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DE </a:t>
            </a:r>
          </a:p>
          <a:p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f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ontos a kritikus gondolkodás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+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         adott témában általános tájékozottság</a:t>
            </a:r>
          </a:p>
        </p:txBody>
      </p:sp>
    </p:spTree>
    <p:extLst>
      <p:ext uri="{BB962C8B-B14F-4D97-AF65-F5344CB8AC3E}">
        <p14:creationId xmlns:p14="http://schemas.microsoft.com/office/powerpoint/2010/main" val="34687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nnycsepp 6"/>
          <p:cNvSpPr/>
          <p:nvPr/>
        </p:nvSpPr>
        <p:spPr>
          <a:xfrm rot="16709217">
            <a:off x="4577617" y="443745"/>
            <a:ext cx="5232470" cy="7443644"/>
          </a:xfrm>
          <a:prstGeom prst="teardrop">
            <a:avLst>
              <a:gd name="adj" fmla="val 111707"/>
            </a:avLst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-203200" y="673100"/>
            <a:ext cx="4089400" cy="464757"/>
          </a:xfrm>
        </p:spPr>
        <p:txBody>
          <a:bodyPr/>
          <a:lstStyle/>
          <a:p>
            <a:fld id="{CCA5C477-0C18-4727-8456-3C743AE6FEC1}" type="slidenum">
              <a:rPr lang="hu-HU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12</a:t>
            </a:fld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8" name="Picture 4" descr="Stick Figure Palette Stock Illustrations – 142 Stick Figure Palette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8700" y="139700"/>
            <a:ext cx="2451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4815535" y="5153887"/>
            <a:ext cx="5015362" cy="979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x</a:t>
            </a:r>
            <a:r>
              <a:rPr lang="hu-HU" sz="2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i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: információelem (adat, szó, pixel)</a:t>
            </a:r>
          </a:p>
          <a:p>
            <a:pPr algn="l"/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w</a:t>
            </a:r>
            <a:r>
              <a:rPr lang="hu-HU" sz="24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i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: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elem fontossági súlya figyelem-</a:t>
            </a:r>
          </a:p>
          <a:p>
            <a:pPr algn="l"/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   algoritmus alapján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910432" y="1752635"/>
            <a:ext cx="8836738" cy="21679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Mintázat (rendszeresség) 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keresésekor</a:t>
            </a:r>
            <a:endParaRPr lang="hu-HU" sz="2400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  <a:p>
            <a:r>
              <a:rPr lang="hu-HU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kritikus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           a zaj (a lényegtelen és a nem fontos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) jelenléte, </a:t>
            </a:r>
            <a:endParaRPr lang="hu-H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           ezért 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elengedhetetlen 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a kiszűrése,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</a:t>
            </a:r>
            <a:endParaRPr lang="hu-H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          így elkerülhető a zajrengetegből kiragadott 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          „lényegtelenség” felnagyítása. 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1310407" y="3920574"/>
            <a:ext cx="7845610" cy="4406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Figyelemmechanizmus: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365179"/>
            <a:ext cx="2924774" cy="677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296779" y="988635"/>
            <a:ext cx="8859238" cy="648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sajátosságok</a:t>
            </a: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6950391" y="4322695"/>
            <a:ext cx="3253766" cy="7330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I</a:t>
            </a:r>
            <a:r>
              <a:rPr lang="hu-HU" sz="24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fókusz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: az összesített, „lényegi” információ</a:t>
            </a:r>
          </a:p>
        </p:txBody>
      </p:sp>
      <p:sp>
        <p:nvSpPr>
          <p:cNvPr id="14" name="Cím 1"/>
          <p:cNvSpPr txBox="1">
            <a:spLocks/>
          </p:cNvSpPr>
          <p:nvPr/>
        </p:nvSpPr>
        <p:spPr>
          <a:xfrm>
            <a:off x="5787323" y="6061433"/>
            <a:ext cx="3253766" cy="6329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… fókusz szintje, </a:t>
            </a:r>
            <a:r>
              <a:rPr lang="hu-H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binarizált</a:t>
            </a:r>
            <a:r>
              <a:rPr lang="hu-H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figyelem, küszöbérték …</a:t>
            </a:r>
          </a:p>
        </p:txBody>
      </p:sp>
    </p:spTree>
    <p:extLst>
      <p:ext uri="{BB962C8B-B14F-4D97-AF65-F5344CB8AC3E}">
        <p14:creationId xmlns:p14="http://schemas.microsoft.com/office/powerpoint/2010/main" val="20709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nnycsepp 6"/>
          <p:cNvSpPr/>
          <p:nvPr/>
        </p:nvSpPr>
        <p:spPr>
          <a:xfrm rot="16709217">
            <a:off x="4577617" y="443745"/>
            <a:ext cx="5232470" cy="7443644"/>
          </a:xfrm>
          <a:prstGeom prst="teardrop">
            <a:avLst>
              <a:gd name="adj" fmla="val 111707"/>
            </a:avLst>
          </a:prstGeom>
          <a:gradFill flip="none" rotWithShape="1">
            <a:gsLst>
              <a:gs pos="2000">
                <a:srgbClr val="800080"/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rgbClr val="FF5353"/>
              </a:gs>
            </a:gsLst>
            <a:path path="circle">
              <a:fillToRect l="50000" t="-80000" r="50000" b="180000"/>
            </a:path>
            <a:tileRect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-203200" y="673100"/>
            <a:ext cx="4089400" cy="464757"/>
          </a:xfrm>
        </p:spPr>
        <p:txBody>
          <a:bodyPr/>
          <a:lstStyle/>
          <a:p>
            <a:fld id="{CCA5C477-0C18-4727-8456-3C743AE6FEC1}" type="slidenum">
              <a:rPr lang="hu-HU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13</a:t>
            </a:fld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8" name="Picture 4" descr="Stick Figure Palette Stock Illustrations – 142 Stick Figure Palette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8700" y="139700"/>
            <a:ext cx="2451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3646050" y="3068545"/>
            <a:ext cx="6958071" cy="13996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Előfordul(hat), hogy azt a szabályt is megszegjük, 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amit még le sem írtak.</a:t>
            </a:r>
          </a:p>
          <a:p>
            <a:endParaRPr lang="hu-H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3776874" y="2290205"/>
            <a:ext cx="3474995" cy="1143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A jog: </a:t>
            </a:r>
          </a:p>
          <a:p>
            <a:pPr marL="342900" indent="-342900" algn="just">
              <a:buFontTx/>
              <a:buChar char="-"/>
            </a:pP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elöljár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 </a:t>
            </a:r>
          </a:p>
          <a:p>
            <a:pPr marL="342900" indent="-342900" algn="just">
              <a:buFontTx/>
              <a:buChar char="-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követ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840" y="4528708"/>
            <a:ext cx="1396393" cy="755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4557563" y="5509031"/>
            <a:ext cx="5823920" cy="8357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N: teljesítendő jogi normák száma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O: teljesített jogi normák száma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130939" y="988635"/>
            <a:ext cx="8859238" cy="648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JOG(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hurt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)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3836251" y="4250547"/>
            <a:ext cx="5298456" cy="11374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A jogsértés mértékét 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(a jogi normáktól való eltérést) 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a jogsértési index (IX) fejezi ki: </a:t>
            </a: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3776874" y="1793255"/>
            <a:ext cx="4347415" cy="4586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  <a:p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JOG</a:t>
            </a:r>
            <a:r>
              <a:rPr lang="hu-HU" sz="24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hurt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hibrid kifejezés </a:t>
            </a: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5845442" y="2777842"/>
            <a:ext cx="4369791" cy="4823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DE ne korlátozzon!</a:t>
            </a:r>
          </a:p>
        </p:txBody>
      </p:sp>
    </p:spTree>
    <p:extLst>
      <p:ext uri="{BB962C8B-B14F-4D97-AF65-F5344CB8AC3E}">
        <p14:creationId xmlns:p14="http://schemas.microsoft.com/office/powerpoint/2010/main" val="21050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nnycsepp 6"/>
          <p:cNvSpPr/>
          <p:nvPr/>
        </p:nvSpPr>
        <p:spPr>
          <a:xfrm rot="16709217">
            <a:off x="4577617" y="443745"/>
            <a:ext cx="5232470" cy="7443644"/>
          </a:xfrm>
          <a:prstGeom prst="teardrop">
            <a:avLst>
              <a:gd name="adj" fmla="val 111707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-203200" y="673100"/>
            <a:ext cx="4089400" cy="464757"/>
          </a:xfrm>
        </p:spPr>
        <p:txBody>
          <a:bodyPr/>
          <a:lstStyle/>
          <a:p>
            <a:fld id="{CCA5C477-0C18-4727-8456-3C743AE6FEC1}" type="slidenum">
              <a:rPr lang="hu-HU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14</a:t>
            </a:fld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8" name="Picture 4" descr="Stick Figure Palette Stock Illustrations – 142 Stick Figure Palette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8700" y="139700"/>
            <a:ext cx="2451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3491348" y="1588132"/>
            <a:ext cx="6306598" cy="17314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 Útravaló lehet: </a:t>
            </a:r>
          </a:p>
          <a:p>
            <a:pPr algn="l"/>
            <a:endParaRPr lang="hu-H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  <a:p>
            <a:r>
              <a:rPr lang="hu-H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„Mondtam</a:t>
            </a:r>
            <a:r>
              <a:rPr lang="hu-H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. Én csak az ajtót mutatom meg. Neked kell belépni rajta</a:t>
            </a:r>
            <a:r>
              <a:rPr lang="hu-H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!”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(Mátrix c. film, 1999)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5839694" y="3442233"/>
            <a:ext cx="4966851" cy="2103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Innovációs üzenetei:</a:t>
            </a:r>
          </a:p>
          <a:p>
            <a:pPr marL="342900" indent="-342900" algn="l">
              <a:buFontTx/>
              <a:buChar char="-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legyünk 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Mi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ndig a 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változ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(tat)ás 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aktív részesei, </a:t>
            </a:r>
            <a:endParaRPr lang="hu-H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az 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újszerűség 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lendületét </a:t>
            </a:r>
            <a:r>
              <a:rPr lang="hu-HU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MI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ndig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ki 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kell 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használni,</a:t>
            </a:r>
          </a:p>
          <a:p>
            <a:pPr marL="342900" indent="-342900" algn="l">
              <a:buFontTx/>
              <a:buChar char="-"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k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i lehet lépni a komfortzónából</a:t>
            </a:r>
          </a:p>
        </p:txBody>
      </p:sp>
      <p:pic>
        <p:nvPicPr>
          <p:cNvPr id="2050" name="Picture 2" descr="Generált ké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575" y="3291539"/>
            <a:ext cx="1953494" cy="1953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églalap 1"/>
          <p:cNvSpPr/>
          <p:nvPr/>
        </p:nvSpPr>
        <p:spPr>
          <a:xfrm>
            <a:off x="4851180" y="541515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e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lvitathatatlan az 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egyéni szerep az innovációban</a:t>
            </a:r>
          </a:p>
        </p:txBody>
      </p:sp>
    </p:spTree>
    <p:extLst>
      <p:ext uri="{BB962C8B-B14F-4D97-AF65-F5344CB8AC3E}">
        <p14:creationId xmlns:p14="http://schemas.microsoft.com/office/powerpoint/2010/main" val="25154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nnycsepp 6"/>
          <p:cNvSpPr/>
          <p:nvPr/>
        </p:nvSpPr>
        <p:spPr>
          <a:xfrm rot="16709217">
            <a:off x="4577617" y="443745"/>
            <a:ext cx="5232470" cy="7443644"/>
          </a:xfrm>
          <a:prstGeom prst="teardrop">
            <a:avLst>
              <a:gd name="adj" fmla="val 111707"/>
            </a:avLst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-203200" y="673100"/>
            <a:ext cx="4089400" cy="464757"/>
          </a:xfrm>
        </p:spPr>
        <p:txBody>
          <a:bodyPr/>
          <a:lstStyle/>
          <a:p>
            <a:fld id="{CCA5C477-0C18-4727-8456-3C743AE6FEC1}" type="slidenum">
              <a:rPr lang="hu-HU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15</a:t>
            </a:fld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8" name="Picture 4" descr="Stick Figure Palette Stock Illustrations – 142 Stick Figure Palette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8700" y="139700"/>
            <a:ext cx="2451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2606635" y="3790736"/>
            <a:ext cx="9174434" cy="1348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404: érzelem nem található (DE imitálás – CPU-szív)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csapdahelyzetek (különbségtétel fontossága)</a:t>
            </a:r>
          </a:p>
          <a:p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i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nteraktív alkalmazások vs. logikai labirintus</a:t>
            </a:r>
          </a:p>
          <a:p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g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enerált tartalmak vs. bináris bölcsességek</a:t>
            </a: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2344611" y="906627"/>
            <a:ext cx="4963887" cy="10539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DIAGNÓZIS, 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ZÁRÓJELENTÉS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3592779" y="2463200"/>
            <a:ext cx="6454238" cy="13417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MI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immanens ereje és értéke</a:t>
            </a:r>
          </a:p>
          <a:p>
            <a:pPr algn="l"/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k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omplex, finomhangolást igénylő technológia</a:t>
            </a:r>
          </a:p>
          <a:p>
            <a:pPr algn="l"/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e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mber – gép szimbiózis: 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akkor és csak akkor, ha</a:t>
            </a:r>
          </a:p>
          <a:p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f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elelős használat + kollaboráció EGYÜTTESEN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2689762" y="5039130"/>
            <a:ext cx="9174434" cy="4450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g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enerált tartalmak + saját és önálló munka</a:t>
            </a: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3680020" y="5334734"/>
            <a:ext cx="7532296" cy="5040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b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iztonság / kockázat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80" y="5896470"/>
            <a:ext cx="1410718" cy="650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33" y="5894432"/>
            <a:ext cx="1410852" cy="652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nnycsepp 6"/>
          <p:cNvSpPr/>
          <p:nvPr/>
        </p:nvSpPr>
        <p:spPr>
          <a:xfrm rot="16709217">
            <a:off x="4577617" y="443745"/>
            <a:ext cx="5232470" cy="7443644"/>
          </a:xfrm>
          <a:prstGeom prst="teardrop">
            <a:avLst>
              <a:gd name="adj" fmla="val 111707"/>
            </a:avLst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-203200" y="673100"/>
            <a:ext cx="4089400" cy="464757"/>
          </a:xfrm>
        </p:spPr>
        <p:txBody>
          <a:bodyPr/>
          <a:lstStyle/>
          <a:p>
            <a:fld id="{CCA5C477-0C18-4727-8456-3C743AE6FEC1}" type="slidenum">
              <a:rPr lang="hu-HU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16</a:t>
            </a:fld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8" name="Picture 4" descr="Stick Figure Palette Stock Illustrations – 142 Stick Figure Palette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8700" y="139700"/>
            <a:ext cx="2451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1299954" y="2115554"/>
            <a:ext cx="10466024" cy="5113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ChatGPT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– https://chatgpt.com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/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916416" y="1394983"/>
            <a:ext cx="9174434" cy="5754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Felhasznált „színpaletta”:</a:t>
            </a:r>
          </a:p>
        </p:txBody>
      </p:sp>
      <p:pic>
        <p:nvPicPr>
          <p:cNvPr id="2050" name="Picture 2" descr="Paint color palette and brush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70" b="-10779"/>
          <a:stretch/>
        </p:blipFill>
        <p:spPr bwMode="auto">
          <a:xfrm>
            <a:off x="5503633" y="2580566"/>
            <a:ext cx="2331720" cy="21145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ím 1"/>
          <p:cNvSpPr txBox="1">
            <a:spLocks/>
          </p:cNvSpPr>
          <p:nvPr/>
        </p:nvSpPr>
        <p:spPr>
          <a:xfrm>
            <a:off x="1619474" y="4952173"/>
            <a:ext cx="9174434" cy="5754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Felhasznált ábrák forrásai:</a:t>
            </a:r>
          </a:p>
        </p:txBody>
      </p:sp>
      <p:sp>
        <p:nvSpPr>
          <p:cNvPr id="14" name="Cím 1"/>
          <p:cNvSpPr txBox="1">
            <a:spLocks/>
          </p:cNvSpPr>
          <p:nvPr/>
        </p:nvSpPr>
        <p:spPr>
          <a:xfrm>
            <a:off x="2828212" y="5359895"/>
            <a:ext cx="9174434" cy="8529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https://www.vectorstock.com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/</a:t>
            </a:r>
          </a:p>
          <a:p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https://www.shutterstock.com/hu</a:t>
            </a:r>
            <a:endParaRPr lang="hu-H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2640512" y="4225018"/>
            <a:ext cx="9106679" cy="5624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Microsoft 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Copilot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– 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https://copilot.microsoft.com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81444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nnycsepp 6"/>
          <p:cNvSpPr/>
          <p:nvPr/>
        </p:nvSpPr>
        <p:spPr>
          <a:xfrm rot="16709217">
            <a:off x="4577617" y="443745"/>
            <a:ext cx="5232470" cy="7443644"/>
          </a:xfrm>
          <a:prstGeom prst="teardrop">
            <a:avLst>
              <a:gd name="adj" fmla="val 111707"/>
            </a:avLst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-203200" y="673100"/>
            <a:ext cx="4089400" cy="464757"/>
          </a:xfrm>
        </p:spPr>
        <p:txBody>
          <a:bodyPr/>
          <a:lstStyle/>
          <a:p>
            <a:fld id="{CCA5C477-0C18-4727-8456-3C743AE6FEC1}" type="slidenum">
              <a:rPr lang="hu-HU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17</a:t>
            </a:fld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8" name="Picture 4" descr="Stick Figure Palette Stock Illustrations – 142 Stick Figure Palette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8700" y="139700"/>
            <a:ext cx="2451100" cy="2705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ím 1"/>
          <p:cNvSpPr txBox="1">
            <a:spLocks/>
          </p:cNvSpPr>
          <p:nvPr/>
        </p:nvSpPr>
        <p:spPr>
          <a:xfrm>
            <a:off x="3576440" y="3569425"/>
            <a:ext cx="6706267" cy="6242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http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://project.mit.bme.hu/mi_almanach/books/aima/ch01s03 (Artificial Intelligence Electronic </a:t>
            </a:r>
            <a:r>
              <a:rPr lang="en-GB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Almanach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)</a:t>
            </a:r>
            <a:endParaRPr lang="hu-HU" sz="1800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1876300" y="1577866"/>
            <a:ext cx="8063943" cy="5754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További felhasznált „színpaletta”:</a:t>
            </a:r>
          </a:p>
        </p:txBody>
      </p:sp>
      <p:sp>
        <p:nvSpPr>
          <p:cNvPr id="2" name="Téglalap 1"/>
          <p:cNvSpPr/>
          <p:nvPr/>
        </p:nvSpPr>
        <p:spPr>
          <a:xfrm>
            <a:off x="3576440" y="2217393"/>
            <a:ext cx="6096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  <a:ea typeface="+mj-ea"/>
                <a:cs typeface="+mj-cs"/>
              </a:rPr>
              <a:t>Lury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G. (2019): Inspiring Innovation – 75 marketing tales to help you find the next big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839198" y="3232367"/>
            <a:ext cx="6540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https://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annals.fih.upt.ro/pdf-full/2024/ANNALS-2024-2-13.pdf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744600" y="2702435"/>
            <a:ext cx="649606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Rumsfeld, D. (2011): Known and Unknown – A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Memoir.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Penguin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Group, USA, 736 p. 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4544807" y="4165567"/>
            <a:ext cx="6327905" cy="5596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https</a:t>
            </a:r>
            <a:r>
              <a:rPr lang="hu-H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://www.youtube.com/watch?v=evw2qQRQziM&amp;t=783s (</a:t>
            </a:r>
            <a:r>
              <a:rPr lang="hu-H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Hankiss</a:t>
            </a:r>
            <a:r>
              <a:rPr lang="hu-H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E.: Életstratégiák a bizonytalanság </a:t>
            </a:r>
            <a:r>
              <a:rPr lang="hu-H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korában)</a:t>
            </a:r>
            <a:endParaRPr lang="hu-HU" sz="1800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4077148" y="4639484"/>
            <a:ext cx="6529891" cy="8494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https</a:t>
            </a:r>
            <a:r>
              <a:rPr lang="hu-H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://</a:t>
            </a:r>
            <a:r>
              <a:rPr lang="hu-H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mta.hu/tudomanyunnep2023-felvetelek/mesterseges-intelligencia-tudomany-vagy-technologia-a-tudomanyunnepi-eloadas-felvetele-113319</a:t>
            </a: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5163678" y="5392095"/>
            <a:ext cx="4604273" cy="13690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https</a:t>
            </a:r>
            <a:r>
              <a:rPr lang="hu-H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://</a:t>
            </a:r>
            <a:r>
              <a:rPr lang="hu-H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mta.hu/tudomanyunnep2023-felvetelek/chatgpt-hogyan-mukodik-mire-jo-mennyire-veszelyes-videon-a-tudomanyunnepi-eloadas-113320</a:t>
            </a:r>
          </a:p>
          <a:p>
            <a:r>
              <a:rPr lang="hu-H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. . .</a:t>
            </a:r>
            <a:endParaRPr lang="hu-HU" sz="1800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nnycsepp 6"/>
          <p:cNvSpPr/>
          <p:nvPr/>
        </p:nvSpPr>
        <p:spPr>
          <a:xfrm rot="16709217">
            <a:off x="4577617" y="443745"/>
            <a:ext cx="5232470" cy="7443644"/>
          </a:xfrm>
          <a:prstGeom prst="teardrop">
            <a:avLst>
              <a:gd name="adj" fmla="val 111707"/>
            </a:avLst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-203200" y="673100"/>
            <a:ext cx="4089400" cy="464757"/>
          </a:xfrm>
        </p:spPr>
        <p:txBody>
          <a:bodyPr/>
          <a:lstStyle/>
          <a:p>
            <a:fld id="{CCA5C477-0C18-4727-8456-3C743AE6FEC1}" type="slidenum">
              <a:rPr lang="hu-HU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18</a:t>
            </a:fld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8" name="Picture 4" descr="Stick Figure Palette Stock Illustrations – 142 Stick Figure Palette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8700" y="139700"/>
            <a:ext cx="2451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174435" y="1634641"/>
            <a:ext cx="10466024" cy="8357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Szegedi Tudományegyetem</a:t>
            </a:r>
          </a:p>
          <a:p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Mérnöki Kar</a:t>
            </a:r>
          </a:p>
          <a:p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Gépészeti Intézet</a:t>
            </a:r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2272991" y="5911822"/>
            <a:ext cx="10466024" cy="901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Szeged, 2025</a:t>
            </a:r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3173113" y="5663309"/>
            <a:ext cx="8665779" cy="901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Nagy </a:t>
            </a:r>
            <a:r>
              <a:rPr lang="hu-HU" sz="3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Valéria</a:t>
            </a:r>
          </a:p>
          <a:p>
            <a:r>
              <a:rPr lang="hu-H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valinagy@mk.u-szeged.hu</a:t>
            </a:r>
            <a:endParaRPr lang="hu-HU" sz="18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2188881" y="3564407"/>
            <a:ext cx="9806152" cy="22909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A gondolkodás kapuja </a:t>
            </a:r>
          </a:p>
          <a:p>
            <a:r>
              <a:rPr lang="hu-HU" sz="5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MI</a:t>
            </a:r>
            <a:r>
              <a:rPr lang="hu-HU" sz="5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ndig</a:t>
            </a:r>
            <a:r>
              <a:rPr lang="hu-HU" sz="5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</a:t>
            </a:r>
          </a:p>
          <a:p>
            <a:r>
              <a:rPr lang="hu-HU" sz="5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álljon nyitva!</a:t>
            </a:r>
            <a:endParaRPr lang="hu-HU" sz="5500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5635359" y="2242499"/>
            <a:ext cx="5315388" cy="901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Lektorálta: </a:t>
            </a:r>
            <a:r>
              <a:rPr lang="hu-HU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M</a:t>
            </a:r>
            <a:r>
              <a:rPr lang="hu-HU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akó </a:t>
            </a:r>
            <a:r>
              <a:rPr lang="hu-HU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I</a:t>
            </a:r>
            <a:r>
              <a:rPr lang="hu-HU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stván</a:t>
            </a:r>
          </a:p>
          <a:p>
            <a:r>
              <a:rPr lang="hu-HU" sz="23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o</a:t>
            </a:r>
            <a:r>
              <a:rPr lang="hu-HU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kl. kohómérnök</a:t>
            </a:r>
            <a:endParaRPr lang="hu-HU" sz="2300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2843007" y="3161743"/>
            <a:ext cx="5315388" cy="4509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Szintetikus szerzői végszó:</a:t>
            </a:r>
            <a:endParaRPr lang="hu-HU" sz="2300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nnycsepp 6"/>
          <p:cNvSpPr/>
          <p:nvPr/>
        </p:nvSpPr>
        <p:spPr>
          <a:xfrm rot="16709217">
            <a:off x="4577617" y="443745"/>
            <a:ext cx="5232470" cy="7443644"/>
          </a:xfrm>
          <a:prstGeom prst="teardrop">
            <a:avLst>
              <a:gd name="adj" fmla="val 111707"/>
            </a:avLst>
          </a:prstGeom>
          <a:gradFill flip="none" rotWithShape="1">
            <a:gsLst>
              <a:gs pos="35000">
                <a:schemeClr val="accent3">
                  <a:lumMod val="0"/>
                  <a:lumOff val="100000"/>
                </a:schemeClr>
              </a:gs>
              <a:gs pos="93000">
                <a:srgbClr val="A892A4"/>
              </a:gs>
            </a:gsLst>
            <a:path path="circle">
              <a:fillToRect l="50000" t="-80000" r="50000" b="180000"/>
            </a:path>
            <a:tileRect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-203200" y="673100"/>
            <a:ext cx="4089400" cy="464757"/>
          </a:xfrm>
        </p:spPr>
        <p:txBody>
          <a:bodyPr/>
          <a:lstStyle/>
          <a:p>
            <a:fld id="{CCA5C477-0C18-4727-8456-3C743AE6FEC1}" type="slidenum">
              <a:rPr lang="hu-HU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2</a:t>
            </a:fld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8" name="Picture 4" descr="Stick Figure Palette Stock Illustrations – 142 Stick Figure Palette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8700" y="139700"/>
            <a:ext cx="2451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1340538" y="1450919"/>
            <a:ext cx="6742323" cy="4406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Metaindex</a:t>
            </a:r>
            <a:endParaRPr lang="hu-H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1590856" y="1913696"/>
            <a:ext cx="6492005" cy="648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ANAMNÉZIS</a:t>
            </a:r>
          </a:p>
        </p:txBody>
      </p:sp>
      <p:sp>
        <p:nvSpPr>
          <p:cNvPr id="16" name="Cím 1"/>
          <p:cNvSpPr txBox="1">
            <a:spLocks/>
          </p:cNvSpPr>
          <p:nvPr/>
        </p:nvSpPr>
        <p:spPr>
          <a:xfrm>
            <a:off x="976147" y="2475947"/>
            <a:ext cx="8859238" cy="648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„emberi” KÉR(D)ÉS</a:t>
            </a:r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490002" y="3112164"/>
            <a:ext cx="8859238" cy="648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PROMPT</a:t>
            </a:r>
          </a:p>
        </p:txBody>
      </p:sp>
      <p:sp>
        <p:nvSpPr>
          <p:cNvPr id="18" name="Cím 1"/>
          <p:cNvSpPr txBox="1">
            <a:spLocks/>
          </p:cNvSpPr>
          <p:nvPr/>
        </p:nvSpPr>
        <p:spPr>
          <a:xfrm>
            <a:off x="1654944" y="4876877"/>
            <a:ext cx="8859238" cy="648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DIAGNÓZIS, ZÁRÓJELENTÉS</a:t>
            </a:r>
          </a:p>
        </p:txBody>
      </p:sp>
      <p:sp>
        <p:nvSpPr>
          <p:cNvPr id="2" name="Jobb oldali kapcsos zárójel 1"/>
          <p:cNvSpPr/>
          <p:nvPr/>
        </p:nvSpPr>
        <p:spPr>
          <a:xfrm>
            <a:off x="7655412" y="1969578"/>
            <a:ext cx="1035585" cy="4178975"/>
          </a:xfrm>
          <a:prstGeom prst="rightBrace">
            <a:avLst/>
          </a:prstGeom>
          <a:ln w="38100">
            <a:solidFill>
              <a:srgbClr val="A892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Cím 1"/>
          <p:cNvSpPr txBox="1">
            <a:spLocks/>
          </p:cNvSpPr>
          <p:nvPr/>
        </p:nvSpPr>
        <p:spPr>
          <a:xfrm>
            <a:off x="7916974" y="3810093"/>
            <a:ext cx="3126045" cy="1452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MI, 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avagy 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„adatálom </a:t>
            </a:r>
          </a:p>
          <a:p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b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itbölcsőben”</a:t>
            </a: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712055" y="3695057"/>
            <a:ext cx="8859238" cy="648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„gépi” VÁLASZ</a:t>
            </a: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449385" y="4277950"/>
            <a:ext cx="8859238" cy="648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JOG</a:t>
            </a:r>
            <a:r>
              <a:rPr lang="hu-HU" sz="24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hurt</a:t>
            </a:r>
            <a:endParaRPr lang="hu-HU" sz="2400" u="sng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14" name="Cím 1"/>
          <p:cNvSpPr txBox="1">
            <a:spLocks/>
          </p:cNvSpPr>
          <p:nvPr/>
        </p:nvSpPr>
        <p:spPr>
          <a:xfrm>
            <a:off x="1531172" y="5417651"/>
            <a:ext cx="8859238" cy="648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SZÍNPALETTA</a:t>
            </a:r>
          </a:p>
        </p:txBody>
      </p:sp>
    </p:spTree>
    <p:extLst>
      <p:ext uri="{BB962C8B-B14F-4D97-AF65-F5344CB8AC3E}">
        <p14:creationId xmlns:p14="http://schemas.microsoft.com/office/powerpoint/2010/main" val="33686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nnycsepp 6"/>
          <p:cNvSpPr/>
          <p:nvPr/>
        </p:nvSpPr>
        <p:spPr>
          <a:xfrm rot="16709217">
            <a:off x="4577617" y="443745"/>
            <a:ext cx="5232470" cy="7443644"/>
          </a:xfrm>
          <a:prstGeom prst="teardrop">
            <a:avLst>
              <a:gd name="adj" fmla="val 111707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-203200" y="673100"/>
            <a:ext cx="4089400" cy="464757"/>
          </a:xfrm>
        </p:spPr>
        <p:txBody>
          <a:bodyPr/>
          <a:lstStyle/>
          <a:p>
            <a:fld id="{CCA5C477-0C18-4727-8456-3C743AE6FEC1}" type="slidenum">
              <a:rPr lang="hu-HU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3</a:t>
            </a:fld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8" name="Picture 4" descr="Stick Figure Palette Stock Illustrations – 142 Stick Figure Palette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8700" y="139700"/>
            <a:ext cx="2451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3630907" y="1788826"/>
            <a:ext cx="7163715" cy="17741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Születési név: 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Artificial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Intelligence</a:t>
            </a:r>
            <a:endParaRPr lang="hu-H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  <a:p>
            <a:pPr algn="just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Születési idő: 1956 nyara </a:t>
            </a:r>
          </a:p>
          <a:p>
            <a:pPr algn="just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Születési hely: 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Dartmouth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konferencia </a:t>
            </a:r>
          </a:p>
          <a:p>
            <a:pPr algn="just"/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A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pja neve: John McCarthy</a:t>
            </a:r>
          </a:p>
          <a:p>
            <a:pPr algn="just"/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MI fogalma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…</a:t>
            </a:r>
            <a:endParaRPr lang="hu-HU" sz="2400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135451" y="988635"/>
            <a:ext cx="8859238" cy="648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ANAMNÉZIS</a:t>
            </a:r>
          </a:p>
        </p:txBody>
      </p:sp>
      <p:sp>
        <p:nvSpPr>
          <p:cNvPr id="2" name="Téglalap 1"/>
          <p:cNvSpPr/>
          <p:nvPr/>
        </p:nvSpPr>
        <p:spPr>
          <a:xfrm>
            <a:off x="6073426" y="5709236"/>
            <a:ext cx="2593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DE fogantatás: </a:t>
            </a:r>
          </a:p>
          <a:p>
            <a:pPr algn="ctr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1950, Alan Turing </a:t>
            </a:r>
          </a:p>
        </p:txBody>
      </p:sp>
      <p:sp>
        <p:nvSpPr>
          <p:cNvPr id="3" name="Téglalap 2"/>
          <p:cNvSpPr/>
          <p:nvPr/>
        </p:nvSpPr>
        <p:spPr>
          <a:xfrm>
            <a:off x="4145852" y="48967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“Artificial intelligence is the science and engineering of making intelligent machines.”</a:t>
            </a:r>
            <a:endParaRPr lang="hu-HU" i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886200" y="351299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“</a:t>
            </a:r>
            <a:r>
              <a:rPr lang="hu-HU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… </a:t>
            </a:r>
            <a:r>
              <a:rPr lang="hu-HU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the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conjecture that every aspect of learning or any other feature of intelligence can in principle be so precisely described that a machine can be made to simulate it.”</a:t>
            </a:r>
            <a:endParaRPr lang="hu-HU" i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886200" y="4527409"/>
            <a:ext cx="1662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Majd 2004 </a:t>
            </a:r>
            <a:endParaRPr lang="hu-HU" sz="24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nnycsepp 6"/>
          <p:cNvSpPr/>
          <p:nvPr/>
        </p:nvSpPr>
        <p:spPr>
          <a:xfrm rot="16709217">
            <a:off x="4577617" y="443745"/>
            <a:ext cx="5232470" cy="7443644"/>
          </a:xfrm>
          <a:prstGeom prst="teardrop">
            <a:avLst>
              <a:gd name="adj" fmla="val 111707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-203200" y="673100"/>
            <a:ext cx="4089400" cy="464757"/>
          </a:xfrm>
        </p:spPr>
        <p:txBody>
          <a:bodyPr/>
          <a:lstStyle/>
          <a:p>
            <a:fld id="{CCA5C477-0C18-4727-8456-3C743AE6FEC1}" type="slidenum">
              <a:rPr lang="hu-HU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4</a:t>
            </a:fld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8" name="Picture 4" descr="Stick Figure Palette Stock Illustrations – 142 Stick Figure Palette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8700" y="139700"/>
            <a:ext cx="2451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3788557" y="1711703"/>
            <a:ext cx="7163715" cy="805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MI fogalma itt és most…</a:t>
            </a:r>
          </a:p>
          <a:p>
            <a:pPr algn="just"/>
            <a:endParaRPr lang="hu-H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7839775" y="4470511"/>
            <a:ext cx="2507140" cy="476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TECHNOLÓGIA</a:t>
            </a:r>
          </a:p>
        </p:txBody>
      </p:sp>
      <p:sp>
        <p:nvSpPr>
          <p:cNvPr id="2" name="Téglalap 1"/>
          <p:cNvSpPr/>
          <p:nvPr/>
        </p:nvSpPr>
        <p:spPr>
          <a:xfrm>
            <a:off x="3578357" y="2359917"/>
            <a:ext cx="64532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„az </a:t>
            </a:r>
            <a:r>
              <a:rPr lang="hu-H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emberi intelligencia valamely részének </a:t>
            </a:r>
            <a:r>
              <a:rPr lang="hu-HU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leképezésére</a:t>
            </a:r>
            <a:r>
              <a:rPr lang="hu-H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alkalmas szoftver, amely képes támogatni vagy autonóm módon </a:t>
            </a:r>
            <a:r>
              <a:rPr lang="hu-H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ellátni </a:t>
            </a:r>
            <a:r>
              <a:rPr lang="hu-H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észlelési, értelmezési, döntési vagy cselekvési </a:t>
            </a:r>
            <a:r>
              <a:rPr lang="hu-H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folyamatokat”</a:t>
            </a:r>
            <a:endParaRPr lang="hu-HU" sz="2400" i="1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026" name="Picture 2" descr="Generált kép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138" y="4298909"/>
            <a:ext cx="1613452" cy="1613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6271804" y="4591303"/>
            <a:ext cx="2602488" cy="1768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hu-H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é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szlelés</a:t>
            </a:r>
          </a:p>
          <a:p>
            <a:pPr marL="342900" indent="-342900" algn="just">
              <a:buFontTx/>
              <a:buChar char="-"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m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érlegelés</a:t>
            </a:r>
          </a:p>
          <a:p>
            <a:pPr marL="342900" indent="-342900" algn="just">
              <a:buFontTx/>
              <a:buChar char="-"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d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öntés</a:t>
            </a:r>
          </a:p>
          <a:p>
            <a:pPr marL="342900" indent="-342900" algn="just">
              <a:buFontTx/>
              <a:buChar char="-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cselekvés</a:t>
            </a:r>
          </a:p>
        </p:txBody>
      </p:sp>
    </p:spTree>
    <p:extLst>
      <p:ext uri="{BB962C8B-B14F-4D97-AF65-F5344CB8AC3E}">
        <p14:creationId xmlns:p14="http://schemas.microsoft.com/office/powerpoint/2010/main" val="2646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nnycsepp 6"/>
          <p:cNvSpPr/>
          <p:nvPr/>
        </p:nvSpPr>
        <p:spPr>
          <a:xfrm rot="16709217">
            <a:off x="4577617" y="443745"/>
            <a:ext cx="5232470" cy="7443644"/>
          </a:xfrm>
          <a:prstGeom prst="teardrop">
            <a:avLst>
              <a:gd name="adj" fmla="val 111707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-203200" y="673100"/>
            <a:ext cx="4089400" cy="464757"/>
          </a:xfrm>
        </p:spPr>
        <p:txBody>
          <a:bodyPr/>
          <a:lstStyle/>
          <a:p>
            <a:fld id="{CCA5C477-0C18-4727-8456-3C743AE6FEC1}" type="slidenum">
              <a:rPr lang="hu-HU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5</a:t>
            </a:fld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8" name="Picture 4" descr="Stick Figure Palette Stock Illustrations – 142 Stick Figure Palette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8700" y="139700"/>
            <a:ext cx="2451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3699642" y="1904899"/>
            <a:ext cx="5871445" cy="11330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„Úgy kell cselekednünk, </a:t>
            </a:r>
          </a:p>
          <a:p>
            <a:r>
              <a:rPr lang="hu-H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amilyenné a világot szeretnénk formálni.”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(Gandhi (1869–1948))</a:t>
            </a: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4542593" y="3427949"/>
            <a:ext cx="5995847" cy="4823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változás/változtatás </a:t>
            </a:r>
            <a:r>
              <a:rPr lang="hu-HU" sz="2400" dirty="0">
                <a:latin typeface="Bahnschrift SemiBold" panose="020B0502040204020203" pitchFamily="34" charset="0"/>
              </a:rPr>
              <a:t>⇌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innováció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6168649" y="4740771"/>
            <a:ext cx="4369791" cy="4823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v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áltozó világ/változtatott világ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3776682" y="1458763"/>
            <a:ext cx="4369791" cy="4823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Tehát MI-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vel</a:t>
            </a:r>
            <a:endParaRPr lang="hu-H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5512256" y="3030310"/>
            <a:ext cx="4369791" cy="4823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MERT hatások…</a:t>
            </a:r>
          </a:p>
        </p:txBody>
      </p:sp>
      <p:sp>
        <p:nvSpPr>
          <p:cNvPr id="14" name="Cím 1"/>
          <p:cNvSpPr txBox="1">
            <a:spLocks/>
          </p:cNvSpPr>
          <p:nvPr/>
        </p:nvSpPr>
        <p:spPr>
          <a:xfrm>
            <a:off x="7464876" y="4366137"/>
            <a:ext cx="3560779" cy="4823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és eredmények…</a:t>
            </a: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4257957" y="5117028"/>
            <a:ext cx="5697633" cy="4823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Ezért MI-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vel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szembeni követelmények:</a:t>
            </a:r>
          </a:p>
        </p:txBody>
      </p:sp>
      <p:sp>
        <p:nvSpPr>
          <p:cNvPr id="16" name="Cím 1"/>
          <p:cNvSpPr txBox="1">
            <a:spLocks/>
          </p:cNvSpPr>
          <p:nvPr/>
        </p:nvSpPr>
        <p:spPr>
          <a:xfrm>
            <a:off x="5585799" y="5503775"/>
            <a:ext cx="4369791" cy="10472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Tx/>
              <a:buChar char="-"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h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atékonyság</a:t>
            </a:r>
          </a:p>
          <a:p>
            <a:pPr marL="342900" indent="-342900" algn="just">
              <a:buFontTx/>
              <a:buChar char="-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biztonság</a:t>
            </a:r>
          </a:p>
          <a:p>
            <a:pPr marL="342900" indent="-342900" algn="just">
              <a:buFontTx/>
              <a:buChar char="-"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t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ársadalmi hasznosság</a:t>
            </a:r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3616430" y="3801279"/>
            <a:ext cx="7304398" cy="4823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k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ellő kíváncsiság 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---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&gt;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formabontó, átütő innovációk</a:t>
            </a:r>
          </a:p>
        </p:txBody>
      </p:sp>
    </p:spTree>
    <p:extLst>
      <p:ext uri="{BB962C8B-B14F-4D97-AF65-F5344CB8AC3E}">
        <p14:creationId xmlns:p14="http://schemas.microsoft.com/office/powerpoint/2010/main" val="223990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nnycsepp 6"/>
          <p:cNvSpPr/>
          <p:nvPr/>
        </p:nvSpPr>
        <p:spPr>
          <a:xfrm rot="16709217">
            <a:off x="4577617" y="443745"/>
            <a:ext cx="5232470" cy="7443644"/>
          </a:xfrm>
          <a:prstGeom prst="teardrop">
            <a:avLst>
              <a:gd name="adj" fmla="val 111707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-203200" y="673100"/>
            <a:ext cx="4089400" cy="464757"/>
          </a:xfrm>
        </p:spPr>
        <p:txBody>
          <a:bodyPr/>
          <a:lstStyle/>
          <a:p>
            <a:fld id="{CCA5C477-0C18-4727-8456-3C743AE6FEC1}" type="slidenum">
              <a:rPr lang="hu-HU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6</a:t>
            </a:fld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8" name="Picture 4" descr="Stick Figure Palette Stock Illustrations – 142 Stick Figure Palette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8700" y="139700"/>
            <a:ext cx="2451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3778620" y="4605159"/>
            <a:ext cx="7138110" cy="522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Aggályok, akadályok voltak, vannak, lesznek…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3776682" y="1458763"/>
            <a:ext cx="4369791" cy="4823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Felmerülő aggályok</a:t>
            </a: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4069930" y="5127464"/>
            <a:ext cx="6697683" cy="14186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MERT voltak, vannak, lesznek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meglepetések és bizonytalanságok 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+</a:t>
            </a:r>
          </a:p>
          <a:p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i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smeretlen ismeretlenek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B3BCD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3" t="3873" r="80" b="2040"/>
          <a:stretch/>
        </p:blipFill>
        <p:spPr>
          <a:xfrm>
            <a:off x="3668110" y="1923393"/>
            <a:ext cx="5262787" cy="1925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2864730" y="4295588"/>
            <a:ext cx="8806773" cy="4640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  <a:p>
            <a:endParaRPr lang="hu-H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Összefüggés mögött mindig oksági mechanizmus?</a:t>
            </a:r>
          </a:p>
        </p:txBody>
      </p:sp>
      <p:sp>
        <p:nvSpPr>
          <p:cNvPr id="14" name="Cím 1"/>
          <p:cNvSpPr txBox="1">
            <a:spLocks/>
          </p:cNvSpPr>
          <p:nvPr/>
        </p:nvSpPr>
        <p:spPr>
          <a:xfrm>
            <a:off x="3722892" y="3961122"/>
            <a:ext cx="6637126" cy="4406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több adat = jobb megértés</a:t>
            </a: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4267850" y="3742593"/>
            <a:ext cx="4851357" cy="4406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?</a:t>
            </a:r>
            <a:endParaRPr lang="hu-H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nnycsepp 6"/>
          <p:cNvSpPr/>
          <p:nvPr/>
        </p:nvSpPr>
        <p:spPr>
          <a:xfrm rot="16709217">
            <a:off x="4577617" y="443745"/>
            <a:ext cx="5232470" cy="7443644"/>
          </a:xfrm>
          <a:prstGeom prst="teardrop">
            <a:avLst>
              <a:gd name="adj" fmla="val 111707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rgbClr val="AD9587"/>
              </a:gs>
            </a:gsLst>
            <a:path path="circle">
              <a:fillToRect l="50000" t="-80000" r="50000" b="180000"/>
            </a:path>
            <a:tileRect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-203200" y="673100"/>
            <a:ext cx="4089400" cy="464757"/>
          </a:xfrm>
        </p:spPr>
        <p:txBody>
          <a:bodyPr/>
          <a:lstStyle/>
          <a:p>
            <a:fld id="{CCA5C477-0C18-4727-8456-3C743AE6FEC1}" type="slidenum">
              <a:rPr lang="hu-HU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7</a:t>
            </a:fld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8" name="Picture 4" descr="Stick Figure Palette Stock Illustrations – 142 Stick Figure Palette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8700" y="139700"/>
            <a:ext cx="2451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317310" y="1972853"/>
            <a:ext cx="8761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Alapvetés:</a:t>
            </a:r>
          </a:p>
          <a:p>
            <a:pPr algn="ctr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’A kér(d)és 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ugyanolyan fontos, mint a válasz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.’</a:t>
            </a:r>
          </a:p>
          <a:p>
            <a:pPr algn="ctr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MERT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451949" y="1244274"/>
            <a:ext cx="8054751" cy="648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„emberi” 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KÉR(D)ÉS</a:t>
            </a:r>
          </a:p>
        </p:txBody>
      </p:sp>
      <p:sp>
        <p:nvSpPr>
          <p:cNvPr id="12" name="Téglalap 11"/>
          <p:cNvSpPr/>
          <p:nvPr/>
        </p:nvSpPr>
        <p:spPr>
          <a:xfrm>
            <a:off x="2588432" y="2970378"/>
            <a:ext cx="88631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A kér(d)és nem csupán alapfeltétele a válasznak, </a:t>
            </a:r>
          </a:p>
          <a:p>
            <a:pPr algn="ctr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hanem annak formálója is.</a:t>
            </a:r>
          </a:p>
          <a:p>
            <a:pPr algn="ctr"/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A 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kér(d)és 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világossága </a:t>
            </a:r>
            <a:endParaRPr lang="hu-H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befolyásolja </a:t>
            </a:r>
          </a:p>
          <a:p>
            <a:pPr algn="ctr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a 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válasz minőségét. </a:t>
            </a:r>
          </a:p>
          <a:p>
            <a:pPr algn="ctr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3465791" y="4759269"/>
            <a:ext cx="78446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Példa (szövegesen – kellő alaposság + iterálás):</a:t>
            </a:r>
          </a:p>
          <a:p>
            <a:pPr algn="ctr"/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brachisztochron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-probléma</a:t>
            </a:r>
          </a:p>
          <a:p>
            <a:pPr algn="ctr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a mozgás ideje minimális</a:t>
            </a:r>
          </a:p>
          <a:p>
            <a:pPr algn="ctr"/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l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eggyorsabb út vs. legrövidebb út</a:t>
            </a:r>
          </a:p>
          <a:p>
            <a:pPr algn="ctr"/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CIKLOIS</a:t>
            </a:r>
            <a:endParaRPr lang="hu-HU" sz="2400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nnycsepp 6"/>
          <p:cNvSpPr/>
          <p:nvPr/>
        </p:nvSpPr>
        <p:spPr>
          <a:xfrm rot="16709217">
            <a:off x="4577617" y="443745"/>
            <a:ext cx="5232470" cy="7443644"/>
          </a:xfrm>
          <a:prstGeom prst="teardrop">
            <a:avLst>
              <a:gd name="adj" fmla="val 111707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rgbClr val="AD9587"/>
              </a:gs>
            </a:gsLst>
            <a:path path="circle">
              <a:fillToRect l="50000" t="-80000" r="50000" b="180000"/>
            </a:path>
            <a:tileRect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-203200" y="673100"/>
            <a:ext cx="4089400" cy="464757"/>
          </a:xfrm>
        </p:spPr>
        <p:txBody>
          <a:bodyPr/>
          <a:lstStyle/>
          <a:p>
            <a:fld id="{CCA5C477-0C18-4727-8456-3C743AE6FEC1}" type="slidenum">
              <a:rPr lang="hu-HU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8</a:t>
            </a:fld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8" name="Picture 4" descr="Stick Figure Palette Stock Illustrations – 142 Stick Figure Palette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8700" y="139700"/>
            <a:ext cx="2451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jtőn guruló golyó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743" y="2555918"/>
            <a:ext cx="4735154" cy="3560838"/>
          </a:xfrm>
          <a:prstGeom prst="rect">
            <a:avLst/>
          </a:prstGeom>
          <a:solidFill>
            <a:srgbClr val="9FAEC2"/>
          </a:solidFill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1597579" y="1440675"/>
            <a:ext cx="7750973" cy="10796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brachisztochron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-probléma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(a mozgás ideje minimális)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Johann Bernoulli – 1696</a:t>
            </a:r>
          </a:p>
        </p:txBody>
      </p:sp>
    </p:spTree>
    <p:extLst>
      <p:ext uri="{BB962C8B-B14F-4D97-AF65-F5344CB8AC3E}">
        <p14:creationId xmlns:p14="http://schemas.microsoft.com/office/powerpoint/2010/main" val="334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nnycsepp 6"/>
          <p:cNvSpPr/>
          <p:nvPr/>
        </p:nvSpPr>
        <p:spPr>
          <a:xfrm rot="16709217">
            <a:off x="4577617" y="443745"/>
            <a:ext cx="5232470" cy="7443644"/>
          </a:xfrm>
          <a:prstGeom prst="teardrop">
            <a:avLst>
              <a:gd name="adj" fmla="val 111707"/>
            </a:avLst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-203200" y="673100"/>
            <a:ext cx="4089400" cy="464757"/>
          </a:xfrm>
        </p:spPr>
        <p:txBody>
          <a:bodyPr/>
          <a:lstStyle/>
          <a:p>
            <a:fld id="{CCA5C477-0C18-4727-8456-3C743AE6FEC1}" type="slidenum">
              <a:rPr lang="hu-HU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9</a:t>
            </a:fld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8" name="Picture 4" descr="Stick Figure Palette Stock Illustrations – 142 Stick Figure Palette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8700" y="139700"/>
            <a:ext cx="2451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3289735" y="3079505"/>
            <a:ext cx="7840725" cy="14090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VAGYIS 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m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egfogalmazni, mire van szükségünk: </a:t>
            </a:r>
          </a:p>
          <a:p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#**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role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**…; #**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instruction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**…; #**context**…; #**</a:t>
            </a:r>
            <a:r>
              <a:rPr lang="hu-HU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notes</a:t>
            </a:r>
            <a:r>
              <a:rPr lang="hu-H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**…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MI keretrendszerben 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adatrengetegre épülő adatalapú döntési mechanizmus 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3117933" y="4120975"/>
            <a:ext cx="8537577" cy="2332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DE 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váratlan emberi viselkedés(változás) +  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változó mikro- és </a:t>
            </a:r>
            <a:r>
              <a:rPr lang="hu-H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makrokörnyezet</a:t>
            </a:r>
            <a:endParaRPr lang="hu-H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ÉS</a:t>
            </a:r>
          </a:p>
          <a:p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m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egjelenik </a:t>
            </a:r>
          </a:p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a kontroll és a manipuláció</a:t>
            </a:r>
            <a:endParaRPr lang="hu-HU" sz="2400" dirty="0"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503186" y="988635"/>
            <a:ext cx="7877397" cy="648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PROMPT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3634182" y="1784449"/>
            <a:ext cx="5486071" cy="1295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h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ozzávalók: </a:t>
            </a:r>
          </a:p>
          <a:p>
            <a:pPr marL="342900" indent="-342900" algn="just">
              <a:buFontTx/>
              <a:buChar char="-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kellő alaposság és</a:t>
            </a:r>
          </a:p>
          <a:p>
            <a:pPr marL="342900" indent="-342900" algn="just">
              <a:buFontTx/>
              <a:buChar char="-"/>
            </a:pP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tudományos igényesség és</a:t>
            </a:r>
          </a:p>
          <a:p>
            <a:pPr marL="342900" indent="-342900" algn="just">
              <a:buFontTx/>
              <a:buChar char="-"/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k</a:t>
            </a:r>
            <a:r>
              <a:rPr lang="hu-H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</a:rPr>
              <a:t>épesség az útmutatásra</a:t>
            </a:r>
          </a:p>
        </p:txBody>
      </p:sp>
    </p:spTree>
    <p:extLst>
      <p:ext uri="{BB962C8B-B14F-4D97-AF65-F5344CB8AC3E}">
        <p14:creationId xmlns:p14="http://schemas.microsoft.com/office/powerpoint/2010/main" val="24473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894</Words>
  <Application>Microsoft Office PowerPoint</Application>
  <PresentationFormat>Szélesvásznú</PresentationFormat>
  <Paragraphs>215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5" baseType="lpstr">
      <vt:lpstr>Arial</vt:lpstr>
      <vt:lpstr>Bahnschrift SemiBold</vt:lpstr>
      <vt:lpstr>Berlin Sans FB</vt:lpstr>
      <vt:lpstr>Calibri</vt:lpstr>
      <vt:lpstr>Calibri Light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user/1</dc:creator>
  <cp:lastModifiedBy>Hallgato</cp:lastModifiedBy>
  <cp:revision>114</cp:revision>
  <dcterms:created xsi:type="dcterms:W3CDTF">2025-07-17T14:47:05Z</dcterms:created>
  <dcterms:modified xsi:type="dcterms:W3CDTF">2025-08-27T11:44:48Z</dcterms:modified>
</cp:coreProperties>
</file>