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B8F9759-B532-463A-9EC9-294281ACC3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ED6900-FBFD-4E3E-83DA-17321797A1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1AF732E-A94B-457E-AE96-14180162E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79430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5436863-92B1-4451-89E5-E9C69A45C5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806F901-BB25-46A4-85AE-A0D7C3FDAD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20C773C-1F6E-4D21-9177-17670E3AEE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81493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8C71E73-FF9E-4DFD-BF19-4A6552F7A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EA27FB4C-4793-4038-A81F-876B355D50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6CA009A-B25A-4C36-9C22-08A9F08BED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82336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hu-HU" noProof="0"/>
              <a:t>Táblázat beszúrásához kattintson az ikonra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A8191FB-16BB-4A96-8D44-645834F569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B07C844-1644-4FE4-BA4F-8F0C4B88B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634D64B-2B72-4EE2-A9A9-63362DFE9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3071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125045-1FDE-4CD2-B88D-A2EE09656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B27AEEC-E04C-43AF-872B-FD85EC801F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5C1AA0A-9C03-4CBB-A585-C4D4486AE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4210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C023A06-5F2C-4A26-8C56-C86951082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322ADFE8-311C-4A79-93BD-F516FC312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609F165-C435-45EA-B04D-53CAF33035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161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C833A08-06DE-4515-B6CD-147805232A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A7258D-75ED-4B2D-90DF-C7C2DAEE8F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CCDD15-C9F6-48C8-914F-0398257CC5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4039072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207C2DB7-82EF-4D87-B15C-A4B0D56F97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89B449D-7F62-4713-83BD-89E83BEBA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F13AB4E1-D221-410F-AE83-35227623DE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64263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C09672A-7356-4F90-8098-A4424A85D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3D77EE6-FE5F-457F-8305-C60001056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C9C30AC-1884-4D89-9543-F0AD6E889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85707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0B26CF9-0B11-49CE-912D-4D80985392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939A518F-4C99-4CEE-AC20-BF030B498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2D93C47-AC9F-48FD-BC4F-52D2CB7653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06054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79C7B9-C1E0-479A-B692-95A1831C13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F89C45-B4D9-482F-AADD-B1347C112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3B1FF4D-2890-4B59-9426-BD6483EB0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09628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C76F16-B9E2-4AC6-A020-D024F1F84A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2CFECA-DD36-4900-80F8-B1BE605DF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80359D-D6C1-4F89-B52D-FF1C0F4661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8462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2EF1E5E5-E337-4BA9-83F1-FC7E50179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FCB1F0A4-3026-4E9B-9998-87CAC8D9B5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E634D54-4004-49C9-99EB-C688F1893A9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fld id="{5EB0265B-CF8C-4BAE-88F6-913B60BD122D}" type="datetimeFigureOut">
              <a:rPr lang="hu-HU" smtClean="0"/>
              <a:pPr/>
              <a:t>2018. 11. 30.</a:t>
            </a:fld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E4C595AD-F8A2-44FC-A99C-E5B0915FC1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3753534D-AE1B-48FE-B96F-8C1A3E56FD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A44CFD8-A103-4D4F-9E43-07844DD9A08A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31" name="Picture 9" descr="ppt_hatter">
            <a:extLst>
              <a:ext uri="{FF2B5EF4-FFF2-40B4-BE49-F238E27FC236}">
                <a16:creationId xmlns:a16="http://schemas.microsoft.com/office/drawing/2014/main" xmlns="" id="{C4B21E2B-4EF1-45AE-99D5-16907E5002E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67" y="0"/>
            <a:ext cx="12225867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1948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66C5B25-E4B8-4408-934C-E57F518E5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9449" y="562883"/>
            <a:ext cx="9197340" cy="1470025"/>
          </a:xfrm>
        </p:spPr>
        <p:txBody>
          <a:bodyPr/>
          <a:lstStyle/>
          <a:p>
            <a:r>
              <a:rPr lang="hu-HU" sz="4000" dirty="0"/>
              <a:t>Bank-,értékpapír-, tőkepiaci kurzus</a:t>
            </a:r>
            <a:br>
              <a:rPr lang="hu-HU" sz="4000" dirty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/>
              <a:t>Az értékpapírok általános és különös szabályai 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9151D0C2-666E-4454-AEA9-C1F6AD89FB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2648495"/>
            <a:ext cx="8534400" cy="1752600"/>
          </a:xfrm>
        </p:spPr>
        <p:txBody>
          <a:bodyPr/>
          <a:lstStyle/>
          <a:p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Szegedi Tudományegyetem Állam-és Jogtudományi Kar Üzleti Jogi Intézet</a:t>
            </a:r>
          </a:p>
          <a:p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Paja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Gábor</a:t>
            </a:r>
            <a:endParaRPr lang="hu-H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Picture 2" descr="http://www.coosp.etr.u-szeged.hu/File/DownloadPicture-adfe132deca6e8119bd7005056b70073/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5263" y="3962128"/>
            <a:ext cx="38877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2335394" y="4826000"/>
            <a:ext cx="3214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Jelen tananyag a Szegedi Tudományegyetemen készült az Európai Unió támogatásával. Projekt azonosító: EFOP-3.4.3-16-2016-00014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31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1FADEE2-D34F-4D6C-8F4D-722191A0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0" y="263208"/>
            <a:ext cx="1097280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Értékpapírok fő jellemzői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D90E9BA-EB89-41CA-8548-30AC7913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805941"/>
            <a:ext cx="9525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Forgalombiztonságot szolgáló és forgalomképességet fokozó jogintézmények: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78025" indent="0" algn="ctr">
              <a:buAutoNum type="romanU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Absztrakt jogügylet</a:t>
            </a:r>
          </a:p>
          <a:p>
            <a:pPr marL="1978025" indent="0" algn="ctr">
              <a:buAutoNum type="romanUcPeriod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Alaki legitimáció</a:t>
            </a:r>
          </a:p>
          <a:p>
            <a:pPr marL="1978025" indent="0" algn="ctr">
              <a:buNone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Kifogás korlátozás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94439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9FD67ABB-C878-4A9A-8B1A-8460CB6D9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030" y="1268730"/>
            <a:ext cx="10890053" cy="449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327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EA753E26-ACFB-4B5E-A3F6-87A813B06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5391" y="845743"/>
            <a:ext cx="10196609" cy="55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028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6E31450C-68A7-43C2-8C62-BC7DAFC8E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551" y="388778"/>
            <a:ext cx="10176801" cy="60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740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9F05841-9B71-47AF-BAB0-FF279512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1180" y="366078"/>
            <a:ext cx="10972800" cy="1143000"/>
          </a:xfrm>
        </p:spPr>
        <p:txBody>
          <a:bodyPr/>
          <a:lstStyle/>
          <a:p>
            <a:r>
              <a:rPr lang="hu-HU" dirty="0"/>
              <a:t>Alaki legitimáció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B1F2901-27D1-43FE-B856-137D046F1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270" y="1600201"/>
            <a:ext cx="9422130" cy="4525963"/>
          </a:xfrm>
        </p:spPr>
        <p:txBody>
          <a:bodyPr/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Bemutatóra szóló értékpapír esetén az értékpapír birtokosát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Névre szóló értékpapír esetén </a:t>
            </a:r>
          </a:p>
          <a:p>
            <a:pPr algn="just">
              <a:buFontTx/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azt nyomdai úton állítják elő, akit az értékpapír eredeti szövege jogosultként megjelöl, vagy akit a forgatmányok megszakítatlan láncolata jogosultként igazol akkor is, ha az utolsó forgatmány üres.</a:t>
            </a:r>
          </a:p>
          <a:p>
            <a:pPr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 valamely üres forgatmányra újabb forgatmány következik, az utóbbi aláíróját úgy kell tekinteni, mint aki az értékpapírt üres forgatmány útján szerezte meg.</a:t>
            </a:r>
          </a:p>
          <a:p>
            <a:pPr algn="just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Dematerializált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értékpapírként került előállításra: akinek az értékpapír-számláján az értékpapírt nyilvántartják. 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99392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CA33F5C-06FD-4F9B-84DC-7E5259B7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8835" y="388936"/>
            <a:ext cx="933069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Alaki legitimáció és a legitimációs irat összehasonlítása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9F14087-2E3E-4E6F-85DC-6EB51AAFB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960" y="1943101"/>
            <a:ext cx="9616440" cy="4525963"/>
          </a:xfrm>
        </p:spPr>
        <p:txBody>
          <a:bodyPr/>
          <a:lstStyle/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Legitimációs irat: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kötelezett helyzetét segíti azzal, hogy az okirat bemutatójának az anyagi legitimáció kérése nélkül jogosult teljesíteni. 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DE!: ez a kötelezett számára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jogosultság és nem kötelezettség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Amennyiben úgy ítéli meg, hogy az okirat felmutatójának alanyi jogosultsága megkérdőjelezhető, felszólíthatja a bemutatót az anyagi legitimálásra. 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értékpapírok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esetében az anyagi legitimáció kérése nélkül köteles és egyben jogosult is teljesíteni a kötelezett. 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 ruhatári jegy, buszjegy, takarékbetétkönyv, </a:t>
            </a:r>
          </a:p>
          <a:p>
            <a:pPr algn="just"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értékpapír esetén is beszélhetünk alaki legitimációról)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623277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9ED0939-4E8F-46A5-8028-2D82F63E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263208"/>
            <a:ext cx="1097280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Kifogáskorlátozás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A96236F-A492-4943-8248-2FF808ED2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600201"/>
            <a:ext cx="9387840" cy="4525963"/>
          </a:xfrm>
        </p:spPr>
        <p:txBody>
          <a:bodyPr/>
          <a:lstStyle/>
          <a:p>
            <a:pPr algn="just"/>
            <a:r>
              <a:rPr lang="hu-H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6:567. § </a:t>
            </a:r>
            <a:r>
              <a:rPr lang="hu-H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[Kifogáskorlátozás]</a:t>
            </a:r>
            <a:endParaRPr lang="hu-H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 kötelezettje a jóhiszemű jogosulttal szemben az értékpapír vagy az értékpapírszámla tartalmából kitűnő kifogásokon kívül nem hivatkozhat olyan kifogásokra, amelyek valamely korábbi jogosulttal szembeni jogviszonyán alapulnak.</a:t>
            </a:r>
          </a:p>
          <a:p>
            <a:pPr algn="just"/>
            <a:endParaRPr lang="hu-H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az értékpapír jóhiszemű és jogszerű szerzőjét védi. Aki tudott, vagy tudnia kellett az alapügyletből származó kifogásokról, nem tekinthető jóhiszeműnek. </a:t>
            </a:r>
          </a:p>
          <a:p>
            <a:pPr marL="0" indent="0" algn="just">
              <a:buNone/>
            </a:pPr>
            <a:r>
              <a:rPr lang="hu-H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az értékpapírból kitűnő kifogásokat lehet érvényesíteni. </a:t>
            </a:r>
          </a:p>
          <a:p>
            <a:pPr algn="just"/>
            <a:endParaRPr lang="hu-HU" sz="2500" dirty="0"/>
          </a:p>
        </p:txBody>
      </p:sp>
    </p:spTree>
    <p:extLst>
      <p:ext uri="{BB962C8B-B14F-4D97-AF65-F5344CB8AC3E}">
        <p14:creationId xmlns:p14="http://schemas.microsoft.com/office/powerpoint/2010/main" xmlns="" val="1152824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D2B4AAE-BE0C-4C26-B201-ACA9F6407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366078"/>
            <a:ext cx="10972800" cy="1143000"/>
          </a:xfrm>
        </p:spPr>
        <p:txBody>
          <a:bodyPr/>
          <a:lstStyle/>
          <a:p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Értékpapírok csoportosítása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04ECA718-8660-4F4F-86EC-C4BBD7CFF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4590" y="1600201"/>
            <a:ext cx="9147810" cy="4525963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megtestesített alanyi jog természete szerint 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kötelmi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dologi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-tagsági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-egyéb értékpapírok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Kibocsátok köre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Lejárat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Hozam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 Tpt. Hatálya alapján 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770898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7CC8AA2-49D9-4168-B6F6-F99C33410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40348"/>
            <a:ext cx="10972800" cy="1143000"/>
          </a:xfrm>
        </p:spPr>
        <p:txBody>
          <a:bodyPr/>
          <a:lstStyle/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értékpapírok csoportosítása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CF73B100-479C-446D-B1CC-FBD8EB741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600201"/>
            <a:ext cx="9525000" cy="4525963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megtestesített alanyi jog természete szerint 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kötelmi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dologi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-tagsági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-egyéb értékpapírok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Kibocsátok köre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Lejárat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Hozam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 Tpt. Hatálya alapján 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906656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CA673AA-7426-4959-AC5B-6D1D750E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360" y="251778"/>
            <a:ext cx="10972800" cy="1143000"/>
          </a:xfrm>
        </p:spPr>
        <p:txBody>
          <a:bodyPr/>
          <a:lstStyle/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Hiteleszköz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67A5B6A-01B0-4640-AB52-A2A044BBA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120" y="1600201"/>
            <a:ext cx="9479280" cy="4525963"/>
          </a:xfrm>
        </p:spPr>
        <p:txBody>
          <a:bodyPr/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 jogviszony mögött sok esetben húzódik meg hitelügylet.</a:t>
            </a: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az adós egyoldalú nyilatkozatban ígéri a későbbi visszafizetést.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kötvény esetén a kibocsátó a kibocsátással forráshoz jut, de egyben arra is vállalkozik, hogy a későbbiekben a kamatot és a tőkét is megfizeti, ezzel gyakorlatilag az adós pozíciójába kerül. </a:t>
            </a:r>
          </a:p>
          <a:p>
            <a:pPr algn="just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74245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7386FB-C39A-436E-A689-70040AFEA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40" y="274638"/>
            <a:ext cx="10972800" cy="1143000"/>
          </a:xfrm>
        </p:spPr>
        <p:txBody>
          <a:bodyPr/>
          <a:lstStyle/>
          <a:p>
            <a:r>
              <a:rPr lang="hu-HU" dirty="0"/>
              <a:t>Bevezető gondolatok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DE639244-F061-495B-A7F5-08E90367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897381"/>
            <a:ext cx="9239250" cy="4525963"/>
          </a:xfrm>
        </p:spPr>
        <p:txBody>
          <a:bodyPr/>
          <a:lstStyle/>
          <a:p>
            <a:pPr algn="just"/>
            <a:r>
              <a:rPr lang="hu-HU" sz="2400" dirty="0"/>
              <a:t>Az értékpapírok nemcsak a befektetéseknél játszanak fontos szerepet, hanem részt vesznek a gazdasági forgalom alakításában, a cégek közötti pénzmozgásban és a likviditási nehézségek áthidalásában is.</a:t>
            </a:r>
          </a:p>
          <a:p>
            <a:pPr marL="0" indent="0"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A sikeres államháztartási konszolidáció és reálgazdasági stabilizáció elősegítésében az értékpapírok (különösen a Magyar Államkötvény) jelentős szerepet játszottak</a:t>
            </a:r>
          </a:p>
        </p:txBody>
      </p:sp>
    </p:spTree>
    <p:extLst>
      <p:ext uri="{BB962C8B-B14F-4D97-AF65-F5344CB8AC3E}">
        <p14:creationId xmlns:p14="http://schemas.microsoft.com/office/powerpoint/2010/main" xmlns="" val="52123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7CD94D-4A21-43FE-8BD7-FE1E0DCD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51778"/>
            <a:ext cx="10972800" cy="1143000"/>
          </a:xfrm>
        </p:spPr>
        <p:txBody>
          <a:bodyPr/>
          <a:lstStyle/>
          <a:p>
            <a:r>
              <a:rPr lang="hu-HU" u="sng" dirty="0"/>
              <a:t>II. Fizetési eszköz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5E9924-58FF-4387-B42B-967240D6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1720" y="2080259"/>
            <a:ext cx="9364980" cy="4525963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pénzfizetésről szóló kötelem adósa fizetéssel szabadul a kötelezettsége alól. Ezt nem mindig kp-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teszi meg, hanem egyéb pénzhelyettesítő fizetési eszközzel, ilyen funkciót tölthet be az értékpapír is, amikor annak átruházásával teljesíti az adós a fizetési kötelezettségét.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PL: csekk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34739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04DAC99-B99C-4444-BDFC-9EE93869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274638"/>
            <a:ext cx="9479280" cy="1143000"/>
          </a:xfrm>
        </p:spPr>
        <p:txBody>
          <a:bodyPr/>
          <a:lstStyle/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Áruforgalom könnyítésének eszköze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338AC4C-B37D-465F-9427-ADD8F5ADC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554481"/>
            <a:ext cx="9479280" cy="4525963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Egyes értékpapírok eszközként szolgálnak ahhoz, hogy nagyobb árukészletek eladása, átruházása történjék meg anélkül, hogy magát az árukészletet ténylegesen mozgatni kelljen. 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 átruházásával ténylegesen dologra vonatkozó jogot lehet átruházni, amely leggyakrabban tulajdonjog.</a:t>
            </a:r>
          </a:p>
          <a:p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 Közraktári jegy,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hajóraklevél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653236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FDEB585-DF09-4278-BF66-1775C66C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420" y="274638"/>
            <a:ext cx="9364980" cy="1143000"/>
          </a:xfrm>
        </p:spPr>
        <p:txBody>
          <a:bodyPr/>
          <a:lstStyle/>
          <a:p>
            <a:r>
              <a:rPr lang="hu-H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Tőkebevonási és befektetési eszköz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EBDA99D-943E-455E-919C-D8DED89DF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1600201"/>
            <a:ext cx="9639300" cy="4525963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tőkepiacon forgalmazott értékpapírok jelentős hányada részesedési vagy más befektetési célokat szolgál. 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Tipikusan ilyen: valamely gazdasági társaságban történő részesedést biztosító tagsági jogot megtestesítő értékpapír. 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Kifejezetten ezt a célt szolgálja: befektetési alapok létrehozása (kollektív befektetési értékpapírok révén).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618302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AF85161-4ACB-4B47-ABAB-A38550D0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160" y="251778"/>
            <a:ext cx="10972800" cy="1143000"/>
          </a:xfrm>
        </p:spPr>
        <p:txBody>
          <a:bodyPr/>
          <a:lstStyle/>
          <a:p>
            <a:r>
              <a:rPr lang="hu-HU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értékpapírok csoportosítása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308F94E-780A-4875-8893-83E84708B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3110" y="1600201"/>
            <a:ext cx="9559290" cy="4525963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A megtestesített alanyi jog természete szerint 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kötelmi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dologi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-tagsági jogi papírok</a:t>
            </a:r>
          </a:p>
          <a:p>
            <a:pPr algn="ctr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-egyéb értékpapírok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Kibocsátok köre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Lejárat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Hozam szerint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a Tpt. Hatálya alapján 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1076091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FC1BAFD-AB05-4070-8FDD-CAB514DE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410" y="457201"/>
            <a:ext cx="9444990" cy="1143000"/>
          </a:xfrm>
        </p:spPr>
        <p:txBody>
          <a:bodyPr/>
          <a:lstStyle/>
          <a:p>
            <a:r>
              <a:rPr lang="hu-H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megtestesített alanyi jog természete szerinti csoportosítás- Kötelmi jogi papírok</a:t>
            </a:r>
            <a:r>
              <a:rPr lang="hu-HU" sz="3600" dirty="0"/>
              <a:t/>
            </a:r>
            <a:br>
              <a:rPr lang="hu-HU" sz="3600" dirty="0"/>
            </a:br>
            <a:endParaRPr lang="hu-HU" sz="36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4E794BC-963B-41C0-A765-6141E159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0280" y="1600201"/>
            <a:ext cx="9342120" cy="4525963"/>
          </a:xfrm>
        </p:spPr>
        <p:txBody>
          <a:bodyPr/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az értékpapírok rendszerint valamilyen kötelmi jogi természetű követelést, többnyire egy alapul fekvő hitelviszonyból eredő pénzkövetelést testesítenek meg. 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Ptk. a pénzkövetelést megtestesítő értékpapírt tekinti az értékpapír alaptípusának. Ezek közös jellemzője,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Hogy az egyik fél elismeri a másik fél felé fennálló tartozását, és vállalja, hogy azt meghatározott időben és módon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 maga vagy egy 3. személy fogja kiegyenlíteni. 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 Váltó vagy pedig a hitelviszonyt megtestesítő értékpapír</a:t>
            </a:r>
          </a:p>
        </p:txBody>
      </p:sp>
    </p:spTree>
    <p:extLst>
      <p:ext uri="{BB962C8B-B14F-4D97-AF65-F5344CB8AC3E}">
        <p14:creationId xmlns:p14="http://schemas.microsoft.com/office/powerpoint/2010/main" xmlns="" val="89899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7BB46BB-F44D-4621-9156-C2F1E954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655" y="274638"/>
            <a:ext cx="10972800" cy="1143000"/>
          </a:xfrm>
        </p:spPr>
        <p:txBody>
          <a:bodyPr/>
          <a:lstStyle/>
          <a:p>
            <a:r>
              <a:rPr lang="hu-HU" dirty="0"/>
              <a:t>Dologi Jogi papírok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0EBEBE2-50E6-40D8-89E7-3C48F8E4D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710" y="1600201"/>
            <a:ext cx="9330690" cy="2537459"/>
          </a:xfrm>
        </p:spPr>
        <p:txBody>
          <a:bodyPr/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dologi jogi értékpapírok jellemzője, hogy valamely dologra vonatkozó tulajdonjogot, vagy más jogot,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(zálogjog) testesítenek meg. 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Mivel ezek az értékpapírok többnyire a dolog tulajdonjogát, így magát a dolgot testesítik meg, árupapíroknak is nevezik őket. </a:t>
            </a:r>
          </a:p>
          <a:p>
            <a:pPr algn="just"/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közraktári jegy és annak részei. </a:t>
            </a:r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516053C-894A-4C7C-8320-027092F0E0B3}"/>
              </a:ext>
            </a:extLst>
          </p:cNvPr>
          <p:cNvSpPr txBox="1"/>
          <p:nvPr/>
        </p:nvSpPr>
        <p:spPr>
          <a:xfrm>
            <a:off x="5040630" y="4320223"/>
            <a:ext cx="4629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/>
              <a:t>Tagsági jogi papírok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3F7A483-54A2-49B1-A9F6-123FC2722623}"/>
              </a:ext>
            </a:extLst>
          </p:cNvPr>
          <p:cNvSpPr txBox="1"/>
          <p:nvPr/>
        </p:nvSpPr>
        <p:spPr>
          <a:xfrm>
            <a:off x="2548890" y="5006340"/>
            <a:ext cx="9330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tagsági jogi értékpapírok közös jellemzője, hogy valamely vállalkozásban való részesedést, és a hozzá kapcsolódó személyi és vagyoni jogosultságokat testesítenek meg. Ezeket tipikusan testületi papírnak is nevezik. </a:t>
            </a:r>
          </a:p>
        </p:txBody>
      </p:sp>
    </p:spTree>
    <p:extLst>
      <p:ext uri="{BB962C8B-B14F-4D97-AF65-F5344CB8AC3E}">
        <p14:creationId xmlns:p14="http://schemas.microsoft.com/office/powerpoint/2010/main" xmlns="" val="3972307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58B7C65-BF1A-4231-A734-8163CB21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110" y="274638"/>
            <a:ext cx="955929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Kibocsátók köre szerinti csoportosítás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F41CB80-9454-423C-AE76-9A7F30776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870" y="1600201"/>
            <a:ext cx="9193530" cy="4652009"/>
          </a:xfrm>
        </p:spPr>
        <p:txBody>
          <a:bodyPr/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Állam által kibocsátott értékpapír : államkötvény (kincstárjegy vagy kárpótlási jegy)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Más jogi személy által kibocsátott értékpapír 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kötvény: MNB, önkormányzat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letéti jegy: hitelintézet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-jelzáloglevél: jelzálog-hitelintézet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közraktári jegy: közraktár</a:t>
            </a:r>
          </a:p>
          <a:p>
            <a:pPr algn="ctr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-Befektetési jegy: befektetési alap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Bárki által kibocsátható: váltó és a csekk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5604633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2290D62-E292-45DD-BC4E-D9DFB18C9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510" y="320358"/>
            <a:ext cx="1097280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Lejárat szerinti csoportosítás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EDE019A-D7EB-4748-A901-16370DB31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20" y="1600201"/>
            <a:ext cx="9364980" cy="4525963"/>
          </a:xfrm>
        </p:spPr>
        <p:txBody>
          <a:bodyPr/>
          <a:lstStyle/>
          <a:p>
            <a:pPr algn="just"/>
            <a:r>
              <a:rPr lang="hu-HU" sz="2400" dirty="0"/>
              <a:t>A</a:t>
            </a:r>
            <a:r>
              <a:rPr lang="hu-HU" sz="2400" b="1" dirty="0"/>
              <a:t>, rövidtávú</a:t>
            </a:r>
            <a:r>
              <a:rPr lang="hu-HU" sz="2400" dirty="0"/>
              <a:t>: 1 évnél rövidebb futamidő ( váltó, csekk, kincstárjegy, közraktári jegy)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B, </a:t>
            </a:r>
            <a:r>
              <a:rPr lang="hu-HU" sz="2400" b="1" dirty="0"/>
              <a:t>Középtávú : </a:t>
            </a:r>
            <a:r>
              <a:rPr lang="hu-HU" sz="2400" dirty="0"/>
              <a:t>1-5 év közötti futamidő ( kötvény, letéti jegy, befektetési jegy)</a:t>
            </a:r>
          </a:p>
          <a:p>
            <a:pPr algn="just">
              <a:buNone/>
            </a:pPr>
            <a:endParaRPr lang="hu-HU" sz="2400" dirty="0"/>
          </a:p>
          <a:p>
            <a:pPr algn="just"/>
            <a:r>
              <a:rPr lang="hu-HU" sz="2400" dirty="0"/>
              <a:t>C, </a:t>
            </a:r>
            <a:r>
              <a:rPr lang="hu-HU" sz="2400" b="1" dirty="0"/>
              <a:t>Hosszú távú: </a:t>
            </a:r>
            <a:r>
              <a:rPr lang="hu-HU" sz="2400" dirty="0"/>
              <a:t>5 évnél hosszabb futamidő ( jelzáloglevél, kötvény)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/>
              <a:t>D, </a:t>
            </a:r>
            <a:r>
              <a:rPr lang="hu-HU" sz="2400" b="1" dirty="0"/>
              <a:t>Lejárat nélküli: </a:t>
            </a:r>
            <a:r>
              <a:rPr lang="hu-HU" sz="2400" dirty="0" err="1"/>
              <a:t>pl</a:t>
            </a:r>
            <a:r>
              <a:rPr lang="hu-HU" sz="2400" dirty="0"/>
              <a:t>: határozatlan futamidejű befektetési alap által kibocsátott befektetési jegy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577920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80F244-2F6C-4895-AE83-B5D4A1D5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160336"/>
            <a:ext cx="1097280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Hozam szerinti csoportosítás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BC652924-FC12-4F97-9F56-5ABA4EDB2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390" y="1600201"/>
            <a:ext cx="9605010" cy="4525963"/>
          </a:xfrm>
        </p:spPr>
        <p:txBody>
          <a:bodyPr/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kamatozó 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nincs hozamelvárás, a befektetési érték megfelel a névértéknek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Előre meghatározott fix hozamú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(kötvény)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Változó hozamú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valamilyen referencia kamathoz kötött (BUBOR)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hu-H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Átmeneti forma: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 és változó hozam kombinációja: kamatozó részvény (fix kamat+ változó mértékű osztalék)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23225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A4B6B95-7B59-4BE2-B34E-B7DB3EA5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365" y="297498"/>
            <a:ext cx="10972800" cy="1143000"/>
          </a:xfrm>
        </p:spPr>
        <p:txBody>
          <a:bodyPr/>
          <a:lstStyle/>
          <a:p>
            <a:r>
              <a:rPr lang="hu-HU" u="sng" dirty="0" err="1"/>
              <a:t>Dematerializált</a:t>
            </a:r>
            <a:r>
              <a:rPr lang="hu-HU" u="sng" dirty="0"/>
              <a:t> értékpapír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A77C925-1F26-4268-8622-EA302363D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130" y="1600201"/>
            <a:ext cx="9399270" cy="4525963"/>
          </a:xfrm>
        </p:spPr>
        <p:txBody>
          <a:bodyPr/>
          <a:lstStyle/>
          <a:p>
            <a:pPr algn="just"/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Tpt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 és külön jogszabályban meghatározott módon, elektronikus úton létrehozott, rögzített továbbított és nyilvántartott, az értékpapír tartalmi kellékeit azonosítható módon tartalmazó adatösszesség. 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Értékpapírszámla: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kifejezetten csak 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dematerializált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értékpapírról és a hozzá kapcsolódó jogokról a tulajdonos javára vezetett nyilvántartás, amelyen keresztül az értékpapír átruházása terhelés és jóváírás formájában megtörténik, mely egyben az értékpapír jogosultjának igazolására is alkalmas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423031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B58340-1BD0-4E2D-9590-E7EDF8F94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0260" y="274638"/>
            <a:ext cx="9502140" cy="1143000"/>
          </a:xfrm>
        </p:spPr>
        <p:txBody>
          <a:bodyPr/>
          <a:lstStyle/>
          <a:p>
            <a:r>
              <a:rPr lang="hu-HU" dirty="0"/>
              <a:t>Célok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BC1C2F2-CFEA-42EE-B85D-FAF5AC117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00201"/>
            <a:ext cx="9296400" cy="4525963"/>
          </a:xfrm>
        </p:spPr>
        <p:txBody>
          <a:bodyPr/>
          <a:lstStyle/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értékpapírok általános szabályainak ismertetése, fogalmi és terminológiai kérdések rendszerezése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értékpapírok különös szabályainak ismertetése, összefoglalása, elemzése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egyes banki (értékpapír) befektetési formák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elemzése</a:t>
            </a:r>
          </a:p>
          <a:p>
            <a:pPr algn="just"/>
            <a:endParaRPr lang="hu-H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hu-HU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tananyag elsajátításához szükséges időtartam: 55 perc</a:t>
            </a: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238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5D512F6-9514-4174-9CF2-E63F24DF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980" y="560071"/>
            <a:ext cx="9570720" cy="4525963"/>
          </a:xfrm>
        </p:spPr>
        <p:txBody>
          <a:bodyPr/>
          <a:lstStyle/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Kétszintű számlarendszer: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Értékpapírok nyilvántartása egy kétszintű számla rendszeren keresztül történik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Központi értékpapír-számla: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sorozatonként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értékpapír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számlavezetőnként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vezetett összesített nyilvántartás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Tulajdonosok értékpapír-számlái: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egyes tulajdonosok számára vezetett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Értékpapírok nyilvántartására szolgáló számla amelyet a befektetési szolgáltató vezet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Értékpapírszámla szerződés: tartalmazza a </a:t>
            </a:r>
          </a:p>
          <a:p>
            <a:pPr algn="just">
              <a:buFont typeface="Wingdings" pitchFamily="2" charset="2"/>
              <a:buChar char="v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számla számát és elnevezését</a:t>
            </a:r>
          </a:p>
          <a:p>
            <a:pPr algn="just">
              <a:buFont typeface="Wingdings" pitchFamily="2" charset="2"/>
              <a:buChar char="v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Számlatulajdonos azonosítására külön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jszban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előírt adatokat</a:t>
            </a:r>
          </a:p>
          <a:p>
            <a:pPr algn="just">
              <a:buFont typeface="Wingdings" pitchFamily="2" charset="2"/>
              <a:buChar char="v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 (ISIN azonosító) kódját, megnevezését és mennyiségét</a:t>
            </a:r>
          </a:p>
          <a:p>
            <a:pPr algn="just">
              <a:buFont typeface="Wingdings" pitchFamily="2" charset="2"/>
              <a:buChar char="v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 zárolására való utalás</a:t>
            </a: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1107239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8582D03-D1F8-4F8B-AE04-93B1441E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570" y="274638"/>
            <a:ext cx="1097280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Értékpapírszámla megszűnése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6791B70-6712-4A37-A1B5-C073637BB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1600201"/>
            <a:ext cx="9467850" cy="4525963"/>
          </a:xfrm>
        </p:spPr>
        <p:txBody>
          <a:bodyPr/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számla kimerülése nem szünteti meg a számlát. Felmondással mind a tulajdonos, mind pedig a számlavezető megszüntetheti. A felmondás írásban érvényes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tulajdonos bármikor felmondási határidő nélkül felmondhatja, viszont kivéve ha a számla kimerült más számlavezetőt kell megjelölnie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számlavezető 30 napos felmondási határidővel. Ezek esetei: ha az értékpapírszámla vezetési tevékenységével felhagy, vagy a tulajdonos a számlavezetéshez kapcsolódó fizetési kötelezettségeinek felszólítás ellenére sem tesz eleget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46098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EA28B1A-46FF-4807-B281-D45E52E10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A0D75F6F-9172-435A-9C9D-D7D86FEC8E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810" y="720090"/>
            <a:ext cx="10076748" cy="540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5154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10AE9325-390D-446E-87A8-AFFDF33F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274638"/>
            <a:ext cx="9467850" cy="1143000"/>
          </a:xfrm>
        </p:spPr>
        <p:txBody>
          <a:bodyPr/>
          <a:lstStyle/>
          <a:p>
            <a:r>
              <a:rPr lang="hu-HU" dirty="0"/>
              <a:t>Bemutatóra szóló értékpapír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C6E8D4A-0ECA-4247-A11F-DA32762C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1325881"/>
            <a:ext cx="9467850" cy="4525963"/>
          </a:xfrm>
        </p:spPr>
        <p:txBody>
          <a:bodyPr/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bemutatóra szóló okirat alaki okból csak akkor érvényes ha a bemutatóra szóló jelleg magából az okiratból kitűnik. 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Két esetben tekinthető bemutatóra szólónak az értékpapír: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 az értékpapír nem tartalmazza a jogosult személyének megnevezését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vagy ha a jogosult személyének megnevezése mellett bemutatási záradékot is tartalmaz</a:t>
            </a:r>
          </a:p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Bemutatási záradék: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értékpapíron található olyan szövegezés, melynek értelmében az értékpapír kötelezettje nem a megjelölt személynek, hanem az értékpapír bemutatójának köteles teljesíteni</a:t>
            </a:r>
          </a:p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bemutatóra szóló értékpapír a birtoklás tényén alapszik!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Átruházás módja: az értékpapír egyszerű átadása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tulajdonostól való szerzés esete ( nem valósul meg!)</a:t>
            </a:r>
          </a:p>
          <a:p>
            <a:pPr marL="0" indent="0" algn="just">
              <a:buNone/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387860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FD364D0-F839-46C9-9FA0-A03590F57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550" y="388936"/>
            <a:ext cx="946785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Forgatás: névre szóló értékpapír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A3DA4C4-5137-48D7-9ADA-22766B7943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550" y="1943101"/>
            <a:ext cx="9467850" cy="4525963"/>
          </a:xfrm>
        </p:spPr>
        <p:txBody>
          <a:bodyPr/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Forgatás: a névre szóló értékpapírok forgatással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ruházhatóak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át. A tulajdonosváltás az értékpapírok birtokának átadása mellett forgatással történik.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forgatás a névre szóló értékpapírok átruházási jogcíme. A forgatás forgatmánnyal az okirat hátoldalára, esetleg toldatára vezetett átruházó nyilatkozattal történik.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aláírás kötelező tartalmi elem.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Forgatmány fajtái: teljes/ üres forgatmány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7603323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0657BC7-40DD-4A34-A9A6-8B9C14336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20406"/>
            <a:ext cx="10972800" cy="1143000"/>
          </a:xfrm>
        </p:spPr>
        <p:txBody>
          <a:bodyPr/>
          <a:lstStyle/>
          <a:p>
            <a:r>
              <a:rPr lang="hu-HU" dirty="0"/>
              <a:t>Teljes forgatmány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A489A4A-4190-46BE-89CF-506E86909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170" y="2332037"/>
            <a:ext cx="9399270" cy="4525963"/>
          </a:xfrm>
        </p:spPr>
        <p:txBody>
          <a:bodyPr/>
          <a:lstStyle/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forgatható értékpapírra vagy az ahhoz csatolt lapra (toldatra) vezetett az átruházó által aláírt írásbeli nyilatkozat, amely kifejezi az értékpapír átruházásának a szándékát és megjelöli azt a személyt, akire az értékpapírt ruházzák.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teljes forgatmány az új jogosult nevét is tartalmazza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99220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744D3E2-EBB8-4C69-A2A0-2F6428BC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950" y="297496"/>
            <a:ext cx="10972800" cy="1143000"/>
          </a:xfrm>
        </p:spPr>
        <p:txBody>
          <a:bodyPr/>
          <a:lstStyle/>
          <a:p>
            <a:r>
              <a:rPr lang="hu-HU" u="sng" dirty="0"/>
              <a:t>Üres forgatmány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83C03D1-0B98-45A2-8FD6-8B1F1537E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420" y="1783238"/>
            <a:ext cx="9456420" cy="4525963"/>
          </a:xfrm>
        </p:spPr>
        <p:txBody>
          <a:bodyPr/>
          <a:lstStyle/>
          <a:p>
            <a:pPr algn="just"/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 hátlapjára vagy a toldatra rávezetett az átruházó által aláírt olyan írásbeli nyilatkozat, amely kifejezi az értékpapír átruházásának szándékát, de nem tartalmazza annak a személynek a megjelölését, akire az értékpapírt átruházzák. Üres forgatmánynak minősül az átruházónak az értékpapír hátlapján vagy a toldaton szereplő aláírása is. </a:t>
            </a:r>
          </a:p>
          <a:p>
            <a:pPr algn="just"/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üres forgatmányon csak az átruházó aláírása szerepel, a jogosult neve üresen marad. Így a következő módon lehet átruházni:</a:t>
            </a:r>
          </a:p>
          <a:p>
            <a:pPr algn="just"/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az üres forgatmányt kitölthető a saját, vagy akár más személy nevére</a:t>
            </a:r>
          </a:p>
          <a:p>
            <a:pPr algn="just"/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üres forgatmányt üresen hagyja, és átruházhatja üres vagy teljes forgatmánnyal</a:t>
            </a:r>
          </a:p>
          <a:p>
            <a:pPr algn="just"/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értékpapírt harmadik személynek továbbadhatja anélkül, hogy az üres forgatmányt kitöltené és az értékpapírt újabb forgatmánnyal látná el.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673828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376D612-C309-4566-A665-E6DB75694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320358"/>
            <a:ext cx="1097280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Forgatás joghatása és a jogosult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029E668-30CD-47EC-9C30-4E4B9C411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0" y="1600201"/>
            <a:ext cx="9387840" cy="4525963"/>
          </a:xfrm>
        </p:spPr>
        <p:txBody>
          <a:bodyPr/>
          <a:lstStyle/>
          <a:p>
            <a:pPr algn="just"/>
            <a:r>
              <a:rPr lang="hu-H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Átruházó hatás </a:t>
            </a: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Kötelező hatás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megtérítési kötelezettség</a:t>
            </a:r>
          </a:p>
          <a:p>
            <a:pPr algn="just"/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Igazoló hatás: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forgatmány </a:t>
            </a:r>
            <a:r>
              <a:rPr lang="hu-H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alakilag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legitimálja az új jogosultat. </a:t>
            </a:r>
          </a:p>
          <a:p>
            <a:pPr algn="just"/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Névre szóló értékpapírban pontosan meg van határozva hogy ki tekintendő első jogosultnak</a:t>
            </a:r>
          </a:p>
          <a:p>
            <a:pPr algn="just"/>
            <a:r>
              <a:rPr lang="hu-H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Forgatható értékpapír: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forgatmányok megszakítatlan láncolata jogosultként igazol</a:t>
            </a:r>
          </a:p>
          <a:p>
            <a:pPr algn="just"/>
            <a:endParaRPr lang="hu-HU" sz="2800" dirty="0"/>
          </a:p>
          <a:p>
            <a:pPr algn="just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340022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F24E9137-FD2C-4FB7-B557-1AA12AFA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74638"/>
            <a:ext cx="9296400" cy="1143000"/>
          </a:xfrm>
        </p:spPr>
        <p:txBody>
          <a:bodyPr/>
          <a:lstStyle/>
          <a:p>
            <a:r>
              <a:rPr lang="hu-HU" dirty="0"/>
              <a:t>Az értékpapírok általános szabályai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15D8DFB-927A-42DF-8CC9-DD7AE1390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600201"/>
            <a:ext cx="9681210" cy="4525963"/>
          </a:xfrm>
        </p:spPr>
        <p:txBody>
          <a:bodyPr/>
          <a:lstStyle/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Váltó</a:t>
            </a:r>
          </a:p>
          <a:p>
            <a:pPr>
              <a:buNone/>
            </a:pP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váltójogi szabályokról szóló 2017. évi CLXXXV. törvény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Csekk</a:t>
            </a:r>
          </a:p>
          <a:p>
            <a:pPr>
              <a:buNone/>
            </a:pP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1965. évi 2.tvr.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csekkjogi szabályok szövegének közzétételéről szóló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2/1965. (I.24.) IM rendelet (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10/2018. (VI. 11.) IM rendelettel módosítva) </a:t>
            </a:r>
            <a:endParaRPr lang="hu-H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kötvény</a:t>
            </a:r>
          </a:p>
          <a:p>
            <a:pP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kötvényről szóló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285/2001. (XII.26.) </a:t>
            </a:r>
            <a:r>
              <a:rPr lang="hu-H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Kmr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Kincstárjegy</a:t>
            </a:r>
          </a:p>
          <a:p>
            <a:pP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kincstárjegyről szóló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286/2001.(XII.26.) </a:t>
            </a:r>
            <a:r>
              <a:rPr lang="hu-H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Kmr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91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AFC2119-FA15-46BD-A78A-E852054D6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510" y="720091"/>
            <a:ext cx="9597390" cy="4525963"/>
          </a:xfrm>
        </p:spPr>
        <p:txBody>
          <a:bodyPr/>
          <a:lstStyle/>
          <a:p>
            <a:r>
              <a:rPr lang="hu-HU" sz="2400" b="1" dirty="0"/>
              <a:t>5. Letéti jegy</a:t>
            </a:r>
          </a:p>
          <a:p>
            <a:pPr>
              <a:buNone/>
            </a:pPr>
            <a:r>
              <a:rPr lang="hu-HU" sz="2400" dirty="0"/>
              <a:t>A letéti jegyről szóló </a:t>
            </a:r>
            <a:r>
              <a:rPr lang="hu-HU" sz="2400" u="sng" dirty="0"/>
              <a:t>287/2001. (XII.26.) </a:t>
            </a:r>
            <a:r>
              <a:rPr lang="hu-HU" sz="2400" u="sng" dirty="0" err="1"/>
              <a:t>Kmr</a:t>
            </a:r>
            <a:r>
              <a:rPr lang="hu-HU" sz="2400" u="sng" dirty="0"/>
              <a:t>. </a:t>
            </a:r>
          </a:p>
          <a:p>
            <a:r>
              <a:rPr lang="hu-HU" sz="2400" b="1" dirty="0"/>
              <a:t>6. Jelzáloglevél</a:t>
            </a:r>
          </a:p>
          <a:p>
            <a:pPr>
              <a:buNone/>
            </a:pPr>
            <a:r>
              <a:rPr lang="hu-HU" sz="2400" dirty="0"/>
              <a:t>A jelzálog-hitelintézetről és a jelzáloglevélről szóló </a:t>
            </a:r>
            <a:r>
              <a:rPr lang="hu-HU" sz="2400" u="sng" dirty="0"/>
              <a:t>1997. évi XXX. törvény</a:t>
            </a:r>
          </a:p>
          <a:p>
            <a:r>
              <a:rPr lang="hu-HU" sz="2400" b="1" dirty="0"/>
              <a:t>7. Közraktári jegy</a:t>
            </a:r>
          </a:p>
          <a:p>
            <a:pPr>
              <a:buNone/>
            </a:pPr>
            <a:r>
              <a:rPr lang="hu-HU" sz="2400" dirty="0"/>
              <a:t>A közraktározásról szóló </a:t>
            </a:r>
            <a:r>
              <a:rPr lang="hu-HU" sz="2400" u="sng" dirty="0"/>
              <a:t>1996. évi XLVIII. tv. </a:t>
            </a:r>
          </a:p>
          <a:p>
            <a:r>
              <a:rPr lang="hu-HU" sz="2400" b="1" dirty="0"/>
              <a:t>8. Részvény</a:t>
            </a:r>
          </a:p>
          <a:p>
            <a:pPr>
              <a:buNone/>
            </a:pPr>
            <a:r>
              <a:rPr lang="hu-HU" sz="2400" u="sng" dirty="0"/>
              <a:t>2013. évi V. törvény </a:t>
            </a:r>
          </a:p>
          <a:p>
            <a:pPr>
              <a:buNone/>
            </a:pPr>
            <a:r>
              <a:rPr lang="hu-HU" sz="2400" b="1" dirty="0"/>
              <a:t>9. Befektetési Jegy</a:t>
            </a:r>
          </a:p>
          <a:p>
            <a:r>
              <a:rPr lang="hu-HU" sz="2400" dirty="0"/>
              <a:t>A tőkepiacról szóló </a:t>
            </a:r>
            <a:r>
              <a:rPr lang="hu-HU" sz="2400" u="sng" dirty="0"/>
              <a:t>2001. évi CXX. Törvény </a:t>
            </a:r>
          </a:p>
          <a:p>
            <a:pPr>
              <a:buNone/>
            </a:pPr>
            <a:r>
              <a:rPr lang="hu-HU" sz="2400" b="1" dirty="0"/>
              <a:t>10. Vagyonjegy</a:t>
            </a:r>
          </a:p>
          <a:p>
            <a:r>
              <a:rPr lang="hu-HU" sz="2400" u="sng" dirty="0"/>
              <a:t>94/1998. (XII.22.) MT rendelet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xmlns="" val="2324694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54F0525-CF85-403E-ACE9-C40176888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450" y="160336"/>
            <a:ext cx="10972800" cy="1143000"/>
          </a:xfrm>
        </p:spPr>
        <p:txBody>
          <a:bodyPr/>
          <a:lstStyle/>
          <a:p>
            <a:r>
              <a:rPr lang="hu-HU" u="sng" dirty="0"/>
              <a:t>Az értékpapírpiac működésének</a:t>
            </a:r>
            <a:br>
              <a:rPr lang="hu-HU" u="sng" dirty="0"/>
            </a:br>
            <a:r>
              <a:rPr lang="hu-HU" u="sng" dirty="0"/>
              <a:t>szabályai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9DB514C-C9AC-4740-96A0-6C9B88D6C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5040" y="1531621"/>
            <a:ext cx="9555480" cy="4525963"/>
          </a:xfrm>
        </p:spPr>
        <p:txBody>
          <a:bodyPr/>
          <a:lstStyle/>
          <a:p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A tőkepiacról szóló </a:t>
            </a: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2001. évi CXXX. törvény</a:t>
            </a:r>
            <a:endParaRPr lang="hu-H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Főleg igazgatási jellegű szabályok, többnyire </a:t>
            </a:r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cogens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rendelkezésekkel. </a:t>
            </a:r>
          </a:p>
          <a:p>
            <a:pPr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A befektetési vállalkozásokról, az árutőzsdei szolgáltatásokról valamint az általuk végezhető tevékenységek szabályozásáról szóló </a:t>
            </a:r>
            <a:r>
              <a:rPr lang="hu-H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2007. évi CXXXVIII. Törvény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Bszt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pPr>
              <a:buNone/>
            </a:pP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2004/39/EK irányelv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Financial Instruments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Directive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MiFID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hu-HU" sz="2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812C85DD-B2F6-4627-BBDA-F94F38F88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8574" y="4625667"/>
            <a:ext cx="3244215" cy="204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4886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EB499EF-7985-488E-A5EF-7DCBECDAA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90" y="308926"/>
            <a:ext cx="10972800" cy="1143000"/>
          </a:xfrm>
        </p:spPr>
        <p:txBody>
          <a:bodyPr/>
          <a:lstStyle/>
          <a:p>
            <a:r>
              <a:rPr lang="hu-HU" dirty="0"/>
              <a:t>Értékpapír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74FA059-0A79-4E46-881A-F2C5D92AB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830" y="2023111"/>
            <a:ext cx="9502140" cy="4525963"/>
          </a:xfrm>
        </p:spPr>
        <p:txBody>
          <a:bodyPr/>
          <a:lstStyle/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Ptk. 6:565. § 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[Az értékpapír fogalma]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Az értékpapír olyan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egyoldalú jognyilatkozat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 papíralapú okiratként vagy jogszabályban megjelölt más módon létrehozott,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rögzített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nyilvántartott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továbbított adatösszességként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dematerializált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értékpapírként) a benne foglalt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jogot úgy testesíti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meg, hogy azt a jogot gyakorolni,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arról rendelkezni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az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 által, annak birtokában lehet.</a:t>
            </a:r>
          </a:p>
          <a:p>
            <a:pPr algn="just"/>
            <a:endParaRPr lang="hu-HU" sz="2800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9E6495D-D7C4-4F6F-8D64-09E3FEB71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6293" y="4522789"/>
            <a:ext cx="3039428" cy="202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646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CE0C410-4C62-4357-BBF9-F0B13905F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930" y="263208"/>
            <a:ext cx="10972800" cy="114300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Értékpapír szakirodalmi fogalma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8862E3A-C1A6-4222-8B05-4E5616740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0260" y="1828801"/>
            <a:ext cx="9502140" cy="4525963"/>
          </a:xfrm>
        </p:spPr>
        <p:txBody>
          <a:bodyPr/>
          <a:lstStyle/>
          <a:p>
            <a:pPr algn="just"/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Kolosváry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Bálint: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azokat az okiratokat tartotta értékpapírnak melyek nemcsak azt a célt szolgálják , hogy a követelési jog létezését bizonyítsák, hanem megtestesítsék azt. 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Almási Antal: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értékpapírjog kiállítása egyoldalú, írásbeli alakszerűséget igénylő, közlésre szolgáló jogügylet, amellyel az értékpapírokban megtestesülő kötelem létesül </a:t>
            </a:r>
          </a:p>
          <a:p>
            <a:pPr algn="just"/>
            <a:r>
              <a:rPr lang="hu-H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Szladits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Károly: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Elvont kötelem, jellemzője, hogy nem tünteti fel a jogcímet. </a:t>
            </a:r>
          </a:p>
          <a:p>
            <a:pPr algn="just"/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4116215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FDEB823-9D1B-45FE-9343-CE09CCAA8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23018"/>
            <a:ext cx="10972800" cy="1143000"/>
          </a:xfrm>
        </p:spPr>
        <p:txBody>
          <a:bodyPr/>
          <a:lstStyle/>
          <a:p>
            <a:r>
              <a:rPr lang="hu-HU" dirty="0"/>
              <a:t>Értékpapírok általános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5C39D2-D757-4032-8226-3FB37A672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130" y="1166018"/>
            <a:ext cx="9433560" cy="4525963"/>
          </a:xfrm>
        </p:spPr>
        <p:txBody>
          <a:bodyPr/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 olyan egyoldalú nyilatkozatot tartalmazó alakszerű okirat, mely a benne foglalt jogosultságot oly módon testesíti meg, hogy azt az okirat nélkül sem érvényesíteni, sem bizonyítani, sem átruházni nem lehet. </a:t>
            </a:r>
          </a:p>
          <a:p>
            <a:r>
              <a:rPr lang="hu-H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Jellemzők: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értékpapír alapja általában valamilyen szerződéses jogviszony, melyre tekintettel bocsátják ki az értékpapírt. Az így létrejövő értékpapír jogviszony minden esetben egyoldalú jogügylet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Sajátos formai előírások</a:t>
            </a:r>
          </a:p>
          <a:p>
            <a:pPr>
              <a:buNone/>
            </a:pP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Inkorporálja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jogosultságot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az értékpapír tehát a benne foglalt jogot vagy követelést megtestesítő ingó dolog</a:t>
            </a:r>
          </a:p>
          <a:p>
            <a:pPr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A jogosult csak az értékpapír birtokában tudja a követelését </a:t>
            </a:r>
          </a:p>
          <a:p>
            <a:pPr algn="ctr">
              <a:buNone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 érvényesíteni,</a:t>
            </a:r>
          </a:p>
          <a:p>
            <a:pPr algn="ctr"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bizonyítani</a:t>
            </a:r>
          </a:p>
          <a:p>
            <a:pPr algn="ctr">
              <a:buFontTx/>
              <a:buChar char="-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és átruházni</a:t>
            </a: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xmlns="" val="3404628032"/>
      </p:ext>
    </p:extLst>
  </p:cSld>
  <p:clrMapOvr>
    <a:masterClrMapping/>
  </p:clrMapOvr>
</p:sld>
</file>

<file path=ppt/theme/theme1.xml><?xml version="1.0" encoding="utf-8"?>
<a:theme xmlns:a="http://schemas.openxmlformats.org/drawingml/2006/main" name="Téma1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éma1" id="{FFF926DF-AA60-403C-B34E-333D1C310460}" vid="{A03D203D-A67F-415C-96C8-1B8CC2F859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401</TotalTime>
  <Words>2008</Words>
  <Application>Microsoft Office PowerPoint</Application>
  <PresentationFormat>Egyéni</PresentationFormat>
  <Paragraphs>219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Téma1</vt:lpstr>
      <vt:lpstr>Bank-,értékpapír-, tőkepiaci kurzus  Az értékpapírok általános és különös szabályai </vt:lpstr>
      <vt:lpstr>Bevezető gondolatok</vt:lpstr>
      <vt:lpstr>Célok</vt:lpstr>
      <vt:lpstr>Az értékpapírok általános szabályai</vt:lpstr>
      <vt:lpstr>5. dia</vt:lpstr>
      <vt:lpstr>Az értékpapírpiac működésének szabályai</vt:lpstr>
      <vt:lpstr>Értékpapír fogalma</vt:lpstr>
      <vt:lpstr>Értékpapír szakirodalmi fogalma</vt:lpstr>
      <vt:lpstr>Értékpapírok általános jellemzői</vt:lpstr>
      <vt:lpstr>Értékpapírok fő jellemzői </vt:lpstr>
      <vt:lpstr>11. dia</vt:lpstr>
      <vt:lpstr>12. dia</vt:lpstr>
      <vt:lpstr>13. dia</vt:lpstr>
      <vt:lpstr>Alaki legitimáció jellemzői</vt:lpstr>
      <vt:lpstr>Alaki legitimáció és a legitimációs irat összehasonlítása</vt:lpstr>
      <vt:lpstr>Kifogáskorlátozás</vt:lpstr>
      <vt:lpstr>Értékpapírok csoportosítása</vt:lpstr>
      <vt:lpstr>Az értékpapírok csoportosítása</vt:lpstr>
      <vt:lpstr>I. Hiteleszköz</vt:lpstr>
      <vt:lpstr>II. Fizetési eszköz</vt:lpstr>
      <vt:lpstr>III. Áruforgalom könnyítésének eszköze</vt:lpstr>
      <vt:lpstr>IV. Tőkebevonási és befektetési eszköz</vt:lpstr>
      <vt:lpstr>Az értékpapírok csoportosítása</vt:lpstr>
      <vt:lpstr>A megtestesített alanyi jog természete szerinti csoportosítás- Kötelmi jogi papírok </vt:lpstr>
      <vt:lpstr>Dologi Jogi papírok</vt:lpstr>
      <vt:lpstr>II. Kibocsátók köre szerinti csoportosítás</vt:lpstr>
      <vt:lpstr>III. Lejárat szerinti csoportosítás</vt:lpstr>
      <vt:lpstr>IV. Hozam szerinti csoportosítás</vt:lpstr>
      <vt:lpstr>Dematerializált értékpapír</vt:lpstr>
      <vt:lpstr>30. dia</vt:lpstr>
      <vt:lpstr>Értékpapírszámla megszűnése</vt:lpstr>
      <vt:lpstr> </vt:lpstr>
      <vt:lpstr>Bemutatóra szóló értékpapír</vt:lpstr>
      <vt:lpstr>Forgatás: névre szóló értékpapír</vt:lpstr>
      <vt:lpstr>Teljes forgatmány</vt:lpstr>
      <vt:lpstr>Üres forgatmány</vt:lpstr>
      <vt:lpstr>Forgatás joghatása és a jogosult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Bank-,értékpapír-, tőkepiaci kurzus  Az értékpapírok általános és különös szabályai</dc:title>
  <dc:creator>Gábor Dr. Paja</dc:creator>
  <cp:lastModifiedBy>Windows-felhasználó</cp:lastModifiedBy>
  <cp:revision>37</cp:revision>
  <dcterms:created xsi:type="dcterms:W3CDTF">2018-08-28T08:06:17Z</dcterms:created>
  <dcterms:modified xsi:type="dcterms:W3CDTF">2018-11-30T21:25:11Z</dcterms:modified>
</cp:coreProperties>
</file>