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3" r:id="rId2"/>
    <p:sldId id="567" r:id="rId3"/>
    <p:sldId id="484" r:id="rId4"/>
    <p:sldId id="487" r:id="rId5"/>
    <p:sldId id="485" r:id="rId6"/>
    <p:sldId id="486" r:id="rId7"/>
    <p:sldId id="492" r:id="rId8"/>
    <p:sldId id="493" r:id="rId9"/>
    <p:sldId id="559" r:id="rId10"/>
    <p:sldId id="568" r:id="rId11"/>
    <p:sldId id="561" r:id="rId12"/>
    <p:sldId id="490" r:id="rId13"/>
    <p:sldId id="512" r:id="rId14"/>
    <p:sldId id="494" r:id="rId15"/>
    <p:sldId id="495" r:id="rId16"/>
    <p:sldId id="496" r:id="rId17"/>
    <p:sldId id="497" r:id="rId18"/>
    <p:sldId id="498" r:id="rId19"/>
    <p:sldId id="570" r:id="rId20"/>
    <p:sldId id="503" r:id="rId21"/>
    <p:sldId id="563" r:id="rId22"/>
    <p:sldId id="566" r:id="rId23"/>
    <p:sldId id="565" r:id="rId24"/>
    <p:sldId id="508" r:id="rId25"/>
    <p:sldId id="569" r:id="rId26"/>
    <p:sldId id="571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-felhasználó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7.xml"/><Relationship Id="rId1" Type="http://schemas.openxmlformats.org/officeDocument/2006/relationships/slide" Target="../slides/slide16.xml"/><Relationship Id="rId5" Type="http://schemas.openxmlformats.org/officeDocument/2006/relationships/slide" Target="../slides/slide22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F47E0-1F20-4D9E-AB23-9B091252D4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754BC37-53B6-46F2-973C-51C1E4DF20CF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A részvény-társaság által kibocsátható részvény-fajták</a:t>
          </a:r>
          <a:endParaRPr lang="hu-HU" sz="1800" b="1" dirty="0">
            <a:solidFill>
              <a:srgbClr val="0070C0"/>
            </a:solidFill>
          </a:endParaRPr>
        </a:p>
      </dgm:t>
    </dgm:pt>
    <dgm:pt modelId="{A6204147-4F56-43B3-94FD-1F7E0955C8A6}" type="parTrans" cxnId="{E6D6823E-68E4-49C8-BB58-97644644C462}">
      <dgm:prSet/>
      <dgm:spPr/>
      <dgm:t>
        <a:bodyPr/>
        <a:lstStyle/>
        <a:p>
          <a:endParaRPr lang="hu-HU"/>
        </a:p>
      </dgm:t>
    </dgm:pt>
    <dgm:pt modelId="{E240EA4B-58CF-40F9-83A2-0E427C31DA59}" type="sibTrans" cxnId="{E6D6823E-68E4-49C8-BB58-97644644C462}">
      <dgm:prSet/>
      <dgm:spPr/>
      <dgm:t>
        <a:bodyPr/>
        <a:lstStyle/>
        <a:p>
          <a:endParaRPr lang="hu-HU"/>
        </a:p>
      </dgm:t>
    </dgm:pt>
    <dgm:pt modelId="{A27450C5-B6F4-41D4-9314-31EE84EEEB28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Törzs-részvény</a:t>
          </a:r>
          <a:endParaRPr lang="hu-HU" sz="1050" b="0" dirty="0">
            <a:latin typeface="Times New Roman" pitchFamily="18" charset="0"/>
            <a:cs typeface="Times New Roman" pitchFamily="18" charset="0"/>
          </a:endParaRPr>
        </a:p>
      </dgm:t>
    </dgm:pt>
    <dgm:pt modelId="{0128AC5A-E747-400D-BDFE-165FB985F52C}" type="parTrans" cxnId="{AB528A5E-3D40-40C1-97C6-7AEBA73C63C4}">
      <dgm:prSet/>
      <dgm:spPr/>
      <dgm:t>
        <a:bodyPr/>
        <a:lstStyle/>
        <a:p>
          <a:endParaRPr lang="hu-HU"/>
        </a:p>
      </dgm:t>
    </dgm:pt>
    <dgm:pt modelId="{3D8459C9-F1A3-4D66-BA8F-261C20C54CF2}" type="sibTrans" cxnId="{AB528A5E-3D40-40C1-97C6-7AEBA73C63C4}">
      <dgm:prSet/>
      <dgm:spPr/>
      <dgm:t>
        <a:bodyPr/>
        <a:lstStyle/>
        <a:p>
          <a:endParaRPr lang="hu-HU"/>
        </a:p>
      </dgm:t>
    </dgm:pt>
    <dgm:pt modelId="{BBEF6476-C2B2-4A92-B42D-B10CBD2A2B66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Elsőbb-ségi</a:t>
          </a:r>
          <a:endParaRPr lang="hu-H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  <a:hlinkClick xmlns:r="http://schemas.openxmlformats.org/officeDocument/2006/relationships" r:id="rId2" action="ppaction://hlinksldjump"/>
          </a:endParaRPr>
        </a:p>
        <a:p>
          <a:r>
            <a: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részvény</a:t>
          </a:r>
          <a:endParaRPr lang="hu-HU" sz="2000" dirty="0">
            <a:latin typeface="Times New Roman" pitchFamily="18" charset="0"/>
            <a:cs typeface="Times New Roman" pitchFamily="18" charset="0"/>
          </a:endParaRPr>
        </a:p>
      </dgm:t>
    </dgm:pt>
    <dgm:pt modelId="{EDFF870E-7E31-4763-A1B8-527739B81BF3}" type="parTrans" cxnId="{2B5C88DE-531D-48A2-9F92-CF63FDB0240C}">
      <dgm:prSet/>
      <dgm:spPr/>
      <dgm:t>
        <a:bodyPr/>
        <a:lstStyle/>
        <a:p>
          <a:endParaRPr lang="hu-HU"/>
        </a:p>
      </dgm:t>
    </dgm:pt>
    <dgm:pt modelId="{2DD6F4D4-8238-4CE0-B839-B418B9714B5F}" type="sibTrans" cxnId="{2B5C88DE-531D-48A2-9F92-CF63FDB0240C}">
      <dgm:prSet/>
      <dgm:spPr/>
      <dgm:t>
        <a:bodyPr/>
        <a:lstStyle/>
        <a:p>
          <a:endParaRPr lang="hu-HU"/>
        </a:p>
      </dgm:t>
    </dgm:pt>
    <dgm:pt modelId="{3F39B44C-74C8-4D1D-B6ED-CE36F948E178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Dolgo-zói</a:t>
          </a:r>
          <a:r>
            <a: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 részvény</a:t>
          </a:r>
          <a:endParaRPr lang="hu-HU" sz="2000" dirty="0">
            <a:latin typeface="Times New Roman" pitchFamily="18" charset="0"/>
            <a:cs typeface="Times New Roman" pitchFamily="18" charset="0"/>
          </a:endParaRPr>
        </a:p>
      </dgm:t>
    </dgm:pt>
    <dgm:pt modelId="{FABE3576-D1AF-46F4-9374-DF626CE7DEB2}" type="parTrans" cxnId="{2DBCFB94-7E95-4B5E-9C05-E56F43B77B1B}">
      <dgm:prSet/>
      <dgm:spPr/>
      <dgm:t>
        <a:bodyPr/>
        <a:lstStyle/>
        <a:p>
          <a:endParaRPr lang="hu-HU"/>
        </a:p>
      </dgm:t>
    </dgm:pt>
    <dgm:pt modelId="{9136F8EB-CD37-4998-B237-DBC988C80D8B}" type="sibTrans" cxnId="{2DBCFB94-7E95-4B5E-9C05-E56F43B77B1B}">
      <dgm:prSet/>
      <dgm:spPr/>
      <dgm:t>
        <a:bodyPr/>
        <a:lstStyle/>
        <a:p>
          <a:endParaRPr lang="hu-HU"/>
        </a:p>
      </dgm:t>
    </dgm:pt>
    <dgm:pt modelId="{05C89901-81F6-4B22-B546-1FD97EA6EFBA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Kama-tozó</a:t>
          </a:r>
          <a:r>
            <a: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 részvény</a:t>
          </a:r>
          <a:endParaRPr lang="hu-HU" sz="2000" dirty="0">
            <a:latin typeface="Times New Roman" pitchFamily="18" charset="0"/>
            <a:cs typeface="Times New Roman" pitchFamily="18" charset="0"/>
          </a:endParaRPr>
        </a:p>
      </dgm:t>
    </dgm:pt>
    <dgm:pt modelId="{77641450-2B25-4161-B3A7-31DB2FA2E0FC}" type="parTrans" cxnId="{29CDCC86-CF07-413F-8C39-D3B3EBF404C5}">
      <dgm:prSet/>
      <dgm:spPr/>
      <dgm:t>
        <a:bodyPr/>
        <a:lstStyle/>
        <a:p>
          <a:endParaRPr lang="hu-HU"/>
        </a:p>
      </dgm:t>
    </dgm:pt>
    <dgm:pt modelId="{CC917428-7124-4742-AD70-5987715BE4FD}" type="sibTrans" cxnId="{29CDCC86-CF07-413F-8C39-D3B3EBF404C5}">
      <dgm:prSet/>
      <dgm:spPr/>
      <dgm:t>
        <a:bodyPr/>
        <a:lstStyle/>
        <a:p>
          <a:endParaRPr lang="hu-HU"/>
        </a:p>
      </dgm:t>
    </dgm:pt>
    <dgm:pt modelId="{0AAC0AD8-4AAC-4746-B61F-D63F1DB2FCC6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Vissza-váltható részvény</a:t>
          </a:r>
          <a:endParaRPr lang="hu-HU" sz="2000" dirty="0">
            <a:latin typeface="Times New Roman" pitchFamily="18" charset="0"/>
            <a:cs typeface="Times New Roman" pitchFamily="18" charset="0"/>
          </a:endParaRPr>
        </a:p>
      </dgm:t>
    </dgm:pt>
    <dgm:pt modelId="{DF37E08A-C989-413D-8258-F48C35D1862B}" type="parTrans" cxnId="{147F53D4-9420-4D61-B7BB-F9B42029DB43}">
      <dgm:prSet/>
      <dgm:spPr/>
      <dgm:t>
        <a:bodyPr/>
        <a:lstStyle/>
        <a:p>
          <a:endParaRPr lang="hu-HU"/>
        </a:p>
      </dgm:t>
    </dgm:pt>
    <dgm:pt modelId="{9EF86904-1C34-4C5C-9552-7892D26EDE2B}" type="sibTrans" cxnId="{147F53D4-9420-4D61-B7BB-F9B42029DB43}">
      <dgm:prSet/>
      <dgm:spPr/>
      <dgm:t>
        <a:bodyPr/>
        <a:lstStyle/>
        <a:p>
          <a:endParaRPr lang="hu-HU"/>
        </a:p>
      </dgm:t>
    </dgm:pt>
    <dgm:pt modelId="{0F751411-8922-4ABA-8F0A-9CACA06324CA}" type="pres">
      <dgm:prSet presAssocID="{7D0F47E0-1F20-4D9E-AB23-9B091252D4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5EF986B-6599-4AAC-BB86-FAF1969204FB}" type="pres">
      <dgm:prSet presAssocID="{8754BC37-53B6-46F2-973C-51C1E4DF20CF}" presName="centerShape" presStyleLbl="node0" presStyleIdx="0" presStyleCnt="1"/>
      <dgm:spPr/>
      <dgm:t>
        <a:bodyPr/>
        <a:lstStyle/>
        <a:p>
          <a:endParaRPr lang="hu-HU"/>
        </a:p>
      </dgm:t>
    </dgm:pt>
    <dgm:pt modelId="{C105602E-2B31-474E-8208-0F7913F81E71}" type="pres">
      <dgm:prSet presAssocID="{A27450C5-B6F4-41D4-9314-31EE84EEEB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2C168B-4087-4739-B83F-7DB4EE7CDCB8}" type="pres">
      <dgm:prSet presAssocID="{A27450C5-B6F4-41D4-9314-31EE84EEEB28}" presName="dummy" presStyleCnt="0"/>
      <dgm:spPr/>
    </dgm:pt>
    <dgm:pt modelId="{AA25F2C8-5D66-4B9A-A744-458AD7089381}" type="pres">
      <dgm:prSet presAssocID="{3D8459C9-F1A3-4D66-BA8F-261C20C54CF2}" presName="sibTrans" presStyleLbl="sibTrans2D1" presStyleIdx="0" presStyleCnt="5"/>
      <dgm:spPr/>
      <dgm:t>
        <a:bodyPr/>
        <a:lstStyle/>
        <a:p>
          <a:endParaRPr lang="hu-HU"/>
        </a:p>
      </dgm:t>
    </dgm:pt>
    <dgm:pt modelId="{27EF7D4B-D336-4001-B83A-B013BDE7CC40}" type="pres">
      <dgm:prSet presAssocID="{BBEF6476-C2B2-4A92-B42D-B10CBD2A2B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4C7271-1423-414D-81CD-D4BDD845A1A1}" type="pres">
      <dgm:prSet presAssocID="{BBEF6476-C2B2-4A92-B42D-B10CBD2A2B66}" presName="dummy" presStyleCnt="0"/>
      <dgm:spPr/>
    </dgm:pt>
    <dgm:pt modelId="{DC1F1AF0-5056-4620-8D2A-92B4F5C4E1F3}" type="pres">
      <dgm:prSet presAssocID="{2DD6F4D4-8238-4CE0-B839-B418B9714B5F}" presName="sibTrans" presStyleLbl="sibTrans2D1" presStyleIdx="1" presStyleCnt="5"/>
      <dgm:spPr/>
      <dgm:t>
        <a:bodyPr/>
        <a:lstStyle/>
        <a:p>
          <a:endParaRPr lang="hu-HU"/>
        </a:p>
      </dgm:t>
    </dgm:pt>
    <dgm:pt modelId="{DBD70FB4-F665-4EBB-BD64-608E7F3BEB1C}" type="pres">
      <dgm:prSet presAssocID="{3F39B44C-74C8-4D1D-B6ED-CE36F948E1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81A725-A9A3-4375-B4F6-D230DFA78306}" type="pres">
      <dgm:prSet presAssocID="{3F39B44C-74C8-4D1D-B6ED-CE36F948E178}" presName="dummy" presStyleCnt="0"/>
      <dgm:spPr/>
    </dgm:pt>
    <dgm:pt modelId="{92C1D758-F93B-4E1D-923B-91E9AEFEC4A8}" type="pres">
      <dgm:prSet presAssocID="{9136F8EB-CD37-4998-B237-DBC988C80D8B}" presName="sibTrans" presStyleLbl="sibTrans2D1" presStyleIdx="2" presStyleCnt="5"/>
      <dgm:spPr/>
      <dgm:t>
        <a:bodyPr/>
        <a:lstStyle/>
        <a:p>
          <a:endParaRPr lang="hu-HU"/>
        </a:p>
      </dgm:t>
    </dgm:pt>
    <dgm:pt modelId="{B851F641-93AC-4AAD-9373-8E1C3EAB4C2F}" type="pres">
      <dgm:prSet presAssocID="{0AAC0AD8-4AAC-4746-B61F-D63F1DB2FC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D7EFF8-3663-4BFF-90F4-26ED844B0F0F}" type="pres">
      <dgm:prSet presAssocID="{0AAC0AD8-4AAC-4746-B61F-D63F1DB2FCC6}" presName="dummy" presStyleCnt="0"/>
      <dgm:spPr/>
    </dgm:pt>
    <dgm:pt modelId="{B1648DF1-71F9-4A1A-A5C4-C01A9DD149BE}" type="pres">
      <dgm:prSet presAssocID="{9EF86904-1C34-4C5C-9552-7892D26EDE2B}" presName="sibTrans" presStyleLbl="sibTrans2D1" presStyleIdx="3" presStyleCnt="5"/>
      <dgm:spPr/>
      <dgm:t>
        <a:bodyPr/>
        <a:lstStyle/>
        <a:p>
          <a:endParaRPr lang="hu-HU"/>
        </a:p>
      </dgm:t>
    </dgm:pt>
    <dgm:pt modelId="{DA2BC463-DCF0-424D-B286-D2332DACEECD}" type="pres">
      <dgm:prSet presAssocID="{05C89901-81F6-4B22-B546-1FD97EA6EF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60B2CC-0BDF-4660-9955-1486121D208F}" type="pres">
      <dgm:prSet presAssocID="{05C89901-81F6-4B22-B546-1FD97EA6EFBA}" presName="dummy" presStyleCnt="0"/>
      <dgm:spPr/>
    </dgm:pt>
    <dgm:pt modelId="{1D9AAB0F-8651-4CE9-8B02-FB34E4380057}" type="pres">
      <dgm:prSet presAssocID="{CC917428-7124-4742-AD70-5987715BE4FD}" presName="sibTrans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67842AE6-62B2-4D37-9FDD-9A7DB33D74D6}" type="presOf" srcId="{05C89901-81F6-4B22-B546-1FD97EA6EFBA}" destId="{DA2BC463-DCF0-424D-B286-D2332DACEECD}" srcOrd="0" destOrd="0" presId="urn:microsoft.com/office/officeart/2005/8/layout/radial6"/>
    <dgm:cxn modelId="{29CDCC86-CF07-413F-8C39-D3B3EBF404C5}" srcId="{8754BC37-53B6-46F2-973C-51C1E4DF20CF}" destId="{05C89901-81F6-4B22-B546-1FD97EA6EFBA}" srcOrd="4" destOrd="0" parTransId="{77641450-2B25-4161-B3A7-31DB2FA2E0FC}" sibTransId="{CC917428-7124-4742-AD70-5987715BE4FD}"/>
    <dgm:cxn modelId="{74490A87-DCD0-4F88-B46B-4D1458EC29C6}" type="presOf" srcId="{3F39B44C-74C8-4D1D-B6ED-CE36F948E178}" destId="{DBD70FB4-F665-4EBB-BD64-608E7F3BEB1C}" srcOrd="0" destOrd="0" presId="urn:microsoft.com/office/officeart/2005/8/layout/radial6"/>
    <dgm:cxn modelId="{1B2CAFBC-CFAC-48CC-BDCF-D6659B852714}" type="presOf" srcId="{BBEF6476-C2B2-4A92-B42D-B10CBD2A2B66}" destId="{27EF7D4B-D336-4001-B83A-B013BDE7CC40}" srcOrd="0" destOrd="0" presId="urn:microsoft.com/office/officeart/2005/8/layout/radial6"/>
    <dgm:cxn modelId="{7EAB3279-F9EB-4E20-9033-00D996C50105}" type="presOf" srcId="{CC917428-7124-4742-AD70-5987715BE4FD}" destId="{1D9AAB0F-8651-4CE9-8B02-FB34E4380057}" srcOrd="0" destOrd="0" presId="urn:microsoft.com/office/officeart/2005/8/layout/radial6"/>
    <dgm:cxn modelId="{12B2AE4D-E8F4-4CE2-B480-74E56525CBB2}" type="presOf" srcId="{0AAC0AD8-4AAC-4746-B61F-D63F1DB2FCC6}" destId="{B851F641-93AC-4AAD-9373-8E1C3EAB4C2F}" srcOrd="0" destOrd="0" presId="urn:microsoft.com/office/officeart/2005/8/layout/radial6"/>
    <dgm:cxn modelId="{01E1B5AD-C1D8-4A4C-8B44-B232A4122100}" type="presOf" srcId="{A27450C5-B6F4-41D4-9314-31EE84EEEB28}" destId="{C105602E-2B31-474E-8208-0F7913F81E71}" srcOrd="0" destOrd="0" presId="urn:microsoft.com/office/officeart/2005/8/layout/radial6"/>
    <dgm:cxn modelId="{73946793-8308-4B9E-AD83-46E711E5C618}" type="presOf" srcId="{2DD6F4D4-8238-4CE0-B839-B418B9714B5F}" destId="{DC1F1AF0-5056-4620-8D2A-92B4F5C4E1F3}" srcOrd="0" destOrd="0" presId="urn:microsoft.com/office/officeart/2005/8/layout/radial6"/>
    <dgm:cxn modelId="{AB528A5E-3D40-40C1-97C6-7AEBA73C63C4}" srcId="{8754BC37-53B6-46F2-973C-51C1E4DF20CF}" destId="{A27450C5-B6F4-41D4-9314-31EE84EEEB28}" srcOrd="0" destOrd="0" parTransId="{0128AC5A-E747-400D-BDFE-165FB985F52C}" sibTransId="{3D8459C9-F1A3-4D66-BA8F-261C20C54CF2}"/>
    <dgm:cxn modelId="{E23E8122-7018-4A41-8F1C-9B2FA553D049}" type="presOf" srcId="{9EF86904-1C34-4C5C-9552-7892D26EDE2B}" destId="{B1648DF1-71F9-4A1A-A5C4-C01A9DD149BE}" srcOrd="0" destOrd="0" presId="urn:microsoft.com/office/officeart/2005/8/layout/radial6"/>
    <dgm:cxn modelId="{DA622705-5312-4849-9EBB-043478583C6C}" type="presOf" srcId="{7D0F47E0-1F20-4D9E-AB23-9B091252D4AF}" destId="{0F751411-8922-4ABA-8F0A-9CACA06324CA}" srcOrd="0" destOrd="0" presId="urn:microsoft.com/office/officeart/2005/8/layout/radial6"/>
    <dgm:cxn modelId="{2B5C88DE-531D-48A2-9F92-CF63FDB0240C}" srcId="{8754BC37-53B6-46F2-973C-51C1E4DF20CF}" destId="{BBEF6476-C2B2-4A92-B42D-B10CBD2A2B66}" srcOrd="1" destOrd="0" parTransId="{EDFF870E-7E31-4763-A1B8-527739B81BF3}" sibTransId="{2DD6F4D4-8238-4CE0-B839-B418B9714B5F}"/>
    <dgm:cxn modelId="{C1A9A64B-B350-4E9E-A04A-B75A6D14F2C0}" type="presOf" srcId="{8754BC37-53B6-46F2-973C-51C1E4DF20CF}" destId="{C5EF986B-6599-4AAC-BB86-FAF1969204FB}" srcOrd="0" destOrd="0" presId="urn:microsoft.com/office/officeart/2005/8/layout/radial6"/>
    <dgm:cxn modelId="{FBA12986-6116-4116-A9DD-6D6E3751BF8C}" type="presOf" srcId="{9136F8EB-CD37-4998-B237-DBC988C80D8B}" destId="{92C1D758-F93B-4E1D-923B-91E9AEFEC4A8}" srcOrd="0" destOrd="0" presId="urn:microsoft.com/office/officeart/2005/8/layout/radial6"/>
    <dgm:cxn modelId="{E6D6823E-68E4-49C8-BB58-97644644C462}" srcId="{7D0F47E0-1F20-4D9E-AB23-9B091252D4AF}" destId="{8754BC37-53B6-46F2-973C-51C1E4DF20CF}" srcOrd="0" destOrd="0" parTransId="{A6204147-4F56-43B3-94FD-1F7E0955C8A6}" sibTransId="{E240EA4B-58CF-40F9-83A2-0E427C31DA59}"/>
    <dgm:cxn modelId="{2DBCFB94-7E95-4B5E-9C05-E56F43B77B1B}" srcId="{8754BC37-53B6-46F2-973C-51C1E4DF20CF}" destId="{3F39B44C-74C8-4D1D-B6ED-CE36F948E178}" srcOrd="2" destOrd="0" parTransId="{FABE3576-D1AF-46F4-9374-DF626CE7DEB2}" sibTransId="{9136F8EB-CD37-4998-B237-DBC988C80D8B}"/>
    <dgm:cxn modelId="{E512F3B5-B896-4F31-AC48-581D5CC1965D}" type="presOf" srcId="{3D8459C9-F1A3-4D66-BA8F-261C20C54CF2}" destId="{AA25F2C8-5D66-4B9A-A744-458AD7089381}" srcOrd="0" destOrd="0" presId="urn:microsoft.com/office/officeart/2005/8/layout/radial6"/>
    <dgm:cxn modelId="{147F53D4-9420-4D61-B7BB-F9B42029DB43}" srcId="{8754BC37-53B6-46F2-973C-51C1E4DF20CF}" destId="{0AAC0AD8-4AAC-4746-B61F-D63F1DB2FCC6}" srcOrd="3" destOrd="0" parTransId="{DF37E08A-C989-413D-8258-F48C35D1862B}" sibTransId="{9EF86904-1C34-4C5C-9552-7892D26EDE2B}"/>
    <dgm:cxn modelId="{D03D3FD6-8478-4146-97E4-794670F64CEB}" type="presParOf" srcId="{0F751411-8922-4ABA-8F0A-9CACA06324CA}" destId="{C5EF986B-6599-4AAC-BB86-FAF1969204FB}" srcOrd="0" destOrd="0" presId="urn:microsoft.com/office/officeart/2005/8/layout/radial6"/>
    <dgm:cxn modelId="{5395AB5D-1099-4F3D-83E4-BE27D00406BE}" type="presParOf" srcId="{0F751411-8922-4ABA-8F0A-9CACA06324CA}" destId="{C105602E-2B31-474E-8208-0F7913F81E71}" srcOrd="1" destOrd="0" presId="urn:microsoft.com/office/officeart/2005/8/layout/radial6"/>
    <dgm:cxn modelId="{9E2F92A3-218F-4C75-8B06-BAE2DCE90E17}" type="presParOf" srcId="{0F751411-8922-4ABA-8F0A-9CACA06324CA}" destId="{CF2C168B-4087-4739-B83F-7DB4EE7CDCB8}" srcOrd="2" destOrd="0" presId="urn:microsoft.com/office/officeart/2005/8/layout/radial6"/>
    <dgm:cxn modelId="{02B9AF52-0AA2-4643-8455-EBD5CA41D41A}" type="presParOf" srcId="{0F751411-8922-4ABA-8F0A-9CACA06324CA}" destId="{AA25F2C8-5D66-4B9A-A744-458AD7089381}" srcOrd="3" destOrd="0" presId="urn:microsoft.com/office/officeart/2005/8/layout/radial6"/>
    <dgm:cxn modelId="{08EDFAC6-53F3-4B4A-9FCD-96D095857629}" type="presParOf" srcId="{0F751411-8922-4ABA-8F0A-9CACA06324CA}" destId="{27EF7D4B-D336-4001-B83A-B013BDE7CC40}" srcOrd="4" destOrd="0" presId="urn:microsoft.com/office/officeart/2005/8/layout/radial6"/>
    <dgm:cxn modelId="{94A7BC28-F9B3-4087-8ED4-CD95ED4E9B40}" type="presParOf" srcId="{0F751411-8922-4ABA-8F0A-9CACA06324CA}" destId="{804C7271-1423-414D-81CD-D4BDD845A1A1}" srcOrd="5" destOrd="0" presId="urn:microsoft.com/office/officeart/2005/8/layout/radial6"/>
    <dgm:cxn modelId="{22F406A4-8473-4F9E-B87C-E3F90D4DF1E2}" type="presParOf" srcId="{0F751411-8922-4ABA-8F0A-9CACA06324CA}" destId="{DC1F1AF0-5056-4620-8D2A-92B4F5C4E1F3}" srcOrd="6" destOrd="0" presId="urn:microsoft.com/office/officeart/2005/8/layout/radial6"/>
    <dgm:cxn modelId="{C36065AB-9596-4367-9CFB-B00709BDD65C}" type="presParOf" srcId="{0F751411-8922-4ABA-8F0A-9CACA06324CA}" destId="{DBD70FB4-F665-4EBB-BD64-608E7F3BEB1C}" srcOrd="7" destOrd="0" presId="urn:microsoft.com/office/officeart/2005/8/layout/radial6"/>
    <dgm:cxn modelId="{430C7C53-7D40-4726-965C-D28506B612F0}" type="presParOf" srcId="{0F751411-8922-4ABA-8F0A-9CACA06324CA}" destId="{CE81A725-A9A3-4375-B4F6-D230DFA78306}" srcOrd="8" destOrd="0" presId="urn:microsoft.com/office/officeart/2005/8/layout/radial6"/>
    <dgm:cxn modelId="{066773EE-721F-4DFB-B686-99A1AF9F516A}" type="presParOf" srcId="{0F751411-8922-4ABA-8F0A-9CACA06324CA}" destId="{92C1D758-F93B-4E1D-923B-91E9AEFEC4A8}" srcOrd="9" destOrd="0" presId="urn:microsoft.com/office/officeart/2005/8/layout/radial6"/>
    <dgm:cxn modelId="{E526B3E2-4926-4400-9BD9-8E118CCBF567}" type="presParOf" srcId="{0F751411-8922-4ABA-8F0A-9CACA06324CA}" destId="{B851F641-93AC-4AAD-9373-8E1C3EAB4C2F}" srcOrd="10" destOrd="0" presId="urn:microsoft.com/office/officeart/2005/8/layout/radial6"/>
    <dgm:cxn modelId="{D98DA5C4-E87E-466B-88B2-5069DF18E53D}" type="presParOf" srcId="{0F751411-8922-4ABA-8F0A-9CACA06324CA}" destId="{6CD7EFF8-3663-4BFF-90F4-26ED844B0F0F}" srcOrd="11" destOrd="0" presId="urn:microsoft.com/office/officeart/2005/8/layout/radial6"/>
    <dgm:cxn modelId="{6235649E-ED6C-421F-AE76-759E39962967}" type="presParOf" srcId="{0F751411-8922-4ABA-8F0A-9CACA06324CA}" destId="{B1648DF1-71F9-4A1A-A5C4-C01A9DD149BE}" srcOrd="12" destOrd="0" presId="urn:microsoft.com/office/officeart/2005/8/layout/radial6"/>
    <dgm:cxn modelId="{E6732DDA-CDA2-4FE8-988A-BF90EC31AF93}" type="presParOf" srcId="{0F751411-8922-4ABA-8F0A-9CACA06324CA}" destId="{DA2BC463-DCF0-424D-B286-D2332DACEECD}" srcOrd="13" destOrd="0" presId="urn:microsoft.com/office/officeart/2005/8/layout/radial6"/>
    <dgm:cxn modelId="{4DF11832-83A1-4843-BFB8-0094C8FF707E}" type="presParOf" srcId="{0F751411-8922-4ABA-8F0A-9CACA06324CA}" destId="{B160B2CC-0BDF-4660-9955-1486121D208F}" srcOrd="14" destOrd="0" presId="urn:microsoft.com/office/officeart/2005/8/layout/radial6"/>
    <dgm:cxn modelId="{078C172C-FD10-4AE8-A04F-372B095C8FA5}" type="presParOf" srcId="{0F751411-8922-4ABA-8F0A-9CACA06324CA}" destId="{1D9AAB0F-8651-4CE9-8B02-FB34E4380057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F7D443-A415-42C2-925B-22AF7B9A7A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4378-0C7B-4B9C-A91B-E562CE4FAE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9D53-D587-428E-907D-6801DE3D81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133E-E83F-452F-AB9B-6941E89113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F00F-9E7D-4D59-8D7A-E93411D611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6B93-F99F-463E-8FBE-4528BE00C0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51E4-579B-4069-A421-0C6C34BD1F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485-49B1-4FB3-9292-AD07FCEE14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CAED-5ECC-4D7A-A7CC-FA6AAFE2B1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DB47-22F7-4633-AE94-A1538BC8237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456E-30E1-41A5-A4A2-19A005E435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3F3A-07A5-486A-913E-B146920635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E51-12B1-4275-A49F-A96B52BCCA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D92954-4AC8-4E7E-BC2B-B2F0A317ED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9" descr="ppt_hatter"/>
          <p:cNvPicPr preferRelativeResize="0"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5400" y="0"/>
            <a:ext cx="91694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hyperlink" Target="https://forexklub.hu/images/blog/cikk/dzoli-otp-reszven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24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yujtokboltja.hu/images/mobil%20bank%20reszvenyutalvany%2025x500%20korona%20192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zvenykotveny.hu/bankok_es_takarekpenztarak/biharmegyei%20altalanos%20kepviseletibank%20reszvenytarsasag%20ideiglenes%20reszveny%2050%20korona%201912%20nagyvara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atriapapir.hu/Reszvenykonyv_A4_allo-i8923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eler.hu/Szolg%C3%A1ltat%C3%A1sok/Kibocs%C3%A1t%C3%B3i%20szolg%C3%A1ltat%C3%A1sok/T%C3%A1rsas%C3%A1gi%20esem%C3%A9nyek/R%C3%A9szv%C3%A9nyk%C3%B6nyv-vezet%C3%A9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4ynCPwu-G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zjegynyomda.hu/wp-content/uploads/2014/09/pjtorzsreszveny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eszvenykotveny.hu/kereskedelmi_es_ipari_reszvenytarsasagok/erdelyi%20egyesult%20kereskedelmi%20reszvenytarsasag%20elsobbsegi%20reszveny%20400%20korona%201914%20dev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2.vatera.hu/photos/62/db/f80a_1_big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b-OVYVa5cs" TargetMode="External"/><Relationship Id="rId3" Type="http://schemas.openxmlformats.org/officeDocument/2006/relationships/hyperlink" Target="http://www.gyujtokboltja.hu/images/mobil%20bank%20reszvenyutalvany%2025x500%20korona%201923.jpg" TargetMode="External"/><Relationship Id="rId7" Type="http://schemas.openxmlformats.org/officeDocument/2006/relationships/hyperlink" Target="http://www.reszvenykotveny.hu/kereskedelmi_es_ipari_reszvenytarsasagok/erdelyi%20egyesult%20kereskedelmi%20reszvenytarsasag%20elsobbsegi%20reszveny%20400%20korona%201914%20deva.jpg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nzjegynyomda.hu/wp-content/uploads/2014/09/pjtorzsreszveny.jpg" TargetMode="External"/><Relationship Id="rId11" Type="http://schemas.openxmlformats.org/officeDocument/2006/relationships/hyperlink" Target="https://www.bet.hu/oldalak/azonnali_piac" TargetMode="External"/><Relationship Id="rId5" Type="http://schemas.openxmlformats.org/officeDocument/2006/relationships/hyperlink" Target="http://www.patriapapir.hu/Reszvenykonyv_A4_allo-i89236.jpg" TargetMode="External"/><Relationship Id="rId10" Type="http://schemas.openxmlformats.org/officeDocument/2006/relationships/hyperlink" Target="https://cegvezetokklubja.hu/2006/07/5-tozsdei-reszvenyek/" TargetMode="External"/><Relationship Id="rId4" Type="http://schemas.openxmlformats.org/officeDocument/2006/relationships/hyperlink" Target="http://www.reszvenykotveny.hu/bankok_es_takarekpenztarak/biharmegyei%20altalanos%20kepviseletibank%20reszvenytarsasag%20ideiglenes%20reszveny%2050%20korona%201912%20nagyvarad.JPG" TargetMode="External"/><Relationship Id="rId9" Type="http://schemas.openxmlformats.org/officeDocument/2006/relationships/hyperlink" Target="https://www.youtube.com/watch?v=j4ynCPwu-G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300005.T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gvezetokklubja.hu/2006/07/5-tozsdei-reszvenyek/" TargetMode="External"/><Relationship Id="rId2" Type="http://schemas.openxmlformats.org/officeDocument/2006/relationships/hyperlink" Target="https://www.youtube.com/watch?v=xb-OVYVa5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.hu/oldalak/azonnali_pia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6643702" cy="1470025"/>
          </a:xfrm>
          <a:noFill/>
          <a:ln>
            <a:noFill/>
          </a:ln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RÉSZVÉNY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coosp.etr.u-szeged.hu/File/DownloadPicture-adfe132deca6e8119bd7005056b70073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643063" y="4826000"/>
            <a:ext cx="3214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Jelen tananyag a Szegedi Tudományegyetemen készült az Európai Unió támogatásával. Projekt azonosító: EFOP-3.4.3-16-2016-00014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7158" y="100010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Készítette: dr. Labancz Andrea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2071670" y="1785926"/>
            <a:ext cx="4929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Jogforrás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 részvény fogalma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 részvény kibocsátója: részvénytársaság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Részvénykellékek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Részvényutalvány, ideiglenes részvény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Részvénykönyv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Saját részvény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Részvényfajta, részvényosztály, részvénysorozat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Speciális kötvények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6215074" y="285728"/>
            <a:ext cx="2671300" cy="2288275"/>
            <a:chOff x="6215074" y="285728"/>
            <a:chExt cx="2671300" cy="2288275"/>
          </a:xfrm>
        </p:grpSpPr>
        <p:pic>
          <p:nvPicPr>
            <p:cNvPr id="6" name="Kép 5" descr="dzoli-otp-reszveny.jpg">
              <a:hlinkClick r:id="rId12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15074" y="285728"/>
              <a:ext cx="2671300" cy="1857388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6215074" y="2143116"/>
              <a:ext cx="2643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Times New Roman" pitchFamily="18" charset="0"/>
                  <a:cs typeface="Times New Roman" pitchFamily="18" charset="0"/>
                  <a:hlinkClick r:id="rId12"/>
                </a:rPr>
                <a:t>https://forexklub.hu/images/blog/cikk/dzoli-otp-reszveny.jpg</a:t>
              </a:r>
              <a:endParaRPr lang="hu-H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85918" y="500042"/>
            <a:ext cx="7000924" cy="31393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részvénytársaság alapításának, illetve az alaptőke felemelésének a nyilvántartásba való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bejegyzése előtt:</a:t>
            </a:r>
          </a:p>
          <a:p>
            <a:pPr algn="ctr">
              <a:buNone/>
            </a:pPr>
            <a:endParaRPr lang="hu-H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részvényutalvány </a:t>
            </a:r>
            <a:r>
              <a:rPr lang="hu-H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adható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ki. </a:t>
            </a:r>
          </a:p>
          <a:p>
            <a:pPr algn="ctr">
              <a:buNone/>
            </a:pPr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részvényutalvány olyan okirat, amely tartalmazza a már teljesített a vagyoni hozzájárulás összegét. </a:t>
            </a:r>
          </a:p>
          <a:p>
            <a:pPr>
              <a:buNone/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További jellemzői, hogy csak nyomtatott formában lehet, nem minősül értékpapírnak (nem átruházható), névre szóló okirat, amely nem átruházható, valamint igazolja az okirattal rendelkező személynek a társasággal szemben fennálló jogait és kötelezettségeit.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357554" y="3786190"/>
            <a:ext cx="3891966" cy="3155414"/>
            <a:chOff x="3357554" y="3786190"/>
            <a:chExt cx="3891966" cy="3155414"/>
          </a:xfrm>
        </p:grpSpPr>
        <p:pic>
          <p:nvPicPr>
            <p:cNvPr id="5" name="Kép 4" descr="mobil bank reszvenyutalvany 25x500 korona 1923.jp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554" y="3786190"/>
              <a:ext cx="3891966" cy="2806540"/>
            </a:xfrm>
            <a:prstGeom prst="rect">
              <a:avLst/>
            </a:prstGeom>
          </p:spPr>
        </p:pic>
        <p:sp>
          <p:nvSpPr>
            <p:cNvPr id="6" name="Szövegdoboz 5"/>
            <p:cNvSpPr txBox="1"/>
            <p:nvPr/>
          </p:nvSpPr>
          <p:spPr>
            <a:xfrm>
              <a:off x="3428993" y="6572272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http://www.gyujtokboltja.hu/images/mobil%20bank%20reszvenyutalvany%2025x500%20korona%201923.jpg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85918" y="500043"/>
            <a:ext cx="6929486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részvénytársaság alapításának, illetve az alaptőke felemelésének a nyilvántartó bíróság által történő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bejegyzését követően: </a:t>
            </a:r>
          </a:p>
          <a:p>
            <a:pPr>
              <a:buNone/>
            </a:pPr>
            <a:endParaRPr lang="hu-H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ideiglenes részvényt </a:t>
            </a:r>
            <a:r>
              <a:rPr lang="hu-H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kiállítani.</a:t>
            </a:r>
          </a:p>
          <a:p>
            <a:pPr>
              <a:buNone/>
            </a:pPr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ideiglenes részvény névre szóló értékpapír (átruházható), amely nyomtatott és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formában is kiállítható, tulajdonosát a részvénykönyvbe bejegyzik, és amely alapján a már teljesített hozzájárulás erejéig gyakorolhatóak a részvényesi jogok. 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3428992" y="3286124"/>
            <a:ext cx="3799712" cy="3293913"/>
            <a:chOff x="3428992" y="3286124"/>
            <a:chExt cx="3799712" cy="3293913"/>
          </a:xfrm>
        </p:grpSpPr>
        <p:pic>
          <p:nvPicPr>
            <p:cNvPr id="5" name="Kép 4" descr="biharmegyei altalanos kepviseletibank reszvenytarsasag ideiglenes reszveny 50 korona 1912 nagyvar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992" y="3286124"/>
              <a:ext cx="3799712" cy="2761124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3428992" y="6072206"/>
              <a:ext cx="37862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http://www.reszvenykotveny.hu/bankok_es_takarekpenztarak/biharmegyei%20altalanos%20kepviseletibank%20reszvenytarsasag%20ideiglenes%20reszveny%2050%20korona%201912%20nagyvarad.JPG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3143240" y="2285992"/>
            <a:ext cx="2143140" cy="2508095"/>
            <a:chOff x="3143240" y="2285992"/>
            <a:chExt cx="2143140" cy="2508095"/>
          </a:xfrm>
        </p:grpSpPr>
        <p:pic>
          <p:nvPicPr>
            <p:cNvPr id="6" name="Kép 5" descr="Reszvenykonyv_A4_allo-i89236.jp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240" y="2285992"/>
              <a:ext cx="2143140" cy="2143140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3571868" y="4286256"/>
              <a:ext cx="12858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http://www.patriapapir.hu/Reszvenykonyv_A4_allo-i89236.jpg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0"/>
            <a:ext cx="3500462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Részvény-könyv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43438" y="214290"/>
            <a:ext cx="4286248" cy="228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részvénykönyv a részvénytársaság – az igazgatóság vagy a megbízottja - által vezetett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nyilvántartás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amelyet a részvények és az ideiglenes részvények tulajdonosairól vezetnek.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Tartalmazza a társasággal szemben részvényesi jogok gyakorlására jogosult személyeket.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643042" y="4786322"/>
            <a:ext cx="3214710" cy="2071678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részvénytársaság a részvénykönyvben tartja nyilván a részvényes </a:t>
            </a:r>
          </a:p>
          <a:p>
            <a:pPr algn="ctr">
              <a:buFont typeface="Wingdings" pitchFamily="2" charset="2"/>
              <a:buChar char="Ø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nevét, </a:t>
            </a:r>
          </a:p>
          <a:p>
            <a:pPr algn="ctr">
              <a:buFont typeface="Wingdings" pitchFamily="2" charset="2"/>
              <a:buChar char="Ø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lakóhelyét vagy székhelyét, </a:t>
            </a:r>
          </a:p>
          <a:p>
            <a:pPr algn="ctr">
              <a:buFont typeface="Wingdings" pitchFamily="2" charset="2"/>
              <a:buChar char="Ø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részvénysorozatonként a részvényes részvényeinek vagy ideiglenes részvényeinek darabszámát, tulajdoni részesedésének mértékét.</a:t>
            </a:r>
          </a:p>
        </p:txBody>
      </p:sp>
      <p:sp>
        <p:nvSpPr>
          <p:cNvPr id="7" name="Felhő 6"/>
          <p:cNvSpPr/>
          <p:nvPr/>
        </p:nvSpPr>
        <p:spPr>
          <a:xfrm>
            <a:off x="1285852" y="1285860"/>
            <a:ext cx="2357454" cy="1928826"/>
          </a:xfrm>
          <a:prstGeom prst="cloudCallout">
            <a:avLst>
              <a:gd name="adj1" fmla="val 40119"/>
              <a:gd name="adj2" fmla="val 707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részvényes a részvénytársasággal szemben részvényesi jogait akkor gyakorolhatja, ha őt a részvénykönyvbe bejegyezték</a:t>
            </a:r>
            <a:endParaRPr lang="hu-H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4929190" y="4643422"/>
            <a:ext cx="4214810" cy="2214578"/>
          </a:xfrm>
          <a:prstGeom prst="cloudCallout">
            <a:avLst>
              <a:gd name="adj1" fmla="val -46484"/>
              <a:gd name="adj2" fmla="val -725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részvénykönyvi adatok nyilvánosak, abba bárki betekinthet.</a:t>
            </a:r>
          </a:p>
          <a:p>
            <a:pPr algn="ctr"/>
            <a:r>
              <a:rPr lang="hu-H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Az, akire vonatkozóan a részvénykönyv adatot tartalmaz, a részvénykönyv rá vonatkozó részéről a részvénykönyv vezetőjétől másolatot igényelhet. </a:t>
            </a:r>
          </a:p>
          <a:p>
            <a:pPr algn="ctr"/>
            <a:r>
              <a:rPr lang="hu-H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másolatot 5 napon belül, ingyenesen kell kiadni a jogosultnak.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857884" y="3000372"/>
            <a:ext cx="30003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linken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elérhető a KELER részvénykönyv-vezetési szolgáltatása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5857916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Saját részvény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7356" y="2000240"/>
            <a:ext cx="6929486" cy="464347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részvénytársaság </a:t>
            </a:r>
            <a:r>
              <a:rPr lang="hu-H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alaptőke 25 %-át meg nem haladó mértékben</a:t>
            </a:r>
            <a:r>
              <a:rPr lang="hu-H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megszerezheti </a:t>
            </a:r>
            <a:r>
              <a:rPr lang="hu-H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általa kibocsátott részvényeket</a:t>
            </a:r>
            <a:r>
              <a:rPr lang="hu-H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hu-H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saját részvények mértékének megállapításánál az rt. tulajdonaként kell figyelembe venni:</a:t>
            </a:r>
          </a:p>
          <a:p>
            <a:pPr>
              <a:buNone/>
            </a:pPr>
            <a:endParaRPr lang="hu-H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részvénytársaság többségi befolyása alatt álló jogi személy tulajdonában álló részvényeket </a:t>
            </a:r>
          </a:p>
          <a:p>
            <a:pPr>
              <a:buFont typeface="Wingdings" pitchFamily="2" charset="2"/>
              <a:buChar char="Ø"/>
            </a:pPr>
            <a:endParaRPr lang="hu-H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azokat a részvényeket, amelyeket tulajdonosuk a részvénytársaság javára szerzett meg vagy tart magánál</a:t>
            </a:r>
          </a:p>
          <a:p>
            <a:pPr>
              <a:buFont typeface="Wingdings" pitchFamily="2" charset="2"/>
              <a:buChar char="Ø"/>
            </a:pPr>
            <a:endParaRPr lang="hu-H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azokat a saját részvényeket, amelyeket a részvénytársaság követelés biztosítékául fogad el</a:t>
            </a:r>
          </a:p>
          <a:p>
            <a:pPr>
              <a:buNone/>
            </a:pPr>
            <a:endParaRPr lang="hu-H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6429388" y="214290"/>
            <a:ext cx="2214578" cy="1828870"/>
            <a:chOff x="6429388" y="214290"/>
            <a:chExt cx="2214578" cy="1828870"/>
          </a:xfrm>
        </p:grpSpPr>
        <p:pic>
          <p:nvPicPr>
            <p:cNvPr id="4" name="Kép 3" descr="saját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388" y="214290"/>
              <a:ext cx="2056708" cy="1405286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6643702" y="1643050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https://www.youtube.com/watch?v=j4ynCPwu-GM</a:t>
              </a:r>
              <a:endParaRPr lang="hu-H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3042" y="0"/>
            <a:ext cx="7015154" cy="114300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Részvényfajta, részvényosztály, részvénysorozat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1928794" y="3857628"/>
            <a:ext cx="6858048" cy="2428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Részvénysorozat</a:t>
            </a:r>
            <a:endParaRPr lang="hu-HU" sz="2000" dirty="0" smtClean="0"/>
          </a:p>
          <a:p>
            <a:r>
              <a:rPr lang="hu-HU" sz="2000" dirty="0" smtClean="0"/>
              <a:t> </a:t>
            </a:r>
          </a:p>
          <a:p>
            <a:pPr algn="ctr"/>
            <a:r>
              <a:rPr lang="hu-HU" sz="2000" dirty="0" smtClean="0"/>
              <a:t>Egy részvényfajtán vagy részvényosztályon belül több részvénysorozat bocsátható ki.</a:t>
            </a:r>
          </a:p>
          <a:p>
            <a:pPr algn="ctr"/>
            <a:r>
              <a:rPr lang="hu-HU" sz="2000" dirty="0" smtClean="0"/>
              <a:t>Az azonos tartalmú és mértékű tagsági jogokat megtestesítő értékpapírok egy részvénysorozatba tartoznak és névértékük és előállítási módjuk is azonos.</a:t>
            </a:r>
          </a:p>
        </p:txBody>
      </p:sp>
      <p:sp>
        <p:nvSpPr>
          <p:cNvPr id="6" name="Téglalap 5"/>
          <p:cNvSpPr/>
          <p:nvPr/>
        </p:nvSpPr>
        <p:spPr>
          <a:xfrm>
            <a:off x="1857356" y="1357298"/>
            <a:ext cx="6786610" cy="228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Részvényfajta-részvényosztály</a:t>
            </a:r>
          </a:p>
          <a:p>
            <a:pPr algn="ctr"/>
            <a:r>
              <a:rPr lang="hu-HU" sz="2000" dirty="0" smtClean="0"/>
              <a:t> </a:t>
            </a:r>
          </a:p>
          <a:p>
            <a:pPr algn="ctr"/>
            <a:r>
              <a:rPr lang="hu-HU" sz="2000" dirty="0" smtClean="0"/>
              <a:t>A Ptk. lehetővé teszi, hogy az rt. eltérő   tagsági   jogosultságokkal   rendelkező   részvényeket   bocsásson ki.</a:t>
            </a:r>
          </a:p>
          <a:p>
            <a:pPr algn="ctr"/>
            <a:r>
              <a:rPr lang="hu-HU" sz="2000" dirty="0" smtClean="0"/>
              <a:t> (alapvetően a részvényhez a névértékkel arányos tagsági jogok kapcsolódnak)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lass-3276648__340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714480" y="357166"/>
            <a:ext cx="7136448" cy="621510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2000232" y="785794"/>
          <a:ext cx="6929454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3786214" cy="58259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Törzsrészvény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00232" y="1571612"/>
            <a:ext cx="6572296" cy="2286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Törzsrészvény az olyan részvény, amely nem tartozik az elsőbbségi, a dolgozói, a kamatozó, a visszaváltható vagy az alapszabályban nevesített egyéb részvényfajtába.</a:t>
            </a:r>
          </a:p>
          <a:p>
            <a:pPr algn="ctr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részvénytársaság által kibocsátott törzsrészvények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össznévértékének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mindenkor meg kell haladnia a részvénytársaság alaptőkéjének a felét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2013. Évi V. törvény a Polgári Törvénykönyvről 3:229. § (1)-(2) bekezdések</a:t>
            </a:r>
          </a:p>
        </p:txBody>
      </p:sp>
      <p:sp>
        <p:nvSpPr>
          <p:cNvPr id="5" name="Téglalap 4"/>
          <p:cNvSpPr/>
          <p:nvPr/>
        </p:nvSpPr>
        <p:spPr>
          <a:xfrm>
            <a:off x="5857884" y="214290"/>
            <a:ext cx="2714644" cy="12858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törzsrészvény a részvények alaptípusa, nem testesít meg többletjogosultságot. </a:t>
            </a:r>
          </a:p>
          <a:p>
            <a:pPr>
              <a:buNone/>
            </a:pPr>
            <a:endParaRPr lang="hu-HU" sz="1600" dirty="0"/>
          </a:p>
        </p:txBody>
      </p:sp>
      <p:sp>
        <p:nvSpPr>
          <p:cNvPr id="6" name="Téglalap 5"/>
          <p:cNvSpPr/>
          <p:nvPr/>
        </p:nvSpPr>
        <p:spPr>
          <a:xfrm>
            <a:off x="1785918" y="4000504"/>
            <a:ext cx="4000528" cy="26431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Kibocsátási  mérték</a:t>
            </a:r>
          </a:p>
          <a:p>
            <a:pPr>
              <a:buNone/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nincs  jogszabályi  korlátozás</a:t>
            </a:r>
          </a:p>
          <a:p>
            <a:pPr>
              <a:buNone/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DE, ha  speciális  részvényfajtába  tartozó  részvényt  is  kibocsát  az  rt.,  akkor  a törzsrészvények névértéke összegének mindenkor meg kell haladnia a társaság alaptőkéjének a felét.</a:t>
            </a:r>
          </a:p>
          <a:p>
            <a:pPr algn="ctr"/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3500430" y="4286256"/>
            <a:ext cx="484632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3500430" y="4857760"/>
            <a:ext cx="48463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5929323" y="4071942"/>
            <a:ext cx="3214678" cy="2272886"/>
            <a:chOff x="5929323" y="4071942"/>
            <a:chExt cx="3214678" cy="2272886"/>
          </a:xfrm>
        </p:grpSpPr>
        <p:pic>
          <p:nvPicPr>
            <p:cNvPr id="11" name="Kép 10" descr="pjtorzsreszven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3321" y="4071942"/>
              <a:ext cx="3190679" cy="1815142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5929323" y="5929330"/>
              <a:ext cx="32146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http://www.penzjegynyomda.hu/wp-content/uploads/2014/09/pjtorzsreszveny.jpg</a:t>
              </a:r>
              <a:endParaRPr lang="hu-H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00166" y="0"/>
            <a:ext cx="5929354" cy="714356"/>
          </a:xfrm>
        </p:spPr>
        <p:txBody>
          <a:bodyPr/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Elsőbbségi részvény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57818" y="785794"/>
            <a:ext cx="3571932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elsőbbségi részvény olyan részvény, amely meghatározott előnyt, valamilyen többletjogosultságot biztosít más részvényfajtával szemben a részvényes számára. </a:t>
            </a:r>
          </a:p>
        </p:txBody>
      </p:sp>
      <p:sp>
        <p:nvSpPr>
          <p:cNvPr id="6" name="Téglalap 5"/>
          <p:cNvSpPr/>
          <p:nvPr/>
        </p:nvSpPr>
        <p:spPr>
          <a:xfrm>
            <a:off x="1643042" y="3000372"/>
            <a:ext cx="7215238" cy="35004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Kiváltság alapján többféle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részvényosztály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különböztethető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meg: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osztalékelsőbbséget;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részvénytársaság jogutód nélkül történő megszűnése esetén a felosztásra kerülő vagyonból történő részesedés elsőbbségét;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szavazati joggal összefüggő elsőbbséget;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vezető tisztségviselő vagy felügyelőbizottsági tag kijelölésére vonatkozó elsőbbséget;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elővásárlási jogot; valamint</a:t>
            </a:r>
          </a:p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-e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pontok szerinti elsőbbségi jogosultságok közül egyidejűleg többet is biztosító részvényosztályok.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14480" y="857232"/>
            <a:ext cx="3071834" cy="2104739"/>
            <a:chOff x="1714480" y="857232"/>
            <a:chExt cx="3071834" cy="2104739"/>
          </a:xfrm>
        </p:grpSpPr>
        <p:pic>
          <p:nvPicPr>
            <p:cNvPr id="5" name="Kép 4" descr="indexels.jp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480" y="857232"/>
              <a:ext cx="2357454" cy="1603415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>
              <a:off x="1714480" y="2500306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http://www.reszvenykotveny.hu/kereskedelmi_es_ipari_reszvenytarsasagok/erdelyi%20egyesult%20kereskedelmi%20reszvenytarsasag%20elsobbsegi%20reszveny%20400%20korona%201914%20deva.jpg</a:t>
              </a:r>
              <a:endParaRPr lang="hu-HU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4857784" cy="5000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Osztalékelsőbbséget biztosító részvény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43174" y="1214422"/>
            <a:ext cx="5000660" cy="2428892"/>
          </a:xfr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osztalékelsőbbséget biztosító részvény a más részvényfajtába és részvényosztályba tartozó részvényeknél </a:t>
            </a:r>
            <a:r>
              <a:rPr lang="hu-H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kedvezőbb mértékben biztosít osztalékot </a:t>
            </a: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számviteli törvény szerinti, a részvényesek között felosztható adózott eredményből.</a:t>
            </a:r>
          </a:p>
          <a:p>
            <a:pPr>
              <a:buNone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Osztalék kifizetésére akkor kerülhet sor, ha az rt. nyereséges, ha van felosztható eredménye.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071538" y="3714752"/>
            <a:ext cx="60722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 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Likvidációs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hányadhoz fűződő elsőbbség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571736" y="4572008"/>
            <a:ext cx="5000660" cy="128588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rt. jogutód nélküli megszűnése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(felszámolás, végelszámolás) 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esetén 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felosztásra kerülő vagyonból nagyobb mértékben, előzetesen, vagy kedvezőbben biztosít részesedést.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71604" y="2142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Részvényosztályok</a:t>
            </a:r>
            <a:endParaRPr lang="hu-H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 noGrp="1"/>
          </p:cNvSpPr>
          <p:nvPr>
            <p:ph idx="4294967295"/>
          </p:nvPr>
        </p:nvSpPr>
        <p:spPr bwMode="auto">
          <a:xfrm>
            <a:off x="2571736" y="571480"/>
            <a:ext cx="5586426" cy="240030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szavazatelsőbbségi jogot biztosító részvény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többszörös szavazati jogot biztosíthat, amely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nyrt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esetében nem haladhatja meg a részvény névértékéhez igazodó szavazati jog 10-szeresét.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vétójogot biztosító szavazatelsőbbségi részvény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esetében valamely határozat meghozatalához az ilyen részvénnyel rendelkezők egyszerű szótöbbséggel hozott igenlő szavazata szükséges.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00166" y="0"/>
            <a:ext cx="5500726" cy="58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Szavazati  elsőbbséget  biztosító  részvény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428728" y="3143248"/>
            <a:ext cx="7358114" cy="1417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Vezető tisztségviselő, felügyelőbizottsági tag kijelölésére vonatkozó elsőbbségi részvény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71736" y="3786190"/>
            <a:ext cx="5572164" cy="30718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vezető tisztségviselő kijelölésére vonatkozó elsőbbségi részvény alapján a részvényesek jogosultak az igazgatóság egy vagy több tagjának a kijelölésére, valamint visszahívására is.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Ehhez hasonlóan, a felügyelőbizottsági tag kijelölésére vonatkozó elsőbbségi részvény alapján a részvényesek jogosultak felügyelőbizottsági tag kijelölésére, illetve visszahívására.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Nyrt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nem bocsáthat ki a vezető tisztségviselő, illetve felügyelőbizottsági tag kijelölésére vonatkozó elsőbbségi részvényt.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900862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Összefoglaló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1714480" y="2928934"/>
            <a:ext cx="3786187" cy="2428892"/>
          </a:xfrm>
        </p:spPr>
        <p:txBody>
          <a:bodyPr/>
          <a:lstStyle/>
          <a:p>
            <a:pPr marL="800100" lvl="1" indent="-342900"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Kötelmi jogi értékpapírok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Váltó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Csekk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Kötvény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Kincstárjegy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Letéti 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</a:p>
          <a:p>
            <a:pPr>
              <a:buFontTx/>
              <a:buNone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214942" y="2928934"/>
            <a:ext cx="3471863" cy="2311400"/>
          </a:xfrm>
        </p:spPr>
        <p:txBody>
          <a:bodyPr/>
          <a:lstStyle/>
          <a:p>
            <a:pPr marL="914400" lvl="1" indent="-4572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Dologi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Közraktári jegy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Tagsági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Részvény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Egyéb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Befektetési jegy </a:t>
            </a:r>
          </a:p>
          <a:p>
            <a:pPr>
              <a:buFontTx/>
              <a:buNone/>
              <a:defRPr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6" name="Akciógomb: Információ 5">
            <a:hlinkClick r:id="" action="ppaction://noaction" highlightClick="1"/>
          </p:cNvPr>
          <p:cNvSpPr/>
          <p:nvPr/>
        </p:nvSpPr>
        <p:spPr>
          <a:xfrm>
            <a:off x="8001024" y="214290"/>
            <a:ext cx="900110" cy="928694"/>
          </a:xfrm>
          <a:prstGeom prst="actionButtonInformati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14480" y="135729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a Szegedi Tudományegyetem Állam- és Jogtudományi Karon jogász szakon tanulmányokat folytató  hallgatók részére készült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Bank,- értékpapír és tőkepiaci jog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tárgyhoz/kurzushoz  és az értékpapírokra vonatkozó különös szabályokat foglalja magában. A tananyag a különös részi értékpapírjogi szabályokat az alábbi felosztás szerint tartalmazza: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85918" y="538067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jelen fejezetében a hallgatók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részvényre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vonatkozó szabályokat ismerhetik meg.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tananyag jelen fejezetének elsajátításához szükséges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időtartam: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 perc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429520" cy="928694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5. Elővásárlási jogot biztosító részvény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1736" y="1071546"/>
            <a:ext cx="5757874" cy="2357454"/>
          </a:xfr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u-H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Kizárólag </a:t>
            </a:r>
            <a:r>
              <a:rPr lang="hu-H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zrt</a:t>
            </a:r>
            <a:r>
              <a:rPr lang="hu-H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esetében </a:t>
            </a: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 rá lehetőség. </a:t>
            </a:r>
          </a:p>
          <a:p>
            <a:pPr>
              <a:buNone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pénzszolgáltatás ellenében átruházni kívánt részvényekre a részvényest elővásárlási jog illeti meg.</a:t>
            </a:r>
          </a:p>
          <a:p>
            <a:pPr>
              <a:buNone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Abban az esetben, ha a részvényes az átruházási szándék és a kapott vételi ajánlat feltételeinek </a:t>
            </a:r>
            <a:r>
              <a:rPr lang="hu-H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közlésétől számított 15 napon belül </a:t>
            </a: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nyilatkozik, úgy kell tekinteni, hogy elővásárlási jogával nem kíván élni.</a:t>
            </a:r>
          </a:p>
          <a:p>
            <a:endParaRPr lang="hu-H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728" y="0"/>
            <a:ext cx="3071834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Dolgozói részvény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00562" y="214290"/>
            <a:ext cx="4429124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Dolgozói részvény a részvénytársaságnál teljes, illetve részmunkaidőben foglalkoztatott munkavállalók számára bocsátható ki, ingyenesen vagy a részvény névértékénél alacsonyabb, kedvezményes áron, amellyel a foglalkoztatott részvényszerzési lehetőséget kap.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dolgozói részvényhez osztalékelsőbbség kapcsolható azzal, hogy az osztalékelsőbbséget biztosító részvényosztályba tartozó részvényekkel rendelkező részvényeseket követően lehet gyakorolni.</a:t>
            </a:r>
          </a:p>
        </p:txBody>
      </p:sp>
      <p:sp>
        <p:nvSpPr>
          <p:cNvPr id="5" name="Téglalap 4"/>
          <p:cNvSpPr/>
          <p:nvPr/>
        </p:nvSpPr>
        <p:spPr>
          <a:xfrm>
            <a:off x="5715008" y="3857628"/>
            <a:ext cx="3214710" cy="2500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Mértéke</a:t>
            </a:r>
          </a:p>
          <a:p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dolgozói részvényt a részvénytársaság alaptőkéjének felemelésével egyidejűleg, legfeljebb a felemelt alaptőke 15 százalékáig lehet forgalomba hozni. Következésképpen, az alaptőke felemelésekor lehet ilyen részvényt kibocsátani.</a:t>
            </a:r>
          </a:p>
        </p:txBody>
      </p:sp>
      <p:sp>
        <p:nvSpPr>
          <p:cNvPr id="7" name="Tartalom helye 3"/>
          <p:cNvSpPr>
            <a:spLocks noGrp="1"/>
          </p:cNvSpPr>
          <p:nvPr>
            <p:ph idx="1"/>
          </p:nvPr>
        </p:nvSpPr>
        <p:spPr>
          <a:xfrm>
            <a:off x="1571604" y="3357538"/>
            <a:ext cx="3929090" cy="3500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hu-H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dolgozói részvény átruházható.</a:t>
            </a: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Érvényesen a részvénytársaság munkavállalóira és azokra ruházható át, akik számára az alapszabály ezt a jogot a részvénytársasággal fennállt korábbi munkaviszonyukra tekintettel biztosítja. </a:t>
            </a:r>
          </a:p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Ha a munkavállaló munkaviszonya megszűnik, és emiatt dolgozói részvény megszerzésére már nem jogosult, dolgozói részvényeit </a:t>
            </a:r>
            <a:r>
              <a:rPr lang="hu-H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munkaviszonya megszűnésétől számított hat hónap elteltét követő első közgyűlésig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átruházhatja.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571604" y="1357298"/>
            <a:ext cx="2760692" cy="1968428"/>
            <a:chOff x="1571604" y="1357298"/>
            <a:chExt cx="2760692" cy="1968428"/>
          </a:xfrm>
        </p:grpSpPr>
        <p:pic>
          <p:nvPicPr>
            <p:cNvPr id="6" name="Kép 5" descr="f80a_1_big.jp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04" y="1357298"/>
              <a:ext cx="2286016" cy="1714512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1571604" y="3071810"/>
              <a:ext cx="27606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http://p2.vatera.hu/</a:t>
              </a:r>
              <a:r>
                <a:rPr lang="hu-HU" sz="1050" dirty="0" err="1" smtClean="0">
                  <a:latin typeface="Times New Roman" pitchFamily="18" charset="0"/>
                  <a:cs typeface="Times New Roman" pitchFamily="18" charset="0"/>
                  <a:hlinkClick r:id="rId2"/>
                </a:rPr>
                <a:t>photos</a:t>
              </a:r>
              <a:r>
                <a:rPr lang="hu-HU" sz="105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/62/db/f80a_1_</a:t>
              </a:r>
              <a:r>
                <a:rPr lang="hu-HU" sz="1050" dirty="0" err="1" smtClean="0">
                  <a:latin typeface="Times New Roman" pitchFamily="18" charset="0"/>
                  <a:cs typeface="Times New Roman" pitchFamily="18" charset="0"/>
                  <a:hlinkClick r:id="rId2"/>
                </a:rPr>
                <a:t>big.jpg</a:t>
              </a:r>
              <a:endParaRPr lang="hu-H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229468" cy="1143000"/>
          </a:xfrm>
        </p:spPr>
        <p:txBody>
          <a:bodyPr/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Visszaváltható részvény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0232" y="1928802"/>
            <a:ext cx="6543692" cy="24717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alaptőke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legfeljebb 20 százalékáig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bocsátható ki; csak akkor, ha az adott részvény  tekintetében  a  teljes  névértéket  (kibocsátási  értéket)  vagy  egyéb  vállalt  vagyoni hozzájárulást kifizették.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Kamatozó részvény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8794" y="1600201"/>
            <a:ext cx="6758006" cy="32575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rt. alapszabálya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előre meghatározott mértékű kamatra jogosító részvény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kibocsátásáról rendelkezhet,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legfeljebb az alaptőke 10 százalékáig.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kamatozó részvény tulajdonosát a részvényhez fűződő egyéb jogokon felül a részvény névértéke után az előző üzleti évi adózott eredménnyel kiegészített szabad eredménytartalékból az alapszabályban meghatározott módon számított kamat illeti meg. 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 fizethető a részvényesnek kamat, ha ennek következtében a részvénytársaság saját tőkéje nem érné el a részvénytársaság alaptőkéjét.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480" y="0"/>
            <a:ext cx="7043758" cy="1143000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Speciális kötvények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5984" y="1285860"/>
            <a:ext cx="5872146" cy="25717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kötvény hitelviszonyt megtestesítő értékpapír, azonban részvénytársaság jogosult speciális kötvények kibocsátásra.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Ezek: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Jegyzési jogot biztosító kötvény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Átváltoztatható kötvény</a:t>
            </a:r>
          </a:p>
        </p:txBody>
      </p:sp>
      <p:sp>
        <p:nvSpPr>
          <p:cNvPr id="4" name="Téglalap 3"/>
          <p:cNvSpPr/>
          <p:nvPr/>
        </p:nvSpPr>
        <p:spPr>
          <a:xfrm>
            <a:off x="1714480" y="4214818"/>
            <a:ext cx="2643206" cy="235745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jegyzési jogot biztosító kötvény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elsőbbségi jogot biztosít az alaptőke felemelésekor a kötvényes számára az alapszabályban meghatározott feltételek szerint.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57752" y="4143380"/>
            <a:ext cx="3786214" cy="242889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átváltoztatható kötvény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biztosít tulajdonosa számára elsőbbségi jogot. Az átváltozó kötvény a kötvényben előre meghatározott objektív ok, feltétel bekövetkezése alapján alakul át részvénnyé. Az átváltoztatható kötvényt az alapszabályban meghatározott feltételek szerint a kötvényes kérésére részvénnyé kell átalakítani.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Források, felhasznált irodalom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785794"/>
            <a:ext cx="7643834" cy="6072206"/>
          </a:xfrm>
        </p:spPr>
        <p:txBody>
          <a:bodyPr/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képek forrása: 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https://pixabay.com/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(6; 15. dia)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10.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http://www.gyujtokboltja.hu/images/mobil%20bank%20reszvenyutalvany%2025x500%20korona%201923.jpg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11.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http://www.reszvenykotveny.hu/bankok_es_takarekpenztarak/biharmegyei%20altalanos%20kepviseletibank%20reszvenytarsasag%20ideiglenes%20reszveny%2050%20korona%201912%20nagyvarad.JPG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12.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http://www.patriapapir.hu/Reszvenykonyv_A4_allo-i89236.jpg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16.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http://www.penzjegynyomda.hu/wp-content/uploads/2014/09/pjtorzsreszveny.jpg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17.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http://www.reszvenykotveny.hu/kereskedelmi_es_ipari_reszvenytarsasagok/erdelyi%20egyesult%20kereskedelmi%20reszvenytarsasag%20elsobbsegi%20reszveny%20400%20korona%201914%20deva.jpg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videók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forrása: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4.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https://www.youtube.com/watch?v=xb-OVYVa5cs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. dia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www.youtube.com/watch?v=j4ynCPwu-GM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Cégvezetők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Klubja: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https://cegvezetokklubja.hu/2006/07/5-tozsdei-reszvenyek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(4. dia)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Budapesti Értéktőzsde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árfolyamai: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https://www.bet.hu/oldalak/azonnali_piac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 évi V. törvény a Polgári Törvénykönyvről 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Bodor Mária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Boródiné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Révai Teréz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Kodaly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Zsuzsanna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Kraudi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Adrienne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– Pethőné Kovács Ágnes – Rózsa Éva – Salamonné Solymosi Ibolya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Szegediné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Sebestyén Katalin: Értékpapír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kézikönyv,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tőkepiaci törvény hatálya alá tartozó és hatálya alá nem tartozó értékpapírok.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Agrocent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Kiadó, Budapest, 2002.</a:t>
            </a:r>
          </a:p>
          <a:p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/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Gellén Klára (szerk.): Értékpapírjog.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Pólay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Elemér Alapítvány, Szeged, 2009.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Harsányi Gyöngyi: Értékpapírok és ügyletek a magyar tőkepiacon. Unió Lap- és Könyvkiadó Kereskedelmi Kft.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2002.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Tomori Erika: Értékpapírjog és a tőkepiac szabályozása. Közép-Európai Brókerképző Alapítvány, Budapest, 2016.</a:t>
            </a:r>
            <a:endParaRPr lang="hu-H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Jogforrás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28926" y="2285992"/>
            <a:ext cx="4429156" cy="16430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2"/>
              </a:rPr>
              <a:t>2013. évi V. törvény a Polgári Törvénykönyvről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57884" y="0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sz="8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részvény fogalma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5918" y="1428736"/>
            <a:ext cx="7015154" cy="1714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 kibocsátó részvénytársaságban gyakorolható tagsági jogokat megtestesítő névre szóló, névértékkel rendelkező, forgalomképes értékpapír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ctr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2013. Évi V. törvény a Polgári Törvénykönyvről 3:213. § (1) bekezdés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5572132" y="3857628"/>
            <a:ext cx="3214710" cy="612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ipso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iure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átruházható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7929586" y="3286124"/>
            <a:ext cx="48463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785918" y="4857760"/>
            <a:ext cx="7000924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részvény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tagsági jogot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testesít meg.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tagsági jog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meghatározott részesedést jelent az rt. vagyonából.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000232" y="3857628"/>
            <a:ext cx="31432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linken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elérhetőek a Budapesti Értéktőzsde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Zrt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árfolyamai 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részvény kibocsátója: a részvénytársaság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857356" y="2000240"/>
            <a:ext cx="6858048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részvénytársaság olyan </a:t>
            </a:r>
            <a:r>
              <a:rPr lang="hu-H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gazdasági társaság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amely előre meghatározott számú és névértékű részvényből álló alaptőkével működik, és a részvényes kötelezettsége a részvénytársasággal szemben a részvény névértékének vagy kibocsátási értékének szolgáltatására terjed ki. </a:t>
            </a:r>
          </a:p>
          <a:p>
            <a:pPr algn="ctr"/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részvénytársaság kötelezettségeiért a részvényes - ha a törvény eltérően nem rendelkezik - nem köteles helytállni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2013. Évi V. törvény a Polgári Törvénykönyvről 3:210. § (1)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14546" y="5429264"/>
            <a:ext cx="618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Részvénytársaság működhet nyilvánosan vagy zártkörűen.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5214942" y="6072206"/>
            <a:ext cx="484632" cy="478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500694" y="285728"/>
            <a:ext cx="3357586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Zártkörűen működő részvénytársaság 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zrt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 részvénytársaság, amelynek részvényei nincsenek bevezetve tőzsdére.</a:t>
            </a:r>
          </a:p>
        </p:txBody>
      </p:sp>
      <p:sp>
        <p:nvSpPr>
          <p:cNvPr id="6" name="Téglalap 5"/>
          <p:cNvSpPr/>
          <p:nvPr/>
        </p:nvSpPr>
        <p:spPr>
          <a:xfrm>
            <a:off x="3571868" y="3571876"/>
            <a:ext cx="3418633" cy="1321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Alaptőke</a:t>
            </a:r>
          </a:p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összes részvény névértékének összege</a:t>
            </a:r>
          </a:p>
          <a:p>
            <a:pPr algn="ctr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részvény névértéken alul történő kibocsátása semmis.</a:t>
            </a:r>
          </a:p>
        </p:txBody>
      </p:sp>
      <p:sp>
        <p:nvSpPr>
          <p:cNvPr id="7" name="Téglalap 6"/>
          <p:cNvSpPr/>
          <p:nvPr/>
        </p:nvSpPr>
        <p:spPr>
          <a:xfrm>
            <a:off x="7072330" y="5429264"/>
            <a:ext cx="1831411" cy="118314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Zrt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Alaptőkéje nem   lehet   kevesebb   5 millió forintnál</a:t>
            </a:r>
          </a:p>
        </p:txBody>
      </p:sp>
      <p:sp>
        <p:nvSpPr>
          <p:cNvPr id="8" name="Téglalap 7"/>
          <p:cNvSpPr/>
          <p:nvPr/>
        </p:nvSpPr>
        <p:spPr>
          <a:xfrm>
            <a:off x="1643042" y="5429264"/>
            <a:ext cx="1709317" cy="1195736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Nyrt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Alaptőkéje nem lehet kevesebb 20 millió forintnál</a:t>
            </a:r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2285984" y="3929066"/>
            <a:ext cx="414140" cy="861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10" name="Lefelé nyíl 9"/>
          <p:cNvSpPr/>
          <p:nvPr/>
        </p:nvSpPr>
        <p:spPr>
          <a:xfrm>
            <a:off x="7643834" y="3929066"/>
            <a:ext cx="414140" cy="861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11" name="Téglalap 10"/>
          <p:cNvSpPr/>
          <p:nvPr/>
        </p:nvSpPr>
        <p:spPr>
          <a:xfrm>
            <a:off x="3643306" y="5357826"/>
            <a:ext cx="3000396" cy="1285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 formája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Nyrt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Zrt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nyomtatott,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1714480" y="285728"/>
            <a:ext cx="3248482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Nyilvánosan működő részvénytársaság 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nyrt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 részvénytársaság, amelynek részvényeit tőzsdére bevezették.</a:t>
            </a:r>
          </a:p>
        </p:txBody>
      </p:sp>
      <p:pic>
        <p:nvPicPr>
          <p:cNvPr id="13" name="Kép 12" descr="stock-2463798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785926"/>
            <a:ext cx="3032768" cy="166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480" y="0"/>
            <a:ext cx="7086592" cy="1928802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Részvény-kellékek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Nyomdai úton előállított részvény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2143116"/>
            <a:ext cx="4000528" cy="45005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Legalább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tartalmazza</a:t>
            </a:r>
          </a:p>
          <a:p>
            <a:pPr>
              <a:buNone/>
            </a:pPr>
            <a:endParaRPr lang="hu-H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kibocsátó részvénytársaság cégnevét és székhelyét;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 sorszámát, sorozatát és névértékét;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első részvényes nevét;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kibocsátás alapjául szolgáló alapszabály, illetve alapszabály-módosítás keltét;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alaptőke nagyságát vagy a részvény által megtestesített alaptőkehányadot, és a kibocsátott részvények számát;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kibocsátó részvénytársaság képviselőinek a cégjegyzés szabályai szerinti aláírását; és</a:t>
            </a:r>
          </a:p>
          <a:p>
            <a:pPr>
              <a:buNone/>
            </a:pPr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értékpapír kódját.</a:t>
            </a:r>
          </a:p>
        </p:txBody>
      </p:sp>
      <p:sp>
        <p:nvSpPr>
          <p:cNvPr id="4" name="Téglalap 3"/>
          <p:cNvSpPr/>
          <p:nvPr/>
        </p:nvSpPr>
        <p:spPr>
          <a:xfrm>
            <a:off x="5715008" y="2143116"/>
            <a:ext cx="3143272" cy="45005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Szükség szerint tartalmazza</a:t>
            </a:r>
          </a:p>
          <a:p>
            <a:endParaRPr lang="hu-H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részvényfajtához, részvényosztályhoz, illetve részvénysorozathoz fűződő, az alapszabályban meghatározott jogokat;</a:t>
            </a:r>
          </a:p>
          <a:p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szavazati jog esetleges korlátozását;</a:t>
            </a:r>
          </a:p>
          <a:p>
            <a:r>
              <a:rPr lang="hu-H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részvény átruházásának korlátozása vagy annak a részvénytársaság beleegyezéséhez kötése esetén a korlátozás tartalmát, vagy a részvénytársaság beleegyezési jogát.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28794" y="1142984"/>
            <a:ext cx="6586526" cy="457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u-H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értékpapír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amely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 nyomdai úton előállított részvény tartalmi elemeit foglalja magában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azzal az eltéréssel, hogy</a:t>
            </a:r>
          </a:p>
          <a:p>
            <a:pPr>
              <a:buNone/>
            </a:pPr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részvényes nevét, valamint az azonosításhoz szükséges egyéb adatait az értékpapír-számlavezető által a részvényes javára vezetett értékpapírszámla tartalmazza,</a:t>
            </a:r>
          </a:p>
          <a:p>
            <a:pPr>
              <a:buNone/>
            </a:pPr>
            <a:r>
              <a:rPr lang="hu-H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nincs sorszáma; </a:t>
            </a:r>
          </a:p>
          <a:p>
            <a:pPr>
              <a:buNone/>
            </a:pPr>
            <a:r>
              <a:rPr lang="hu-H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tartalmazza a kibocsátó részvénytársaság képviselőinek aláírását.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57422" y="0"/>
            <a:ext cx="6151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hu-H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részvény</a:t>
            </a:r>
            <a:endParaRPr lang="hu-H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Részvényutalvány, ideiglenes részvény (előrészvény)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43042" y="2285992"/>
            <a:ext cx="707236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Részvény akkor adható ki a részvényesnek, ha az rt.-t bejegyezték, valamint a tagok a teljes kibocsátási összeget befizették.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928794" y="3857628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DE:</a:t>
            </a:r>
            <a:endParaRPr lang="hu-H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1913</Words>
  <Application>Microsoft Office PowerPoint</Application>
  <PresentationFormat>Diavetítés a képernyőre (4:3 oldalarány)</PresentationFormat>
  <Paragraphs>220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Alapértelmezett terv</vt:lpstr>
      <vt:lpstr>RÉSZVÉNY</vt:lpstr>
      <vt:lpstr>Összefoglaló</vt:lpstr>
      <vt:lpstr>Jogforrás</vt:lpstr>
      <vt:lpstr>A részvény fogalma</vt:lpstr>
      <vt:lpstr>A részvény kibocsátója: a részvénytársaság</vt:lpstr>
      <vt:lpstr>6. dia</vt:lpstr>
      <vt:lpstr>Részvény-kellékek Nyomdai úton előállított részvény </vt:lpstr>
      <vt:lpstr>8. dia</vt:lpstr>
      <vt:lpstr>Részvényutalvány, ideiglenes részvény (előrészvény)</vt:lpstr>
      <vt:lpstr>10. dia</vt:lpstr>
      <vt:lpstr>11. dia</vt:lpstr>
      <vt:lpstr>Részvény-könyv</vt:lpstr>
      <vt:lpstr>Saját részvény</vt:lpstr>
      <vt:lpstr>Részvényfajta, részvényosztály, részvénysorozat</vt:lpstr>
      <vt:lpstr>15. dia</vt:lpstr>
      <vt:lpstr>Törzsrészvény</vt:lpstr>
      <vt:lpstr>Elsőbbségi részvény</vt:lpstr>
      <vt:lpstr>Osztalékelsőbbséget biztosító részvény</vt:lpstr>
      <vt:lpstr>19. dia</vt:lpstr>
      <vt:lpstr>5. Elővásárlási jogot biztosító részvény</vt:lpstr>
      <vt:lpstr>Dolgozói részvény</vt:lpstr>
      <vt:lpstr>Visszaváltható részvény</vt:lpstr>
      <vt:lpstr>Kamatozó részvény</vt:lpstr>
      <vt:lpstr>Speciális kötvények</vt:lpstr>
      <vt:lpstr>Források, felhasznált irodalom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Windows-felhasználó</cp:lastModifiedBy>
  <cp:revision>99</cp:revision>
  <dcterms:created xsi:type="dcterms:W3CDTF">2008-02-07T08:58:19Z</dcterms:created>
  <dcterms:modified xsi:type="dcterms:W3CDTF">2018-11-30T14:30:46Z</dcterms:modified>
</cp:coreProperties>
</file>