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5" r:id="rId2"/>
    <p:sldId id="557" r:id="rId3"/>
    <p:sldId id="456" r:id="rId4"/>
    <p:sldId id="458" r:id="rId5"/>
    <p:sldId id="558" r:id="rId6"/>
    <p:sldId id="460" r:id="rId7"/>
    <p:sldId id="464" r:id="rId8"/>
    <p:sldId id="465" r:id="rId9"/>
    <p:sldId id="559" r:id="rId10"/>
    <p:sldId id="468" r:id="rId11"/>
    <p:sldId id="556" r:id="rId12"/>
    <p:sldId id="469" r:id="rId13"/>
    <p:sldId id="471" r:id="rId14"/>
    <p:sldId id="472" r:id="rId15"/>
    <p:sldId id="473" r:id="rId16"/>
    <p:sldId id="474" r:id="rId17"/>
    <p:sldId id="533" r:id="rId18"/>
    <p:sldId id="535" r:id="rId19"/>
    <p:sldId id="536" r:id="rId20"/>
    <p:sldId id="537" r:id="rId21"/>
    <p:sldId id="482" r:id="rId22"/>
    <p:sldId id="560" r:id="rId2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F7D443-A415-42C2-925B-22AF7B9A7A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4378-0C7B-4B9C-A91B-E562CE4FAE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9D53-D587-428E-907D-6801DE3D81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133E-E83F-452F-AB9B-6941E89113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F00F-9E7D-4D59-8D7A-E93411D611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6B93-F99F-463E-8FBE-4528BE00C0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51E4-579B-4069-A421-0C6C34BD1F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485-49B1-4FB3-9292-AD07FCEE14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CAED-5ECC-4D7A-A7CC-FA6AAFE2B1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DB47-22F7-4633-AE94-A1538BC8237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456E-30E1-41A5-A4A2-19A005E435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3F3A-07A5-486A-913E-B146920635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E51-12B1-4275-A49F-A96B52BCCA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D92954-4AC8-4E7E-BC2B-B2F0A317ED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9" descr="ppt_hatter"/>
          <p:cNvPicPr preferRelativeResize="0"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0"/>
            <a:ext cx="91694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image" Target="../media/image3.jpeg"/><Relationship Id="rId2" Type="http://schemas.openxmlformats.org/officeDocument/2006/relationships/image" Target="../media/image2.jpeg"/><Relationship Id="rId16" Type="http://schemas.openxmlformats.org/officeDocument/2006/relationships/hyperlink" Target="https://www.mutargy.com/uploaded_auction_products/full_size/1294/500680451_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utargy.com/uploaded_auction_products/icon_size/1294/1001189364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targy.com/uploaded_auction_products/icon_size/1294/1001189364_1.jpg" TargetMode="External"/><Relationship Id="rId2" Type="http://schemas.openxmlformats.org/officeDocument/2006/relationships/hyperlink" Target="http://kuria-birosag.hu/hu/elvhat/381999-szamu-gazdasagi-elvi-hataroz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szamolo.hu/a-lombardhitel-jelentes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idra.uni-miskolc.hu/document/28016/23666.pdf" TargetMode="External"/><Relationship Id="rId3" Type="http://schemas.openxmlformats.org/officeDocument/2006/relationships/hyperlink" Target="https://www.mutargy.com/uploaded_auction_products/full_size/1294/500680451_1.jpg" TargetMode="External"/><Relationship Id="rId7" Type="http://schemas.openxmlformats.org/officeDocument/2006/relationships/hyperlink" Target="https://kiszamolo.hu/a-lombardhitel-jelentese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targy.com/uploaded_auction_products/icon_size/1294/1001189364_1.jpg" TargetMode="External"/><Relationship Id="rId5" Type="http://schemas.openxmlformats.org/officeDocument/2006/relationships/hyperlink" Target="https://moderngyor.files.wordpress.com/2012/09/p1100268_resize.jpg" TargetMode="External"/><Relationship Id="rId4" Type="http://schemas.openxmlformats.org/officeDocument/2006/relationships/hyperlink" Target="http://mkeh.gov.hu/kereskedelmi/kozraktarozas_felugyel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99600048.T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mutargy.com/uploaded_auction_products/full_size/1294/500680451_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oderngyor.files.wordpress.com/2012/09/p1100268_resiz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mkeh.gov.hu/kereskedelmi/kozraktarozas_felugyele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dra.uni-miskolc.hu/document/28016/23666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85786" y="0"/>
            <a:ext cx="9144000" cy="1470025"/>
          </a:xfrm>
          <a:noFill/>
          <a:ln>
            <a:noFill/>
          </a:ln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KÖZRAKTÁRI JEGY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coosp.etr.u-szeged.hu/File/DownloadPicture-adfe132deca6e8119bd7005056b70073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643063" y="4826000"/>
            <a:ext cx="3214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Jelen tananyag a Szegedi Tudományegyetemen készült az Európai Unió támogatásával. Projekt azonosító: EFOP-3.4.3-16-2016-00014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43108" y="1071546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Készítette: dr. Labancz Andrea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429124" y="1428736"/>
            <a:ext cx="41434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Jogforrás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 közraktározás alapvető fogalmai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 közraktári szerződés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Tárgya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Tartalma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Időtartama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A közraktári jegy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Kellékek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Részei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Zálogjegy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Árujegy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Kölcsön és zálogjog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Elévülési határidők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928794" y="1500174"/>
            <a:ext cx="1714512" cy="3126895"/>
            <a:chOff x="1643042" y="1357298"/>
            <a:chExt cx="1714512" cy="3126895"/>
          </a:xfrm>
        </p:grpSpPr>
        <p:pic>
          <p:nvPicPr>
            <p:cNvPr id="7" name="Kép 6" descr="500680451_1.jpg">
              <a:hlinkClick r:id="rId16"/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43042" y="1357298"/>
              <a:ext cx="1714512" cy="2364844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1643042" y="3714752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Times New Roman" pitchFamily="18" charset="0"/>
                  <a:cs typeface="Times New Roman" pitchFamily="18" charset="0"/>
                  <a:hlinkClick r:id="rId16"/>
                </a:rPr>
                <a:t>https://www.mutargy.com/uploaded_auction_products/full_size/1294/500680451_1.jpg</a:t>
              </a:r>
              <a:endParaRPr lang="hu-H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yamatábra: Feldolgozás 6"/>
          <p:cNvSpPr/>
          <p:nvPr/>
        </p:nvSpPr>
        <p:spPr>
          <a:xfrm>
            <a:off x="2643174" y="3429000"/>
            <a:ext cx="4929222" cy="2928958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letevő köteles tájékoztatni a </a:t>
            </a:r>
            <a:r>
              <a:rPr lang="hu-H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közraktárat</a:t>
            </a:r>
            <a:r>
              <a:rPr lang="hu-H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arról, hogy az áru milyen különleges kezelést igényel. Az ennek elmulasztásából eredő károkért a közraktár a letevővel szemben felelősséggel nem tartozik, illetve a károk megtérítését a letevőtől követelheti.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0"/>
            <a:ext cx="7072330" cy="785794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közraktári őrzés módja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6858016" y="1214422"/>
            <a:ext cx="2285984" cy="1571636"/>
          </a:xfrm>
          <a:prstGeom prst="cloudCallout">
            <a:avLst>
              <a:gd name="adj1" fmla="val -69723"/>
              <a:gd name="adj2" fmla="val -751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 áru  </a:t>
            </a:r>
            <a:r>
              <a:rPr lang="hu-HU" sz="1400" i="1" dirty="0" smtClean="0">
                <a:latin typeface="Times New Roman" pitchFamily="18" charset="0"/>
                <a:cs typeface="Times New Roman" pitchFamily="18" charset="0"/>
              </a:rPr>
              <a:t>elhelyezésének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hu-HU" sz="1400" i="1" dirty="0" smtClean="0">
                <a:latin typeface="Times New Roman" pitchFamily="18" charset="0"/>
                <a:cs typeface="Times New Roman" pitchFamily="18" charset="0"/>
              </a:rPr>
              <a:t>raktározásának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hu-HU" sz="1400" i="1" dirty="0" smtClean="0">
                <a:latin typeface="Times New Roman" pitchFamily="18" charset="0"/>
                <a:cs typeface="Times New Roman" pitchFamily="18" charset="0"/>
              </a:rPr>
              <a:t>kezelésének 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és  </a:t>
            </a:r>
            <a:r>
              <a:rPr lang="hu-HU" sz="1400" i="1" dirty="0" smtClean="0">
                <a:latin typeface="Times New Roman" pitchFamily="18" charset="0"/>
                <a:cs typeface="Times New Roman" pitchFamily="18" charset="0"/>
              </a:rPr>
              <a:t>biztosításának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meghatározása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lyamatábra: Feldolgozás 4"/>
          <p:cNvSpPr/>
          <p:nvPr/>
        </p:nvSpPr>
        <p:spPr>
          <a:xfrm>
            <a:off x="1643042" y="1214422"/>
            <a:ext cx="5072098" cy="1500198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közraktár a nála elhelyezett árut a szerződésben meghatározott módon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köteles megóvni a mennyiségi és minőségi változásoktól.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Feldolgozás 3"/>
          <p:cNvSpPr/>
          <p:nvPr/>
        </p:nvSpPr>
        <p:spPr>
          <a:xfrm>
            <a:off x="2285984" y="1000108"/>
            <a:ext cx="5286412" cy="45720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Saját tárolás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közraktár tulajdonában, valamint a legalább három éven át, a közraktározás teljes időtartamát is magában foglaló megszakítás nélküli egyéb jogcímen birtokban tartott és saját üzemeltetésében lévő raktárban történő közraktározás.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Művi tárolás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minden sajátnak nem minősülő tárolás.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kciógomb: Információ 4">
            <a:hlinkClick r:id="" action="ppaction://noaction" highlightClick="1"/>
          </p:cNvPr>
          <p:cNvSpPr/>
          <p:nvPr/>
        </p:nvSpPr>
        <p:spPr>
          <a:xfrm>
            <a:off x="2500298" y="1142984"/>
            <a:ext cx="1042416" cy="1042416"/>
          </a:xfrm>
          <a:prstGeom prst="actionButtonInform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286280" cy="1357322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közraktári jegy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7356" y="3429000"/>
            <a:ext cx="664373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Közraktári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jegy </a:t>
            </a:r>
            <a:r>
              <a:rPr lang="hu-H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közraktári szerződés alapján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letétbe vett áruról kiállított </a:t>
            </a:r>
            <a:r>
              <a:rPr lang="hu-H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rendeletre szóló értékpapír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mely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közraktár részéről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áru átvételének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elismerését jelenti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kiszolgáltatásra vonatkozó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kötelezettségét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bizonyítja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Felhő 3"/>
          <p:cNvSpPr/>
          <p:nvPr/>
        </p:nvSpPr>
        <p:spPr>
          <a:xfrm>
            <a:off x="785786" y="5715016"/>
            <a:ext cx="2500330" cy="1142984"/>
          </a:xfrm>
          <a:prstGeom prst="cloudCallout">
            <a:avLst>
              <a:gd name="adj1" fmla="val 60146"/>
              <a:gd name="adj2" fmla="val -1118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egyedileg kiállított, nyomtatott, névre szóló értékpapír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57356" y="1714488"/>
            <a:ext cx="664373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közraktári jegy a közraktár által időrend és sorszám szerint vezetett letéti könyv szelvényrészét képezi, és a letéti könyvben maradó tőlappal azonos adatokat tartalmazó, összefüggő, de egymástól elválasztható két részből, árujegyből és zálogjegyből áll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1996. évi XLVIII. törvény a közraktározásról 24. § (1) bekezdés</a:t>
            </a:r>
          </a:p>
        </p:txBody>
      </p:sp>
      <p:sp>
        <p:nvSpPr>
          <p:cNvPr id="5" name="Felhő 4"/>
          <p:cNvSpPr/>
          <p:nvPr/>
        </p:nvSpPr>
        <p:spPr>
          <a:xfrm>
            <a:off x="6286512" y="214290"/>
            <a:ext cx="2571768" cy="1428760"/>
          </a:xfrm>
          <a:prstGeom prst="cloudCallout">
            <a:avLst>
              <a:gd name="adj1" fmla="val -51309"/>
              <a:gd name="adj2" fmla="val 55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Futamideje a szerződés idejéhez igazodva maximum 1 éves - rövidtávú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5500694" y="4814815"/>
            <a:ext cx="2571768" cy="2043185"/>
            <a:chOff x="5500694" y="4786322"/>
            <a:chExt cx="2619370" cy="2186061"/>
          </a:xfrm>
        </p:grpSpPr>
        <p:pic>
          <p:nvPicPr>
            <p:cNvPr id="8" name="Kép 7" descr="1001189364_1.jp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4786322"/>
              <a:ext cx="2619370" cy="1856011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5500694" y="6572273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https://www.mutargy.com/uploaded_auction_products/icon_size/1294/1001189364_1.jpg</a:t>
              </a:r>
              <a:endParaRPr lang="hu-H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1928802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közraktári jegy-kellékek</a:t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árujegynek és a zálogjegynek is tartalmaznia kell)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2143116"/>
            <a:ext cx="7015154" cy="41434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közraktári jegy (árujegy-zálogjegy) elnevezést az okirat kiállításának nyelvén;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közraktár megnevezését;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letéti könyv sorszámát;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letevő nevét, székhelyét (lakhelyét);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letett áru megnevezését, mennyiségét, minőségét és a 16. § (5) bekezdés szerinti értékét;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szerződésben kikötött közraktári díjból és a közraktári szerződésben kikötött egyéb szolgáltatások díjaiból fennálló követelés összegét;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közraktározás időtartamát a lejárat pontos megjelölésével;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raktározás helyét - művi tárolás esetén ennek megjelölésével -, továbbá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kiállítás keltét és a közraktár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cégszerű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aláírását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közraktári jegy részei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4214818"/>
            <a:ext cx="7158030" cy="26431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árujegy és a zálogjegy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együttes birtoklása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jogosít a közraktárban elhelyezett áru kiszolgáltatásának igénylésére. A közraktár főszabály szerint a közraktárban elhelyezett árut csak az árujegy és a zálogjegy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együttes felmutatásával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adja ki. </a:t>
            </a:r>
          </a:p>
          <a:p>
            <a:pPr algn="ctr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A közraktári jegy áru- és zálogjegye együttesen is átruházható.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6215074" y="857232"/>
            <a:ext cx="2643206" cy="2071702"/>
          </a:xfrm>
          <a:prstGeom prst="cloudCallout">
            <a:avLst>
              <a:gd name="adj1" fmla="val -46093"/>
              <a:gd name="adj2" fmla="val 828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Névre szóló értékpapírok; átruházásuk forgatással történik.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00430" y="464344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643042" y="928670"/>
            <a:ext cx="4799712" cy="3318055"/>
            <a:chOff x="1643042" y="928670"/>
            <a:chExt cx="4799712" cy="3318055"/>
          </a:xfrm>
        </p:grpSpPr>
        <p:pic>
          <p:nvPicPr>
            <p:cNvPr id="10" name="Kép 9" descr="1001189364_1.jpg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3042" y="928670"/>
              <a:ext cx="4489828" cy="3181364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>
              <a:off x="3214678" y="1500174"/>
              <a:ext cx="142859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600" b="1" dirty="0" smtClean="0">
                  <a:solidFill>
                    <a:srgbClr val="00B0F0"/>
                  </a:solidFill>
                </a:rPr>
                <a:t>+</a:t>
              </a:r>
              <a:endParaRPr lang="hu-HU" sz="16600" b="1" dirty="0">
                <a:solidFill>
                  <a:srgbClr val="00B0F0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643042" y="4000504"/>
              <a:ext cx="47997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https://www.mutargy.com/uploaded_auction_products/icon_size/1294/1001189364_1.jpg</a:t>
              </a:r>
              <a:endParaRPr lang="hu-H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business-man-2103078__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667945" cy="1214446"/>
          </a:xfrm>
          <a:prstGeom prst="rect">
            <a:avLst/>
          </a:prstGeom>
        </p:spPr>
      </p:pic>
      <p:pic>
        <p:nvPicPr>
          <p:cNvPr id="17" name="Kép 16" descr="business-man-2103078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785794"/>
            <a:ext cx="707236" cy="1285884"/>
          </a:xfrm>
          <a:prstGeom prst="rect">
            <a:avLst/>
          </a:prstGeom>
        </p:spPr>
      </p:pic>
      <p:pic>
        <p:nvPicPr>
          <p:cNvPr id="18" name="Kép 17" descr="business-man-2103078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785794"/>
            <a:ext cx="785818" cy="14287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Zálogjegy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71604" y="2714620"/>
            <a:ext cx="7143800" cy="4143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zálogjegy</a:t>
            </a:r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átruházható értékpapír. 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szabályosan forgatott zálogjegy </a:t>
            </a:r>
            <a:r>
              <a:rPr lang="hu-H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önmagában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zálogjegyen szereplő összeg iránti pénzkövetelést testesíti meg, és ennek fedezetéül zálogjogot biztosít birtokosának a közraktárban elhelyezett árun. 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közraktári jegy birtokosa a zálogjegy forgatásával a közraktári jegyen feltüntetett érték erejéig olyan kölcsönt vehet fel, amelynek igényérvényesítési határideje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legfeljebb a közraktári jegy lejáratát követően 1 év.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zálogjegy </a:t>
            </a:r>
            <a:r>
              <a:rPr lang="hu-H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önmagban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nem jogosít fel a letett áru követelésére. A zálogjegy birtokosa a kölcsönösszeg lejáratkori visszafizetését követelheti.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zálogjegyen feltüntetett kölcsönösszeg visszafizetése után a hitelező haladéktalanul köteles a birtokában lévő közraktári jegy valamennyi szelvényrészét az adósnak kiadni.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Kép 11" descr="ZÁLO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785794"/>
            <a:ext cx="881209" cy="1428988"/>
          </a:xfrm>
          <a:prstGeom prst="rect">
            <a:avLst/>
          </a:prstGeom>
        </p:spPr>
      </p:pic>
      <p:pic>
        <p:nvPicPr>
          <p:cNvPr id="13" name="Kép 12" descr="ZÁLO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785794"/>
            <a:ext cx="881209" cy="1428988"/>
          </a:xfrm>
          <a:prstGeom prst="rect">
            <a:avLst/>
          </a:prstGeom>
        </p:spPr>
      </p:pic>
      <p:sp>
        <p:nvSpPr>
          <p:cNvPr id="10" name="Szalagnyíl felfelé 9"/>
          <p:cNvSpPr/>
          <p:nvPr/>
        </p:nvSpPr>
        <p:spPr>
          <a:xfrm>
            <a:off x="2397989" y="1991310"/>
            <a:ext cx="1381617" cy="452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alagnyíl felfelé 10"/>
          <p:cNvSpPr/>
          <p:nvPr/>
        </p:nvSpPr>
        <p:spPr>
          <a:xfrm>
            <a:off x="3959817" y="2047865"/>
            <a:ext cx="1381617" cy="452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5942137" y="1425759"/>
            <a:ext cx="822717" cy="38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 descr="dollar-499481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928670"/>
            <a:ext cx="1739768" cy="122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business-man-2103078__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000108"/>
            <a:ext cx="667945" cy="1214446"/>
          </a:xfrm>
          <a:prstGeom prst="rect">
            <a:avLst/>
          </a:prstGeom>
        </p:spPr>
      </p:pic>
      <p:pic>
        <p:nvPicPr>
          <p:cNvPr id="17" name="Kép 16" descr="business-man-2103078__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000108"/>
            <a:ext cx="667945" cy="12144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Árujegy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71670" y="3357562"/>
            <a:ext cx="6143668" cy="32147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árujegy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átruházható értékpapír.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árujegy az áru feletti rendelkezési jogot testesíti meg. Az árujegy testesíti meg a közraktárnál letett áru tulajdonjogát (az követelheti az árut, akinél az árujegy van).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árujegy önmagában csak a zálogjegyen feltüntetett összeggel csökkentett értékkel rendelkezik, és a közraktárnak az áru kiszolgáltatására vonatkozó, a zálogjegy által korlátozott kötelezettségét bizonyítja. </a:t>
            </a:r>
          </a:p>
          <a:p>
            <a:pPr algn="ctr"/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alagnyíl felfelé 8"/>
          <p:cNvSpPr/>
          <p:nvPr/>
        </p:nvSpPr>
        <p:spPr>
          <a:xfrm>
            <a:off x="2969493" y="2169905"/>
            <a:ext cx="1381617" cy="547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alagnyíl felfelé 9"/>
          <p:cNvSpPr/>
          <p:nvPr/>
        </p:nvSpPr>
        <p:spPr>
          <a:xfrm>
            <a:off x="4531321" y="2238367"/>
            <a:ext cx="1381617" cy="547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6357950" y="1500174"/>
            <a:ext cx="822717" cy="46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Á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00108"/>
            <a:ext cx="828828" cy="1275120"/>
          </a:xfrm>
          <a:prstGeom prst="rect">
            <a:avLst/>
          </a:prstGeom>
        </p:spPr>
      </p:pic>
      <p:pic>
        <p:nvPicPr>
          <p:cNvPr id="13" name="Kép 12" descr="Á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28670"/>
            <a:ext cx="828828" cy="1275120"/>
          </a:xfrm>
          <a:prstGeom prst="rect">
            <a:avLst/>
          </a:prstGeom>
        </p:spPr>
      </p:pic>
      <p:pic>
        <p:nvPicPr>
          <p:cNvPr id="16" name="Kép 15" descr="business-man-2103078__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00108"/>
            <a:ext cx="667945" cy="1214446"/>
          </a:xfrm>
          <a:prstGeom prst="rect">
            <a:avLst/>
          </a:prstGeom>
        </p:spPr>
      </p:pic>
      <p:pic>
        <p:nvPicPr>
          <p:cNvPr id="18" name="Kép 17" descr="cardboard-314504__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285860"/>
            <a:ext cx="1509023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piggybank-2913293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714860"/>
            <a:ext cx="3214710" cy="214314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noFill/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Kölcsön és zálogjog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071546"/>
            <a:ext cx="704375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közraktári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jogosultja kölcsönt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vehet fel.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Hitelező bárki lehet, pl. pénzintézet, természetes személy, de a közraktár is.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közraktár a közraktári jegy kiállítása után az áru értéke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2/3 erejéig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kölcsönt nyújthat a közraktári jegy birtokosa részére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Ilyen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esetben szétválik a közraktári jegy: </a:t>
            </a:r>
          </a:p>
          <a:p>
            <a:pPr lvl="0">
              <a:buNone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zálogjegy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kölcsön erejéig zálogjogot biztosít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hitelezőnek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közraktárban elhelyezett dolgon,</a:t>
            </a:r>
          </a:p>
          <a:p>
            <a:pPr lvl="0">
              <a:buNone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árujegy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pedig a zálogjoggal terhelt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tulajdonjogot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testesíti meg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643438" y="192880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714480" y="5715016"/>
            <a:ext cx="450059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bank értékpapír fedezete mellett nyújthat kölcsönt; ekkor 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lombardhitelről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beszélhetünk.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8794" y="4000504"/>
            <a:ext cx="6729402" cy="24288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 a zálogjegy átruházása külön történik, az első hátiratnak tartalmaznia kell: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kölcsönadó nevét, székhelyét, fizetési számlája számát;</a:t>
            </a: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kölcsön lejáratakor érvényesíthető határozott pénzösszeget, amely a kölcsön lejáratáig számított kamatot is tartalmazza;</a:t>
            </a: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kölcsön visszafizetése esedékességének napját (lejárat ideje);</a:t>
            </a: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kölcsönt felvevő első zálogjegyforgató nevét, székhelyét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 descr="Á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828828" cy="1275120"/>
          </a:xfrm>
          <a:prstGeom prst="rect">
            <a:avLst/>
          </a:prstGeom>
        </p:spPr>
      </p:pic>
      <p:pic>
        <p:nvPicPr>
          <p:cNvPr id="8" name="Kép 7" descr="ZÁ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071678"/>
            <a:ext cx="793102" cy="1286112"/>
          </a:xfrm>
          <a:prstGeom prst="rect">
            <a:avLst/>
          </a:prstGeom>
        </p:spPr>
      </p:pic>
      <p:pic>
        <p:nvPicPr>
          <p:cNvPr id="9" name="Kép 8" descr="cardboard-314504__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496"/>
            <a:ext cx="1509023" cy="1000132"/>
          </a:xfrm>
          <a:prstGeom prst="rect">
            <a:avLst/>
          </a:prstGeom>
        </p:spPr>
      </p:pic>
      <p:pic>
        <p:nvPicPr>
          <p:cNvPr id="10" name="Kép 9" descr="business-man-2103088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85728"/>
            <a:ext cx="914392" cy="152398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285984" y="200024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ADÓS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43636" y="192880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HITELEZŐ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business-man-2103078__3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714356"/>
            <a:ext cx="667945" cy="1214446"/>
          </a:xfrm>
          <a:prstGeom prst="rect">
            <a:avLst/>
          </a:prstGeom>
        </p:spPr>
      </p:pic>
      <p:sp>
        <p:nvSpPr>
          <p:cNvPr id="13" name="Szalagnyíl felfelé 12"/>
          <p:cNvSpPr/>
          <p:nvPr/>
        </p:nvSpPr>
        <p:spPr>
          <a:xfrm>
            <a:off x="3143240" y="2571744"/>
            <a:ext cx="3214710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Felhő 13"/>
          <p:cNvSpPr/>
          <p:nvPr/>
        </p:nvSpPr>
        <p:spPr>
          <a:xfrm>
            <a:off x="2928926" y="0"/>
            <a:ext cx="3429024" cy="1857364"/>
          </a:xfrm>
          <a:prstGeom prst="cloudCallout">
            <a:avLst>
              <a:gd name="adj1" fmla="val -51534"/>
              <a:gd name="adj2" fmla="val 575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adós a hitelezőre forgatja a zálogjegyet, amelynek tényét az árujegyre és a közraktári nyilvántartásba (letéti könyvbe) is be kell jegyezni. </a:t>
            </a:r>
          </a:p>
        </p:txBody>
      </p:sp>
      <p:sp>
        <p:nvSpPr>
          <p:cNvPr id="15" name="Felhő 14"/>
          <p:cNvSpPr/>
          <p:nvPr/>
        </p:nvSpPr>
        <p:spPr>
          <a:xfrm>
            <a:off x="7072330" y="285728"/>
            <a:ext cx="2071670" cy="1071570"/>
          </a:xfrm>
          <a:prstGeom prst="cloudCallout">
            <a:avLst>
              <a:gd name="adj1" fmla="val -50039"/>
              <a:gd name="adj2" fmla="val 103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7643834" y="428604"/>
            <a:ext cx="1285884" cy="7386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hitelezőnek a letett árun zálogjoga lesz.</a:t>
            </a:r>
          </a:p>
        </p:txBody>
      </p:sp>
      <p:pic>
        <p:nvPicPr>
          <p:cNvPr id="18" name="Kép 17" descr="factory-3550551__3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2786058"/>
            <a:ext cx="1937486" cy="90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8"/>
          <p:cNvGrpSpPr/>
          <p:nvPr/>
        </p:nvGrpSpPr>
        <p:grpSpPr>
          <a:xfrm>
            <a:off x="1857356" y="714356"/>
            <a:ext cx="6858047" cy="2500330"/>
            <a:chOff x="1571604" y="714356"/>
            <a:chExt cx="7029485" cy="2905134"/>
          </a:xfrm>
        </p:grpSpPr>
        <p:pic>
          <p:nvPicPr>
            <p:cNvPr id="6" name="Kép 5" descr="cardboard-314504__34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6314" y="2714620"/>
              <a:ext cx="1365289" cy="904870"/>
            </a:xfrm>
            <a:prstGeom prst="rect">
              <a:avLst/>
            </a:prstGeom>
          </p:spPr>
        </p:pic>
        <p:pic>
          <p:nvPicPr>
            <p:cNvPr id="4" name="Kép 3" descr="factory-3550551__34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04" y="1785926"/>
              <a:ext cx="2141460" cy="1000132"/>
            </a:xfrm>
            <a:prstGeom prst="rect">
              <a:avLst/>
            </a:prstGeom>
          </p:spPr>
        </p:pic>
        <p:grpSp>
          <p:nvGrpSpPr>
            <p:cNvPr id="28" name="Csoportba foglalás 27"/>
            <p:cNvGrpSpPr/>
            <p:nvPr/>
          </p:nvGrpSpPr>
          <p:grpSpPr>
            <a:xfrm>
              <a:off x="2357422" y="714356"/>
              <a:ext cx="6243667" cy="2588908"/>
              <a:chOff x="2357422" y="714356"/>
              <a:chExt cx="6243667" cy="2588908"/>
            </a:xfrm>
          </p:grpSpPr>
          <p:pic>
            <p:nvPicPr>
              <p:cNvPr id="7" name="Kép 6" descr="business-man-2103088_960_720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86710" y="1643050"/>
                <a:ext cx="814379" cy="1357298"/>
              </a:xfrm>
              <a:prstGeom prst="rect">
                <a:avLst/>
              </a:prstGeom>
            </p:spPr>
          </p:pic>
          <p:sp>
            <p:nvSpPr>
              <p:cNvPr id="10" name="Szalagnyíl felfelé 9"/>
              <p:cNvSpPr/>
              <p:nvPr/>
            </p:nvSpPr>
            <p:spPr>
              <a:xfrm>
                <a:off x="2571736" y="2571744"/>
                <a:ext cx="5429288" cy="7315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Csoportba foglalás 26"/>
              <p:cNvGrpSpPr/>
              <p:nvPr/>
            </p:nvGrpSpPr>
            <p:grpSpPr>
              <a:xfrm>
                <a:off x="2357422" y="714356"/>
                <a:ext cx="5643602" cy="1286112"/>
                <a:chOff x="2357422" y="714356"/>
                <a:chExt cx="5643602" cy="1286112"/>
              </a:xfrm>
            </p:grpSpPr>
            <p:pic>
              <p:nvPicPr>
                <p:cNvPr id="8" name="Kép 7" descr="ÁRU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57620" y="714356"/>
                  <a:ext cx="828828" cy="1275120"/>
                </a:xfrm>
                <a:prstGeom prst="rect">
                  <a:avLst/>
                </a:prstGeom>
              </p:spPr>
            </p:pic>
            <p:pic>
              <p:nvPicPr>
                <p:cNvPr id="9" name="Kép 8" descr="ZÁLOG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6314" y="714356"/>
                  <a:ext cx="793102" cy="1286112"/>
                </a:xfrm>
                <a:prstGeom prst="rect">
                  <a:avLst/>
                </a:prstGeom>
              </p:spPr>
            </p:pic>
            <p:sp>
              <p:nvSpPr>
                <p:cNvPr id="11" name="Szalagnyíl lefelé 10"/>
                <p:cNvSpPr/>
                <p:nvPr/>
              </p:nvSpPr>
              <p:spPr>
                <a:xfrm flipH="1">
                  <a:off x="2357422" y="1071546"/>
                  <a:ext cx="5643602" cy="73152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2" name="Szövegdoboz 11"/>
          <p:cNvSpPr txBox="1"/>
          <p:nvPr/>
        </p:nvSpPr>
        <p:spPr>
          <a:xfrm>
            <a:off x="1571604" y="0"/>
            <a:ext cx="6823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közraktár a nála elhelyezett árut annak köteles kiszolgáltatni, aki</a:t>
            </a:r>
          </a:p>
          <a:p>
            <a:pPr lvl="2">
              <a:buFont typeface="Wingdings" pitchFamily="2" charset="2"/>
              <a:buChar char="ü"/>
            </a:pP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árujegyet és a zálogjegyet a részére visszaadja, vagy</a:t>
            </a:r>
          </a:p>
          <a:p>
            <a:endParaRPr lang="hu-HU" dirty="0"/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1714480" y="4000504"/>
            <a:ext cx="7029485" cy="2857496"/>
            <a:chOff x="1714480" y="4000504"/>
            <a:chExt cx="7029485" cy="2857496"/>
          </a:xfrm>
        </p:grpSpPr>
        <p:pic>
          <p:nvPicPr>
            <p:cNvPr id="39" name="Kép 38" descr="euro-163475__34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6314" y="4143380"/>
              <a:ext cx="1377478" cy="1047746"/>
            </a:xfrm>
            <a:prstGeom prst="rect">
              <a:avLst/>
            </a:prstGeom>
          </p:spPr>
        </p:pic>
        <p:pic>
          <p:nvPicPr>
            <p:cNvPr id="38" name="Kép 37" descr="ÁRU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620" y="4000504"/>
              <a:ext cx="828828" cy="1275120"/>
            </a:xfrm>
            <a:prstGeom prst="rect">
              <a:avLst/>
            </a:prstGeom>
          </p:spPr>
        </p:pic>
        <p:pic>
          <p:nvPicPr>
            <p:cNvPr id="20" name="Kép 19" descr="business-man-2103088_960_720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9586" y="4881560"/>
              <a:ext cx="814379" cy="1357298"/>
            </a:xfrm>
            <a:prstGeom prst="rect">
              <a:avLst/>
            </a:prstGeom>
          </p:spPr>
        </p:pic>
        <p:sp>
          <p:nvSpPr>
            <p:cNvPr id="21" name="Szalagnyíl felfelé 20"/>
            <p:cNvSpPr/>
            <p:nvPr/>
          </p:nvSpPr>
          <p:spPr>
            <a:xfrm>
              <a:off x="2714612" y="5810254"/>
              <a:ext cx="5429288" cy="73152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pic>
          <p:nvPicPr>
            <p:cNvPr id="22" name="Kép 21" descr="cardboard-314504__34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9190" y="5953130"/>
              <a:ext cx="1365289" cy="904870"/>
            </a:xfrm>
            <a:prstGeom prst="rect">
              <a:avLst/>
            </a:prstGeom>
          </p:spPr>
        </p:pic>
        <p:pic>
          <p:nvPicPr>
            <p:cNvPr id="23" name="Kép 22" descr="factory-3550551__34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4480" y="5024436"/>
              <a:ext cx="2141460" cy="1000132"/>
            </a:xfrm>
            <a:prstGeom prst="rect">
              <a:avLst/>
            </a:prstGeom>
          </p:spPr>
        </p:pic>
        <p:sp>
          <p:nvSpPr>
            <p:cNvPr id="26" name="Szalagnyíl lefelé 25"/>
            <p:cNvSpPr/>
            <p:nvPr/>
          </p:nvSpPr>
          <p:spPr>
            <a:xfrm flipH="1">
              <a:off x="2500298" y="4310056"/>
              <a:ext cx="5643602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37" name="Szövegdoboz 36"/>
          <p:cNvSpPr txBox="1"/>
          <p:nvPr/>
        </p:nvSpPr>
        <p:spPr>
          <a:xfrm>
            <a:off x="2643142" y="350043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árujegyet visszaadja, a zálogjegyen feltüntetett követelés összegét a közraktárnál letétbe helyezi.</a:t>
            </a:r>
            <a:endParaRPr lang="hu-H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900862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Összefoglaló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1714480" y="2928934"/>
            <a:ext cx="3786187" cy="2428892"/>
          </a:xfrm>
        </p:spPr>
        <p:txBody>
          <a:bodyPr/>
          <a:lstStyle/>
          <a:p>
            <a:pPr marL="800100" lvl="1" indent="-342900"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Kötelmi jogi értékpapírok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Váltó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Csekk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Kötvény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Kincstárjegy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Letéti 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</a:p>
          <a:p>
            <a:pPr>
              <a:buFontTx/>
              <a:buNone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214942" y="2928934"/>
            <a:ext cx="3471863" cy="2311400"/>
          </a:xfrm>
        </p:spPr>
        <p:txBody>
          <a:bodyPr/>
          <a:lstStyle/>
          <a:p>
            <a:pPr marL="914400" lvl="1" indent="-4572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Dologi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Közraktári jegy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Tagsági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Részvény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Egyéb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Befektetési jegy </a:t>
            </a:r>
          </a:p>
          <a:p>
            <a:pPr>
              <a:buFontTx/>
              <a:buNone/>
              <a:defRPr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6" name="Akciógomb: Információ 5">
            <a:hlinkClick r:id="" action="ppaction://noaction" highlightClick="1"/>
          </p:cNvPr>
          <p:cNvSpPr/>
          <p:nvPr/>
        </p:nvSpPr>
        <p:spPr>
          <a:xfrm>
            <a:off x="8001024" y="214290"/>
            <a:ext cx="900110" cy="928694"/>
          </a:xfrm>
          <a:prstGeom prst="actionButtonInformati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14480" y="135729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a Szegedi Tudományegyetem Állam- és Jogtudományi Karon jogász szakon tanulmányokat folytató  hallgatók részére készült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Bank,- értékpapír és tőkepiaci jog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tárgyhoz/kurzushoz  és az értékpapírokra vonatkozó különös szabályokat foglalja magában. A tananyag a különös részi értékpapírjogi szabályokat az alábbi felosztás szerint tartalmazza: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85918" y="538067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jelen fejezetében a hallgatók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közraktári jegyre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vonatkozó szabályokat ismerhetik meg.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tananyag jelen fejezetének elsajátításához szükséges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időtartam:</a:t>
            </a:r>
          </a:p>
          <a:p>
            <a:pPr algn="ctr"/>
            <a:r>
              <a:rPr lang="hu-H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perc</a:t>
            </a:r>
            <a:endParaRPr lang="hu-H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000792" cy="115409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zálogjegyből eredő követelés érvényesítése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2000240"/>
            <a:ext cx="6929486" cy="32861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Ha a zálogjegyen feltüntetett összeget nem fizetik ki a zálogjegybirtokosnak a lejáratkor, az </a:t>
            </a:r>
            <a:r>
              <a:rPr lang="hu-H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lejárat napját követő 2. munkanap végéig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 tényt az első zálogjegyforgatónak a zálogjegyre vezetett elismerő nyilatkozatával, vagy óvás felvételével állapíthatja meg.</a:t>
            </a:r>
          </a:p>
          <a:p>
            <a:pPr algn="just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Ennek elmulasztása esetén a visszkereseti jogát elveszíti; de az óvás nem feltétele annak, hogy a zálogjegybirtokos kérje a közraktártól az áru értékesítését. </a:t>
            </a:r>
          </a:p>
          <a:p>
            <a:pPr algn="just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lejáratot követő </a:t>
            </a:r>
            <a:r>
              <a:rPr lang="hu-H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napon </a:t>
            </a:r>
            <a:r>
              <a:rPr lang="hu-H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belül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 zálogjegyen szereplő összeget a zálogjegy birtokosának nem fizetik ki, követelheti a közraktárnál </a:t>
            </a:r>
            <a:r>
              <a:rPr lang="hu-H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elhelyezett áru értékesítését és a vételárból történő kielégítését.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business-man-2103088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214290"/>
            <a:ext cx="942967" cy="1571612"/>
          </a:xfrm>
          <a:prstGeom prst="rect">
            <a:avLst/>
          </a:prstGeom>
        </p:spPr>
      </p:pic>
      <p:pic>
        <p:nvPicPr>
          <p:cNvPr id="5" name="Kép 4" descr="ZÁ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785794"/>
            <a:ext cx="793102" cy="128611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00232" y="5288340"/>
            <a:ext cx="642942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600" u="sng" dirty="0" smtClean="0">
                <a:latin typeface="Times New Roman" pitchFamily="18" charset="0"/>
                <a:cs typeface="Times New Roman" pitchFamily="18" charset="0"/>
              </a:rPr>
              <a:t>Az értékesítésből befolyt összeg kifizetési sorrendje:</a:t>
            </a: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közraktár közraktári jegyre felvezetett díjkövetelése;</a:t>
            </a: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zálogjegybirtokos követelése;</a:t>
            </a: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közraktár egyéb követelése;</a:t>
            </a: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hu-HU" sz="1600" i="1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árujegybirtokos követelése. Ha ismeretlen helyen tartózkodik, a részére járó pénzt bírósági vagy közjegyzői letétbe kell helyezni.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Elévülési határidők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304324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zálogjegybirtokost a zálogjegy forgatóival szemben megillető visszkereseti jog </a:t>
            </a:r>
            <a:r>
              <a:rPr lang="hu-H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óvás napjától számított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év </a:t>
            </a:r>
            <a:r>
              <a:rPr lang="hu-H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elteltével évül el</a:t>
            </a:r>
            <a:r>
              <a:rPr lang="hu-H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hu-H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forgatók - a többi forgató és az első zálogjegyforgató elleni - visszkereseti joga </a:t>
            </a:r>
            <a:r>
              <a:rPr lang="hu-H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attól a naptól számított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hónap </a:t>
            </a:r>
            <a:r>
              <a:rPr lang="hu-H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elteltével évül el, amelyen a zálogjegybirtokos igényét kielégítették. </a:t>
            </a:r>
          </a:p>
          <a:p>
            <a:endParaRPr lang="hu-H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Források, felhasznált irodalom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642918"/>
            <a:ext cx="7643834" cy="5900742"/>
          </a:xfrm>
        </p:spPr>
        <p:txBody>
          <a:bodyPr/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képek forrása: 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https://pixabay.com/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(4; 6; 7; 8; 15; 16; 17; 18; 19; 20. számú dia)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1. dia és 4.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https://www.mutargy.com/uploaded_auction_products/full_size/1294/500680451_1.jpg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5. dia/1.: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http://mkeh.gov.hu/kereskedelmi/kozraktarozas_felugyelet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5. dia/2.: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https://moderngyor.files.wordpress.com/2012/09/p1100268_resize.jpg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12. dia és 14.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https://www.mutargy.com/uploaded_auction_products/icon_size/1294/1001189364_1.jpg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lombardhitel jelentése: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https://kiszamolo.hu/a-lombardhitel-jelentese/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közraktározásról szóló 1996. évi XLVIII. törvény 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Bodor Mária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Boródiné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Révai Teréz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Kodaly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Zsuzsanna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Kraudi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Adrienne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– Pethőné Kovács Ágnes – Rózsa Éva – Salamonné Solymosi Ibolya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Szegediné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Sebestyén Katalin: Értékpapír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kéziköny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, A tőkepiaci törvény hatálya alá tartozó és hatálya alá nem tartozó értékpapírok.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Agrocent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Kiadó, Budapest, 2002.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Gellén Klára (szerk.): Értékpapírjog.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Pólay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Elemér Alapítvány, Szeged, 2009.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Harsányi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Gyöngyi: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közraktározási jogviszonyban érvényesülő letéti felelősség sajátos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vonásai: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midra.uni-miskolc.hu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/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document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/28016/23666.pdf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Harsányi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Gyöngyi: Értékpapírok és ügyletek a magyar tőkepiacon. Unió Lap- és Könyvkiadó Kereskedelmi Kft.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 2002.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Tomori Erika: Értékpapírjog és a tőkepiac szabályozása. Közép-Európai Brókerképző Alapítvány, Budapest, 2016.</a:t>
            </a:r>
          </a:p>
          <a:p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Jogforrás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00760" y="0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sz="8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14612" y="2714620"/>
            <a:ext cx="4786346" cy="228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A közraktározásról szóló 1996. évi XLVIII. törvény </a:t>
            </a: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yamatábra: Feldolgozás 10"/>
          <p:cNvSpPr/>
          <p:nvPr/>
        </p:nvSpPr>
        <p:spPr>
          <a:xfrm>
            <a:off x="6929454" y="285728"/>
            <a:ext cx="2000264" cy="1143008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Letevő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bármely személy, 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pl. gabona tulajdonosa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14480" y="285728"/>
            <a:ext cx="5072098" cy="1785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közraktár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 olyan részvénytársaság vagy külföldi székhelyű vállalkozás magyarországi fióktelepe (a továbbiakban: fióktelep), amelynél árut közraktározás céljából szerződés alapján megőrzésre letétbe helyezhetnek.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1996. évi XLVIII. törvény a közraktározásról 1. § (1) bekezdés</a:t>
            </a:r>
          </a:p>
        </p:txBody>
      </p:sp>
      <p:pic>
        <p:nvPicPr>
          <p:cNvPr id="3" name="Kép 2" descr="factory-3550551__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773" y="1357298"/>
            <a:ext cx="3059227" cy="142876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572000" y="2928934"/>
            <a:ext cx="4286280" cy="1571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közraktári tevékenység 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az áru </a:t>
            </a: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közraktári szerződés alapján 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törvényben meghatározott módon történő tárolása és őrzése, a közraktári jegy kibocsátása, valamint az áru kiszolgáltatása.</a:t>
            </a:r>
          </a:p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1996. évi XLVIII. törvény a közraktározásról 1. § (2) bekezdés</a:t>
            </a:r>
          </a:p>
        </p:txBody>
      </p:sp>
      <p:pic>
        <p:nvPicPr>
          <p:cNvPr id="8" name="Kép 7" descr="man-875702__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643182"/>
            <a:ext cx="2723048" cy="192882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85918" y="5072074"/>
            <a:ext cx="4929222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Közraktári jegy 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közraktári szerződés alapján letétbe vett áruról kiállított rendeletre szóló értékpapír, mely a közraktár részéről az áru átvételének elismerését jelenti, és kiszolgáltatásra vonatkozó kötelezettségét bizonyítja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1996. évi XLVIII. törvény a közraktározásról 1. § (3) bekezdés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143768" y="4643446"/>
            <a:ext cx="1143008" cy="1992582"/>
            <a:chOff x="1643042" y="1357298"/>
            <a:chExt cx="1714512" cy="2797095"/>
          </a:xfrm>
        </p:grpSpPr>
        <p:pic>
          <p:nvPicPr>
            <p:cNvPr id="13" name="Kép 12" descr="500680451_1.jpg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042" y="1357298"/>
              <a:ext cx="1714512" cy="2364844"/>
            </a:xfrm>
            <a:prstGeom prst="rect">
              <a:avLst/>
            </a:prstGeom>
          </p:spPr>
        </p:pic>
        <p:sp>
          <p:nvSpPr>
            <p:cNvPr id="14" name="Szövegdoboz 13"/>
            <p:cNvSpPr txBox="1"/>
            <p:nvPr/>
          </p:nvSpPr>
          <p:spPr>
            <a:xfrm>
              <a:off x="1643042" y="3714752"/>
              <a:ext cx="1714512" cy="4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https://www.mutargy.com/uploaded_auction_products/full_size/1294/500680451_1.jpg</a:t>
              </a:r>
              <a:endParaRPr lang="hu-HU" sz="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04" y="0"/>
            <a:ext cx="7086592" cy="1143000"/>
          </a:xfrm>
        </p:spPr>
        <p:txBody>
          <a:bodyPr/>
          <a:lstStyle/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További tájékoztató információ a közraktárakról kattintás után az alábbi linkeken</a:t>
            </a: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artalom helye 9" descr="p1100268_resize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5074" y="4643446"/>
            <a:ext cx="2669799" cy="1785950"/>
          </a:xfrm>
        </p:spPr>
      </p:pic>
      <p:sp>
        <p:nvSpPr>
          <p:cNvPr id="13" name="Szövegdoboz 12"/>
          <p:cNvSpPr txBox="1"/>
          <p:nvPr/>
        </p:nvSpPr>
        <p:spPr>
          <a:xfrm>
            <a:off x="1643042" y="5000636"/>
            <a:ext cx="4286280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Közraktározásra kerülhet sor, amikor a tulajdonos adott helyzetben </a:t>
            </a:r>
            <a:r>
              <a:rPr lang="hu-H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nem értékesíthető árufedezettel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rendelkezik. </a:t>
            </a:r>
          </a:p>
          <a:p>
            <a:pPr algn="just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árut egy közraktárban helyezi el, amely megőrzi ezt az árut és ezzel egyidejűleg a tulajdonosnak lehetősége van arra is, hogy az áru </a:t>
            </a:r>
            <a:r>
              <a:rPr lang="hu-H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tulajdonjogát az áru tényleges fizikai mozgatása nélkül átruházza. 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églalap feliratnak 13"/>
          <p:cNvSpPr/>
          <p:nvPr/>
        </p:nvSpPr>
        <p:spPr>
          <a:xfrm>
            <a:off x="1714480" y="1214422"/>
            <a:ext cx="1643074" cy="3357586"/>
          </a:xfrm>
          <a:prstGeom prst="wedgeRectCallout">
            <a:avLst>
              <a:gd name="adj1" fmla="val 61707"/>
              <a:gd name="adj2" fmla="val 17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közraktári piac ellenőrzését a felügyelet látja el.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felügyelet feladata a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közraktári tevékenység engedélyezése, valamint a közraktár kötelezettségei betartásának folyamatos ellenőrzése.</a:t>
            </a:r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15074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https://moderngyor.files.wordpress.com/2012/09/p1100268_resize.jpg</a:t>
            </a:r>
            <a:endParaRPr lang="hu-HU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3829448" y="1285861"/>
            <a:ext cx="5028832" cy="3262005"/>
            <a:chOff x="3829448" y="1285861"/>
            <a:chExt cx="5028832" cy="3262005"/>
          </a:xfrm>
        </p:grpSpPr>
        <p:pic>
          <p:nvPicPr>
            <p:cNvPr id="11" name="Kép 10" descr="közr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448" y="1285861"/>
              <a:ext cx="5028832" cy="30003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8" name="Szövegdoboz 7"/>
            <p:cNvSpPr txBox="1"/>
            <p:nvPr/>
          </p:nvSpPr>
          <p:spPr>
            <a:xfrm>
              <a:off x="4572000" y="4286256"/>
              <a:ext cx="34916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http://mkeh.gov.hu/kereskedelmi/kozraktarozas_felugyelet</a:t>
              </a:r>
              <a:endParaRPr lang="hu-H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728" y="0"/>
            <a:ext cx="7300906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közraktári szerződés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28794" y="1000108"/>
            <a:ext cx="6572296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Közraktári szerződés alapján a közraktár köteles a nála </a:t>
            </a:r>
            <a:r>
              <a:rPr lang="hu-H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letett árut időlegesen megőrizni és arról közraktári jegyet kiállítani</a:t>
            </a:r>
            <a:r>
              <a:rPr lang="hu-H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 a letevő pedig köteles </a:t>
            </a:r>
            <a:r>
              <a:rPr lang="hu-H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közraktári díjat fizetni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szerződés érvényességéhez annak </a:t>
            </a:r>
            <a:r>
              <a:rPr lang="hu-H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írásba foglalása 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szükséges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1996. évi XLVIII. törvény a közraktározásról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(1) bekezdés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feliratnak 5"/>
          <p:cNvSpPr/>
          <p:nvPr/>
        </p:nvSpPr>
        <p:spPr>
          <a:xfrm>
            <a:off x="1928794" y="2786058"/>
            <a:ext cx="4429156" cy="857256"/>
          </a:xfrm>
          <a:prstGeom prst="wedgeRectCallout">
            <a:avLst>
              <a:gd name="adj1" fmla="val 50117"/>
              <a:gd name="adj2" fmla="val -242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Abban az esetben, ha a közraktár nem állít ki közraktári jegyet a letett áruról, az ügylet a Ptk. szerinti </a:t>
            </a:r>
            <a:r>
              <a:rPr lang="hu-H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letétnek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minősül.</a:t>
            </a:r>
          </a:p>
        </p:txBody>
      </p:sp>
      <p:pic>
        <p:nvPicPr>
          <p:cNvPr id="8" name="Kép 7" descr="man-875702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643182"/>
            <a:ext cx="1727119" cy="1223376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idx="4294967295"/>
          </p:nvPr>
        </p:nvSpPr>
        <p:spPr>
          <a:xfrm>
            <a:off x="1928794" y="4214794"/>
            <a:ext cx="6572296" cy="26432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A semmis közraktári szerződés alapján kiállított közraktári jegy </a:t>
            </a:r>
            <a:r>
              <a:rPr lang="hu-H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nem értékpapír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közraktár a semmisség megállapítását követően felszólítja a letevőt az áru </a:t>
            </a:r>
            <a:r>
              <a:rPr lang="hu-H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napon </a:t>
            </a:r>
            <a:r>
              <a:rPr lang="hu-H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belül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történő átvételére.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átvétel elmulasztása esetén a közraktár </a:t>
            </a:r>
            <a:r>
              <a:rPr lang="hu-H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jogosult:</a:t>
            </a:r>
            <a:r>
              <a:rPr lang="hu-H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árut értékesíteni, </a:t>
            </a:r>
            <a:endParaRPr lang="hu-H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befolyt összegből a költségeit levonni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köteles:</a:t>
            </a:r>
          </a:p>
          <a:p>
            <a:pPr lvl="1"/>
            <a:r>
              <a:rPr lang="hu-H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fennmaradó összeget bírósági vagy közjegyzői letétbe helyezni</a:t>
            </a:r>
            <a:r>
              <a:rPr lang="hu-H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2547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közraktári szerződés tárgya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57356" y="1071546"/>
            <a:ext cx="6643734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közraktári szerződés tárgya olyan </a:t>
            </a:r>
            <a:r>
              <a:rPr lang="hu-H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áru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lehet, amely a személy- és vagyonbiztonságot, illetve a közraktárban letett más árukat nem veszélyeztet.</a:t>
            </a:r>
          </a:p>
        </p:txBody>
      </p:sp>
      <p:sp>
        <p:nvSpPr>
          <p:cNvPr id="5" name="Folyamatábra: Feldolgozás 4"/>
          <p:cNvSpPr/>
          <p:nvPr/>
        </p:nvSpPr>
        <p:spPr>
          <a:xfrm>
            <a:off x="5643570" y="5072074"/>
            <a:ext cx="3214710" cy="15716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közraktár pénz és értékpapír kivételével minden forgalomképes ingó dolgot jogosult átvenni.</a:t>
            </a:r>
          </a:p>
        </p:txBody>
      </p:sp>
      <p:sp>
        <p:nvSpPr>
          <p:cNvPr id="7" name="Folyamatábra: Feldolgozás 6"/>
          <p:cNvSpPr/>
          <p:nvPr/>
        </p:nvSpPr>
        <p:spPr>
          <a:xfrm>
            <a:off x="2000232" y="3500438"/>
            <a:ext cx="2500330" cy="85725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Jellemzően a minőségüket megőrző áruk; </a:t>
            </a:r>
          </a:p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pl. gabona</a:t>
            </a:r>
          </a:p>
        </p:txBody>
      </p:sp>
      <p:pic>
        <p:nvPicPr>
          <p:cNvPr id="10" name="Kép 9" descr="barley-2117454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714620"/>
            <a:ext cx="3170413" cy="2113609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2857488" y="2428868"/>
            <a:ext cx="121444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643042" y="4857760"/>
            <a:ext cx="3857652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Harsányi Gyöngyi A közraktározási jogviszonyban érvényesülő letéti felelősség sajátos vonásai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tanulmányában akként fogalmaz, hogy „</a:t>
            </a: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szerződéstípus illetve jogviszony a sajátos szabályozása ellenére is szoros kapcsolatban van 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Ptk.-ban</a:t>
            </a: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nevesített letéti szerződéssel.”</a:t>
            </a:r>
            <a:endParaRPr lang="hu-H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04" y="0"/>
            <a:ext cx="4786346" cy="868346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közraktári szerződés tartalma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071546"/>
            <a:ext cx="6286544" cy="5214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szerződés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időtartama,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teljesítés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helye,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áru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megnevezése, mennyisége, </a:t>
            </a:r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minősége, </a:t>
            </a:r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értéke,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raktár pontos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helye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jelölése,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raktár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típusa (saját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vagy művi raktár),</a:t>
            </a: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tárolás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módja,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áru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csomagolása,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áru kezelésére és biztosítására vonatkozó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rendelkezés,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közraktári díjat és a közraktári szerződésben kikötött egyéb szolgáltatások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díja,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z a tény,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hogy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megfelelő szabályzatok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a szerződés részét képezik,</a:t>
            </a:r>
          </a:p>
          <a:p>
            <a:pPr>
              <a:buNone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szerződő felek cégszerű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aláírása és keltezés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feliratnak 3"/>
          <p:cNvSpPr/>
          <p:nvPr/>
        </p:nvSpPr>
        <p:spPr>
          <a:xfrm>
            <a:off x="6643702" y="285728"/>
            <a:ext cx="2214546" cy="1857388"/>
          </a:xfrm>
          <a:prstGeom prst="wedgeRectCallout">
            <a:avLst>
              <a:gd name="adj1" fmla="val -62369"/>
              <a:gd name="adj2" fmla="val -212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törvény rendezi a közraktári szerződés kötelező tartalmát. Ezek közül bármelyik hiánya esetén az okirat nem minősül közraktári jegynek.</a:t>
            </a:r>
          </a:p>
        </p:txBody>
      </p:sp>
      <p:pic>
        <p:nvPicPr>
          <p:cNvPr id="5" name="Kép 4" descr="man-875702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714620"/>
            <a:ext cx="1781732" cy="126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3786190"/>
            <a:ext cx="7043758" cy="654032"/>
          </a:xfrm>
        </p:spPr>
        <p:txBody>
          <a:bodyPr/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közraktári szerződés időtartama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4429132"/>
            <a:ext cx="7043758" cy="2143140"/>
          </a:xfrm>
        </p:spPr>
        <p:txBody>
          <a:bodyPr/>
          <a:lstStyle/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Közraktári szerződést csak </a:t>
            </a:r>
            <a:r>
              <a:rPr lang="hu-H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határozott időtartamra, legfeljebb 1 évre lehet kötni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 időtartamát nem lehet meghosszabbítani. </a:t>
            </a:r>
          </a:p>
          <a:p>
            <a:pPr algn="ctr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az árut nem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értékesítik a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szerződés lejártát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követően,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közraktári jegy birtokosa és a közraktár </a:t>
            </a:r>
            <a:r>
              <a:rPr lang="hu-H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új szerződést köthetnek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Ebben az esetben a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korábbi szerződés alapján kiállított közraktári jegyet be kell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vonni, illetve érvényteleníteni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kell.</a:t>
            </a:r>
          </a:p>
          <a:p>
            <a:pPr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857752" y="5143512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1643042" y="285728"/>
            <a:ext cx="7215238" cy="1571636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szerződés megkötésékor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pontosan meg kell határozni, hogy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mely áru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kerül közraktári letétbe, ezen túlmenően ki kell térni annak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mennyiségi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minőségi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jegyeire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letevő a közraktározás megkezdésekor köteles </a:t>
            </a:r>
            <a:r>
              <a:rPr lang="hu-HU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tanúsítani az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áru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minőségét,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igazolni a származását</a:t>
            </a:r>
            <a:r>
              <a:rPr lang="hu-HU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hu-H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43042" y="1928802"/>
            <a:ext cx="2928958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közraktár és a letevő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 minőségre tekintettel megállapodik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, hogy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átvétel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időpontjában az áru milyen értéket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képvisel. Ezt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közraktári szerződésben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rögzíteni kell. </a:t>
            </a:r>
          </a:p>
        </p:txBody>
      </p:sp>
      <p:sp>
        <p:nvSpPr>
          <p:cNvPr id="7" name="Téglalap 6"/>
          <p:cNvSpPr/>
          <p:nvPr/>
        </p:nvSpPr>
        <p:spPr>
          <a:xfrm>
            <a:off x="4857752" y="1928802"/>
            <a:ext cx="4000528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Eltérő megállapodás hiányában az áru értéke a letevő könyveiben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megjelölt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összeg. A felek megállapodhatnak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abban,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hogy az áru értékét szakértő állapítsa meg.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(ebben az esetben az áru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így megállapított értéke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lesz az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alapja a kártérítési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igénynek)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1571604" y="142873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8358214" y="142873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2085</Words>
  <Application>Microsoft Office PowerPoint</Application>
  <PresentationFormat>Diavetítés a képernyőre (4:3 oldalarány)</PresentationFormat>
  <Paragraphs>191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Alapértelmezett terv</vt:lpstr>
      <vt:lpstr>KÖZRAKTÁRI JEGY</vt:lpstr>
      <vt:lpstr>Összefoglaló</vt:lpstr>
      <vt:lpstr>Jogforrás</vt:lpstr>
      <vt:lpstr>4. dia</vt:lpstr>
      <vt:lpstr>További tájékoztató információ a közraktárakról kattintás után az alábbi linkeken</vt:lpstr>
      <vt:lpstr>A közraktári szerződés</vt:lpstr>
      <vt:lpstr>A közraktári szerződés tárgya</vt:lpstr>
      <vt:lpstr>A közraktári szerződés tartalma</vt:lpstr>
      <vt:lpstr>A közraktári szerződés időtartama</vt:lpstr>
      <vt:lpstr>A közraktári őrzés módja</vt:lpstr>
      <vt:lpstr>11. dia</vt:lpstr>
      <vt:lpstr>A közraktári jegy</vt:lpstr>
      <vt:lpstr>A közraktári jegy-kellékek (az árujegynek és a zálogjegynek is tartalmaznia kell)</vt:lpstr>
      <vt:lpstr>A közraktári jegy részei </vt:lpstr>
      <vt:lpstr>Zálogjegy</vt:lpstr>
      <vt:lpstr>Árujegy</vt:lpstr>
      <vt:lpstr>Kölcsön és zálogjog</vt:lpstr>
      <vt:lpstr>18. dia</vt:lpstr>
      <vt:lpstr>19. dia</vt:lpstr>
      <vt:lpstr>A zálogjegyből eredő követelés érvényesítése</vt:lpstr>
      <vt:lpstr>Elévülési határidők</vt:lpstr>
      <vt:lpstr>Források, felhasznált irodalom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Windows-felhasználó</cp:lastModifiedBy>
  <cp:revision>103</cp:revision>
  <dcterms:created xsi:type="dcterms:W3CDTF">2008-02-07T08:58:19Z</dcterms:created>
  <dcterms:modified xsi:type="dcterms:W3CDTF">2018-11-30T14:25:14Z</dcterms:modified>
</cp:coreProperties>
</file>