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13" r:id="rId2"/>
    <p:sldId id="570" r:id="rId3"/>
    <p:sldId id="514" r:id="rId4"/>
    <p:sldId id="515" r:id="rId5"/>
    <p:sldId id="571" r:id="rId6"/>
    <p:sldId id="516" r:id="rId7"/>
    <p:sldId id="569" r:id="rId8"/>
    <p:sldId id="546" r:id="rId9"/>
    <p:sldId id="572" r:id="rId1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-felhasználó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F7D443-A415-42C2-925B-22AF7B9A7A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4378-0C7B-4B9C-A91B-E562CE4FAE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9D53-D587-428E-907D-6801DE3D81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133E-E83F-452F-AB9B-6941E89113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F00F-9E7D-4D59-8D7A-E93411D611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6B93-F99F-463E-8FBE-4528BE00C0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51E4-579B-4069-A421-0C6C34BD1F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485-49B1-4FB3-9292-AD07FCEE14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CAED-5ECC-4D7A-A7CC-FA6AAFE2B1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DB47-22F7-4633-AE94-A1538BC8237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456E-30E1-41A5-A4A2-19A005E435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3F3A-07A5-486A-913E-B146920635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E51-12B1-4275-A49F-A96B52BCCA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D92954-4AC8-4E7E-BC2B-B2F0A317ED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9" descr="ppt_hatter"/>
          <p:cNvPicPr preferRelativeResize="0"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0"/>
            <a:ext cx="91694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hyperlink" Target="https://privatbankar.hu/data/cikk/24/55/79/cikk_245579/befektetesijegycivis95_1_oszlopos_biglead.jpg" TargetMode="Externa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400016.T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XFBsN7KYD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HzaVzf3Ki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hsQdBn-S10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mosz.hu/" TargetMode="External"/><Relationship Id="rId2" Type="http://schemas.openxmlformats.org/officeDocument/2006/relationships/hyperlink" Target="https://www.keler.hu/Szolg%C3%A1ltat%C3%A1sok/Befektet%C3%A9si%20jegyek%20(WARP)/GYIK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FBsN7KYD0" TargetMode="External"/><Relationship Id="rId7" Type="http://schemas.openxmlformats.org/officeDocument/2006/relationships/hyperlink" Target="http://www.bamosz.hu/" TargetMode="External"/><Relationship Id="rId2" Type="http://schemas.openxmlformats.org/officeDocument/2006/relationships/hyperlink" Target="https://privatbankar.hu/data/cikk/24/55/79/cikk_245579/befektetesijegycivis95_1_oszlopos_biglea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ler.hu/Szolg%C3%A1ltat%C3%A1sok/Befektet%C3%A9si%20jegyek%20(WARP)/GYIK/" TargetMode="External"/><Relationship Id="rId5" Type="http://schemas.openxmlformats.org/officeDocument/2006/relationships/hyperlink" Target="https://www.youtube.com/watch?v=hsQdBn-S108" TargetMode="External"/><Relationship Id="rId4" Type="http://schemas.openxmlformats.org/officeDocument/2006/relationships/hyperlink" Target="https://www.youtube.com/watch?v=THzaVzf3K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9144000" cy="1470025"/>
          </a:xfrm>
          <a:noFill/>
          <a:ln>
            <a:noFill/>
          </a:ln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BEFEKTETÉSI JEGY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85984" y="135729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Készítette: dr. Labancz Andrea</a:t>
            </a:r>
          </a:p>
        </p:txBody>
      </p:sp>
      <p:pic>
        <p:nvPicPr>
          <p:cNvPr id="5" name="Picture 2" descr="http://www.coosp.etr.u-szeged.hu/File/DownloadPicture-adfe132deca6e8119bd7005056b70073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4"/>
          <p:cNvSpPr>
            <a:spLocks noChangeArrowheads="1"/>
          </p:cNvSpPr>
          <p:nvPr/>
        </p:nvSpPr>
        <p:spPr bwMode="auto">
          <a:xfrm>
            <a:off x="1643063" y="4826000"/>
            <a:ext cx="3214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Jelen tananyag a Szegedi Tudományegyetemen készült az Európai Unió támogatásával. Projekt azonosító: EFOP-3.4.3-16-2016-00014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785918" y="2143116"/>
            <a:ext cx="3238500" cy="2502589"/>
            <a:chOff x="1785918" y="2143116"/>
            <a:chExt cx="3238500" cy="2502589"/>
          </a:xfrm>
        </p:grpSpPr>
        <p:pic>
          <p:nvPicPr>
            <p:cNvPr id="8" name="Kép 7" descr="befektetesijegycivis95_1_oszlopos_bigle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5918" y="2143116"/>
              <a:ext cx="3238500" cy="2085975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1785918" y="4214818"/>
              <a:ext cx="3214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https://privatbankar.hu/data/cikk/24/55/79/cikk_245579/befektetesijegycivis95_1_oszlopos_biglead.jpg</a:t>
              </a:r>
              <a:endParaRPr lang="hu-H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5500694" y="2071678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Jogforrás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A befektetési jegy fogalma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Befektetési alap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Befektetési alapok csoportosítása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A befektetési jegy kötelező tartalmi elemei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900862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Összefoglaló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1714480" y="2928934"/>
            <a:ext cx="3786187" cy="2428892"/>
          </a:xfrm>
        </p:spPr>
        <p:txBody>
          <a:bodyPr/>
          <a:lstStyle/>
          <a:p>
            <a:pPr marL="800100" lvl="1" indent="-342900"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Kötelmi jogi értékpapírok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Váltó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Csekk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Kötvény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Kincstárjegy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Letéti 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</a:p>
          <a:p>
            <a:pPr>
              <a:buFontTx/>
              <a:buNone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214942" y="2928934"/>
            <a:ext cx="3471863" cy="2311400"/>
          </a:xfrm>
        </p:spPr>
        <p:txBody>
          <a:bodyPr/>
          <a:lstStyle/>
          <a:p>
            <a:pPr marL="914400" lvl="1" indent="-4572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Dologi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Közraktári jegy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Tagsági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Részvény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Egyéb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Befektetési jegy </a:t>
            </a:r>
          </a:p>
          <a:p>
            <a:pPr>
              <a:buFontTx/>
              <a:buNone/>
              <a:defRPr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6" name="Akciógomb: Információ 5">
            <a:hlinkClick r:id="" action="ppaction://noaction" highlightClick="1"/>
          </p:cNvPr>
          <p:cNvSpPr/>
          <p:nvPr/>
        </p:nvSpPr>
        <p:spPr>
          <a:xfrm>
            <a:off x="8001024" y="214290"/>
            <a:ext cx="900110" cy="928694"/>
          </a:xfrm>
          <a:prstGeom prst="actionButtonInformati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14480" y="135729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a Szegedi Tudományegyetem Állam- és Jogtudományi Karon jogász szakon tanulmányokat folytató  hallgatók részére készült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Bank,- értékpapír és tőkepiaci jog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tárgyhoz/kurzushoz  és az értékpapírokra vonatkozó különös szabályokat foglalja magában. A tananyag a különös részi értékpapírjogi szabályokat az alábbi felosztás szerint tartalmazza: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85918" y="538067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jelen fejezetében a hallgatók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befektetési jegyre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vonatkozó szabályokat ismerhetik meg.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tananyag jelen fejezetének elsajátításához szükséges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időtartam: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perc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654164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Jogforrás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5984" y="2428868"/>
            <a:ext cx="6043626" cy="325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2"/>
              </a:rPr>
              <a:t>2014. évi XVI. törvény a kollektív befektetési formákról és kezelőikről, valamint egyes pénzügyi tárgyú törvények módosításáról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Kbftv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57950" y="285728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sz="8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52" y="0"/>
            <a:ext cx="7472386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befektetési jegy fogalma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1071546"/>
            <a:ext cx="7015154" cy="23574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Kbftv.-ben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meghatározott módon és alakszerűséggel a befektetési alap mint kibocsátó által sorozatban forgalomba hozott, a befektetési alappal szembeni, a befektetési alap kezelési szabályzatában meghatározott követelést és egyéb jogokat biztosító, átruházható értékpapír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2014. évi XVI. törvény a kollektív befektetési formákról és kezelőikről, valamint egyes pénzügyi tárgyú törvények módosításáról 4. § (1) bekezdés 21. pont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071802" y="3643314"/>
            <a:ext cx="4058188" cy="3214686"/>
            <a:chOff x="3071802" y="3643314"/>
            <a:chExt cx="4058188" cy="3214686"/>
          </a:xfrm>
        </p:grpSpPr>
        <p:pic>
          <p:nvPicPr>
            <p:cNvPr id="7" name="Kép 6" descr="befjegy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3643314"/>
              <a:ext cx="4058188" cy="2846263"/>
            </a:xfrm>
            <a:prstGeom prst="rect">
              <a:avLst/>
            </a:prstGeom>
          </p:spPr>
        </p:pic>
        <p:sp>
          <p:nvSpPr>
            <p:cNvPr id="8" name="Szövegdoboz 9"/>
            <p:cNvSpPr txBox="1">
              <a:spLocks noChangeArrowheads="1"/>
            </p:cNvSpPr>
            <p:nvPr/>
          </p:nvSpPr>
          <p:spPr bwMode="auto">
            <a:xfrm>
              <a:off x="3643306" y="6581001"/>
              <a:ext cx="3417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https://www.youtube.com/watch?v=lXFBsN7KYD0</a:t>
              </a:r>
              <a:endParaRPr lang="hu-H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14480" y="500042"/>
            <a:ext cx="6929486" cy="2500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Kibocsátó: Befektetési alap</a:t>
            </a:r>
          </a:p>
          <a:p>
            <a:pPr algn="ctr"/>
            <a:endParaRPr lang="hu-H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Kbftv.-ben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meghatározott feltételekkel létrehozott kollektív befektetési forma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 (Vö.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startup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cégek).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2014. évi XVI. törvény a kollektív befektetési formákról és kezelőikről, valamint egyes pénzügyi tárgyú törvények módosításáról 4. § (1) bekezdés 21. pont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85918" y="3429000"/>
            <a:ext cx="3297418" cy="2397056"/>
            <a:chOff x="1714480" y="3714752"/>
            <a:chExt cx="3297418" cy="2397056"/>
          </a:xfrm>
        </p:grpSpPr>
        <p:pic>
          <p:nvPicPr>
            <p:cNvPr id="5" name="Kép 4" descr="befalap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480" y="3714752"/>
              <a:ext cx="3179501" cy="2214578"/>
            </a:xfrm>
            <a:prstGeom prst="rect">
              <a:avLst/>
            </a:prstGeom>
          </p:spPr>
        </p:pic>
        <p:sp>
          <p:nvSpPr>
            <p:cNvPr id="7" name="Szövegdoboz 9"/>
            <p:cNvSpPr txBox="1">
              <a:spLocks noChangeArrowheads="1"/>
            </p:cNvSpPr>
            <p:nvPr/>
          </p:nvSpPr>
          <p:spPr bwMode="auto">
            <a:xfrm>
              <a:off x="2071670" y="5857892"/>
              <a:ext cx="294022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5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https://www.youtube.com/watch?v=THzaVzf3KiU</a:t>
              </a:r>
              <a:endParaRPr lang="hu-H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5000628" y="3786190"/>
            <a:ext cx="3862405" cy="2920205"/>
            <a:chOff x="5000628" y="3786190"/>
            <a:chExt cx="3862405" cy="2920205"/>
          </a:xfrm>
        </p:grpSpPr>
        <p:pic>
          <p:nvPicPr>
            <p:cNvPr id="6" name="Kép 5" descr="befalap3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628" y="3786190"/>
              <a:ext cx="3829585" cy="2672136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5572132" y="6429396"/>
              <a:ext cx="3290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https://www.youtube.com/watch?v=hsQdBn-S108</a:t>
              </a:r>
              <a:endParaRPr lang="hu-H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857356" y="500042"/>
          <a:ext cx="7000924" cy="60878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2429">
                <a:tc gridSpan="2">
                  <a:txBody>
                    <a:bodyPr/>
                    <a:lstStyle/>
                    <a:p>
                      <a:pPr marL="514350" indent="-514350" algn="ctr">
                        <a:buNone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A befektetési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jegyek f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orgalomba hozatali módja alapján:</a:t>
                      </a:r>
                    </a:p>
                    <a:p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4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 Nyilvános befektetési alap 	</a:t>
                      </a:r>
                      <a:endParaRPr lang="hu-H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Legalább egy befektetési jegy sorozatát nyilvánosan hozták forgalomba. (=nem meghatározott kör számára)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Zártkörű befektetési alap 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Befektetési jegyének forgalomba hozatala a Tpt. szerint zártkörűnek minősül, vagy amely nyilvános befektetési alapból zártkörű befektetési alappá alakul át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306"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A befektetési jegyek visszaválthatósága alapján: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397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Nyílt végű befektetési alap 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Folyamatos forgalom, folyamatos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visszaváltás a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futamidő alatt	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30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Zárt végű befektetési alap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Az alap futamideje alatt a befektetési jegy nem váltható vissza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889"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Futamidő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</a:rPr>
                        <a:t> alapján: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8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Határozott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8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Határozatlan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889"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chemeClr val="tx1"/>
                          </a:solidFill>
                        </a:rPr>
                        <a:t>A lehetséges befektetők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</a:rPr>
                        <a:t> alapján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8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Szakmai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>
                          <a:solidFill>
                            <a:schemeClr val="tx1"/>
                          </a:solidFill>
                        </a:rPr>
                        <a:t>Bszt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. szerinti szakmai ügyfél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88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Lakossági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solidFill>
                            <a:schemeClr val="tx1"/>
                          </a:solidFill>
                        </a:rPr>
                        <a:t>Nem szakmai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</a:rPr>
                        <a:t> ügyfél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643174" y="0"/>
            <a:ext cx="451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befektetési alapok csoportosítása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befektetési jegy kötelező tartalmi kellékei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900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befektetési alap megnevezése;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befektetési jegy sorozat megjelölése;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befektetési alap székhelye, működési formája, lehetséges befektetők köre, fajtája, futamideje, elsődleges eszközkategóriája és harmonizációja szerinti típusa;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befektetési jegy névértéke, értékpapírkódja;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tulajdonos neve;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befektetőnek a befektetési jegyhez fűződő, a befektetési alap kezelési szabályzatában meghatározott jogai;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befektetési alap nyilvántartásba vételének időpontja, nyilvántartási száma;</a:t>
            </a:r>
          </a:p>
          <a:p>
            <a:pPr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befektetési alap nevében eljáró befektetési alapkezelő cégneve és székhelye.</a:t>
            </a:r>
          </a:p>
          <a:p>
            <a:pPr>
              <a:buNone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00232" y="1357298"/>
            <a:ext cx="5572164" cy="4500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Hasznos weboldalak:</a:t>
            </a:r>
          </a:p>
          <a:p>
            <a:pPr algn="ctr"/>
            <a:endParaRPr lang="hu-HU" dirty="0" smtClean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  <a:hlinkClick r:id="rId2"/>
              </a:rPr>
              <a:t>A KELER Csoport weboldala </a:t>
            </a:r>
            <a:endParaRPr lang="hu-HU" dirty="0" smtClean="0">
              <a:solidFill>
                <a:schemeClr val="tx1"/>
              </a:solidFill>
            </a:endParaRPr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>
                <a:hlinkClick r:id="rId3"/>
              </a:rPr>
              <a:t>A BAMOSZ (Befektetési Alapkezelők és Vagyonkezelők Magyarországi Szövetsége) weboldala</a:t>
            </a:r>
            <a:endParaRPr lang="hu-HU" dirty="0"/>
          </a:p>
        </p:txBody>
      </p:sp>
      <p:sp>
        <p:nvSpPr>
          <p:cNvPr id="5" name="Akciógomb: Információ 4">
            <a:hlinkClick r:id="" action="ppaction://noaction" highlightClick="1"/>
          </p:cNvPr>
          <p:cNvSpPr/>
          <p:nvPr/>
        </p:nvSpPr>
        <p:spPr>
          <a:xfrm>
            <a:off x="2143108" y="1500174"/>
            <a:ext cx="1042416" cy="1042416"/>
          </a:xfrm>
          <a:prstGeom prst="actionButtonInform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/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Források, felhasznált irodalom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1428728" y="714356"/>
            <a:ext cx="7215238" cy="5929333"/>
          </a:xfrm>
        </p:spPr>
        <p:txBody>
          <a:bodyPr/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képek forrása: 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1.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https://privatbankar.hu/data/cikk/24/55/79/cikk_245579/befektetesijegycivis95_1_oszlopos_biglead.jpg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videók forrása: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4. dia: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https://www.youtube.com/watch?v=lXFBsN7KYD0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5. dia/1.: </a:t>
            </a:r>
            <a:r>
              <a:rPr lang="hu-H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https://www.youtube.com/watch?v=THzaVzf3KiU</a:t>
            </a:r>
            <a:r>
              <a:rPr lang="hu-H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5. dia/2.: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https://www.youtube.com/watch?v=hsQdBn-S108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Ajánlott weboldalak: </a:t>
            </a:r>
          </a:p>
          <a:p>
            <a:pPr lvl="1" algn="just"/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A KELER Csoport weboldala </a:t>
            </a:r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hu-H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A BAMOSZ (Befektetési Alapkezelők és Vagyonkezelők Magyarországi Szövetsége) weboldala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2014. évi XVI. törvény a kollektív befektetési formákról és kezelőikről, valamint egyes pénzügyi tárgyú törvények módosításáról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Bodor Mária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Boródiné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Révai Teréz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Kodaly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Zsuzsanna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Kraudi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Adrienne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– Pethőné Kovács Ágnes – Rózsa Éva – Salamonné Solymosi Ibolya –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Szegediné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Sebestyén Katalin: Értékpapír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kézikönyv,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tőkepiaci törvény hatálya alá tartozó és hatálya alá nem tartozó értékpapírok.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Agrocent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Kiadó, Budapest, 2002.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Gellén Klára (szerk.): Értékpapírjog.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Pólay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Elemér Alapítvány, Szeged, 2009.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Harsányi Gyöngyi: Értékpapírok és ügyletek a magyar tőkepiacon. Unió Lap- és Könyvkiadó Kereskedelmi Kft.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 2002.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Tomori Erika: Értékpapírjog és a tőkepiac szabályozása. Közép-Európai Brókerképző Alapítvány, Budapest, 2016.</a:t>
            </a:r>
          </a:p>
          <a:p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11762</TotalTime>
  <Words>699</Words>
  <Application>Microsoft Office PowerPoint</Application>
  <PresentationFormat>Diavetítés a képernyőre (4:3 oldalarány)</PresentationFormat>
  <Paragraphs>90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Alapértelmezett terv</vt:lpstr>
      <vt:lpstr>BEFEKTETÉSI JEGY</vt:lpstr>
      <vt:lpstr>Összefoglaló</vt:lpstr>
      <vt:lpstr>Jogforrás</vt:lpstr>
      <vt:lpstr>A befektetési jegy fogalma</vt:lpstr>
      <vt:lpstr>5. dia</vt:lpstr>
      <vt:lpstr>6. dia</vt:lpstr>
      <vt:lpstr>A befektetési jegy kötelező tartalmi kellékei</vt:lpstr>
      <vt:lpstr>8. dia</vt:lpstr>
      <vt:lpstr>Források, felhasznált irodalom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Windows-felhasználó</cp:lastModifiedBy>
  <cp:revision>100</cp:revision>
  <dcterms:created xsi:type="dcterms:W3CDTF">2008-02-07T08:58:19Z</dcterms:created>
  <dcterms:modified xsi:type="dcterms:W3CDTF">2018-11-30T14:07:47Z</dcterms:modified>
</cp:coreProperties>
</file>