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80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-felhasználó" initials="W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0866" autoAdjust="0"/>
  </p:normalViewPr>
  <p:slideViewPr>
    <p:cSldViewPr>
      <p:cViewPr varScale="1">
        <p:scale>
          <a:sx n="66" d="100"/>
          <a:sy n="66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Mintaszöveg szerkesztése</a:t>
            </a:r>
          </a:p>
          <a:p>
            <a:pPr lvl="1"/>
            <a:r>
              <a:rPr lang="en-US" noProof="0"/>
              <a:t>Második szint</a:t>
            </a:r>
          </a:p>
          <a:p>
            <a:pPr lvl="2"/>
            <a:r>
              <a:rPr lang="en-US" noProof="0"/>
              <a:t>Harmadik szint</a:t>
            </a:r>
          </a:p>
          <a:p>
            <a:pPr lvl="3"/>
            <a:r>
              <a:rPr lang="en-US" noProof="0"/>
              <a:t>Negyedik szint</a:t>
            </a:r>
          </a:p>
          <a:p>
            <a:pPr lvl="4"/>
            <a:r>
              <a:rPr lang="en-US" noProof="0"/>
              <a:t>Ötödik szint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500555E-DA3F-4CCE-9DA3-0A8BC45B054C}" type="slidenum">
              <a:rPr lang="en-US" altLang="hu-HU"/>
              <a:pPr>
                <a:defRPr/>
              </a:pPr>
              <a:t>‹#›</a:t>
            </a:fld>
            <a:endParaRPr lang="en-US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57CBA-304B-4BED-9B16-D50D710D54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2A7FB-D852-42C3-9D7B-B4D7F0530E5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C2BFAD-78C9-4469-BFB6-6751862754F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8834A-486F-4641-A3B6-E9AD331D299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16906-32E7-4AEB-B610-0D30AB95925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7CD51B-F242-4562-B48A-20D53E67970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4A161-1EBB-4509-8B9C-1FF9BBC2B20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F316-E188-47DE-9CE4-22EE53811BBD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958BD-4E97-48C2-BF17-EE30453C5B5E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8E5D4-7C8E-47F5-B807-864692A0FBA6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E4A28-4F27-4C98-9629-838EA0B049B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8892-49DD-49D5-BBFB-B65A41FE87E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8C9FDD-6467-4F38-A693-05FE394D23C5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  <p:pic>
        <p:nvPicPr>
          <p:cNvPr id="1031" name="Picture 9" descr="ppt_hatter"/>
          <p:cNvPicPr preferRelativeResize="0"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25400" y="0"/>
            <a:ext cx="91694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images1-hu-secure.gs-static.com/products/4096x4096/2018/06/16/16b72889d79f9a54a57903712d4c7a4b-magyar-hitel-bank-rt-leteti-jegy-5000-forint-minta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uszadikszazad.hu/img/324/12420_pesti_magyar_kereskedelmi_bank_jelzaloglevele.jpg" TargetMode="External"/><Relationship Id="rId3" Type="http://schemas.openxmlformats.org/officeDocument/2006/relationships/slide" Target="slide16.xml"/><Relationship Id="rId7" Type="http://schemas.openxmlformats.org/officeDocument/2006/relationships/image" Target="../media/image10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jogtar.hu/jogszabaly?docid=A0100285.KOR" TargetMode="External"/><Relationship Id="rId2" Type="http://schemas.openxmlformats.org/officeDocument/2006/relationships/hyperlink" Target="https://net.jogtar.hu/jogszabaly?docid=99700030.TV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t.jogtar.hu/jogszabaly?docid=A0100120.TV" TargetMode="External"/><Relationship Id="rId5" Type="http://schemas.openxmlformats.org/officeDocument/2006/relationships/hyperlink" Target="https://net.jogtar.hu/jogszabaly?docid=A1300005.TV" TargetMode="External"/><Relationship Id="rId4" Type="http://schemas.openxmlformats.org/officeDocument/2006/relationships/hyperlink" Target="https://net.jogtar.hu/jogszabaly?docid=A1700185.TV&amp;searchUrl=/gyorskereso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FugBz2VSy_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cta.bibl.u-szeged.hu/7050/1/juridpol_058_165-185.pdf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mnb.hu/letoltes/tajekoztato-jelzaloglevel-vasarlas-elsodles-piac-20180419.pdf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s1-hu-secure.gs-static.com/products/4096x4096/2018/06/16/16b72889d79f9a54a57903712d4c7a4b-magyar-hitel-bank-rt-leteti-jegy-5000-forint-minta.jpg" TargetMode="External"/><Relationship Id="rId3" Type="http://schemas.openxmlformats.org/officeDocument/2006/relationships/hyperlink" Target="https://privatbankar.hu/data/cikk/24/37/29/cikk_243729/allampapirkamatozokincstarjegy1_1_oszlopos_biglead.jpg" TargetMode="External"/><Relationship Id="rId7" Type="http://schemas.openxmlformats.org/officeDocument/2006/relationships/hyperlink" Target="http://www.gyujtokboltja.hu/images/gottschling%20agoston%20reszvenytarsasag%20leteti%20jegy%205x%201923.jpg" TargetMode="External"/><Relationship Id="rId2" Type="http://schemas.openxmlformats.org/officeDocument/2006/relationships/hyperlink" Target="https://pixabay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llamkincstar.gov.hu/hu/lakossagi-ugyfelek/allampapir_forgalmazas" TargetMode="External"/><Relationship Id="rId5" Type="http://schemas.openxmlformats.org/officeDocument/2006/relationships/hyperlink" Target="http://www.allampapir.hu/allampapirok/DKJ" TargetMode="External"/><Relationship Id="rId10" Type="http://schemas.openxmlformats.org/officeDocument/2006/relationships/hyperlink" Target="https://www.mnb.hu/letoltes/tajekoztato-jelzaloglevel-vasarlas-elsodles-piac-20180419.pdf" TargetMode="External"/><Relationship Id="rId4" Type="http://schemas.openxmlformats.org/officeDocument/2006/relationships/hyperlink" Target="https://bankmonitor.hu/megtakaritasok/allampapir/adatlap/?ID=31&amp;tab=GOVERNMENT_SECURITY&amp;comparator=INTEREST&amp;orderBy=INTEREST&amp;duration=LESS_THAN_ONE,ONE_TO_THREE,THREE_TO_FIVE,MORE_THAN_FIVE&amp;currency=EUR,HUF&amp;fixInterests=FIX,DINAMIC&amp;selectedGovern" TargetMode="External"/><Relationship Id="rId9" Type="http://schemas.openxmlformats.org/officeDocument/2006/relationships/hyperlink" Target="http://www.huszadikszazad.hu/img/324/12420_pesti_magyar_kereskedelmi_bank_jelzaloglevele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ugBz2VSy_g" TargetMode="External"/><Relationship Id="rId2" Type="http://schemas.openxmlformats.org/officeDocument/2006/relationships/hyperlink" Target="https://www.youtube.com/watch?v=fihx25ck3k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llamkincstar.gov.hu/hu/lakossagi-ugyfelek/allampapir_forgalmazas" TargetMode="External"/><Relationship Id="rId4" Type="http://schemas.openxmlformats.org/officeDocument/2006/relationships/hyperlink" Target="https://bankmonitor.hu/megtakaritasok/allampapir/adatlap/?ID=31&amp;tab=GOVERNMENT_SECURITY&amp;comparator=INTEREST&amp;orderBy=INTEREST&amp;duration=LESS_THAN_ONE,ONE_TO_THREE,THREE_TO_FIVE,MORE_THAN_FIVE&amp;currency=EUR,HUF&amp;fixInterests=FIX,DINAMIC&amp;selectedGover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acta.bibl.u-szeged.hu/7050/1/juridpol_058_165-185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ivatbankar.hu/data/cikk/24/37/29/cikk_243729/allampapirkamatozokincstarjegy1_1_oszlopos_biglead.jpg" TargetMode="Externa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jogtar.hu/jogszabaly?docid=A0100285.KOR" TargetMode="External"/><Relationship Id="rId2" Type="http://schemas.openxmlformats.org/officeDocument/2006/relationships/hyperlink" Target="https://net.jogtar.hu/jogszabaly?dbnum=1&amp;docid=A0100286.KOR&amp;mahu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t.jogtar.hu/jogszabaly?docid=A0100120.TV" TargetMode="External"/><Relationship Id="rId5" Type="http://schemas.openxmlformats.org/officeDocument/2006/relationships/hyperlink" Target="https://net.jogtar.hu/jogszabaly?docid=A1300005.TV" TargetMode="External"/><Relationship Id="rId4" Type="http://schemas.openxmlformats.org/officeDocument/2006/relationships/hyperlink" Target="https://net.jogtar.hu/jogszabaly?docid=A1700185.TV&amp;searchUrl=/gyorskeres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fihx25ck3k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llampapir.hu/allampapirok/DKJ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bankmonitor.hu/megtakaritasok/allampapir/adatlap/?ID=31&amp;tab=GOVERNMENT_SECURITY&amp;comparator=INTEREST&amp;orderBy=INTEREST&amp;duration=LESS_THAN_ONE,ONE_TO_THREE,THREE_TO_FIVE,MORE_THAN_FIVE&amp;currency=EUR,HUF&amp;fixInterests=FIX,DINAMIC&amp;selectedGovern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llamkincstar.gov.hu/hu/lakossagi-ugyfelek/allampapir_forgalmaza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yujtokboltja.hu/images/gottschling%20agoston%20reszvenytarsasag%20leteti%20jegy%205x%201923.jpg" TargetMode="External"/><Relationship Id="rId5" Type="http://schemas.openxmlformats.org/officeDocument/2006/relationships/slide" Target="slide12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et.jogtar.hu/jogszabaly?docid=A0100285.KOR" TargetMode="External"/><Relationship Id="rId2" Type="http://schemas.openxmlformats.org/officeDocument/2006/relationships/hyperlink" Target="https://net.jogtar.hu/jogszabaly?docid=a0100287.kor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et.jogtar.hu/jogszabaly?docid=A1300005.TV" TargetMode="External"/><Relationship Id="rId4" Type="http://schemas.openxmlformats.org/officeDocument/2006/relationships/hyperlink" Target="https://net.jogtar.hu/jogszabaly?docid=A1700185.TV&amp;searchUrl=/gyorskeres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71670" y="571480"/>
            <a:ext cx="6586526" cy="4525963"/>
          </a:xfrm>
        </p:spPr>
        <p:txBody>
          <a:bodyPr/>
          <a:lstStyle/>
          <a:p>
            <a:pPr algn="ctr">
              <a:buNone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KINCSTÁRJEGY</a:t>
            </a:r>
          </a:p>
          <a:p>
            <a:pPr algn="ctr">
              <a:buNone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LETÉTI JEGY</a:t>
            </a:r>
          </a:p>
          <a:p>
            <a:pPr algn="ctr">
              <a:buNone/>
            </a:pPr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JELZÁLOGLEVÉL</a:t>
            </a:r>
          </a:p>
        </p:txBody>
      </p:sp>
      <p:pic>
        <p:nvPicPr>
          <p:cNvPr id="4" name="Picture 2" descr="http://www.coosp.etr.u-szeged.hu/File/DownloadPicture-adfe132deca6e8119bd7005056b70073/Lar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857625"/>
            <a:ext cx="38877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643063" y="4826000"/>
            <a:ext cx="3214687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dirty="0">
                <a:latin typeface="Times New Roman" pitchFamily="18" charset="0"/>
                <a:cs typeface="Times New Roman" pitchFamily="18" charset="0"/>
              </a:rPr>
              <a:t>Jelen tananyag a Szegedi Tudományegyetemen készült az Európai Unió támogatásával. Projekt azonosító: EFOP-3.4.3-16-2016-00014</a:t>
            </a:r>
            <a:br>
              <a:rPr lang="hu-HU" dirty="0">
                <a:latin typeface="Times New Roman" pitchFamily="18" charset="0"/>
                <a:cs typeface="Times New Roman" pitchFamily="18" charset="0"/>
              </a:rPr>
            </a:b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357422" y="2786058"/>
            <a:ext cx="6000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Készítette</a:t>
            </a:r>
            <a:r>
              <a:rPr lang="hu-HU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: dr. Labancz Andrea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4071966" cy="1428752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letéti jegy fogalma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71670" y="4286256"/>
            <a:ext cx="6443650" cy="221457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hitelintézet (fióktelep, MNB) kibocsátó (az adós)</a:t>
            </a:r>
            <a:r>
              <a:rPr lang="hu-HU" sz="20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arra kötelezi magát, hogy az ott megjelölt - részére befizetett - pénzösszeg előre meghatározott kamatát, valamint a pénzösszeget a letéti jegy mindenkori tulajdonosának (a hitelezőnek) a megjelölt időben és módon megfizeti.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287/2001. (XII. 26.) Korm. Rendelet a letéti jegyről 1. § (3) bekezdés</a:t>
            </a:r>
          </a:p>
        </p:txBody>
      </p:sp>
      <p:sp>
        <p:nvSpPr>
          <p:cNvPr id="4" name="Felhő 3"/>
          <p:cNvSpPr/>
          <p:nvPr/>
        </p:nvSpPr>
        <p:spPr>
          <a:xfrm>
            <a:off x="4929190" y="357166"/>
            <a:ext cx="3929090" cy="3286148"/>
          </a:xfrm>
          <a:prstGeom prst="cloudCallout">
            <a:avLst>
              <a:gd name="adj1" fmla="val -78460"/>
              <a:gd name="adj2" fmla="val 64708"/>
            </a:avLst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Kibocsátó: </a:t>
            </a:r>
          </a:p>
          <a:p>
            <a:pPr algn="ctr">
              <a:buFont typeface="Arial" pitchFamily="34" charset="0"/>
              <a:buChar char="•"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hitelintézet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valamint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a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külföldi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hitelintézet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fióktelepe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megtakarítási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lehetőségek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bővítése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érdekében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Magyar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Nemzeti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Bank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monetáris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politikai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céljai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megvalósítása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érdekében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hu-HU" sz="4000" dirty="0" smtClean="0">
                <a:latin typeface="Times New Roman" pitchFamily="18" charset="0"/>
                <a:cs typeface="Times New Roman" pitchFamily="18" charset="0"/>
              </a:rPr>
              <a:t>A letéti jegy jellemzői</a:t>
            </a:r>
            <a:endParaRPr lang="hu-H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928794" y="2071678"/>
            <a:ext cx="2500330" cy="3429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Futamidő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Középtávú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értékpapír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futamidő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kibocsátás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időpontjától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számított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évig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terjedhet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lyamatábra: Feldolgozás 4"/>
          <p:cNvSpPr/>
          <p:nvPr/>
        </p:nvSpPr>
        <p:spPr>
          <a:xfrm>
            <a:off x="5072066" y="4286256"/>
            <a:ext cx="3714776" cy="2000264"/>
          </a:xfrm>
          <a:prstGeom prst="flowChartProcess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Elévülési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idő</a:t>
            </a:r>
            <a:endPara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letéti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jegyen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alapuló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követelés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beváltásra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előírt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határidő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lejártát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követő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év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alatt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évül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el.</a:t>
            </a:r>
            <a:endParaRPr lang="hu-H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lyamatábra: Feldolgozás 6"/>
          <p:cNvSpPr/>
          <p:nvPr/>
        </p:nvSpPr>
        <p:spPr>
          <a:xfrm>
            <a:off x="4929190" y="1214422"/>
            <a:ext cx="3857652" cy="2571768"/>
          </a:xfrm>
          <a:prstGeom prst="flowChartProcess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Átruházás</a:t>
            </a:r>
            <a:endPara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letéti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jegy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átruházható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értékpapír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átruházáshoz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fűzött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bármilyen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feltétel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valamint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részleges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átruházás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semmis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3042" y="0"/>
            <a:ext cx="7500958" cy="1143000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letéti </a:t>
            </a:r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jegy-k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ellékek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72132" y="1285860"/>
            <a:ext cx="3286148" cy="264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kibocsátó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megnevezése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névérték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értékpapírkód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dematerializált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forma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kivételével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sorszám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kamat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beváltási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törlesztési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feltételek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kiállításának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helye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napja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kibocsátó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aláírása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lyamatábra: Feldolgozás 6"/>
          <p:cNvSpPr/>
          <p:nvPr/>
        </p:nvSpPr>
        <p:spPr>
          <a:xfrm>
            <a:off x="1714480" y="4000504"/>
            <a:ext cx="1500198" cy="928694"/>
          </a:xfrm>
          <a:prstGeom prst="flowChartProcess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nyom</a:t>
            </a:r>
            <a:r>
              <a:rPr lang="hu-H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dai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úton előállított letéti jegy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hu-H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églalap feliratnak 5"/>
          <p:cNvSpPr/>
          <p:nvPr/>
        </p:nvSpPr>
        <p:spPr>
          <a:xfrm>
            <a:off x="3571868" y="4071942"/>
            <a:ext cx="3143272" cy="714380"/>
          </a:xfrm>
          <a:prstGeom prst="wedgeRectCallout">
            <a:avLst>
              <a:gd name="adj1" fmla="val -52599"/>
              <a:gd name="adj2" fmla="val 180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fentiek +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első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tulajdonos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azonosító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adatai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yamatábra: Feldolgozás 7"/>
          <p:cNvSpPr/>
          <p:nvPr/>
        </p:nvSpPr>
        <p:spPr>
          <a:xfrm>
            <a:off x="1714480" y="5500702"/>
            <a:ext cx="1500198" cy="928694"/>
          </a:xfrm>
          <a:prstGeom prst="flowChartProcess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dematerializált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letéti jegy</a:t>
            </a:r>
          </a:p>
        </p:txBody>
      </p:sp>
      <p:sp>
        <p:nvSpPr>
          <p:cNvPr id="10" name="Téglalap feliratnak 9"/>
          <p:cNvSpPr/>
          <p:nvPr/>
        </p:nvSpPr>
        <p:spPr>
          <a:xfrm>
            <a:off x="3571868" y="5000636"/>
            <a:ext cx="5429288" cy="1643074"/>
          </a:xfrm>
          <a:prstGeom prst="wedgeRectCallout">
            <a:avLst>
              <a:gd name="adj1" fmla="val -52434"/>
              <a:gd name="adj2" fmla="val 2164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hu-HU" sz="1600" b="1" dirty="0" smtClean="0">
                <a:latin typeface="Times New Roman" pitchFamily="18" charset="0"/>
                <a:cs typeface="Times New Roman" pitchFamily="18" charset="0"/>
              </a:rPr>
              <a:t>*A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z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aláírás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kibocsátáskor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kiállított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értéktárban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elhelyezett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err="1" smtClean="0">
                <a:latin typeface="Times New Roman" pitchFamily="18" charset="0"/>
                <a:cs typeface="Times New Roman" pitchFamily="18" charset="0"/>
              </a:rPr>
              <a:t>okiraton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szerepel  </a:t>
            </a:r>
          </a:p>
          <a:p>
            <a:pPr algn="just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 tulajdonos azonosító adatait az értékpapírszámla tartalmazza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letéti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jegyen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okiratot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cégszerűen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aláírók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neve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szerepel</a:t>
            </a:r>
            <a:endParaRPr lang="hu-H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efelé nyíl 10"/>
          <p:cNvSpPr/>
          <p:nvPr/>
        </p:nvSpPr>
        <p:spPr>
          <a:xfrm>
            <a:off x="5929322" y="5929330"/>
            <a:ext cx="484632" cy="28575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Balra nyíl 11"/>
          <p:cNvSpPr/>
          <p:nvPr/>
        </p:nvSpPr>
        <p:spPr>
          <a:xfrm>
            <a:off x="4857752" y="1785926"/>
            <a:ext cx="42862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3143240" y="3286124"/>
            <a:ext cx="8034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NB!</a:t>
            </a:r>
            <a:endParaRPr lang="hu-H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1643042" y="1000108"/>
            <a:ext cx="3121152" cy="2126763"/>
            <a:chOff x="1643042" y="1000108"/>
            <a:chExt cx="3121152" cy="2126763"/>
          </a:xfrm>
        </p:grpSpPr>
        <p:pic>
          <p:nvPicPr>
            <p:cNvPr id="9" name="Kép 8" descr="16b72889d79f9a54a57903712d4c7a4b-magyar-hitel-bank-rt-leteti-jegy-5000-forint-minta.jpg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43042" y="1000108"/>
              <a:ext cx="3121152" cy="1374648"/>
            </a:xfrm>
            <a:prstGeom prst="rect">
              <a:avLst/>
            </a:prstGeom>
          </p:spPr>
        </p:pic>
        <p:sp>
          <p:nvSpPr>
            <p:cNvPr id="14" name="Szövegdoboz 13"/>
            <p:cNvSpPr txBox="1"/>
            <p:nvPr/>
          </p:nvSpPr>
          <p:spPr>
            <a:xfrm>
              <a:off x="1643042" y="2357430"/>
              <a:ext cx="30718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100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https://images1-hu-secure.gs-static.com/products/4096x4096/2018/06/16/16b72889d79f9a54a57903712d4c7a4b-magyar-hitel-bank-rt-leteti-jegy-5000-forint-minta.jpg</a:t>
              </a:r>
              <a:endParaRPr lang="hu-H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8" grpId="0" animBg="1"/>
      <p:bldP spid="10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yamatábra: Feldolgozás 1"/>
          <p:cNvSpPr/>
          <p:nvPr/>
        </p:nvSpPr>
        <p:spPr>
          <a:xfrm>
            <a:off x="2285984" y="1000108"/>
            <a:ext cx="6000792" cy="4786346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Azonosító adat:</a:t>
            </a:r>
          </a:p>
          <a:p>
            <a:pPr marL="342900" indent="-342900">
              <a:buAutoNum type="alphaLcParenR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természetes személy esetén: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családi és utónév,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születési családi és utónév, </a:t>
            </a:r>
          </a:p>
          <a:p>
            <a:pPr marL="1257300" lvl="2" indent="-342900"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születési hely és születési idő</a:t>
            </a:r>
          </a:p>
          <a:p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jogi személy vagy jogi személyiséggel nem rendelkező szervezet esetén: </a:t>
            </a:r>
          </a:p>
          <a:p>
            <a:pPr lvl="2"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név, </a:t>
            </a:r>
          </a:p>
          <a:p>
            <a:pPr lvl="2"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székhely, </a:t>
            </a:r>
          </a:p>
          <a:p>
            <a:pPr lvl="2"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cégjegyzék- </a:t>
            </a:r>
          </a:p>
          <a:p>
            <a:pPr lvl="2">
              <a:buFont typeface="Wingdings" pitchFamily="2" charset="2"/>
              <a:buChar char="ü"/>
            </a:pP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vagy nyilvántartási szám.</a:t>
            </a:r>
          </a:p>
          <a:p>
            <a:pPr algn="ctr"/>
            <a:endParaRPr lang="hu-H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kciógomb: Információ 2">
            <a:hlinkClick r:id="" action="ppaction://noaction" highlightClick="1"/>
          </p:cNvPr>
          <p:cNvSpPr/>
          <p:nvPr/>
        </p:nvSpPr>
        <p:spPr>
          <a:xfrm>
            <a:off x="2500298" y="1142984"/>
            <a:ext cx="1042416" cy="1042416"/>
          </a:xfrm>
          <a:prstGeom prst="actionButtonInformation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571604" y="357166"/>
            <a:ext cx="7000924" cy="1470025"/>
          </a:xfrm>
          <a:noFill/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JELZÁLOGLEVÉL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214942" y="1928802"/>
            <a:ext cx="355443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Jogforrások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A jelzáloglevél fogalma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A jelzálog-hitelintézet fogalma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A jelzáloglevél kibocsátása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Jelzáloglevél-kellékek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 descr="12420_pesti_magyar_kereskedelmi_bank_jelzaloglevel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85918" y="1643050"/>
            <a:ext cx="3267075" cy="4562475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1785919" y="6286520"/>
            <a:ext cx="32861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5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http://www.huszadikszazad.hu/img/324/12420_pesti_magyar_kereskedelmi_bank_jelzaloglevele.jpg</a:t>
            </a:r>
            <a:endParaRPr lang="hu-H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Jogforrások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6215074" y="0"/>
            <a:ext cx="74732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8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§</a:t>
            </a:r>
            <a:endParaRPr lang="hu-HU" sz="88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Folyamatábra: Feldolgozás 4"/>
          <p:cNvSpPr/>
          <p:nvPr/>
        </p:nvSpPr>
        <p:spPr>
          <a:xfrm>
            <a:off x="3071802" y="1500174"/>
            <a:ext cx="3357586" cy="157163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1997. évi XXX. törvény</a:t>
            </a:r>
          </a:p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a jelzálog-hitelintézetről és a jelzáloglevélről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yamatábra: Feldolgozás 7"/>
          <p:cNvSpPr/>
          <p:nvPr/>
        </p:nvSpPr>
        <p:spPr>
          <a:xfrm>
            <a:off x="2071670" y="3357562"/>
            <a:ext cx="2571768" cy="300039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Mögöttes joganyag: </a:t>
            </a:r>
          </a:p>
          <a:p>
            <a:pPr algn="ctr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3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kötvényről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szóló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  285/2001.  (XII.  26.)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Korm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Rendelet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4"/>
              </a:rPr>
              <a:t>A váltójogi szabályokról szóló 2017. évi CLXXXV. Törvény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5"/>
              </a:rPr>
              <a:t>2013. évi V. törvény a Polgári Törvénykönyvről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olyamatábra: Feldolgozás 8"/>
          <p:cNvSpPr/>
          <p:nvPr/>
        </p:nvSpPr>
        <p:spPr>
          <a:xfrm>
            <a:off x="4929190" y="3357562"/>
            <a:ext cx="2857520" cy="300039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Mögöttes joganyag: </a:t>
            </a:r>
          </a:p>
          <a:p>
            <a:pPr algn="ctr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6"/>
              </a:rPr>
              <a:t>2001. évi CXX. törvény a tőkepiacról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00100" y="357166"/>
            <a:ext cx="4786346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jelzáloglevél fogalma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8794" y="2143116"/>
            <a:ext cx="6357982" cy="12144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A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jelzálog-hitelintézet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által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kibocsátott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névre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szóló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átruházható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értékpapír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melynek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kibocsátásával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hitelintézet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hosszú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távú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hiteleinek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biztosítására</a:t>
            </a:r>
            <a:r>
              <a:rPr lang="en-US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teremt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fedezetet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feliratnak 3"/>
          <p:cNvSpPr/>
          <p:nvPr/>
        </p:nvSpPr>
        <p:spPr>
          <a:xfrm>
            <a:off x="5929322" y="3786190"/>
            <a:ext cx="2928958" cy="1071570"/>
          </a:xfrm>
          <a:prstGeom prst="wedgeRectCallout">
            <a:avLst>
              <a:gd name="adj1" fmla="val -21765"/>
              <a:gd name="adj2" fmla="val -6408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osszú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távú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értékpapír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futamideje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évnél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hosszabb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elhő 4"/>
          <p:cNvSpPr/>
          <p:nvPr/>
        </p:nvSpPr>
        <p:spPr>
          <a:xfrm>
            <a:off x="6143636" y="0"/>
            <a:ext cx="3000364" cy="1643074"/>
          </a:xfrm>
          <a:prstGeom prst="cloudCallout">
            <a:avLst>
              <a:gd name="adj1" fmla="val -48406"/>
              <a:gd name="adj2" fmla="val 76634"/>
            </a:avLst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Forma: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Nyomtatott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ematerializált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6500826" y="5000636"/>
            <a:ext cx="2376118" cy="1915696"/>
            <a:chOff x="6500826" y="5000636"/>
            <a:chExt cx="2376118" cy="1915696"/>
          </a:xfrm>
        </p:grpSpPr>
        <p:pic>
          <p:nvPicPr>
            <p:cNvPr id="6" name="Kép 5" descr="jz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0826" y="5000636"/>
              <a:ext cx="2376118" cy="1529043"/>
            </a:xfrm>
            <a:prstGeom prst="rect">
              <a:avLst/>
            </a:prstGeom>
          </p:spPr>
        </p:pic>
        <p:sp>
          <p:nvSpPr>
            <p:cNvPr id="7" name="Szövegdoboz 6"/>
            <p:cNvSpPr txBox="1"/>
            <p:nvPr/>
          </p:nvSpPr>
          <p:spPr>
            <a:xfrm>
              <a:off x="6500826" y="6500834"/>
              <a:ext cx="2286016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5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hlinkClick r:id="rId2"/>
                </a:rPr>
                <a:t>https://www.youtube.com/watch?v=FugBz2VSy_g</a:t>
              </a:r>
              <a:endParaRPr lang="hu-H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Csoportba foglalás 11"/>
          <p:cNvGrpSpPr/>
          <p:nvPr/>
        </p:nvGrpSpPr>
        <p:grpSpPr>
          <a:xfrm>
            <a:off x="1571604" y="5000636"/>
            <a:ext cx="4512985" cy="1857364"/>
            <a:chOff x="1571604" y="5000636"/>
            <a:chExt cx="4512985" cy="1857364"/>
          </a:xfrm>
        </p:grpSpPr>
        <p:sp>
          <p:nvSpPr>
            <p:cNvPr id="10" name="Szövegdoboz 9"/>
            <p:cNvSpPr txBox="1"/>
            <p:nvPr/>
          </p:nvSpPr>
          <p:spPr>
            <a:xfrm>
              <a:off x="1785918" y="6488668"/>
              <a:ext cx="4143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900" dirty="0" smtClean="0">
                  <a:latin typeface="Times New Roman" pitchFamily="18" charset="0"/>
                  <a:cs typeface="Times New Roman" pitchFamily="18" charset="0"/>
                  <a:hlinkClick r:id="rId4"/>
                </a:rPr>
                <a:t>https://www.mnb.hu/letoltes/tajekoztato-jelzaloglevel-vasarlas-elsodles-piac-20180419.pdf</a:t>
              </a:r>
              <a:endParaRPr lang="hu-HU" sz="9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Kép 10" descr="Névtelenmnb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1604" y="5000636"/>
              <a:ext cx="4512985" cy="1428760"/>
            </a:xfrm>
            <a:prstGeom prst="rect">
              <a:avLst/>
            </a:prstGeom>
          </p:spPr>
        </p:pic>
      </p:grpSp>
      <p:sp>
        <p:nvSpPr>
          <p:cNvPr id="13" name="Szövegdoboz 12"/>
          <p:cNvSpPr txBox="1"/>
          <p:nvPr/>
        </p:nvSpPr>
        <p:spPr>
          <a:xfrm>
            <a:off x="1714480" y="3571876"/>
            <a:ext cx="4071966" cy="1323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Ahogyan </a:t>
            </a:r>
            <a:r>
              <a:rPr lang="hu-HU" sz="16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Gellén Klára a Föld, hitel, bank – jelzáloglevél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c. tanulmányában kifejti, a jelzáloghitelezés intézményesített formában történő megjelenése a 18. századra tehető Magyarországon.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/>
          <p:cNvSpPr/>
          <p:nvPr/>
        </p:nvSpPr>
        <p:spPr>
          <a:xfrm>
            <a:off x="3214678" y="4714884"/>
            <a:ext cx="3000364" cy="1928826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itelt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nyújt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ingatlanon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alapított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jelzálogjog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fedezete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mellett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nyújtott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kölcsönhöz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kapcsolódnia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kell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ingatlanon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alapított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jelzálogjognak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Folyamatábra: Feldolgozás 10"/>
          <p:cNvSpPr/>
          <p:nvPr/>
        </p:nvSpPr>
        <p:spPr>
          <a:xfrm>
            <a:off x="6715140" y="4714884"/>
            <a:ext cx="2143140" cy="1928826"/>
          </a:xfrm>
          <a:prstGeom prst="flowChartProcess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Jelzálogjog</a:t>
            </a:r>
            <a:r>
              <a:rPr lang="hu-H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önálló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zálogjogként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alapított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jelzálogjog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hu-H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átalakításos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önállózálogjogként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átalakított</a:t>
            </a:r>
            <a:r>
              <a:rPr lang="hu-H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zálogjog</a:t>
            </a:r>
          </a:p>
          <a:p>
            <a:pPr algn="just">
              <a:buFont typeface="Wingdings" pitchFamily="2" charset="2"/>
              <a:buChar char="ü"/>
            </a:pP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különvált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zálogjog</a:t>
            </a:r>
            <a:endParaRPr lang="hu-H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Jobbra nyíl 12"/>
          <p:cNvSpPr/>
          <p:nvPr/>
        </p:nvSpPr>
        <p:spPr>
          <a:xfrm>
            <a:off x="2786050" y="5929330"/>
            <a:ext cx="357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 descr="building-48801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4929198"/>
            <a:ext cx="1303743" cy="1661407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1928794" y="214290"/>
            <a:ext cx="6858048" cy="428628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Jelzálog-hitelintézet</a:t>
            </a:r>
            <a:endParaRPr lang="hu-H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A jelzálog-hitelintézet szakosított hitelintézet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.” </a:t>
            </a:r>
          </a:p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1997. évi XXX. Törvény a jelzálog-hitelintézetről és a jelzáloglevélről 2. § (1) bekezdés</a:t>
            </a:r>
          </a:p>
          <a:p>
            <a:pPr algn="just"/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Jelzálog-hitelintézet pénzkölcsönt nyújt Magyarország, az Európai Unió más tagállama vagy az Európai Gazdasági Térségről szóló megállapodásban részes más állam (a továbbiakban: </a:t>
            </a:r>
            <a:r>
              <a:rPr lang="hu-HU" i="1" dirty="0" err="1" smtClean="0">
                <a:latin typeface="Times New Roman" pitchFamily="18" charset="0"/>
                <a:cs typeface="Times New Roman" pitchFamily="18" charset="0"/>
              </a:rPr>
              <a:t>EGT-állam</a:t>
            </a:r>
            <a:r>
              <a:rPr lang="hu-HU" i="1" dirty="0" smtClean="0">
                <a:latin typeface="Times New Roman" pitchFamily="18" charset="0"/>
                <a:cs typeface="Times New Roman" pitchFamily="18" charset="0"/>
              </a:rPr>
              <a:t>) területén lévő ingatlanon alapított jelzálogjog, ideértve az önálló zálogjogként alapított, átalakításos önálló zálogjoggá átalakított, valamint a különvált jelzálogjogot is (a továbbiakban együtt: jelzálogjog) fedezete mellett, amelyhez forrásait alapvetően jelzáloglevél kibocsátásával gyűjti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.” </a:t>
            </a:r>
          </a:p>
          <a:p>
            <a:pPr algn="just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1997. évi XXX. Törvény a jelzálog-hitelintézetről és a jelzáloglevélről 3. § (1) bekezdés</a:t>
            </a:r>
          </a:p>
        </p:txBody>
      </p:sp>
      <p:sp>
        <p:nvSpPr>
          <p:cNvPr id="8" name="Jobbra nyíl 7"/>
          <p:cNvSpPr/>
          <p:nvPr/>
        </p:nvSpPr>
        <p:spPr>
          <a:xfrm>
            <a:off x="6286512" y="5929330"/>
            <a:ext cx="35719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071934" y="400050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kibocsátó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Egyenes összekötő nyíllal 6"/>
          <p:cNvCxnSpPr/>
          <p:nvPr/>
        </p:nvCxnSpPr>
        <p:spPr>
          <a:xfrm rot="10800000">
            <a:off x="2714612" y="3214686"/>
            <a:ext cx="571504" cy="1588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gyenes összekötő nyíllal 18"/>
          <p:cNvCxnSpPr/>
          <p:nvPr/>
        </p:nvCxnSpPr>
        <p:spPr>
          <a:xfrm rot="10800000">
            <a:off x="6000760" y="292893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 flipV="1">
            <a:off x="5929322" y="314324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5286380" y="6286520"/>
            <a:ext cx="1275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hitelfelvevő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zövegdoboz 23"/>
          <p:cNvSpPr txBox="1"/>
          <p:nvPr/>
        </p:nvSpPr>
        <p:spPr>
          <a:xfrm>
            <a:off x="7715272" y="6286520"/>
            <a:ext cx="9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hitelező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rot="5400000">
            <a:off x="7180281" y="5106999"/>
            <a:ext cx="178515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zögletes összekötő 27"/>
          <p:cNvCxnSpPr/>
          <p:nvPr/>
        </p:nvCxnSpPr>
        <p:spPr>
          <a:xfrm rot="5400000">
            <a:off x="3036083" y="4750603"/>
            <a:ext cx="1571636" cy="1214446"/>
          </a:xfrm>
          <a:prstGeom prst="bentConnector3">
            <a:avLst>
              <a:gd name="adj1" fmla="val 50000"/>
            </a:avLst>
          </a:prstGeom>
          <a:ln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zögletes összekötő 28"/>
          <p:cNvCxnSpPr/>
          <p:nvPr/>
        </p:nvCxnSpPr>
        <p:spPr>
          <a:xfrm rot="16200000" flipH="1">
            <a:off x="4393405" y="4760127"/>
            <a:ext cx="1562112" cy="120492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zövegdoboz 34"/>
          <p:cNvSpPr txBox="1"/>
          <p:nvPr/>
        </p:nvSpPr>
        <p:spPr>
          <a:xfrm>
            <a:off x="2786050" y="6286520"/>
            <a:ext cx="923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hitelező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6" name="Egyenes összekötő nyíllal 35"/>
          <p:cNvCxnSpPr/>
          <p:nvPr/>
        </p:nvCxnSpPr>
        <p:spPr>
          <a:xfrm rot="5400000">
            <a:off x="1108051" y="5321313"/>
            <a:ext cx="1785156" cy="794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Szövegdoboz 36"/>
          <p:cNvSpPr txBox="1"/>
          <p:nvPr/>
        </p:nvSpPr>
        <p:spPr>
          <a:xfrm>
            <a:off x="1714480" y="6286520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chemeClr val="bg1">
                    <a:lumMod val="75000"/>
                  </a:schemeClr>
                </a:solidFill>
              </a:rPr>
              <a:t>adós</a:t>
            </a:r>
            <a:endParaRPr lang="hu-HU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9" name="Téglalap 38"/>
          <p:cNvSpPr/>
          <p:nvPr/>
        </p:nvSpPr>
        <p:spPr>
          <a:xfrm>
            <a:off x="1928794" y="214290"/>
            <a:ext cx="6858048" cy="928694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Ahhoz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megfelelő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tőke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álljon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 a jelzálog-hitelintézet rendelkezésére (például azért, hogy kölcsönt tudjon nyújtani),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jelzáloglevelet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bocsát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hat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5286380" y="4643446"/>
            <a:ext cx="235745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JELZÁLOGLEVÉL</a:t>
            </a:r>
            <a:endParaRPr lang="hu-H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Kép 21" descr="building-48801_960_7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643050"/>
            <a:ext cx="1401456" cy="1928802"/>
          </a:xfrm>
          <a:prstGeom prst="rect">
            <a:avLst/>
          </a:prstGeom>
        </p:spPr>
      </p:pic>
      <p:pic>
        <p:nvPicPr>
          <p:cNvPr id="25" name="Kép 24" descr="bank-2010880__3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2285992"/>
            <a:ext cx="1354801" cy="1143008"/>
          </a:xfrm>
          <a:prstGeom prst="rect">
            <a:avLst/>
          </a:prstGeom>
        </p:spPr>
      </p:pic>
      <p:pic>
        <p:nvPicPr>
          <p:cNvPr id="27" name="Kép 26" descr="business-man-2103078__340.png"/>
          <p:cNvPicPr>
            <a:picLocks noChangeAspect="1"/>
          </p:cNvPicPr>
          <p:nvPr/>
        </p:nvPicPr>
        <p:blipFill>
          <a:blip r:embed="rId4">
            <a:lum bright="40000"/>
          </a:blip>
          <a:stretch>
            <a:fillRect/>
          </a:stretch>
        </p:blipFill>
        <p:spPr>
          <a:xfrm>
            <a:off x="1571604" y="1785926"/>
            <a:ext cx="1247777" cy="2268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35" grpId="0"/>
      <p:bldP spid="37" grpId="0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>
                <a:latin typeface="Times New Roman" pitchFamily="18" charset="0"/>
                <a:cs typeface="Times New Roman" pitchFamily="18" charset="0"/>
              </a:rPr>
              <a:t>Jelzáloglevél-k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elléke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3042" y="1214422"/>
            <a:ext cx="7043758" cy="542926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jelzáloglevél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elnevezést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kibocsátó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megnevezését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cégszerű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aláírását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tulajdonosának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megnevezését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sorozat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betűjelét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jelzáloglevél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kódját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sorszámát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névértéket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f)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kamat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mértékét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kamatszámítás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módját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változó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kamatozás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esetén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induló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kamatláb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mértékét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kamatláb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változtatásának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elveit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kamat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számításának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módját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h)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lejáratát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kamatfizetés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beváltás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törlesztés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időpontjait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mértékét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j)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átruházásra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vonatkozó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esetleges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korlátozást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k)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kibocsátott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sorozat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össznévértékét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l)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kibocsátás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helyét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idejét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;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m)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vagyonellenőr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igazolását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előírás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szerinti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fedezet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meglétéről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annak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fedezet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-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nyilvántartásba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történt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bejegyzéséről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/>
          </p:nvPr>
        </p:nvSpPr>
        <p:spPr>
          <a:xfrm>
            <a:off x="1214414" y="0"/>
            <a:ext cx="6900862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Összefoglaló</a:t>
            </a:r>
          </a:p>
        </p:txBody>
      </p:sp>
      <p:sp>
        <p:nvSpPr>
          <p:cNvPr id="3075" name="Tartalom helye 2"/>
          <p:cNvSpPr>
            <a:spLocks noGrp="1"/>
          </p:cNvSpPr>
          <p:nvPr>
            <p:ph sz="half" idx="1"/>
          </p:nvPr>
        </p:nvSpPr>
        <p:spPr>
          <a:xfrm>
            <a:off x="1714480" y="2928934"/>
            <a:ext cx="3786187" cy="2428892"/>
          </a:xfrm>
        </p:spPr>
        <p:txBody>
          <a:bodyPr/>
          <a:lstStyle/>
          <a:p>
            <a:pPr marL="800100" lvl="1" indent="-342900">
              <a:buFontTx/>
              <a:buNone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Kötelmi jogi értékpapírok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Váltó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Csekk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Kötvény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Kincstárjegy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Letéti jegy</a:t>
            </a:r>
          </a:p>
          <a:p>
            <a:pPr marL="1257300" lvl="2" indent="-342900">
              <a:buFontTx/>
              <a:buNone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Jelzáloglevél</a:t>
            </a:r>
          </a:p>
          <a:p>
            <a:pPr>
              <a:buFontTx/>
              <a:buNone/>
            </a:pP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5214942" y="2928934"/>
            <a:ext cx="3471863" cy="2311400"/>
          </a:xfrm>
        </p:spPr>
        <p:txBody>
          <a:bodyPr/>
          <a:lstStyle/>
          <a:p>
            <a:pPr marL="914400" lvl="1" indent="-457200">
              <a:buFontTx/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Dologi jogi értékpapír</a:t>
            </a:r>
          </a:p>
          <a:p>
            <a:pPr marL="1257300" lvl="2" indent="-342900">
              <a:buFontTx/>
              <a:buNone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Közraktári jegy</a:t>
            </a:r>
          </a:p>
          <a:p>
            <a:pPr marL="800100" lvl="1" indent="-342900">
              <a:buFontTx/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Tagsági jogi értékpapír</a:t>
            </a:r>
          </a:p>
          <a:p>
            <a:pPr marL="1257300" lvl="2" indent="-342900">
              <a:buFontTx/>
              <a:buNone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Részvény</a:t>
            </a:r>
          </a:p>
          <a:p>
            <a:pPr marL="800100" lvl="1" indent="-342900">
              <a:buFontTx/>
              <a:buNone/>
              <a:defRPr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Egyéb</a:t>
            </a:r>
          </a:p>
          <a:p>
            <a:pPr marL="1257300" lvl="2" indent="-342900">
              <a:buFontTx/>
              <a:buNone/>
              <a:defRPr/>
            </a:pPr>
            <a:r>
              <a:rPr lang="hu-HU" sz="1600" dirty="0" smtClean="0">
                <a:latin typeface="Times New Roman" pitchFamily="18" charset="0"/>
                <a:cs typeface="Times New Roman" pitchFamily="18" charset="0"/>
              </a:rPr>
              <a:t>Befektetési jegy </a:t>
            </a:r>
          </a:p>
          <a:p>
            <a:pPr>
              <a:buFontTx/>
              <a:buNone/>
              <a:defRPr/>
            </a:pPr>
            <a:endParaRPr lang="hu-H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hu-HU" dirty="0"/>
          </a:p>
        </p:txBody>
      </p:sp>
      <p:sp>
        <p:nvSpPr>
          <p:cNvPr id="6" name="Akciógomb: Információ 5">
            <a:hlinkClick r:id="" action="ppaction://noaction" highlightClick="1"/>
          </p:cNvPr>
          <p:cNvSpPr/>
          <p:nvPr/>
        </p:nvSpPr>
        <p:spPr>
          <a:xfrm>
            <a:off x="8001024" y="214290"/>
            <a:ext cx="900110" cy="928694"/>
          </a:xfrm>
          <a:prstGeom prst="actionButtonInformation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1714480" y="1357298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tananyag a Szegedi Tudományegyetem Állam- és Jogtudományi Karon jogász szakon tanulmányokat folytató  hallgatók részére készült 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Bank,- értékpapír és tőkepiaci jog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tárgyhoz/kurzushoz  és az értékpapírokra vonatkozó különös szabályokat foglalja magában. A tananyag a különös részi értékpapírjogi szabályokat az alábbi felosztás szerint tartalmazza: 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1785918" y="5380672"/>
            <a:ext cx="714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tananyag jelen fejezetében a hallgatók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b="1" dirty="0" smtClean="0">
                <a:latin typeface="Times New Roman" pitchFamily="18" charset="0"/>
                <a:cs typeface="Times New Roman" pitchFamily="18" charset="0"/>
              </a:rPr>
              <a:t>kincstárjegyre, letéti jegyre, jelzáloglevélre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vonatkozó </a:t>
            </a:r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szabályokat ismerhetik meg.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tananyag jelen fejezetének elsajátításához szükséges 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időtartam:</a:t>
            </a:r>
          </a:p>
          <a:p>
            <a:pPr algn="ctr"/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35 </a:t>
            </a:r>
            <a:r>
              <a:rPr lang="hu-H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hu-HU" sz="3600" dirty="0" smtClean="0">
                <a:latin typeface="Times New Roman" pitchFamily="18" charset="0"/>
                <a:cs typeface="Times New Roman" pitchFamily="18" charset="0"/>
              </a:rPr>
              <a:t>Források, felhasznált irodalom</a:t>
            </a:r>
            <a:endParaRPr lang="hu-H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4480" y="1000108"/>
            <a:ext cx="6972320" cy="5357850"/>
          </a:xfrm>
        </p:spPr>
        <p:txBody>
          <a:bodyPr/>
          <a:lstStyle/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 képek forrása: </a:t>
            </a:r>
          </a:p>
          <a:p>
            <a:pPr lvl="1"/>
            <a:r>
              <a:rPr lang="hu-HU" sz="14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https://pixabay.com/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(17. dia)</a:t>
            </a:r>
          </a:p>
          <a:p>
            <a:pPr lvl="1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2. dia: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https://privatbankar.hu/data/cikk/24/37/29/cikk_243729/allampapirkamatozokincstarjegy1_1_oszlopos_biglead.jpg</a:t>
            </a: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5. dia: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https://bankmonitor.hu/megtakaritasok/allampapir/adatlap/?ID=31&amp;tab=GOVERNMENT_SECURITY&amp;comparator=INTEREST&amp;orderBy=INTEREST&amp;duration=LESS_THAN_ONE,ONE_TO_THREE,THREE_TO_FIVE,MORE_THAN_FIVE&amp;currency=EUR,HUF&amp;fixInterests=FIX,DINAMIC&amp;selectedGovern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 és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http://www.allampapir.hu/allampapirok/DKJ</a:t>
            </a: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6. dia: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http://www.allamkincstar.gov.hu/hu/lakossagi-ugyfelek/allampapir_forgalmazas</a:t>
            </a: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7. dia: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http://www.gyujtokboltja.hu/images/gottschling%20agoston%20reszvenytarsasag%20leteti%20jegy%205x%201923.jpg</a:t>
            </a: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11. dia: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  <a:hlinkClick r:id="rId8"/>
              </a:rPr>
              <a:t>https://images1-hu-secure.gs-static.com/products/4096x4096/2018/06/16/16b72889d79f9a54a57903712d4c7a4b-magyar-hitel-bank-rt-leteti-jegy-5000-forint-minta.jpg</a:t>
            </a: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13. dia: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http://www.huszadikszazad.hu/img/324/12420_pesti_magyar_kereskedelmi_bank_jelzaloglevele.jpg</a:t>
            </a: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15. dia: </a:t>
            </a:r>
            <a:r>
              <a:rPr lang="hu-HU" sz="1400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https://www.mnb.hu/letoltes/tajekoztato-jelzaloglevel-vasarlas-elsodles-piac-20180419.pdf</a:t>
            </a:r>
            <a:endParaRPr lang="hu-H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7356" y="357166"/>
            <a:ext cx="6829444" cy="5768997"/>
          </a:xfrm>
        </p:spPr>
        <p:txBody>
          <a:bodyPr/>
          <a:lstStyle/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 videók forrása: </a:t>
            </a:r>
          </a:p>
          <a:p>
            <a:pPr lvl="1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4. dia: </a:t>
            </a:r>
            <a:r>
              <a:rPr lang="hu-HU" sz="1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hu-H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www.youtube.com/watch?v=fihx25ck3k4</a:t>
            </a:r>
            <a:endParaRPr lang="hu-HU" sz="1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15. dia: </a:t>
            </a:r>
            <a:r>
              <a:rPr lang="hu-HU" sz="1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https://www.youtube.com/watch?v=FugBz2VSy_g</a:t>
            </a:r>
            <a:endParaRPr lang="hu-HU" sz="14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Bankmonitor a kamatozó kincstárjegyről: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https://bankmonitor.hu/megtakaritasok/allampapir/adatlap/?ID=31&amp;tab=GOVERNMENT_SECURITY&amp;comparator=INTEREST&amp;orderBy=INTEREST&amp;duration=LESS_THAN_ONE,ONE_TO_THREE,THREE_TO_FIVE,MORE_THAN_FIVE&amp;currency=EUR,HUF&amp;fixInterests=FIX,DINAMIC&amp;selectedGovern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Magyar Állampapír a diszkont kincstárjegyről: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https://bankmonitor.hu/megtakaritasok/allampapir/adatlap/?ID=31&amp;tab=GOVERNMENT_SECURITY&amp;comparator=INTEREST&amp;orderBy=INTEREST&amp;duration=LESS_THAN_ONE,ONE_TO_THREE,THREE_TO_FIVE,MORE_THAN_FIVE&amp;currency=EUR,HUF&amp;fixInterests=FIX,DINAMIC&amp;selectedGovern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Magyar Államkincstár a kincstárjegyről: </a:t>
            </a:r>
            <a:r>
              <a:rPr lang="hu-H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http://www.allamkincstar.gov.hu/hu/lakossagi-ugyfelek/allampapir_forgalmazas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kincstárjegyről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szóló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286/2001. (XII. 26.)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Korm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rendelet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hitelintézetről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és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jelzáloglevélről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szóló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1997.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évi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XXX. </a:t>
            </a: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örvény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letéti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jegyről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szóló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287/2001. (XII. 26.)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Korm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rendelet</a:t>
            </a:r>
            <a:endParaRPr lang="hu-H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1604" y="571480"/>
            <a:ext cx="7115196" cy="5554683"/>
          </a:xfrm>
        </p:spPr>
        <p:txBody>
          <a:bodyPr/>
          <a:lstStyle/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Bodor Mária –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Boródiné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Révai Teréz –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Kodaly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Zsuzsanna –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Kraudi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Adrienne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– Pethőné Kovács Ágnes – Rózsa Éva – Salamonné Solymosi Ibolya –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Szegediné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Sebestyén Katalin: Értékpapír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kéziköny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, A tőkepiaci törvény hatálya alá tartozó és hatálya alá nem tartozó értékpapírok.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Agrocent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Kiadó, Budapest, 2002.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Gellén Klára (szerk.): Értékpapírjog.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Pólay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Elemér Alapítvány, Szeged, 2009.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Gellén Klára: Föld, hitel, bank – jelzáloglevél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http://acta.bibl.u-szeged.hu/7050/1/juridpol_058_165-185.pdf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Harsányi Gyöngyi: Értékpapírok és ügyletek a magyar tőkepiacon. Unió Lap- és Könyvkiadó Kereskedelmi Kft.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Hn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 2002.</a:t>
            </a:r>
          </a:p>
          <a:p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Tomori Erika: Értékpapírjog és a tőkepiac szabályozása. Közép-Európai Brókerképző Alapítvány, Budapest, 2016.</a:t>
            </a:r>
          </a:p>
          <a:p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785918" y="285728"/>
            <a:ext cx="6500794" cy="1470025"/>
          </a:xfrm>
          <a:noFill/>
          <a:ln>
            <a:noFill/>
          </a:ln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KINCSTÁRJEGY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3571868" y="1928802"/>
            <a:ext cx="28875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Jogforrások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A kincstárjegy fogalma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A kincstárjegy fajtái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A kincstárjegy jellemzői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Csoportba foglalás 5"/>
          <p:cNvGrpSpPr/>
          <p:nvPr/>
        </p:nvGrpSpPr>
        <p:grpSpPr>
          <a:xfrm>
            <a:off x="3286116" y="3643314"/>
            <a:ext cx="3309938" cy="2441034"/>
            <a:chOff x="3286116" y="3643314"/>
            <a:chExt cx="3309938" cy="2441034"/>
          </a:xfrm>
        </p:grpSpPr>
        <p:pic>
          <p:nvPicPr>
            <p:cNvPr id="8" name="Kép 7" descr="allampapirkamatozokincstarjegy1_1_oszlopos_biglead.jpg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57554" y="3643314"/>
              <a:ext cx="3238500" cy="2085975"/>
            </a:xfrm>
            <a:prstGeom prst="rect">
              <a:avLst/>
            </a:prstGeom>
          </p:spPr>
        </p:pic>
        <p:sp>
          <p:nvSpPr>
            <p:cNvPr id="5" name="Szövegdoboz 4"/>
            <p:cNvSpPr txBox="1"/>
            <p:nvPr/>
          </p:nvSpPr>
          <p:spPr>
            <a:xfrm>
              <a:off x="3286116" y="5715016"/>
              <a:ext cx="3286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900" dirty="0" smtClean="0">
                  <a:latin typeface="Times New Roman" pitchFamily="18" charset="0"/>
                  <a:cs typeface="Times New Roman" pitchFamily="18" charset="0"/>
                  <a:hlinkClick r:id="rId6"/>
                </a:rPr>
                <a:t>https://privatbankar.hu/data/cikk/24/37/29/cikk_243729/allampapirkamatozokincstarjegy1_1_oszlopos_biglead.jpg</a:t>
              </a:r>
              <a:endParaRPr lang="hu-HU" sz="9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kincstárjegy - jogforrások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143900" y="0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§</a:t>
            </a:r>
            <a:endParaRPr lang="hu-H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Folyamatábra: Feldolgozás 5"/>
          <p:cNvSpPr/>
          <p:nvPr/>
        </p:nvSpPr>
        <p:spPr>
          <a:xfrm>
            <a:off x="2143108" y="1643050"/>
            <a:ext cx="5715040" cy="121444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kincstárjegyről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szóló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  286/2001.  (XII.  26.)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Korm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rendelet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lyamatábra: Feldolgozás 6"/>
          <p:cNvSpPr/>
          <p:nvPr/>
        </p:nvSpPr>
        <p:spPr>
          <a:xfrm>
            <a:off x="2071670" y="3357562"/>
            <a:ext cx="2571768" cy="300039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Mögöttes joganyag: </a:t>
            </a:r>
          </a:p>
          <a:p>
            <a:pPr algn="ctr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3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kötvényről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szóló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  285/2001.  (XII.  26.)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Korm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Rendelet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4"/>
              </a:rPr>
              <a:t>A váltójogi szabályokról szóló 2017. évi CLXXXV. Törvény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5"/>
              </a:rPr>
              <a:t>2013. évi V. törvény a Polgári Törvénykönyvről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Folyamatábra: Feldolgozás 7"/>
          <p:cNvSpPr/>
          <p:nvPr/>
        </p:nvSpPr>
        <p:spPr>
          <a:xfrm>
            <a:off x="4929190" y="3357562"/>
            <a:ext cx="2857520" cy="300039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Mögöttes joganyag: </a:t>
            </a:r>
          </a:p>
          <a:p>
            <a:pPr algn="ctr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6"/>
              </a:rPr>
              <a:t>2001. évi CXX. törvény a tőkepiacról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57686" y="785794"/>
            <a:ext cx="4786314" cy="164305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kincstárjegy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fogalma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elhő 3"/>
          <p:cNvSpPr/>
          <p:nvPr/>
        </p:nvSpPr>
        <p:spPr>
          <a:xfrm>
            <a:off x="1785918" y="285728"/>
            <a:ext cx="2857520" cy="2143140"/>
          </a:xfrm>
          <a:prstGeom prst="cloudCallout">
            <a:avLst>
              <a:gd name="adj1" fmla="val 63782"/>
              <a:gd name="adj2" fmla="val 47939"/>
            </a:avLst>
          </a:prstGeom>
          <a:solidFill>
            <a:srgbClr val="FFC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Kincstárjegy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kibocsátására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csak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az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állam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jogosult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3929058" y="4898660"/>
            <a:ext cx="2857521" cy="1927529"/>
            <a:chOff x="3929058" y="4898660"/>
            <a:chExt cx="2857521" cy="1927529"/>
          </a:xfrm>
        </p:grpSpPr>
        <p:pic>
          <p:nvPicPr>
            <p:cNvPr id="7" name="Kép 6" descr="áp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9058" y="4898660"/>
              <a:ext cx="2857520" cy="1636019"/>
            </a:xfrm>
            <a:prstGeom prst="rect">
              <a:avLst/>
            </a:prstGeom>
          </p:spPr>
        </p:pic>
        <p:sp>
          <p:nvSpPr>
            <p:cNvPr id="8" name="Szövegdoboz 7"/>
            <p:cNvSpPr txBox="1"/>
            <p:nvPr/>
          </p:nvSpPr>
          <p:spPr>
            <a:xfrm>
              <a:off x="3929059" y="6572273"/>
              <a:ext cx="285752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50" b="1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hlinkClick r:id="rId2"/>
                </a:rPr>
                <a:t>https://</a:t>
              </a:r>
              <a:r>
                <a:rPr lang="hu-HU" sz="1050" dirty="0" smtClean="0">
                  <a:solidFill>
                    <a:srgbClr val="00B0F0"/>
                  </a:solidFill>
                  <a:latin typeface="Times New Roman" pitchFamily="18" charset="0"/>
                  <a:cs typeface="Times New Roman" pitchFamily="18" charset="0"/>
                  <a:hlinkClick r:id="rId2"/>
                </a:rPr>
                <a:t>www.youtube.com/watch?v=fihx25ck3k4</a:t>
              </a:r>
              <a:endParaRPr lang="hu-HU" sz="105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85918" y="2500306"/>
            <a:ext cx="6800840" cy="235745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A kincstárjegyben </a:t>
            </a:r>
            <a:r>
              <a:rPr lang="hu-HU" sz="1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az állam (az adós) </a:t>
            </a:r>
            <a:r>
              <a:rPr lang="hu-HU" sz="1800" i="1" dirty="0" smtClean="0">
                <a:latin typeface="Times New Roman" pitchFamily="18" charset="0"/>
                <a:cs typeface="Times New Roman" pitchFamily="18" charset="0"/>
              </a:rPr>
              <a:t>arra kötelezi magát, hogy kamatozó kincstárjegy esetén a megjelölt pénzösszeget és annak kamatát, nem kamatozó kincstárjegy esetén a megjelölt pénzösszeget a kincstárjegy mindenkori tulajdonosának, illetve jogosultjának (a hitelezőnek) a megjelölt időben és módon megfizeti.”</a:t>
            </a:r>
          </a:p>
          <a:p>
            <a:pPr>
              <a:buNone/>
            </a:pPr>
            <a:r>
              <a:rPr lang="hu-HU" sz="1800" dirty="0" smtClean="0">
                <a:latin typeface="Times New Roman" pitchFamily="18" charset="0"/>
                <a:cs typeface="Times New Roman" pitchFamily="18" charset="0"/>
              </a:rPr>
              <a:t>286/2001. (XII. 26.) Korm. Rendelet a kincstárjegyről 1. § (3) bekezdés</a:t>
            </a:r>
            <a:endParaRPr lang="hu-H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00166" y="0"/>
            <a:ext cx="651512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kincstárjegy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fajtái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714480" y="3571876"/>
            <a:ext cx="3286148" cy="292893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Kamatozó kincstárjegy</a:t>
            </a: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 állam a futamidő végén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megjelölt pénzösszeget és annak </a:t>
            </a:r>
            <a:r>
              <a:rPr lang="hu-HU" sz="2000" u="sng" dirty="0" smtClean="0">
                <a:latin typeface="Times New Roman" pitchFamily="18" charset="0"/>
                <a:cs typeface="Times New Roman" pitchFamily="18" charset="0"/>
              </a:rPr>
              <a:t>kamatát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fizeti meg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jogosultnak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5572132" y="1142984"/>
            <a:ext cx="3214710" cy="378619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Nem kamatozó kincstárjegy</a:t>
            </a:r>
          </a:p>
          <a:p>
            <a:pPr algn="ctr"/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állam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futamidő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végén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megjelölt pénzösszeget a kincstárjegy mindenkori tulajdonosának, illetve jogosultjának a megjelölt időben és módon megfizeti.</a:t>
            </a:r>
          </a:p>
          <a:p>
            <a:pPr algn="ctr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Diszkont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kincstárjegy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5786446" y="5072074"/>
            <a:ext cx="3466213" cy="1785926"/>
            <a:chOff x="5786446" y="5072074"/>
            <a:chExt cx="3466213" cy="1785926"/>
          </a:xfrm>
        </p:grpSpPr>
        <p:pic>
          <p:nvPicPr>
            <p:cNvPr id="7" name="Kép 6" descr="Névtelenkincs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86446" y="5072074"/>
              <a:ext cx="2982174" cy="1500198"/>
            </a:xfrm>
            <a:prstGeom prst="rect">
              <a:avLst/>
            </a:prstGeom>
          </p:spPr>
        </p:pic>
        <p:sp>
          <p:nvSpPr>
            <p:cNvPr id="8" name="Szövegdoboz 7"/>
            <p:cNvSpPr txBox="1"/>
            <p:nvPr/>
          </p:nvSpPr>
          <p:spPr>
            <a:xfrm>
              <a:off x="5857884" y="6550223"/>
              <a:ext cx="33947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1400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http://www.allampapir.hu/allampapirok/DKJ</a:t>
              </a:r>
              <a:endParaRPr lang="hu-HU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Csoportba foglalás 10"/>
          <p:cNvGrpSpPr/>
          <p:nvPr/>
        </p:nvGrpSpPr>
        <p:grpSpPr>
          <a:xfrm>
            <a:off x="1714480" y="1571612"/>
            <a:ext cx="3357586" cy="1658605"/>
            <a:chOff x="1714480" y="1571612"/>
            <a:chExt cx="3357586" cy="1658605"/>
          </a:xfrm>
        </p:grpSpPr>
        <p:pic>
          <p:nvPicPr>
            <p:cNvPr id="9" name="Kép 8" descr="Névtelenbm.png">
              <a:hlinkClick r:id="rId4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57356" y="1571612"/>
              <a:ext cx="2676899" cy="466790"/>
            </a:xfrm>
            <a:prstGeom prst="rect">
              <a:avLst/>
            </a:prstGeom>
          </p:spPr>
        </p:pic>
        <p:sp>
          <p:nvSpPr>
            <p:cNvPr id="10" name="Szövegdoboz 9"/>
            <p:cNvSpPr txBox="1"/>
            <p:nvPr/>
          </p:nvSpPr>
          <p:spPr>
            <a:xfrm>
              <a:off x="1714480" y="2214554"/>
              <a:ext cx="335758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00" dirty="0" smtClean="0">
                  <a:latin typeface="Times New Roman" pitchFamily="18" charset="0"/>
                  <a:cs typeface="Times New Roman" pitchFamily="18" charset="0"/>
                  <a:hlinkClick r:id="rId4"/>
                </a:rPr>
                <a:t>https://bankmonitor.hu/megtakaritasok/allampapir/adatlap/?ID=31&amp;tab=GOVERNMENT_SECURITY&amp;comparator=INTEREST&amp;orderBy=INTEREST&amp;duration=LESS_THAN_ONE,ONE_TO_THREE,THREE_TO_FIVE,MORE_THAN_FIVE&amp;currency=EUR,HUF&amp;fixInterests=FIX,DINAMIC&amp;selectedGovern</a:t>
              </a:r>
              <a:endParaRPr lang="hu-HU" sz="1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71670" y="0"/>
            <a:ext cx="6215074" cy="857256"/>
          </a:xfrm>
        </p:spPr>
        <p:txBody>
          <a:bodyPr>
            <a:normAutofit/>
          </a:bodyPr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kincstárjegy jellemzői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lyamatábra: Feldolgozás 3"/>
          <p:cNvSpPr/>
          <p:nvPr/>
        </p:nvSpPr>
        <p:spPr>
          <a:xfrm>
            <a:off x="6143636" y="1357298"/>
            <a:ext cx="1928826" cy="1285884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Forma: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Nyomtatott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dematerializált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olyamatábra: Feldolgozás 5"/>
          <p:cNvSpPr/>
          <p:nvPr/>
        </p:nvSpPr>
        <p:spPr>
          <a:xfrm>
            <a:off x="5214942" y="4143380"/>
            <a:ext cx="3571900" cy="2286016"/>
          </a:xfrm>
          <a:prstGeom prst="flowChartProcess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Elévülési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idő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benne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foglalt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követelés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é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vül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el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857356" y="3500438"/>
            <a:ext cx="2286016" cy="3000396"/>
          </a:xfrm>
          <a:prstGeom prst="rect">
            <a:avLst/>
          </a:prstGeom>
          <a:solidFill>
            <a:srgbClr val="FFC000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Futamidő</a:t>
            </a:r>
            <a:r>
              <a:rPr 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hu-H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rövid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lejáratú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értékpapír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</a:p>
          <a:p>
            <a:pPr algn="ctr"/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futamidő a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kibocsátás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időpontjától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számított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hu-H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évig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terjedhet</a:t>
            </a:r>
            <a:endParaRPr lang="hu-H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Csoportba foglalás 10"/>
          <p:cNvGrpSpPr/>
          <p:nvPr/>
        </p:nvGrpSpPr>
        <p:grpSpPr>
          <a:xfrm>
            <a:off x="1928794" y="1214422"/>
            <a:ext cx="3134163" cy="1726654"/>
            <a:chOff x="1714480" y="1000108"/>
            <a:chExt cx="3134163" cy="1726654"/>
          </a:xfrm>
        </p:grpSpPr>
        <p:pic>
          <p:nvPicPr>
            <p:cNvPr id="7" name="Kép 6" descr="mák.png">
              <a:hlinkClick r:id="rId2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4480" y="1000108"/>
              <a:ext cx="3134163" cy="1314634"/>
            </a:xfrm>
            <a:prstGeom prst="rect">
              <a:avLst/>
            </a:prstGeom>
          </p:spPr>
        </p:pic>
        <p:sp>
          <p:nvSpPr>
            <p:cNvPr id="10" name="Szövegdoboz 9"/>
            <p:cNvSpPr txBox="1"/>
            <p:nvPr/>
          </p:nvSpPr>
          <p:spPr>
            <a:xfrm>
              <a:off x="1785918" y="2357430"/>
              <a:ext cx="3000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900" dirty="0" smtClean="0">
                  <a:latin typeface="Times New Roman" pitchFamily="18" charset="0"/>
                  <a:cs typeface="Times New Roman" pitchFamily="18" charset="0"/>
                  <a:hlinkClick r:id="rId2"/>
                </a:rPr>
                <a:t>http://www.allamkincstar.gov.hu/hu/lakossagi-ugyfelek/allampapir_forgalmazas</a:t>
              </a:r>
              <a:endParaRPr lang="hu-HU" sz="9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1571604" y="428604"/>
            <a:ext cx="7572396" cy="1470025"/>
          </a:xfrm>
          <a:noFill/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LETÉTI JEGY</a:t>
            </a:r>
            <a:endParaRPr lang="hu-H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071934" y="1571612"/>
            <a:ext cx="26519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Jogforrások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A letéti jegy fogalma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A letéti jegy jellemzői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u-HU" sz="20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A letéti jegy kellékek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Csoportba foglalás 6"/>
          <p:cNvGrpSpPr/>
          <p:nvPr/>
        </p:nvGrpSpPr>
        <p:grpSpPr>
          <a:xfrm>
            <a:off x="3286116" y="2928934"/>
            <a:ext cx="3929090" cy="3929066"/>
            <a:chOff x="3286116" y="2928934"/>
            <a:chExt cx="3929090" cy="3929066"/>
          </a:xfrm>
        </p:grpSpPr>
        <p:pic>
          <p:nvPicPr>
            <p:cNvPr id="3" name="Kép 2" descr="gottschling agoston reszvenytarsasag leteti jegy 5x 1923.jpg">
              <a:hlinkClick r:id="rId6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86116" y="2928934"/>
              <a:ext cx="3929090" cy="3509987"/>
            </a:xfrm>
            <a:prstGeom prst="rect">
              <a:avLst/>
            </a:prstGeom>
          </p:spPr>
        </p:pic>
        <p:sp>
          <p:nvSpPr>
            <p:cNvPr id="6" name="Szövegdoboz 5"/>
            <p:cNvSpPr txBox="1"/>
            <p:nvPr/>
          </p:nvSpPr>
          <p:spPr>
            <a:xfrm>
              <a:off x="3286116" y="6442502"/>
              <a:ext cx="392909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u-HU" sz="1050" dirty="0" smtClean="0">
                  <a:latin typeface="Times New Roman" pitchFamily="18" charset="0"/>
                  <a:cs typeface="Times New Roman" pitchFamily="18" charset="0"/>
                  <a:hlinkClick r:id="rId6"/>
                </a:rPr>
                <a:t>http://www.gyujtokboltja.hu/images/gottschling%20agoston%20reszvenytarsasag%20leteti%20jegy%205x%201923.jpg</a:t>
              </a:r>
              <a:endParaRPr lang="hu-HU" sz="105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</p:spPr>
        <p:txBody>
          <a:bodyPr/>
          <a:lstStyle/>
          <a:p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A letéti jegy - jogforrások</a:t>
            </a: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8001024" y="0"/>
            <a:ext cx="74732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88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§</a:t>
            </a:r>
            <a:endParaRPr lang="hu-H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Folyamatábra: Feldolgozás 4"/>
          <p:cNvSpPr/>
          <p:nvPr/>
        </p:nvSpPr>
        <p:spPr>
          <a:xfrm>
            <a:off x="2786050" y="1928802"/>
            <a:ext cx="4357718" cy="157163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letéti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jegyről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szóló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 287/2001. (XII. 26.)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Korm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  <a:hlinkClick r:id="rId2"/>
              </a:rPr>
              <a:t>rendelet</a:t>
            </a:r>
            <a:endParaRPr lang="hu-H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olyamatábra: Feldolgozás 6"/>
          <p:cNvSpPr/>
          <p:nvPr/>
        </p:nvSpPr>
        <p:spPr>
          <a:xfrm>
            <a:off x="3857620" y="3643314"/>
            <a:ext cx="2571768" cy="3000396"/>
          </a:xfrm>
          <a:prstGeom prst="flowChart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Times New Roman" pitchFamily="18" charset="0"/>
                <a:cs typeface="Times New Roman" pitchFamily="18" charset="0"/>
              </a:rPr>
              <a:t>Mögöttes joganyag: </a:t>
            </a:r>
          </a:p>
          <a:p>
            <a:pPr algn="ctr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3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kötvényről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szóló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  285/2001.  (XII.  26.)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Korm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Rendelet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4"/>
              </a:rPr>
              <a:t>A váltójogi szabályokról szóló 2017. évi CLXXXV. Törvény 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hu-HU" dirty="0" smtClean="0">
                <a:latin typeface="Times New Roman" pitchFamily="18" charset="0"/>
                <a:cs typeface="Times New Roman" pitchFamily="18" charset="0"/>
                <a:hlinkClick r:id="rId5"/>
              </a:rPr>
              <a:t>2013. évi V. törvény a Polgári Törvénykönyvről</a:t>
            </a: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hu-H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9701</TotalTime>
  <Words>1477</Words>
  <Application>Microsoft Office PowerPoint</Application>
  <PresentationFormat>Diavetítés a képernyőre (4:3 oldalarány)</PresentationFormat>
  <Paragraphs>212</Paragraphs>
  <Slides>22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22</vt:i4>
      </vt:variant>
    </vt:vector>
  </HeadingPairs>
  <TitlesOfParts>
    <vt:vector size="23" baseType="lpstr">
      <vt:lpstr>Alapértelmezett terv</vt:lpstr>
      <vt:lpstr>1. dia</vt:lpstr>
      <vt:lpstr>Összefoglaló</vt:lpstr>
      <vt:lpstr>KINCSTÁRJEGY</vt:lpstr>
      <vt:lpstr>A kincstárjegy - jogforrások</vt:lpstr>
      <vt:lpstr>A kincstárjegy fogalma</vt:lpstr>
      <vt:lpstr>A kincstárjegy fajtái</vt:lpstr>
      <vt:lpstr>A kincstárjegy jellemzői</vt:lpstr>
      <vt:lpstr>LETÉTI JEGY</vt:lpstr>
      <vt:lpstr>A letéti jegy - jogforrások</vt:lpstr>
      <vt:lpstr>A letéti jegy fogalma</vt:lpstr>
      <vt:lpstr>A letéti jegy jellemzői</vt:lpstr>
      <vt:lpstr>A letéti jegy-kellékek</vt:lpstr>
      <vt:lpstr>13. dia</vt:lpstr>
      <vt:lpstr>JELZÁLOGLEVÉL</vt:lpstr>
      <vt:lpstr>Jogforrások</vt:lpstr>
      <vt:lpstr>A jelzáloglevél fogalma</vt:lpstr>
      <vt:lpstr>17. dia</vt:lpstr>
      <vt:lpstr>18. dia</vt:lpstr>
      <vt:lpstr>Jelzáloglevél-kellékek</vt:lpstr>
      <vt:lpstr>Források, felhasznált irodalom</vt:lpstr>
      <vt:lpstr>21. dia</vt:lpstr>
      <vt:lpstr>22.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Windows-felhasználó</cp:lastModifiedBy>
  <cp:revision>56</cp:revision>
  <dcterms:created xsi:type="dcterms:W3CDTF">2008-02-07T08:58:19Z</dcterms:created>
  <dcterms:modified xsi:type="dcterms:W3CDTF">2018-11-29T08:23:37Z</dcterms:modified>
</cp:coreProperties>
</file>