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9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-felhasználó" initials="W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866" autoAdjust="0"/>
  </p:normalViewPr>
  <p:slideViewPr>
    <p:cSldViewPr>
      <p:cViewPr varScale="1">
        <p:scale>
          <a:sx n="66" d="100"/>
          <a:sy n="66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Mintaszöveg szerkesztése</a:t>
            </a:r>
          </a:p>
          <a:p>
            <a:pPr lvl="1"/>
            <a:r>
              <a:rPr lang="en-US" noProof="0"/>
              <a:t>Második szint</a:t>
            </a:r>
          </a:p>
          <a:p>
            <a:pPr lvl="2"/>
            <a:r>
              <a:rPr lang="en-US" noProof="0"/>
              <a:t>Harmadik szint</a:t>
            </a:r>
          </a:p>
          <a:p>
            <a:pPr lvl="3"/>
            <a:r>
              <a:rPr lang="en-US" noProof="0"/>
              <a:t>Negyedik szint</a:t>
            </a:r>
          </a:p>
          <a:p>
            <a:pPr lvl="4"/>
            <a:r>
              <a:rPr lang="en-US" noProof="0"/>
              <a:t>Ötödik szint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00555E-DA3F-4CCE-9DA3-0A8BC45B054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57CBA-304B-4BED-9B16-D50D710D54E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2A7FB-D852-42C3-9D7B-B4D7F0530E5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2BFAD-78C9-4469-BFB6-6751862754F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8834A-486F-4641-A3B6-E9AD331D299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16906-32E7-4AEB-B610-0D30AB9592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CD51B-F242-4562-B48A-20D53E67970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4A161-1EBB-4509-8B9C-1FF9BBC2B20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6F316-E188-47DE-9CE4-22EE53811BB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958BD-4E97-48C2-BF17-EE30453C5B5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8E5D4-7C8E-47F5-B807-864692A0FBA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E4A28-4F27-4C98-9629-838EA0B049B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8892-49DD-49D5-BBFB-B65A41FE87E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58C9FDD-6467-4F38-A693-05FE394D23C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pic>
        <p:nvPicPr>
          <p:cNvPr id="1031" name="Picture 9" descr="ppt_hatter"/>
          <p:cNvPicPr preferRelativeResize="0"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25400" y="0"/>
            <a:ext cx="91694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10" Type="http://schemas.openxmlformats.org/officeDocument/2006/relationships/image" Target="../media/image3.jpeg"/><Relationship Id="rId4" Type="http://schemas.openxmlformats.org/officeDocument/2006/relationships/slide" Target="slide5.xml"/><Relationship Id="rId9" Type="http://schemas.openxmlformats.org/officeDocument/2006/relationships/hyperlink" Target="http://cms.sulinet.hu/get/d/e22f8dcb-dc00-4da4-bd69-f2104507b3be/1/4/b/Large/mik1_kotveny1_a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ms.sulinet.hu/get/d/e22f8dcb-dc00-4da4-bd69-f2104507b3be/1/4/b/Large/mik1_kotveny1_a.jpg" TargetMode="External"/><Relationship Id="rId2" Type="http://schemas.openxmlformats.org/officeDocument/2006/relationships/hyperlink" Target="https://pixaba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enzugyi-tudakozo.hu/kotveny-mint-befektetes-mindent-a-kotvenyekro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t.jogtar.hu/jogszabaly?docid=A1700185.TV&amp;searchUrl=/gyorskereso" TargetMode="External"/><Relationship Id="rId2" Type="http://schemas.openxmlformats.org/officeDocument/2006/relationships/hyperlink" Target="https://net.jogtar.hu/jogszabaly?docid=A0100285.K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et.jogtar.hu/jogszabaly?docid=A0100120.TV" TargetMode="External"/><Relationship Id="rId4" Type="http://schemas.openxmlformats.org/officeDocument/2006/relationships/hyperlink" Target="https://net.jogtar.hu/jogszabaly?docid=A1300005.T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ms.sulinet.hu/get/d/e22f8dcb-dc00-4da4-bd69-f2104507b3be/1/4/b/Large/mik1_kotveny1_a.jpg" TargetMode="External"/><Relationship Id="rId2" Type="http://schemas.openxmlformats.org/officeDocument/2006/relationships/hyperlink" Target="https://penzugyi-tudakozo.hu/kotveny-mint-befektetes-mindent-a-kotvenyekro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071538" y="0"/>
            <a:ext cx="5857916" cy="1143000"/>
          </a:xfrm>
          <a:noFill/>
        </p:spPr>
        <p:txBody>
          <a:bodyPr/>
          <a:lstStyle/>
          <a:p>
            <a:r>
              <a:rPr lang="hu-H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KÖTVÉNY</a:t>
            </a:r>
            <a:endParaRPr lang="hu-H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57422" y="2285992"/>
            <a:ext cx="3143272" cy="190023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Jogforrások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A kötvény fogalma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A jogviszony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A kötvény-kellékek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Átruházás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Nota bene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  <p:pic>
        <p:nvPicPr>
          <p:cNvPr id="6" name="Picture 2" descr="http://www.coosp.etr.u-szeged.hu/File/DownloadPicture-adfe132deca6e8119bd7005056b70073/Larg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3" y="3857625"/>
            <a:ext cx="38877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églalap 6"/>
          <p:cNvSpPr>
            <a:spLocks noChangeArrowheads="1"/>
          </p:cNvSpPr>
          <p:nvPr/>
        </p:nvSpPr>
        <p:spPr bwMode="auto">
          <a:xfrm>
            <a:off x="1643063" y="4826000"/>
            <a:ext cx="321468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Jelen tananyag a Szegedi Tudományegyetemen készült az Európai Unió támogatásával. Projekt azonosító: EFOP-3.4.3-16-2016-00014</a:t>
            </a:r>
            <a:br>
              <a:rPr lang="hu-HU" dirty="0">
                <a:latin typeface="Times New Roman" pitchFamily="18" charset="0"/>
                <a:cs typeface="Times New Roman" pitchFamily="18" charset="0"/>
              </a:rPr>
            </a:b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Csoportba foglalás 8"/>
          <p:cNvGrpSpPr/>
          <p:nvPr/>
        </p:nvGrpSpPr>
        <p:grpSpPr>
          <a:xfrm>
            <a:off x="6072198" y="857232"/>
            <a:ext cx="2643174" cy="2524614"/>
            <a:chOff x="6500826" y="214290"/>
            <a:chExt cx="2643174" cy="2524614"/>
          </a:xfrm>
        </p:grpSpPr>
        <p:pic>
          <p:nvPicPr>
            <p:cNvPr id="10" name="Kép 9" descr="mik1_kotveny1_a.jpg">
              <a:hlinkClick r:id="rId9"/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500826" y="214290"/>
              <a:ext cx="2438400" cy="1828800"/>
            </a:xfrm>
            <a:prstGeom prst="rect">
              <a:avLst/>
            </a:prstGeom>
          </p:spPr>
        </p:pic>
        <p:sp>
          <p:nvSpPr>
            <p:cNvPr id="11" name="Szövegdoboz 10"/>
            <p:cNvSpPr txBox="1"/>
            <p:nvPr/>
          </p:nvSpPr>
          <p:spPr>
            <a:xfrm>
              <a:off x="6500826" y="2000240"/>
              <a:ext cx="264317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050" dirty="0" smtClean="0">
                  <a:latin typeface="Times New Roman" pitchFamily="18" charset="0"/>
                  <a:cs typeface="Times New Roman" pitchFamily="18" charset="0"/>
                  <a:hlinkClick r:id="rId9"/>
                </a:rPr>
                <a:t>http://cms.sulinet.hu/get/d/e22f8dcb-dc00-4da4-bd69-f2104507b3be/1/4/b/Large/mik1_kotveny1_a.jpg</a:t>
              </a:r>
              <a:endParaRPr lang="hu-HU" sz="105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églalap 11"/>
          <p:cNvSpPr/>
          <p:nvPr/>
        </p:nvSpPr>
        <p:spPr>
          <a:xfrm>
            <a:off x="2214546" y="857232"/>
            <a:ext cx="3403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b="1" dirty="0" smtClean="0">
                <a:solidFill>
                  <a:srgbClr val="808080"/>
                </a:solidFill>
                <a:latin typeface="Times New Roman" pitchFamily="18" charset="0"/>
                <a:cs typeface="Times New Roman" pitchFamily="18" charset="0"/>
              </a:rPr>
              <a:t>Készítette: dr. Labancz Andrea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Források, felhasznált irodalom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285860"/>
            <a:ext cx="6972320" cy="5357850"/>
          </a:xfrm>
        </p:spPr>
        <p:txBody>
          <a:bodyPr/>
          <a:lstStyle/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képek forrása: </a:t>
            </a:r>
          </a:p>
          <a:p>
            <a:pPr lvl="1"/>
            <a:r>
              <a:rPr lang="hu-H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https://pixabay.com/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(4. dia)</a:t>
            </a:r>
          </a:p>
          <a:p>
            <a:pPr lvl="1"/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1. dia: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http://cms.sulinet.hu/get/d/e22f8dcb-dc00-4da4-bd69-f2104507b3be/1/4/b/Large/mik1_kotveny1_a.jpg</a:t>
            </a:r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kötvény mint befektetés: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https://penzugyi-tudakozo.hu/kotveny-mint-befektetes-mindent-a-kotvenyekrol/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kötvényről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szóló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285/2001. (XII. 26.)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Korm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endelet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Bodor Mária –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Boródiné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Révai Teréz –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Kodaly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Zsuzsanna –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Kraudi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Adrienne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– Pethőné Kovács Ágnes – Rózsa Éva – Salamonné Solymosi Ibolya –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Szegediné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Sebestyén Katalin: Értékpapír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kéziköny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, A tőkepiaci törvény hatálya alá tartozó és hatálya alá nem tartozó értékpapírok.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Agrocent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Kiadó, Budapest, 2002.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Gellén Klára (szerk.): Értékpapírjog.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Pólay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Elemér Alapítvány, Szeged, 2009.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Harsányi Gyöngyi: Értékpapírok és ügyletek a magyar tőkepiacon. Unió Lap- és Könyvkiadó Kereskedelmi Kft.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Hn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 2002.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Tomori Erika: Értékpapírjog és a tőkepiac szabályozása. Közép-Európai Brókerképző Alapítvány, Budapest, 2016.</a:t>
            </a:r>
          </a:p>
          <a:p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1214414" y="0"/>
            <a:ext cx="6900862" cy="114300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Összefoglaló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sz="half" idx="1"/>
          </p:nvPr>
        </p:nvSpPr>
        <p:spPr>
          <a:xfrm>
            <a:off x="1714480" y="2928934"/>
            <a:ext cx="3786187" cy="2428892"/>
          </a:xfrm>
        </p:spPr>
        <p:txBody>
          <a:bodyPr/>
          <a:lstStyle/>
          <a:p>
            <a:pPr marL="800100" lvl="1" indent="-342900">
              <a:buFontTx/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Kötelmi jogi értékpapírok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Váltó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Csekk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Kötvény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Kincstárjegy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Letéti jegy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Jelzáloglevél</a:t>
            </a:r>
          </a:p>
          <a:p>
            <a:pPr>
              <a:buFontTx/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214942" y="2928934"/>
            <a:ext cx="3471863" cy="2311400"/>
          </a:xfrm>
        </p:spPr>
        <p:txBody>
          <a:bodyPr/>
          <a:lstStyle/>
          <a:p>
            <a:pPr marL="914400" lvl="1" indent="-457200">
              <a:buFontTx/>
              <a:buNone/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Dologi jogi értékpapír</a:t>
            </a:r>
          </a:p>
          <a:p>
            <a:pPr marL="1257300" lvl="2" indent="-342900">
              <a:buFontTx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Közraktári jegy</a:t>
            </a:r>
          </a:p>
          <a:p>
            <a:pPr marL="800100" lvl="1" indent="-342900">
              <a:buFontTx/>
              <a:buNone/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Tagsági jogi értékpapír</a:t>
            </a:r>
          </a:p>
          <a:p>
            <a:pPr marL="1257300" lvl="2" indent="-342900">
              <a:buFontTx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Részvény</a:t>
            </a:r>
          </a:p>
          <a:p>
            <a:pPr marL="800100" lvl="1" indent="-342900">
              <a:buFontTx/>
              <a:buNone/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Egyéb</a:t>
            </a:r>
          </a:p>
          <a:p>
            <a:pPr marL="1257300" lvl="2" indent="-342900">
              <a:buFontTx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Befektetési jegy </a:t>
            </a:r>
          </a:p>
          <a:p>
            <a:pPr>
              <a:buFontTx/>
              <a:buNone/>
              <a:defRPr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hu-HU" dirty="0"/>
          </a:p>
        </p:txBody>
      </p:sp>
      <p:sp>
        <p:nvSpPr>
          <p:cNvPr id="6" name="Akciógomb: Információ 5">
            <a:hlinkClick r:id="" action="ppaction://noaction" highlightClick="1"/>
          </p:cNvPr>
          <p:cNvSpPr/>
          <p:nvPr/>
        </p:nvSpPr>
        <p:spPr>
          <a:xfrm>
            <a:off x="8001024" y="214290"/>
            <a:ext cx="900110" cy="928694"/>
          </a:xfrm>
          <a:prstGeom prst="actionButtonInformation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714480" y="1357298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tananyag a Szegedi Tudományegyetem Állam- és Jogtudományi Karon jogász szakon tanulmányokat folytató  hallgatók részére készült a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Bank,- értékpapír és tőkepiaci jog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tárgyhoz/kurzushoz  és az értékpapírokra vonatkozó különös szabályokat foglalja magában. A tananyag a különös részi értékpapírjogi szabályokat az alábbi felosztás szerint tartalmazza: 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785918" y="5380672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tananyag jelen fejezetében a hallgatók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kötvényre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vonatkozó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szabályokat ismerhetik meg.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tananyag jelen fejezetének elsajátításához szükséges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időtartam: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 perc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kötvény - jogforrások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786710" y="0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§</a:t>
            </a:r>
            <a:endParaRPr lang="hu-H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olyamatábra: Feldolgozás 5"/>
          <p:cNvSpPr/>
          <p:nvPr/>
        </p:nvSpPr>
        <p:spPr>
          <a:xfrm>
            <a:off x="2928926" y="1500174"/>
            <a:ext cx="4000528" cy="142876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kötvényről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szóló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 285/2001.  (XII.  26.)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Rendelet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lyamatábra: Feldolgozás 9"/>
          <p:cNvSpPr/>
          <p:nvPr/>
        </p:nvSpPr>
        <p:spPr>
          <a:xfrm>
            <a:off x="2000232" y="3429000"/>
            <a:ext cx="2571768" cy="300039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Mögöttes joganyag: </a:t>
            </a:r>
          </a:p>
          <a:p>
            <a:pPr algn="ctr"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  <a:hlinkClick r:id="rId3"/>
              </a:rPr>
              <a:t>A váltójogi szabályokról szóló 2017. évi CLXXXV. Törvény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  <a:hlinkClick r:id="rId4"/>
              </a:rPr>
              <a:t>2013. évi V. törvény a Polgári Törvénykönyvről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olyamatábra: Feldolgozás 10"/>
          <p:cNvSpPr/>
          <p:nvPr/>
        </p:nvSpPr>
        <p:spPr>
          <a:xfrm>
            <a:off x="5429256" y="3429000"/>
            <a:ext cx="2857520" cy="300039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Mögöttes joganyag: </a:t>
            </a:r>
          </a:p>
          <a:p>
            <a:pPr algn="ctr">
              <a:buFont typeface="Arial" pitchFamily="34" charset="0"/>
              <a:buChar char="•"/>
            </a:pPr>
            <a:r>
              <a:rPr lang="hu-HU" dirty="0" smtClean="0">
                <a:latin typeface="Times New Roman" pitchFamily="18" charset="0"/>
                <a:cs typeface="Times New Roman" pitchFamily="18" charset="0"/>
                <a:hlinkClick r:id="rId5"/>
              </a:rPr>
              <a:t>2001. évi CXX. törvény a tőkepiacról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5357850" cy="114300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kötvény fogalma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14480" y="2786058"/>
            <a:ext cx="7215238" cy="36433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A kötvény névre szóló, hitelviszonyt megtestesítő értékpapír, amely lejárat nélküli vagy - jogszabály által megszabott keretek között - lejárattal rendelkezik. A kötvényben a kibocsátó (az adós) arra kötelezi magát, hogy az ott megjelölt pénzösszegnek az előre meghatározott kamatát vagy egyéb jutalékait, valamint az általa vállalt esetleges egyéb szolgáltatásokat (a továbbiakban együtt: kamat), továbbá a pénzösszeget a kötvény mindenkori tulajdonosának, illetve jogosultjának (a hitelezőnek) a megjelölt időben és módon megfizeti és teljesíti.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2001. évi CXX. törvény a tőkepiacról 12/B. § (1) bekezdés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643174" y="1357298"/>
            <a:ext cx="2614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  <a:hlinkClick r:id="rId2"/>
              </a:rPr>
              <a:t>A kötvény mint befektetés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Kanyar felfelé 9"/>
          <p:cNvSpPr/>
          <p:nvPr/>
        </p:nvSpPr>
        <p:spPr>
          <a:xfrm rot="5400000">
            <a:off x="2262267" y="1309577"/>
            <a:ext cx="416626" cy="36919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6500826" y="214290"/>
            <a:ext cx="2643174" cy="2524614"/>
            <a:chOff x="6500826" y="214290"/>
            <a:chExt cx="2643174" cy="2524614"/>
          </a:xfrm>
        </p:grpSpPr>
        <p:pic>
          <p:nvPicPr>
            <p:cNvPr id="8" name="Kép 7" descr="mik1_kotveny1_a.jpg">
              <a:hlinkClick r:id="rId3"/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00826" y="214290"/>
              <a:ext cx="2438400" cy="1828800"/>
            </a:xfrm>
            <a:prstGeom prst="rect">
              <a:avLst/>
            </a:prstGeom>
          </p:spPr>
        </p:pic>
        <p:sp>
          <p:nvSpPr>
            <p:cNvPr id="7" name="Szövegdoboz 6"/>
            <p:cNvSpPr txBox="1"/>
            <p:nvPr/>
          </p:nvSpPr>
          <p:spPr>
            <a:xfrm>
              <a:off x="6500826" y="2000240"/>
              <a:ext cx="264317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050" dirty="0" smtClean="0">
                  <a:latin typeface="Times New Roman" pitchFamily="18" charset="0"/>
                  <a:cs typeface="Times New Roman" pitchFamily="18" charset="0"/>
                  <a:hlinkClick r:id="rId3"/>
                </a:rPr>
                <a:t>http://cms.sulinet.hu/get/d/e22f8dcb-dc00-4da4-bd69-f2104507b3be/1/4/b/Large/mik1_kotveny1_a.jpg</a:t>
              </a:r>
              <a:endParaRPr lang="hu-HU" sz="105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business-man-2103088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285728"/>
            <a:ext cx="892946" cy="1643050"/>
          </a:xfrm>
          <a:prstGeom prst="rect">
            <a:avLst/>
          </a:prstGeom>
        </p:spPr>
      </p:pic>
      <p:pic>
        <p:nvPicPr>
          <p:cNvPr id="7" name="Kép 6" descr="business-man-2103078__34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714356"/>
            <a:ext cx="942981" cy="171451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8860" y="0"/>
            <a:ext cx="6715140" cy="642942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jogviszony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Kép 10" descr="building-48801_960_7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714356"/>
            <a:ext cx="1177239" cy="1500198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5000628" y="2714620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KIBOCSÁTÓ</a:t>
            </a: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643834" y="2285992"/>
            <a:ext cx="1146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JOGOSULT</a:t>
            </a:r>
            <a:endParaRPr lang="hu-H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7143768" y="2786058"/>
            <a:ext cx="1809458" cy="830997"/>
          </a:xfrm>
          <a:prstGeom prst="wedgeRectCallout">
            <a:avLst>
              <a:gd name="adj1" fmla="val 25946"/>
              <a:gd name="adj2" fmla="val -719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jogosult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bármely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személy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lehet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714480" y="785794"/>
            <a:ext cx="2786082" cy="4832092"/>
          </a:xfrm>
          <a:prstGeom prst="wedgeRectCallout">
            <a:avLst>
              <a:gd name="adj1" fmla="val 56397"/>
              <a:gd name="adj2" fmla="val -2321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Kötvény kibocsátására jogosult:</a:t>
            </a:r>
          </a:p>
          <a:p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az állam, beleértve a külföldi államot is,</a:t>
            </a:r>
          </a:p>
          <a:p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Magyar Nemzeti Bank,</a:t>
            </a:r>
          </a:p>
          <a:p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az önkormányzat,</a:t>
            </a:r>
          </a:p>
          <a:p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nemzetközi szervezet és minden olyan külföldi szervezet, amely saját joga alapján kötvény kibocsátására jogosult,</a:t>
            </a:r>
          </a:p>
          <a:p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jogi személyiséggel rendelkező gazdálkodó szervezet, illetve a jogi személyiséggel rendelkező külföldi gazdálkodó szervezet fióktelepe,</a:t>
            </a:r>
          </a:p>
          <a:p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külön törvényben erre feljogosított szervezet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286380" y="2357430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ADÓS</a:t>
            </a:r>
            <a:endParaRPr lang="hu-HU" sz="1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7572396" y="2000240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HITELEZŐ</a:t>
            </a:r>
            <a:endParaRPr lang="hu-H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Egyenes összekötő nyíllal 19"/>
          <p:cNvCxnSpPr/>
          <p:nvPr/>
        </p:nvCxnSpPr>
        <p:spPr>
          <a:xfrm>
            <a:off x="7000892" y="128586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rot="10800000">
            <a:off x="7000892" y="142873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lyamatábra: Feldolgozás 25"/>
          <p:cNvSpPr/>
          <p:nvPr/>
        </p:nvSpPr>
        <p:spPr>
          <a:xfrm>
            <a:off x="5072066" y="3786190"/>
            <a:ext cx="3857652" cy="1428760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alapul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fekvő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jogviszony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kölcsönügylet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melyben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kibocsátó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adós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kötvény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jogosultja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pedig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hitelező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hu-H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Folyamatábra: Feldolgozás 26"/>
          <p:cNvSpPr/>
          <p:nvPr/>
        </p:nvSpPr>
        <p:spPr>
          <a:xfrm>
            <a:off x="4000496" y="5286388"/>
            <a:ext cx="4929222" cy="1428760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adós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kötvény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kibocsátásával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vállalja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el 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kölcsön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kamatainak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értékpapírban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meghatározottak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szerint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történő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visszafizetését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  <p:bldP spid="17" grpId="0"/>
      <p:bldP spid="18" grpId="0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2867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kötvény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kellékei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1571612"/>
            <a:ext cx="4286280" cy="464347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16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kibocsátáshoz szükséges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felhatalmazás,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kötvény elnevezését és kibocsátásának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célja,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kötvény névértékét,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értékpapírkódja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és - </a:t>
            </a:r>
            <a:r>
              <a:rPr lang="hu-HU" sz="1600" dirty="0" err="1">
                <a:latin typeface="Times New Roman" pitchFamily="18" charset="0"/>
                <a:cs typeface="Times New Roman" pitchFamily="18" charset="0"/>
              </a:rPr>
              <a:t>dematerializált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kötvény kivételével -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sorszáma,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kibocsátó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megnevezése,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az átruházásra vonatkozó esetleges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korlátozás,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kötvény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futamideje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(kivéve a lejárat nélküli kötvényt); a kamatfizetési és beváltási (törlesztési)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időpontok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feltételek,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kötvény összegének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visszafizetése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(kivéve a lejárat nélküli kötvényt) és a kamat megfizetését biztosító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kötelezettségvállalások,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kötvény kiállításának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helye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napja,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i="1" dirty="0">
                <a:latin typeface="Times New Roman" pitchFamily="18" charset="0"/>
                <a:cs typeface="Times New Roman" pitchFamily="18" charset="0"/>
              </a:rPr>
              <a:t>i)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kibocsátó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aláírása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feliratnak 4"/>
          <p:cNvSpPr/>
          <p:nvPr/>
        </p:nvSpPr>
        <p:spPr>
          <a:xfrm>
            <a:off x="6215074" y="3643314"/>
            <a:ext cx="2928926" cy="2928934"/>
          </a:xfrm>
          <a:prstGeom prst="wedgeRectCallout">
            <a:avLst>
              <a:gd name="adj1" fmla="val -57204"/>
              <a:gd name="adj2" fmla="val 199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ematerializált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kötvény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esetében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aláírást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kibocsátó által kiállított és a központi értéktárban elhelyezett okiraton kell feltüntetni. A </a:t>
            </a:r>
            <a:r>
              <a:rPr lang="hu-H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dematerializált</a:t>
            </a:r>
            <a:r>
              <a:rPr lang="hu-H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kötvény az aláírás helyett az okiratot aláírók nevét tartalmazza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  <a:endParaRPr lang="hu-HU" kern="0" dirty="0" smtClean="0">
              <a:solidFill>
                <a:schemeClr val="bg1"/>
              </a:solidFill>
            </a:endParaRPr>
          </a:p>
        </p:txBody>
      </p:sp>
      <p:sp>
        <p:nvSpPr>
          <p:cNvPr id="6" name="Téglalap feliratnak 5"/>
          <p:cNvSpPr/>
          <p:nvPr/>
        </p:nvSpPr>
        <p:spPr>
          <a:xfrm>
            <a:off x="6215074" y="1071546"/>
            <a:ext cx="2928926" cy="2071702"/>
          </a:xfrm>
          <a:prstGeom prst="wedgeRectCallout">
            <a:avLst>
              <a:gd name="adj1" fmla="val -57614"/>
              <a:gd name="adj2" fmla="val -21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yom</a:t>
            </a:r>
            <a:r>
              <a:rPr lang="hu-HU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hu-HU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úton előállított k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ötvényen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fel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kell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tüntetni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első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tulajdonos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azonosítását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szolgáló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adatokat</a:t>
            </a:r>
            <a:r>
              <a:rPr lang="en-US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is. </a:t>
            </a:r>
            <a:endParaRPr lang="hu-HU" kern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yamatábra: Feldolgozás 1"/>
          <p:cNvSpPr/>
          <p:nvPr/>
        </p:nvSpPr>
        <p:spPr>
          <a:xfrm>
            <a:off x="2285984" y="1000108"/>
            <a:ext cx="6000792" cy="478634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Azonosító adat:</a:t>
            </a:r>
          </a:p>
          <a:p>
            <a:pPr marL="342900" indent="-342900">
              <a:buAutoNum type="alphaLcParenR"/>
            </a:pP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természetes személy esetén: 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családi és utónév, 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születési családi és utónév, 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születési hely és születési idő</a:t>
            </a:r>
          </a:p>
          <a:p>
            <a:r>
              <a:rPr lang="hu-H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jogi személy vagy jogi személyiséggel nem rendelkező szervezet esetén: </a:t>
            </a:r>
          </a:p>
          <a:p>
            <a:pPr lvl="2"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név, </a:t>
            </a:r>
          </a:p>
          <a:p>
            <a:pPr lvl="2"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székhely, </a:t>
            </a:r>
          </a:p>
          <a:p>
            <a:pPr lvl="2"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cégjegyzék- </a:t>
            </a:r>
          </a:p>
          <a:p>
            <a:pPr lvl="2">
              <a:buFont typeface="Wingdings" pitchFamily="2" charset="2"/>
              <a:buChar char="ü"/>
            </a:pPr>
            <a:r>
              <a:rPr lang="hu-H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vagy nyilvántartási szám.</a:t>
            </a:r>
          </a:p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kciógomb: Információ 2">
            <a:hlinkClick r:id="" action="ppaction://noaction" highlightClick="1"/>
          </p:cNvPr>
          <p:cNvSpPr/>
          <p:nvPr/>
        </p:nvSpPr>
        <p:spPr>
          <a:xfrm>
            <a:off x="2500298" y="1142984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kötvény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átruházása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0232" y="3429000"/>
            <a:ext cx="6429420" cy="2714644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hu-HU" sz="1600" dirty="0" smtClean="0"/>
              <a:t>Nyomtatott formájú			</a:t>
            </a:r>
            <a:r>
              <a:rPr lang="en-US" sz="1600" dirty="0" smtClean="0"/>
              <a:t>a </a:t>
            </a:r>
            <a:r>
              <a:rPr lang="en-US" sz="1600" dirty="0" err="1" smtClean="0"/>
              <a:t>váltóra</a:t>
            </a:r>
            <a:r>
              <a:rPr lang="en-US" sz="1600" dirty="0" smtClean="0"/>
              <a:t> </a:t>
            </a:r>
            <a:r>
              <a:rPr lang="en-US" sz="1600" dirty="0" err="1" smtClean="0"/>
              <a:t>vonatkozó</a:t>
            </a:r>
            <a:r>
              <a:rPr lang="en-US" sz="1600" dirty="0" smtClean="0"/>
              <a:t> </a:t>
            </a:r>
            <a:endParaRPr lang="hu-HU" sz="1600" dirty="0" smtClean="0"/>
          </a:p>
          <a:p>
            <a:pPr>
              <a:buNone/>
            </a:pPr>
            <a:r>
              <a:rPr lang="hu-HU" sz="1600" dirty="0" smtClean="0"/>
              <a:t>kötvény átruházására 		</a:t>
            </a:r>
            <a:r>
              <a:rPr lang="en-US" sz="1600" dirty="0" err="1" smtClean="0"/>
              <a:t>átruházási</a:t>
            </a:r>
            <a:r>
              <a:rPr lang="en-US" sz="1600" dirty="0" smtClean="0"/>
              <a:t> </a:t>
            </a:r>
            <a:endParaRPr lang="hu-HU" sz="1600" dirty="0" smtClean="0"/>
          </a:p>
          <a:p>
            <a:pPr>
              <a:buNone/>
            </a:pPr>
            <a:r>
              <a:rPr lang="hu-HU" sz="1600" dirty="0" smtClean="0"/>
              <a:t>					</a:t>
            </a:r>
            <a:r>
              <a:rPr lang="en-US" sz="1600" dirty="0" err="1" smtClean="0"/>
              <a:t>szabályok</a:t>
            </a:r>
            <a:r>
              <a:rPr lang="hu-HU" sz="1600" dirty="0" err="1" smtClean="0"/>
              <a:t>at</a:t>
            </a:r>
            <a:r>
              <a:rPr lang="hu-HU" sz="1600" dirty="0" smtClean="0"/>
              <a:t> kell alkalmazni										</a:t>
            </a:r>
          </a:p>
          <a:p>
            <a:pPr>
              <a:buNone/>
            </a:pPr>
            <a:endParaRPr lang="hu-HU" sz="1600" i="1" dirty="0" smtClean="0"/>
          </a:p>
          <a:p>
            <a:pPr>
              <a:buNone/>
            </a:pPr>
            <a:r>
              <a:rPr lang="hu-HU" sz="1600" dirty="0" smtClean="0"/>
              <a:t>D</a:t>
            </a:r>
            <a:r>
              <a:rPr lang="en-US" sz="1600" dirty="0" err="1" smtClean="0"/>
              <a:t>ematerializált</a:t>
            </a:r>
            <a:r>
              <a:rPr lang="en-US" sz="1600" dirty="0" smtClean="0"/>
              <a:t> </a:t>
            </a:r>
            <a:r>
              <a:rPr lang="hu-HU" sz="1600" dirty="0" smtClean="0"/>
              <a:t>kötvény 		</a:t>
            </a:r>
            <a:r>
              <a:rPr lang="en-US" sz="1600" dirty="0" err="1" smtClean="0"/>
              <a:t>értékpapírszámlák</a:t>
            </a:r>
            <a:r>
              <a:rPr lang="en-US" sz="1600" dirty="0" smtClean="0"/>
              <a:t> </a:t>
            </a:r>
            <a:r>
              <a:rPr lang="en-US" sz="1600" dirty="0" err="1" smtClean="0"/>
              <a:t>közötti</a:t>
            </a:r>
            <a:r>
              <a:rPr lang="en-US" sz="1600" dirty="0" smtClean="0"/>
              <a:t> </a:t>
            </a:r>
            <a:endParaRPr lang="hu-HU" sz="1600" dirty="0" smtClean="0"/>
          </a:p>
          <a:p>
            <a:pPr>
              <a:buNone/>
            </a:pPr>
            <a:r>
              <a:rPr lang="hu-HU" sz="1600" dirty="0" smtClean="0"/>
              <a:t>átruházására			</a:t>
            </a:r>
            <a:r>
              <a:rPr lang="en-US" sz="1600" dirty="0" err="1" smtClean="0"/>
              <a:t>terhelés</a:t>
            </a:r>
            <a:r>
              <a:rPr lang="en-US" sz="1600" dirty="0" smtClean="0"/>
              <a:t> </a:t>
            </a:r>
            <a:r>
              <a:rPr lang="en-US" sz="1600" dirty="0" err="1" smtClean="0"/>
              <a:t>és</a:t>
            </a:r>
            <a:r>
              <a:rPr lang="en-US" sz="1600" dirty="0" smtClean="0"/>
              <a:t> </a:t>
            </a:r>
            <a:r>
              <a:rPr lang="en-US" sz="1600" dirty="0" err="1" smtClean="0"/>
              <a:t>jóváírás</a:t>
            </a:r>
            <a:r>
              <a:rPr lang="en-US" sz="1600" dirty="0" smtClean="0"/>
              <a:t> </a:t>
            </a:r>
            <a:endParaRPr lang="hu-HU" sz="1600" dirty="0" smtClean="0"/>
          </a:p>
          <a:p>
            <a:pPr>
              <a:buNone/>
            </a:pPr>
            <a:r>
              <a:rPr lang="hu-HU" sz="1600" dirty="0" smtClean="0"/>
              <a:t>					</a:t>
            </a:r>
            <a:r>
              <a:rPr lang="en-US" sz="1600" dirty="0" err="1" smtClean="0"/>
              <a:t>szabályai</a:t>
            </a:r>
            <a:r>
              <a:rPr lang="hu-HU" sz="1600" dirty="0" smtClean="0"/>
              <a:t>t kell alkalmazni				</a:t>
            </a:r>
            <a:endParaRPr lang="hu-HU" sz="1600" dirty="0"/>
          </a:p>
          <a:p>
            <a:endParaRPr lang="hu-HU" sz="1600" dirty="0"/>
          </a:p>
        </p:txBody>
      </p:sp>
      <p:sp>
        <p:nvSpPr>
          <p:cNvPr id="9" name="Téglalap 8"/>
          <p:cNvSpPr/>
          <p:nvPr/>
        </p:nvSpPr>
        <p:spPr>
          <a:xfrm>
            <a:off x="1857356" y="1357298"/>
            <a:ext cx="6643734" cy="11430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A kötvény átruházható értékpapír; az átruházással a kötvényből eredő valamennyi jog átszáll az új kötvénytulajdonosra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285/2001. (XII. 26.) Korm. Rendelet a kötvényről 4. § (1) bekezdés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Jobbra nyíl 9"/>
          <p:cNvSpPr/>
          <p:nvPr/>
        </p:nvSpPr>
        <p:spPr>
          <a:xfrm>
            <a:off x="4500562" y="36433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4429124" y="535782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785918" y="1071546"/>
            <a:ext cx="5643602" cy="5429288"/>
          </a:xfrm>
          <a:prstGeom prst="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kötvényátruházás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csak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feltétlen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lehet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kötvényátruházáshoz fűzött bármilyen feltétel, illetőleg a részleges kötvényátruházás </a:t>
            </a:r>
            <a:r>
              <a:rPr lang="hu-H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semmis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kötvény átruházását jogszabály vagy a kibocsátó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korlátozhatja, kizárhatja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. Az ilyen rendelkezést tartalmazó jogszabály csak törvény vagy kormányrendelet lehet.</a:t>
            </a:r>
          </a:p>
          <a:p>
            <a:pPr algn="ctr"/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kötvénynek a korlátozásba ütköző átruházása </a:t>
            </a:r>
            <a:r>
              <a:rPr lang="hu-H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semmis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kötvényen alapuló követelés </a:t>
            </a:r>
            <a:r>
              <a:rPr lang="es-E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kibocsátóval szemben nem évül el.</a:t>
            </a:r>
            <a:endParaRPr lang="hu-HU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4286248" y="171448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4214810" y="4429132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7572396" y="1071546"/>
            <a:ext cx="1156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NB!</a:t>
            </a:r>
            <a:endParaRPr lang="hu-H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8200</TotalTime>
  <Words>862</Words>
  <Application>Microsoft Office PowerPoint</Application>
  <PresentationFormat>Diavetítés a képernyőre (4:3 oldalarány)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Alapértelmezett terv</vt:lpstr>
      <vt:lpstr>KÖTVÉNY</vt:lpstr>
      <vt:lpstr>Összefoglaló</vt:lpstr>
      <vt:lpstr>A kötvény - jogforrások</vt:lpstr>
      <vt:lpstr>A kötvény fogalma</vt:lpstr>
      <vt:lpstr>A jogviszony</vt:lpstr>
      <vt:lpstr>A kötvény kellékei</vt:lpstr>
      <vt:lpstr>7. dia</vt:lpstr>
      <vt:lpstr>A kötvény átruházása</vt:lpstr>
      <vt:lpstr>9. dia</vt:lpstr>
      <vt:lpstr>Források, felhasznált irodalom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Windows-felhasználó</cp:lastModifiedBy>
  <cp:revision>54</cp:revision>
  <dcterms:created xsi:type="dcterms:W3CDTF">2008-02-07T08:58:19Z</dcterms:created>
  <dcterms:modified xsi:type="dcterms:W3CDTF">2018-11-29T08:20:02Z</dcterms:modified>
</cp:coreProperties>
</file>