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87" r:id="rId2"/>
    <p:sldId id="289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1" r:id="rId26"/>
    <p:sldId id="280" r:id="rId27"/>
    <p:sldId id="281" r:id="rId28"/>
    <p:sldId id="282" r:id="rId29"/>
    <p:sldId id="283" r:id="rId30"/>
    <p:sldId id="284" r:id="rId31"/>
    <p:sldId id="285" r:id="rId32"/>
    <p:sldId id="292" r:id="rId3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-felhasználó" initials="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866" autoAdjust="0"/>
  </p:normalViewPr>
  <p:slideViewPr>
    <p:cSldViewPr>
      <p:cViewPr varScale="1">
        <p:scale>
          <a:sx n="66" d="100"/>
          <a:sy n="66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Mintaszöveg szerkesztése</a:t>
            </a:r>
          </a:p>
          <a:p>
            <a:pPr lvl="1"/>
            <a:r>
              <a:rPr lang="en-US" noProof="0"/>
              <a:t>Második szint</a:t>
            </a:r>
          </a:p>
          <a:p>
            <a:pPr lvl="2"/>
            <a:r>
              <a:rPr lang="en-US" noProof="0"/>
              <a:t>Harmadik szint</a:t>
            </a:r>
          </a:p>
          <a:p>
            <a:pPr lvl="3"/>
            <a:r>
              <a:rPr lang="en-US" noProof="0"/>
              <a:t>Negyedik szint</a:t>
            </a:r>
          </a:p>
          <a:p>
            <a:pPr lvl="4"/>
            <a:r>
              <a:rPr lang="en-US" noProof="0"/>
              <a:t>Ötödik szint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500555E-DA3F-4CCE-9DA3-0A8BC45B054C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57CBA-304B-4BED-9B16-D50D710D54E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2A7FB-D852-42C3-9D7B-B4D7F0530E5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2BFAD-78C9-4469-BFB6-6751862754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834A-486F-4641-A3B6-E9AD331D299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16906-32E7-4AEB-B610-0D30AB9592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D51B-F242-4562-B48A-20D53E67970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4A161-1EBB-4509-8B9C-1FF9BBC2B2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6F316-E188-47DE-9CE4-22EE53811BB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958BD-4E97-48C2-BF17-EE30453C5B5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8E5D4-7C8E-47F5-B807-864692A0FBA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4A28-4F27-4C98-9629-838EA0B049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8892-49DD-49D5-BBFB-B65A41FE87E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58C9FDD-6467-4F38-A693-05FE394D23C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1" name="Picture 9" descr="ppt_hatter"/>
          <p:cNvPicPr preferRelativeResize="0"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25400" y="0"/>
            <a:ext cx="91694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kuria-birosag.hu/hu/elvhat/9582003-szamu-gazdasagi-elvi-hatarozat" TargetMode="External"/><Relationship Id="rId2" Type="http://schemas.openxmlformats.org/officeDocument/2006/relationships/hyperlink" Target="https://net.jogtar.hu/jogszabaly?docid=A1600130.T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uria-birosag.hu/hu/elvhat/12212005-szamu-gazdasagi-elvi-hataroza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ixaba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3"/>
          <p:cNvSpPr>
            <a:spLocks noGrp="1"/>
          </p:cNvSpPr>
          <p:nvPr>
            <p:ph type="ctrTitle"/>
          </p:nvPr>
        </p:nvSpPr>
        <p:spPr>
          <a:xfrm>
            <a:off x="2285984" y="0"/>
            <a:ext cx="6072207" cy="2457450"/>
          </a:xfrm>
        </p:spPr>
        <p:txBody>
          <a:bodyPr/>
          <a:lstStyle/>
          <a:p>
            <a:pPr marL="1371600" indent="-1371600"/>
            <a:r>
              <a:rPr lang="hu-HU" sz="6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</a:t>
            </a:r>
            <a:r>
              <a:rPr lang="hu-H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(második rész)</a:t>
            </a:r>
            <a:endParaRPr lang="hu-H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www.coosp.etr.u-szeged.hu/File/DownloadPicture-adfe132deca6e8119bd7005056b70073/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3857625"/>
            <a:ext cx="38877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4"/>
          <p:cNvSpPr>
            <a:spLocks noChangeArrowheads="1"/>
          </p:cNvSpPr>
          <p:nvPr/>
        </p:nvSpPr>
        <p:spPr bwMode="auto">
          <a:xfrm>
            <a:off x="1643063" y="4826000"/>
            <a:ext cx="3214687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Jelen tananyag a Szegedi Tudományegyetemen készült az Európai Unió támogatásával. Projekt azonosító: EFOP-3.4.3-16-2016-00014</a:t>
            </a:r>
            <a:br>
              <a:rPr lang="hu-HU" dirty="0">
                <a:latin typeface="Times New Roman" pitchFamily="18" charset="0"/>
                <a:cs typeface="Times New Roman" pitchFamily="18" charset="0"/>
              </a:rPr>
            </a:b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428860" y="2000240"/>
            <a:ext cx="6000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Készítette: dr. Labancz Andrea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8286776" cy="78581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sz="4800" dirty="0" smtClean="0">
                <a:latin typeface="Times New Roman" pitchFamily="18" charset="0"/>
                <a:cs typeface="Times New Roman" pitchFamily="18" charset="0"/>
              </a:rPr>
              <a:t>A kezességvállalás módja</a:t>
            </a:r>
            <a:endParaRPr lang="hu-H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285860"/>
            <a:ext cx="7115196" cy="535785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u-H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Váltóra vagy a toldatára vezetett kezességvállaló nyilatkozattal</a:t>
            </a: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pl.: „kezességet vállalok” kifejezéssel </a:t>
            </a:r>
          </a:p>
          <a:p>
            <a:pPr>
              <a:buNone/>
            </a:pPr>
            <a:endParaRPr lang="hu-H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nyilatkozatot a kezesnek alá kell írnia.</a:t>
            </a:r>
          </a:p>
          <a:p>
            <a:pPr lvl="0" algn="ctr">
              <a:buNone/>
            </a:pPr>
            <a:endParaRPr lang="hu-H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Előlap puszta aláírásával</a:t>
            </a:r>
          </a:p>
          <a:p>
            <a:pPr algn="ctr">
              <a:buNone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törvény értelmében az </a:t>
            </a:r>
            <a:r>
              <a:rPr lang="hu-H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előlapra írt</a:t>
            </a: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puszta aláírást is kezességvállalásnak kell tekinteni, kivéve a címzett és a kibocsátó aláírását. </a:t>
            </a:r>
          </a:p>
          <a:p>
            <a:pPr>
              <a:buNone/>
            </a:pPr>
            <a:endParaRPr lang="hu-H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Lefelé nyíl 3"/>
          <p:cNvSpPr/>
          <p:nvPr/>
        </p:nvSpPr>
        <p:spPr>
          <a:xfrm>
            <a:off x="4929190" y="2928934"/>
            <a:ext cx="484632" cy="35719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285728"/>
            <a:ext cx="7115196" cy="621510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kezességvállaló nyilatkozatban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 kell jelölni azt a személyt, akiért a kezességet vállalták.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Ennek hiányában –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vélelem alapján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 kezességvállalás a </a:t>
            </a:r>
            <a:r>
              <a:rPr lang="hu-H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kibocsátóért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történtnek tekintendő. 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váltókezes kötelezettségének terjedelme </a:t>
            </a:r>
            <a:r>
              <a:rPr lang="hu-H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annak a kötelezettségéhez igazodik, akiért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kezességet vállalta. 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készfizető kezesség</a:t>
            </a:r>
          </a:p>
          <a:p>
            <a:pPr algn="ctr">
              <a:buNone/>
            </a:pPr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 a váltókezes a váltót kifizeti, a váltóból eredő jogokat megszerzi azzal szemben, akiért a kezességet vállalta, valamint azokkal szemben is, akik az utóbbi iránt a váltó alapján kötelezettek.</a:t>
            </a:r>
          </a:p>
          <a:p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5000628" y="3214686"/>
            <a:ext cx="484632" cy="28575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Egyenes összekötő nyíllal 23"/>
          <p:cNvCxnSpPr/>
          <p:nvPr/>
        </p:nvCxnSpPr>
        <p:spPr>
          <a:xfrm rot="5400000" flipH="1" flipV="1">
            <a:off x="6072198" y="2500306"/>
            <a:ext cx="2428892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Csoportba foglalás 48"/>
          <p:cNvGrpSpPr/>
          <p:nvPr/>
        </p:nvGrpSpPr>
        <p:grpSpPr>
          <a:xfrm>
            <a:off x="3643306" y="2000240"/>
            <a:ext cx="4500594" cy="726522"/>
            <a:chOff x="3643306" y="2000240"/>
            <a:chExt cx="4500594" cy="726522"/>
          </a:xfrm>
        </p:grpSpPr>
        <p:grpSp>
          <p:nvGrpSpPr>
            <p:cNvPr id="7" name="Csoportba foglalás 30"/>
            <p:cNvGrpSpPr/>
            <p:nvPr/>
          </p:nvGrpSpPr>
          <p:grpSpPr>
            <a:xfrm>
              <a:off x="3643306" y="2000240"/>
              <a:ext cx="4500594" cy="357190"/>
              <a:chOff x="2285984" y="2000240"/>
              <a:chExt cx="4500594" cy="357190"/>
            </a:xfrm>
          </p:grpSpPr>
          <p:sp>
            <p:nvSpPr>
              <p:cNvPr id="8" name="Szalagnyíl felfelé 7"/>
              <p:cNvSpPr/>
              <p:nvPr/>
            </p:nvSpPr>
            <p:spPr>
              <a:xfrm>
                <a:off x="5143504" y="2000240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Szalagnyíl felfelé 8"/>
              <p:cNvSpPr/>
              <p:nvPr/>
            </p:nvSpPr>
            <p:spPr>
              <a:xfrm>
                <a:off x="371474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Szalagnyíl felfelé 9"/>
              <p:cNvSpPr/>
              <p:nvPr/>
            </p:nvSpPr>
            <p:spPr>
              <a:xfrm>
                <a:off x="228598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Szövegdoboz 35"/>
            <p:cNvSpPr txBox="1"/>
            <p:nvPr/>
          </p:nvSpPr>
          <p:spPr>
            <a:xfrm>
              <a:off x="3714744" y="2357430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Szövegdoboz 36"/>
          <p:cNvSpPr txBox="1"/>
          <p:nvPr/>
        </p:nvSpPr>
        <p:spPr>
          <a:xfrm>
            <a:off x="6643702" y="5214950"/>
            <a:ext cx="2285984" cy="138499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Az idegen váltó kötelezettjei</a:t>
            </a:r>
          </a:p>
        </p:txBody>
      </p:sp>
      <p:sp>
        <p:nvSpPr>
          <p:cNvPr id="38" name="Téglalap feliratnak 37"/>
          <p:cNvSpPr/>
          <p:nvPr/>
        </p:nvSpPr>
        <p:spPr>
          <a:xfrm>
            <a:off x="1571604" y="4429132"/>
            <a:ext cx="3000396" cy="2428868"/>
          </a:xfrm>
          <a:prstGeom prst="wedgeRectCallout">
            <a:avLst>
              <a:gd name="adj1" fmla="val 66439"/>
              <a:gd name="adj2" fmla="val 210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Egyenes adós (főkötelezett):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Vele szemben minden egyéb jogcselekmény nélkül fel lehet lépni (nem kell óvást felvenni). A váltót szabályszerűen bemutató, alakilag legitimált jogosultnak köteles teljesíteni.</a:t>
            </a:r>
          </a:p>
        </p:txBody>
      </p:sp>
      <p:sp>
        <p:nvSpPr>
          <p:cNvPr id="44" name="Téglalap feliratnak 43"/>
          <p:cNvSpPr/>
          <p:nvPr/>
        </p:nvSpPr>
        <p:spPr>
          <a:xfrm>
            <a:off x="1571604" y="2786058"/>
            <a:ext cx="4643470" cy="1285884"/>
          </a:xfrm>
          <a:prstGeom prst="wedgeRectCallout">
            <a:avLst>
              <a:gd name="adj1" fmla="val -24571"/>
              <a:gd name="adj2" fmla="val -956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Megtérítési adósok (visszkereseti adósok):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Ha a főkötelezett nem teljesít, ők aláírásukkal vállalják, hogy helyette teljesítenek (helytállási kötelezettség). Velük szemben fellépni csak óvás alapján lehet.</a:t>
            </a:r>
          </a:p>
        </p:txBody>
      </p:sp>
      <p:grpSp>
        <p:nvGrpSpPr>
          <p:cNvPr id="47" name="Csoportba foglalás 46"/>
          <p:cNvGrpSpPr/>
          <p:nvPr/>
        </p:nvGrpSpPr>
        <p:grpSpPr>
          <a:xfrm>
            <a:off x="1928794" y="214290"/>
            <a:ext cx="5572164" cy="1785950"/>
            <a:chOff x="1928794" y="214290"/>
            <a:chExt cx="5572164" cy="1785950"/>
          </a:xfrm>
        </p:grpSpPr>
        <p:pic>
          <p:nvPicPr>
            <p:cNvPr id="39" name="Kép 38" descr="business-man-2103088_960_7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15074" y="214290"/>
              <a:ext cx="900119" cy="1500198"/>
            </a:xfrm>
            <a:prstGeom prst="rect">
              <a:avLst/>
            </a:prstGeom>
          </p:spPr>
        </p:pic>
        <p:pic>
          <p:nvPicPr>
            <p:cNvPr id="35" name="Kép 34" descr="business-man-2103088_960_7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86314" y="214290"/>
              <a:ext cx="900119" cy="1500198"/>
            </a:xfrm>
            <a:prstGeom prst="rect">
              <a:avLst/>
            </a:prstGeom>
          </p:spPr>
        </p:pic>
        <p:pic>
          <p:nvPicPr>
            <p:cNvPr id="32" name="Kép 31" descr="business-man-2103088_960_7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71868" y="214290"/>
              <a:ext cx="900119" cy="1500198"/>
            </a:xfrm>
            <a:prstGeom prst="rect">
              <a:avLst/>
            </a:prstGeom>
          </p:spPr>
        </p:pic>
        <p:pic>
          <p:nvPicPr>
            <p:cNvPr id="31" name="Kép 30" descr="business-man-2103078__340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80024" y="285728"/>
              <a:ext cx="746527" cy="1357322"/>
            </a:xfrm>
            <a:prstGeom prst="rect">
              <a:avLst/>
            </a:prstGeom>
          </p:spPr>
        </p:pic>
        <p:sp>
          <p:nvSpPr>
            <p:cNvPr id="20" name="Szövegdoboz 19"/>
            <p:cNvSpPr txBox="1"/>
            <p:nvPr/>
          </p:nvSpPr>
          <p:spPr>
            <a:xfrm>
              <a:off x="1928794" y="1571612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KIBOCSÁTÓ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Szövegdoboz 20"/>
            <p:cNvSpPr txBox="1"/>
            <p:nvPr/>
          </p:nvSpPr>
          <p:spPr>
            <a:xfrm>
              <a:off x="3357554" y="1571612"/>
              <a:ext cx="14117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JOGOSULT1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églalap 32"/>
            <p:cNvSpPr/>
            <p:nvPr/>
          </p:nvSpPr>
          <p:spPr>
            <a:xfrm>
              <a:off x="2000232" y="214290"/>
              <a:ext cx="5500726" cy="178595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3" name="Egyenes összekötő nyíllal 12"/>
            <p:cNvCxnSpPr/>
            <p:nvPr/>
          </p:nvCxnSpPr>
          <p:spPr>
            <a:xfrm>
              <a:off x="3214678" y="1071546"/>
              <a:ext cx="2078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nyíllal 13"/>
            <p:cNvCxnSpPr/>
            <p:nvPr/>
          </p:nvCxnSpPr>
          <p:spPr>
            <a:xfrm rot="10800000">
              <a:off x="3143240" y="121442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Szövegdoboz 40"/>
            <p:cNvSpPr txBox="1"/>
            <p:nvPr/>
          </p:nvSpPr>
          <p:spPr>
            <a:xfrm>
              <a:off x="4643438" y="1571612"/>
              <a:ext cx="1385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JOGOSULT2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6072198" y="1571612"/>
              <a:ext cx="1385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JOGOSULT3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8" name="Csoportba foglalás 47"/>
          <p:cNvGrpSpPr/>
          <p:nvPr/>
        </p:nvGrpSpPr>
        <p:grpSpPr>
          <a:xfrm>
            <a:off x="7500958" y="214290"/>
            <a:ext cx="1385700" cy="1767314"/>
            <a:chOff x="7500958" y="214290"/>
            <a:chExt cx="1385700" cy="1767314"/>
          </a:xfrm>
        </p:grpSpPr>
        <p:pic>
          <p:nvPicPr>
            <p:cNvPr id="40" name="Kép 39" descr="business-man-2103088_960_72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43" name="Szövegdoboz 42"/>
            <p:cNvSpPr txBox="1"/>
            <p:nvPr/>
          </p:nvSpPr>
          <p:spPr>
            <a:xfrm>
              <a:off x="7500958" y="1643050"/>
              <a:ext cx="1385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45" name="Kép 44" descr="thinking-294276__34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4929198"/>
            <a:ext cx="845344" cy="1690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Csoportba foglalás 27"/>
          <p:cNvGrpSpPr/>
          <p:nvPr/>
        </p:nvGrpSpPr>
        <p:grpSpPr>
          <a:xfrm>
            <a:off x="4000496" y="1857364"/>
            <a:ext cx="4572032" cy="714380"/>
            <a:chOff x="4000496" y="1857364"/>
            <a:chExt cx="4572032" cy="714380"/>
          </a:xfrm>
        </p:grpSpPr>
        <p:grpSp>
          <p:nvGrpSpPr>
            <p:cNvPr id="5" name="Csoportba foglalás 39"/>
            <p:cNvGrpSpPr/>
            <p:nvPr/>
          </p:nvGrpSpPr>
          <p:grpSpPr>
            <a:xfrm rot="10800000" flipH="1">
              <a:off x="4000496" y="2214554"/>
              <a:ext cx="4572032" cy="357190"/>
              <a:chOff x="3286116" y="2143116"/>
              <a:chExt cx="4357718" cy="357190"/>
            </a:xfrm>
          </p:grpSpPr>
          <p:sp>
            <p:nvSpPr>
              <p:cNvPr id="8" name="Szalagnyíl felfelé 7"/>
              <p:cNvSpPr/>
              <p:nvPr/>
            </p:nvSpPr>
            <p:spPr>
              <a:xfrm>
                <a:off x="6000760" y="2143116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Szalagnyíl felfelé 8"/>
              <p:cNvSpPr/>
              <p:nvPr/>
            </p:nvSpPr>
            <p:spPr>
              <a:xfrm>
                <a:off x="4643438" y="2143116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Szalagnyíl felfelé 9"/>
              <p:cNvSpPr/>
              <p:nvPr/>
            </p:nvSpPr>
            <p:spPr>
              <a:xfrm>
                <a:off x="3286116" y="2143116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Szövegdoboz 35"/>
            <p:cNvSpPr txBox="1"/>
            <p:nvPr/>
          </p:nvSpPr>
          <p:spPr>
            <a:xfrm>
              <a:off x="4143372" y="1857364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Szövegdoboz 36"/>
          <p:cNvSpPr txBox="1"/>
          <p:nvPr/>
        </p:nvSpPr>
        <p:spPr>
          <a:xfrm>
            <a:off x="6929454" y="214290"/>
            <a:ext cx="2071670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saját váltó kötelezettjei</a:t>
            </a:r>
          </a:p>
        </p:txBody>
      </p:sp>
      <p:sp>
        <p:nvSpPr>
          <p:cNvPr id="44" name="Téglalap feliratnak 43"/>
          <p:cNvSpPr/>
          <p:nvPr/>
        </p:nvSpPr>
        <p:spPr>
          <a:xfrm>
            <a:off x="1643042" y="214290"/>
            <a:ext cx="4786346" cy="1643050"/>
          </a:xfrm>
          <a:prstGeom prst="wedgeRectCallout">
            <a:avLst>
              <a:gd name="adj1" fmla="val -6696"/>
              <a:gd name="adj2" fmla="val 691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Megtérítési adósok (visszkereseti adósok):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Ha a főkötelezett nem teljesít, ők aláírásukkal vállalják, hogy helyette teljesítenek (helytállási kötelezettség). Velük szemben fellépni csak óvás alapján lehet.</a:t>
            </a:r>
          </a:p>
        </p:txBody>
      </p:sp>
      <p:sp>
        <p:nvSpPr>
          <p:cNvPr id="38" name="Téglalap feliratnak 37"/>
          <p:cNvSpPr/>
          <p:nvPr/>
        </p:nvSpPr>
        <p:spPr>
          <a:xfrm>
            <a:off x="1785918" y="5357826"/>
            <a:ext cx="6715172" cy="1143008"/>
          </a:xfrm>
          <a:prstGeom prst="wedgeRectCallout">
            <a:avLst>
              <a:gd name="adj1" fmla="val -34718"/>
              <a:gd name="adj2" fmla="val -1196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1600" b="1" dirty="0" smtClean="0">
                <a:latin typeface="Times New Roman" pitchFamily="18" charset="0"/>
                <a:cs typeface="Times New Roman" pitchFamily="18" charset="0"/>
              </a:rPr>
              <a:t>Egyenes adós (főkötelezett):</a:t>
            </a:r>
          </a:p>
          <a:p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Vele szemben minden egyéb jogcselekmény nélkül fel lehet lépni (nem kell óvást felvenni). A váltót szabályszerűen bemutató, alakilag legitimált jogosultnak köteles teljesíteni.</a:t>
            </a:r>
          </a:p>
        </p:txBody>
      </p:sp>
      <p:grpSp>
        <p:nvGrpSpPr>
          <p:cNvPr id="25" name="Csoportba foglalás 24"/>
          <p:cNvGrpSpPr/>
          <p:nvPr/>
        </p:nvGrpSpPr>
        <p:grpSpPr>
          <a:xfrm>
            <a:off x="1857356" y="2857496"/>
            <a:ext cx="1428760" cy="1624438"/>
            <a:chOff x="1857356" y="2857496"/>
            <a:chExt cx="1428760" cy="1624438"/>
          </a:xfrm>
        </p:grpSpPr>
        <p:pic>
          <p:nvPicPr>
            <p:cNvPr id="41" name="Kép 40" descr="business-man-2103078__340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8586" y="2857496"/>
              <a:ext cx="746527" cy="1357322"/>
            </a:xfrm>
            <a:prstGeom prst="rect">
              <a:avLst/>
            </a:prstGeom>
          </p:spPr>
        </p:pic>
        <p:sp>
          <p:nvSpPr>
            <p:cNvPr id="42" name="Szövegdoboz 41"/>
            <p:cNvSpPr txBox="1"/>
            <p:nvPr/>
          </p:nvSpPr>
          <p:spPr>
            <a:xfrm>
              <a:off x="1857356" y="4143380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KIÁLLÍTÓ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Csoportba foglalás 26"/>
          <p:cNvGrpSpPr/>
          <p:nvPr/>
        </p:nvGrpSpPr>
        <p:grpSpPr>
          <a:xfrm>
            <a:off x="3214678" y="2786058"/>
            <a:ext cx="4214842" cy="1785950"/>
            <a:chOff x="3214678" y="2786058"/>
            <a:chExt cx="4214842" cy="1785950"/>
          </a:xfrm>
        </p:grpSpPr>
        <p:grpSp>
          <p:nvGrpSpPr>
            <p:cNvPr id="26" name="Csoportba foglalás 25"/>
            <p:cNvGrpSpPr/>
            <p:nvPr/>
          </p:nvGrpSpPr>
          <p:grpSpPr>
            <a:xfrm>
              <a:off x="3286116" y="2786058"/>
              <a:ext cx="4100344" cy="1695876"/>
              <a:chOff x="3286116" y="2786058"/>
              <a:chExt cx="4100344" cy="1695876"/>
            </a:xfrm>
          </p:grpSpPr>
          <p:pic>
            <p:nvPicPr>
              <p:cNvPr id="34" name="Kép 33" descr="business-man-2103088_960_72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143636" y="2786058"/>
                <a:ext cx="900119" cy="1500198"/>
              </a:xfrm>
              <a:prstGeom prst="rect">
                <a:avLst/>
              </a:prstGeom>
            </p:spPr>
          </p:pic>
          <p:pic>
            <p:nvPicPr>
              <p:cNvPr id="39" name="Kép 38" descr="business-man-2103088_960_72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714876" y="2786058"/>
                <a:ext cx="900119" cy="1500198"/>
              </a:xfrm>
              <a:prstGeom prst="rect">
                <a:avLst/>
              </a:prstGeom>
            </p:spPr>
          </p:pic>
          <p:pic>
            <p:nvPicPr>
              <p:cNvPr id="40" name="Kép 39" descr="business-man-2103088_960_72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500430" y="2786058"/>
                <a:ext cx="900119" cy="1500198"/>
              </a:xfrm>
              <a:prstGeom prst="rect">
                <a:avLst/>
              </a:prstGeom>
            </p:spPr>
          </p:pic>
          <p:sp>
            <p:nvSpPr>
              <p:cNvPr id="43" name="Szövegdoboz 42"/>
              <p:cNvSpPr txBox="1"/>
              <p:nvPr/>
            </p:nvSpPr>
            <p:spPr>
              <a:xfrm>
                <a:off x="3286116" y="4143380"/>
                <a:ext cx="141173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b="1" dirty="0" smtClean="0">
                    <a:latin typeface="Times New Roman" pitchFamily="18" charset="0"/>
                    <a:cs typeface="Times New Roman" pitchFamily="18" charset="0"/>
                  </a:rPr>
                  <a:t>JOGOSULT1</a:t>
                </a:r>
                <a:endParaRPr lang="hu-H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Szövegdoboz 47"/>
              <p:cNvSpPr txBox="1"/>
              <p:nvPr/>
            </p:nvSpPr>
            <p:spPr>
              <a:xfrm>
                <a:off x="4572000" y="4143380"/>
                <a:ext cx="13857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b="1" dirty="0" smtClean="0">
                    <a:latin typeface="Times New Roman" pitchFamily="18" charset="0"/>
                    <a:cs typeface="Times New Roman" pitchFamily="18" charset="0"/>
                  </a:rPr>
                  <a:t>JOGOSULT2</a:t>
                </a:r>
                <a:endParaRPr lang="hu-H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Szövegdoboz 48"/>
              <p:cNvSpPr txBox="1"/>
              <p:nvPr/>
            </p:nvSpPr>
            <p:spPr>
              <a:xfrm>
                <a:off x="6000760" y="4143380"/>
                <a:ext cx="13857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1600" b="1" dirty="0" smtClean="0">
                    <a:latin typeface="Times New Roman" pitchFamily="18" charset="0"/>
                    <a:cs typeface="Times New Roman" pitchFamily="18" charset="0"/>
                  </a:rPr>
                  <a:t>JOGOSULT3</a:t>
                </a:r>
                <a:endParaRPr lang="hu-H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5" name="Téglalap 44"/>
            <p:cNvSpPr/>
            <p:nvPr/>
          </p:nvSpPr>
          <p:spPr>
            <a:xfrm>
              <a:off x="3214678" y="2786058"/>
              <a:ext cx="4214842" cy="178595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0" name="Csoportba foglalás 49"/>
          <p:cNvGrpSpPr/>
          <p:nvPr/>
        </p:nvGrpSpPr>
        <p:grpSpPr>
          <a:xfrm>
            <a:off x="7758300" y="2714620"/>
            <a:ext cx="1385700" cy="1767314"/>
            <a:chOff x="7500958" y="214290"/>
            <a:chExt cx="1385700" cy="1767314"/>
          </a:xfrm>
        </p:grpSpPr>
        <p:pic>
          <p:nvPicPr>
            <p:cNvPr id="51" name="Kép 50" descr="business-man-2103088_960_72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52" name="Szövegdoboz 51"/>
            <p:cNvSpPr txBox="1"/>
            <p:nvPr/>
          </p:nvSpPr>
          <p:spPr>
            <a:xfrm>
              <a:off x="7500958" y="1643050"/>
              <a:ext cx="13857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16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3" name="Csoportba foglalás 62"/>
          <p:cNvGrpSpPr/>
          <p:nvPr/>
        </p:nvGrpSpPr>
        <p:grpSpPr>
          <a:xfrm>
            <a:off x="3071802" y="3500438"/>
            <a:ext cx="357190" cy="80962"/>
            <a:chOff x="2285984" y="2143116"/>
            <a:chExt cx="357190" cy="80962"/>
          </a:xfrm>
        </p:grpSpPr>
        <p:cxnSp>
          <p:nvCxnSpPr>
            <p:cNvPr id="58" name="Egyenes összekötő nyíllal 57"/>
            <p:cNvCxnSpPr/>
            <p:nvPr/>
          </p:nvCxnSpPr>
          <p:spPr>
            <a:xfrm>
              <a:off x="2285984" y="2143116"/>
              <a:ext cx="35719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/>
            <p:cNvCxnSpPr/>
            <p:nvPr/>
          </p:nvCxnSpPr>
          <p:spPr>
            <a:xfrm rot="10800000">
              <a:off x="2285984" y="2214554"/>
              <a:ext cx="295276" cy="9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14480" y="214290"/>
            <a:ext cx="7072362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váltóbirtokos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megtérítési igényt érvényesíthet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váltóátruházók,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kibocsátó </a:t>
            </a:r>
          </a:p>
          <a:p>
            <a:pPr lvl="1" algn="ctr"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és a többi kötelezett ellen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571604" y="2214554"/>
            <a:ext cx="2428892" cy="1785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ESEDÉKESSÉG-KOR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 a fizetés nem történt meg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143372" y="2214554"/>
            <a:ext cx="4786346" cy="4643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ESEDÉKESSÉG ELŐTT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 az elfogadást egészben vagy részben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megtagadták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 a címzett ellen belföldön vagy külföldön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fizetésképtelenségi eljárás vagy a jogutód nélküli megszűnését eredményező eljárás indult</a:t>
            </a:r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vagy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fizetéseit megszünteti</a:t>
            </a:r>
            <a:r>
              <a:rPr lang="hu-H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vagy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 a vagyonára vezetett végrehajtás sikertelen volt</a:t>
            </a:r>
            <a:endParaRPr lang="hu-HU" sz="2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ha az elfogadás végett be nem mutatható váltó kibocsátója ellen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fizetésképtelenségi eljárás vagy a jogutód nélküli megszűnését eredményező eljárás indult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2571736" y="1857364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felé nyíl 5"/>
          <p:cNvSpPr/>
          <p:nvPr/>
        </p:nvSpPr>
        <p:spPr>
          <a:xfrm>
            <a:off x="7429520" y="1857364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1428736"/>
            <a:ext cx="6929486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elfogadás vagy a fizetés megtagadását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közokirattal kell igazolni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(óvás az elfogadás vagy a fizetés hiánya miatt).</a:t>
            </a:r>
          </a:p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óvás a megtérítési igény érvényesíthetőségének előfeltételeként annak közhitelű igazolása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megtérítési váltóadósok felé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hogy a váltó szabályszerű bemutatása ellenére a főkötelezett az </a:t>
            </a:r>
            <a:r>
              <a:rPr lang="hu-H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elfogadást vagy a kifizetést megtagadta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óvást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közjegyző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veszi fel.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ÓVÁS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857356" y="5715016"/>
            <a:ext cx="6858048" cy="928694"/>
          </a:xfrm>
          <a:prstGeom prst="rect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óvás arra szolgál, hogy a jogosult ne csak a főkötelezettel szemben léphessen fel, hanem a megtérítési  adósokkal szemben is.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58114" cy="857256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Óvás az elfogadás hiánya miatt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472005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Abban az esetben, ha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váltót be kell mutatni elfogadásra (Vö. idegen váltó) a címzettnek és a címzett azt nem fogadja el, az elfogadás megtagadásáról óvást kell felvenni.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elfogadás hiánya miatt felvett óvás esetén a megtérítési adósokkal szemben már fel lehet lépni (nem kell a fizetés hiánya miatt is óvást felvenni).</a:t>
            </a:r>
          </a:p>
          <a:p>
            <a:pPr>
              <a:buNone/>
            </a:pP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6372244" cy="714380"/>
          </a:xfrm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Óvás a fizetés hiánya miatt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214422"/>
            <a:ext cx="6900882" cy="5257799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Abban az esetben, ha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jogosult az esedékesség napján, illetve az azt követő 2 munkanap valamelyikén a váltót fizetésre bemutatta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fizetés megtagadása esetében óvást kell felvenni a fizetés hiánya miatt. 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óvást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fizetésre bemutatást követő 2 munkanapon belül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 felvenni.</a:t>
            </a:r>
          </a:p>
          <a:p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Kép 51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5286388"/>
            <a:ext cx="714380" cy="1190633"/>
          </a:xfrm>
          <a:prstGeom prst="rect">
            <a:avLst/>
          </a:prstGeom>
        </p:spPr>
      </p:pic>
      <p:pic>
        <p:nvPicPr>
          <p:cNvPr id="54" name="Kép 53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5286388"/>
            <a:ext cx="714380" cy="1190633"/>
          </a:xfrm>
          <a:prstGeom prst="rect">
            <a:avLst/>
          </a:prstGeom>
        </p:spPr>
      </p:pic>
      <p:pic>
        <p:nvPicPr>
          <p:cNvPr id="53" name="Kép 52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286388"/>
            <a:ext cx="714380" cy="1190633"/>
          </a:xfrm>
          <a:prstGeom prst="rect">
            <a:avLst/>
          </a:prstGeom>
        </p:spPr>
      </p:pic>
      <p:pic>
        <p:nvPicPr>
          <p:cNvPr id="55" name="Kép 54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286388"/>
            <a:ext cx="714380" cy="1190633"/>
          </a:xfrm>
          <a:prstGeom prst="rect">
            <a:avLst/>
          </a:prstGeom>
        </p:spPr>
      </p:pic>
      <p:pic>
        <p:nvPicPr>
          <p:cNvPr id="56" name="Kép 55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357826"/>
            <a:ext cx="714380" cy="1190633"/>
          </a:xfrm>
          <a:prstGeom prst="rect">
            <a:avLst/>
          </a:prstGeom>
        </p:spPr>
      </p:pic>
      <p:pic>
        <p:nvPicPr>
          <p:cNvPr id="50" name="Kép 49" descr="business-man-2103088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5167300"/>
            <a:ext cx="714380" cy="1190633"/>
          </a:xfrm>
          <a:prstGeom prst="rect">
            <a:avLst/>
          </a:prstGeom>
        </p:spPr>
      </p:pic>
      <p:pic>
        <p:nvPicPr>
          <p:cNvPr id="48" name="Kép 47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500306"/>
            <a:ext cx="628640" cy="1047733"/>
          </a:xfrm>
          <a:prstGeom prst="rect">
            <a:avLst/>
          </a:prstGeom>
        </p:spPr>
      </p:pic>
      <p:pic>
        <p:nvPicPr>
          <p:cNvPr id="49" name="Kép 48" descr="business-man-2103078__34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2462" y="2500306"/>
            <a:ext cx="536969" cy="976308"/>
          </a:xfrm>
          <a:prstGeom prst="rect">
            <a:avLst/>
          </a:prstGeom>
        </p:spPr>
      </p:pic>
      <p:pic>
        <p:nvPicPr>
          <p:cNvPr id="42" name="Kép 41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2428868"/>
            <a:ext cx="628640" cy="1047733"/>
          </a:xfrm>
          <a:prstGeom prst="rect">
            <a:avLst/>
          </a:prstGeom>
        </p:spPr>
      </p:pic>
      <p:sp>
        <p:nvSpPr>
          <p:cNvPr id="16" name="Cím 1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643834" cy="1143000"/>
          </a:xfrm>
          <a:ln>
            <a:noFill/>
          </a:ln>
        </p:spPr>
        <p:txBody>
          <a:bodyPr>
            <a:no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Értesítési kötelezettség óvás esetében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428736"/>
            <a:ext cx="7572396" cy="4714909"/>
          </a:xfrm>
        </p:spPr>
        <p:txBody>
          <a:bodyPr/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váltóbirtokos az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óvás felvételének napját követő 4 munkanapon belül</a:t>
            </a:r>
            <a:r>
              <a:rPr lang="hu-H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köteles az őt közvetlenül megelőző átruházót, a kibocsátót és ezek kezeseit </a:t>
            </a:r>
            <a:r>
              <a:rPr lang="hu-HU" sz="1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elfogadás vagy a fizetés megtagadásáról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értesíteni.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így értesített forgatók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értesítésüktől számított 2 munkanapon belül</a:t>
            </a:r>
            <a:r>
              <a:rPr lang="hu-HU" sz="1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kötelesek értesíteni </a:t>
            </a:r>
            <a:r>
              <a:rPr lang="hu-HU" sz="1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megelőző forgatókat, egészen a kibocsátóig. 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Csoportba foglalás 24"/>
          <p:cNvGrpSpPr/>
          <p:nvPr/>
        </p:nvGrpSpPr>
        <p:grpSpPr>
          <a:xfrm>
            <a:off x="1928794" y="2714620"/>
            <a:ext cx="6643734" cy="1285884"/>
            <a:chOff x="1000100" y="3429000"/>
            <a:chExt cx="6643734" cy="1285884"/>
          </a:xfrm>
        </p:grpSpPr>
        <p:sp>
          <p:nvSpPr>
            <p:cNvPr id="9" name="Szalagnyíl felfelé 8"/>
            <p:cNvSpPr/>
            <p:nvPr/>
          </p:nvSpPr>
          <p:spPr>
            <a:xfrm>
              <a:off x="1000100" y="4143380"/>
              <a:ext cx="2857520" cy="357190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Szalagnyíl felfelé 9"/>
            <p:cNvSpPr/>
            <p:nvPr/>
          </p:nvSpPr>
          <p:spPr>
            <a:xfrm>
              <a:off x="1000100" y="4143380"/>
              <a:ext cx="6643734" cy="571504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>
            <a:xfrm>
              <a:off x="1357290" y="3429000"/>
              <a:ext cx="2143140" cy="5715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Óvás + 4 munkanap</a:t>
              </a:r>
              <a:endParaRPr lang="hu-H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Szalagnyíl felfelé 21"/>
          <p:cNvSpPr/>
          <p:nvPr/>
        </p:nvSpPr>
        <p:spPr>
          <a:xfrm>
            <a:off x="2000232" y="6429396"/>
            <a:ext cx="2643206" cy="2142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2357422" y="5572116"/>
            <a:ext cx="214314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Óvás + 4 munkanap</a:t>
            </a:r>
            <a:endParaRPr lang="hu-H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4643438" y="5357826"/>
            <a:ext cx="642942" cy="114300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Szalagnyíl felfelé 29"/>
          <p:cNvSpPr/>
          <p:nvPr/>
        </p:nvSpPr>
        <p:spPr>
          <a:xfrm>
            <a:off x="5072066" y="6429396"/>
            <a:ext cx="357190" cy="21431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5500694" y="6429396"/>
            <a:ext cx="1857388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 munkanap</a:t>
            </a:r>
            <a:endParaRPr lang="hu-H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Kép 43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2500306"/>
            <a:ext cx="628640" cy="1047733"/>
          </a:xfrm>
          <a:prstGeom prst="rect">
            <a:avLst/>
          </a:prstGeom>
        </p:spPr>
      </p:pic>
      <p:pic>
        <p:nvPicPr>
          <p:cNvPr id="45" name="Kép 44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2500306"/>
            <a:ext cx="628640" cy="1047733"/>
          </a:xfrm>
          <a:prstGeom prst="rect">
            <a:avLst/>
          </a:prstGeom>
        </p:spPr>
      </p:pic>
      <p:pic>
        <p:nvPicPr>
          <p:cNvPr id="46" name="Kép 45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500306"/>
            <a:ext cx="628640" cy="1047733"/>
          </a:xfrm>
          <a:prstGeom prst="rect">
            <a:avLst/>
          </a:prstGeom>
        </p:spPr>
      </p:pic>
      <p:pic>
        <p:nvPicPr>
          <p:cNvPr id="47" name="Kép 46" descr="business-man-2103088_960_72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500306"/>
            <a:ext cx="628640" cy="1047733"/>
          </a:xfrm>
          <a:prstGeom prst="rect">
            <a:avLst/>
          </a:prstGeom>
        </p:spPr>
      </p:pic>
      <p:pic>
        <p:nvPicPr>
          <p:cNvPr id="57" name="Kép 56" descr="business-man-2103078__34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15338" y="5357826"/>
            <a:ext cx="642910" cy="116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85918" y="3571876"/>
            <a:ext cx="7072313" cy="242886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értesítést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bármilyen formában meg lehet tenni.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 a kötelezettek az értesítési kötelezettségüknek nem tesznek eleget,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mulasztással okozott kárért legfeljebb a váltó összegének erejéig felelnek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contact-us-1908763_960_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714356"/>
            <a:ext cx="6858016" cy="1964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1214414" y="0"/>
            <a:ext cx="6900862" cy="1143000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Összefoglaló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sz="half" idx="1"/>
          </p:nvPr>
        </p:nvSpPr>
        <p:spPr>
          <a:xfrm>
            <a:off x="1714480" y="2928934"/>
            <a:ext cx="3786187" cy="2428892"/>
          </a:xfrm>
        </p:spPr>
        <p:txBody>
          <a:bodyPr/>
          <a:lstStyle/>
          <a:p>
            <a:pPr marL="800100" lvl="1" indent="-342900">
              <a:buFontTx/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Kötelmi jogi értékpapírok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Váltó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Csekk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Kötvény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Kincstárjegy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Letéti jegy</a:t>
            </a:r>
          </a:p>
          <a:p>
            <a:pPr marL="1257300" lvl="2" indent="-342900">
              <a:buFontTx/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Jelzáloglevél</a:t>
            </a:r>
          </a:p>
          <a:p>
            <a:pPr>
              <a:buFontTx/>
              <a:buNone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5214942" y="2928934"/>
            <a:ext cx="3471863" cy="2311400"/>
          </a:xfrm>
        </p:spPr>
        <p:txBody>
          <a:bodyPr/>
          <a:lstStyle/>
          <a:p>
            <a:pPr marL="914400" lvl="1" indent="-4572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Dologi jogi értékpapír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Közraktári jegy</a:t>
            </a:r>
          </a:p>
          <a:p>
            <a:pPr marL="800100" lvl="1" indent="-3429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Tagsági jogi értékpapír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Részvény</a:t>
            </a:r>
          </a:p>
          <a:p>
            <a:pPr marL="800100" lvl="1" indent="-342900">
              <a:buFontTx/>
              <a:buNone/>
              <a:defRPr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Egyéb</a:t>
            </a:r>
          </a:p>
          <a:p>
            <a:pPr marL="1257300" lvl="2" indent="-342900">
              <a:buFontTx/>
              <a:buNone/>
              <a:defRPr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Befektetési jegy </a:t>
            </a:r>
          </a:p>
          <a:p>
            <a:pPr>
              <a:buFontTx/>
              <a:buNone/>
              <a:defRPr/>
            </a:pPr>
            <a:endParaRPr lang="hu-H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hu-HU" dirty="0"/>
          </a:p>
        </p:txBody>
      </p:sp>
      <p:sp>
        <p:nvSpPr>
          <p:cNvPr id="6" name="Akciógomb: Információ 5">
            <a:hlinkClick r:id="" action="ppaction://noaction" highlightClick="1"/>
          </p:cNvPr>
          <p:cNvSpPr/>
          <p:nvPr/>
        </p:nvSpPr>
        <p:spPr>
          <a:xfrm>
            <a:off x="8001024" y="214290"/>
            <a:ext cx="900110" cy="928694"/>
          </a:xfrm>
          <a:prstGeom prst="actionButtonInformation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714480" y="135729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tananyag a Szegedi Tudományegyetem Állam- és Jogtudományi Karon jogász szakon tanulmányokat folytató  hallgatók részére készült 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Bank,- értékpapír és tőkepiaci jog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tárgyhoz/kurzushoz  és az értékpapírokra vonatkozó különös szabályokat foglalja magában. A tananyag a különös részi értékpapírjogi szabályokat az alábbi felosztás szerint tartalmazza: 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1785918" y="5380672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tananyag jelen fejezetében a hallgatók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váltóra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vonatkozó szabályokat ismerhetik meg.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tananyag jelen fejezetének elsajátításához szükséges 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időtartam:</a:t>
            </a:r>
          </a:p>
          <a:p>
            <a:pPr algn="ctr"/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50 perc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642918"/>
            <a:ext cx="7043758" cy="55721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 az óvás felvétele érdekében felkeresendő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természetes személy pontos címét a váltóokirat nem tartalmazza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közjegyző a </a:t>
            </a:r>
            <a:r>
              <a:rPr lang="hu-H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személyiadat-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és lakcímnyilvántartást vezető hatóságot keresi meg a szükséges adatok közlése miatt</a:t>
            </a:r>
            <a:r>
              <a:rPr lang="hu-H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lakcím vagy tartózkodási hely megismerése érdekében.</a:t>
            </a:r>
            <a:endParaRPr lang="hu-H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Ha az adatszolgáltatás nem vezet eredményre, a közjegyző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 körülményre utalással veszi fel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elfogadás vagy a fizetés hiánya miatti óvást.</a:t>
            </a:r>
          </a:p>
          <a:p>
            <a:pPr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közjegyző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nem köteles az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eljárást újból megkísérelni, </a:t>
            </a:r>
            <a:r>
              <a:rPr lang="hu-H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felszólítandó személyt nem lelte fel vagy hozzá kérdést - szabályos óvási eljárás ellenére - bármely egyéb okból nem intézhetett.</a:t>
            </a:r>
            <a:endParaRPr lang="hu-H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85918" y="0"/>
            <a:ext cx="6900882" cy="114300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Közbenjárás (intervenció)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14422"/>
            <a:ext cx="7358114" cy="40005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Közbenjárásra kerülhet sor abban az esetben, ha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váltót nem fogadja el a címzett vagy nem fizetik ki a váltót.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közbenjáró lehet </a:t>
            </a:r>
          </a:p>
          <a:p>
            <a:r>
              <a:rPr lang="hu-HU" sz="2400" u="sng" dirty="0" smtClean="0">
                <a:latin typeface="Times New Roman" pitchFamily="18" charset="0"/>
                <a:cs typeface="Times New Roman" pitchFamily="18" charset="0"/>
              </a:rPr>
              <a:t>a kibocsátó, valamely átruházó vagy kezes </a:t>
            </a:r>
            <a:r>
              <a:rPr lang="hu-H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által,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szükséghelyzetben a váltó elfogadására vagy fizetésére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kijelölt személy. 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Közbenjáró lehet harmadik személy, lehet a címzett, vagy pedig - az elfogadó kivételével - olyan személy is, aki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 alapján már kötelezett.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4" name="Téglalap 3"/>
          <p:cNvSpPr/>
          <p:nvPr/>
        </p:nvSpPr>
        <p:spPr>
          <a:xfrm>
            <a:off x="2143108" y="5715016"/>
            <a:ext cx="2786082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Fizetés szükséghelyzetben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643570" y="5715016"/>
            <a:ext cx="2786082" cy="78581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Elfogadás szükséghelyzetben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3357554" y="5357826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6715140" y="5357826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14414" y="0"/>
            <a:ext cx="8229600" cy="857232"/>
          </a:xfrm>
        </p:spPr>
        <p:txBody>
          <a:bodyPr/>
          <a:lstStyle/>
          <a:p>
            <a:pPr lvl="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Fizetés szükséghelyzetben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571604" y="857232"/>
            <a:ext cx="7572396" cy="6000768"/>
          </a:xfrm>
        </p:spPr>
        <p:txBody>
          <a:bodyPr/>
          <a:lstStyle/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Akkor van rá lehetőség, ha </a:t>
            </a:r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esedékességkor vagy esedékesség előtt a váltóbirtokos megtérítési igénye megnyílt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Ilyenkor a közbenjáró fizet.</a:t>
            </a:r>
          </a:p>
          <a:p>
            <a:pPr algn="ctr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közbenjáró az őt kijelölő személy érdekében jár el.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Kötelezettségnek terjedelme ehhez igazodik (a közbenjárónak azt az egész összeget ki kell fizetnie, amely a váltókötelezettet terheli)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közbenjáró általi fizetést a váltóra írt </a:t>
            </a:r>
            <a:r>
              <a:rPr lang="hu-H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elismervénnyel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kell tanúsítani és ebben </a:t>
            </a:r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 kell jelölni azt a személyt, </a:t>
            </a:r>
            <a:r>
              <a:rPr lang="hu-HU" sz="1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akiért</a:t>
            </a:r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 fizetést teljesítették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Megjelölés hiányában </a:t>
            </a:r>
            <a:r>
              <a:rPr lang="hu-HU" sz="1600" u="sng" dirty="0" smtClean="0">
                <a:latin typeface="Times New Roman" pitchFamily="18" charset="0"/>
                <a:cs typeface="Times New Roman" pitchFamily="18" charset="0"/>
              </a:rPr>
              <a:t>a kibocsátó érdekében 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teljesítettnek kell tekinteni a fizetést.</a:t>
            </a: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közbenjáró teljesítésekor a váltót át kell adni, mivel a közbenjáró megszerzi a váltóból eredő jogokat azzal szemben, aki helyett teljesített, illetve akik ezzel szemben kötelezettek. (Velük szemben a váltó birtokában tudja igazolni a teljesítését.)</a:t>
            </a:r>
          </a:p>
          <a:p>
            <a:pPr algn="just">
              <a:buNone/>
            </a:pP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A közbenjáró fizetése esetén mentesülnek a kötelezettség alól azok átruházók, akik azután a váltókötelezett után következnek, aki helyett a közbenjáró fizetett; vagyis az azt követő forgatók és kezeseik.</a:t>
            </a:r>
          </a:p>
          <a:p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786314" y="1857364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4786314" y="3857628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643042" y="0"/>
            <a:ext cx="7043758" cy="796908"/>
          </a:xfrm>
        </p:spPr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Elfogadás szükséghelyzetben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643042" y="1000084"/>
            <a:ext cx="7500958" cy="5857916"/>
          </a:xfrm>
        </p:spPr>
        <p:txBody>
          <a:bodyPr/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Abban az esetben kerülhet rá sor, ha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az elfogadásra bemutatott váltó birtokosának megtérítési igénye az esedékesség előtt megnyílt.</a:t>
            </a:r>
            <a:endParaRPr lang="hu-H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közbenjárót a váltóban jelölik ki.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váltóbirtokos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az esedékesség előtt megtérítési igényét az ellen,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akitől a kijelölés ered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és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az utána következő aláírók ellen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csak akkor érvényesítheti, ha a közbenjárónak a váltót bemutatta és az elfogadás megtagadása esetében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 megtagadást óvással igazolja.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közbenjáró elfogadását a váltóra kell írni és azt a közbenjárónak alá kell írnia. 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közbenjáró elfogadásában meg kell jelölni, hogy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kinek az érdekében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teljesítik.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Ennek hiányában  az elfogadást úgy kell tekinteni, hogy az </a:t>
            </a:r>
            <a:r>
              <a:rPr lang="hu-HU" sz="1800" u="sng" dirty="0" smtClean="0">
                <a:latin typeface="Times New Roman" pitchFamily="18" charset="0"/>
                <a:cs typeface="Times New Roman" pitchFamily="18" charset="0"/>
              </a:rPr>
              <a:t>a kibocsátó érdekében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történt.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elé nyíl 5"/>
          <p:cNvSpPr/>
          <p:nvPr/>
        </p:nvSpPr>
        <p:spPr>
          <a:xfrm>
            <a:off x="5000628" y="228599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felé nyíl 6"/>
          <p:cNvSpPr/>
          <p:nvPr/>
        </p:nvSpPr>
        <p:spPr>
          <a:xfrm>
            <a:off x="5000628" y="5143512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églalap 43"/>
          <p:cNvSpPr/>
          <p:nvPr/>
        </p:nvSpPr>
        <p:spPr>
          <a:xfrm>
            <a:off x="1857356" y="4786322"/>
            <a:ext cx="857256" cy="121444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Téglalap 42"/>
          <p:cNvSpPr/>
          <p:nvPr/>
        </p:nvSpPr>
        <p:spPr>
          <a:xfrm>
            <a:off x="1928794" y="4929198"/>
            <a:ext cx="571504" cy="121444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714480" y="1142984"/>
            <a:ext cx="7143800" cy="54292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1071546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váltóigény érvényesítésének határideje I.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Csoportba foglalás 5"/>
          <p:cNvGrpSpPr/>
          <p:nvPr/>
        </p:nvGrpSpPr>
        <p:grpSpPr>
          <a:xfrm>
            <a:off x="3357554" y="6000768"/>
            <a:ext cx="1687746" cy="412214"/>
            <a:chOff x="3643306" y="2000240"/>
            <a:chExt cx="4500594" cy="726522"/>
          </a:xfrm>
        </p:grpSpPr>
        <p:grpSp>
          <p:nvGrpSpPr>
            <p:cNvPr id="7" name="Csoportba foglalás 30"/>
            <p:cNvGrpSpPr/>
            <p:nvPr/>
          </p:nvGrpSpPr>
          <p:grpSpPr>
            <a:xfrm>
              <a:off x="3643306" y="2000240"/>
              <a:ext cx="4500594" cy="357190"/>
              <a:chOff x="2285984" y="2000240"/>
              <a:chExt cx="4500594" cy="357190"/>
            </a:xfrm>
          </p:grpSpPr>
          <p:sp>
            <p:nvSpPr>
              <p:cNvPr id="9" name="Szalagnyíl felfelé 8"/>
              <p:cNvSpPr/>
              <p:nvPr/>
            </p:nvSpPr>
            <p:spPr>
              <a:xfrm>
                <a:off x="5143504" y="2000240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Szalagnyíl felfelé 9"/>
              <p:cNvSpPr/>
              <p:nvPr/>
            </p:nvSpPr>
            <p:spPr>
              <a:xfrm>
                <a:off x="371474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Szalagnyíl felfelé 10"/>
              <p:cNvSpPr/>
              <p:nvPr/>
            </p:nvSpPr>
            <p:spPr>
              <a:xfrm>
                <a:off x="228598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Szövegdoboz 7"/>
            <p:cNvSpPr txBox="1"/>
            <p:nvPr/>
          </p:nvSpPr>
          <p:spPr>
            <a:xfrm>
              <a:off x="3714744" y="2357430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Szövegdoboz 11"/>
          <p:cNvSpPr txBox="1"/>
          <p:nvPr/>
        </p:nvSpPr>
        <p:spPr>
          <a:xfrm>
            <a:off x="7000892" y="1357298"/>
            <a:ext cx="1500198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Idegen váltó</a:t>
            </a:r>
          </a:p>
        </p:txBody>
      </p:sp>
      <p:grpSp>
        <p:nvGrpSpPr>
          <p:cNvPr id="13" name="Csoportba foglalás 12"/>
          <p:cNvGrpSpPr/>
          <p:nvPr/>
        </p:nvGrpSpPr>
        <p:grpSpPr>
          <a:xfrm>
            <a:off x="1785918" y="1285860"/>
            <a:ext cx="2630806" cy="1013312"/>
            <a:chOff x="1928794" y="214290"/>
            <a:chExt cx="5700079" cy="1785950"/>
          </a:xfrm>
        </p:grpSpPr>
        <p:pic>
          <p:nvPicPr>
            <p:cNvPr id="14" name="Kép 13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6215074" y="214290"/>
              <a:ext cx="900119" cy="1500198"/>
            </a:xfrm>
            <a:prstGeom prst="rect">
              <a:avLst/>
            </a:prstGeom>
          </p:spPr>
        </p:pic>
        <p:pic>
          <p:nvPicPr>
            <p:cNvPr id="15" name="Kép 14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4786314" y="214290"/>
              <a:ext cx="900119" cy="1500198"/>
            </a:xfrm>
            <a:prstGeom prst="rect">
              <a:avLst/>
            </a:prstGeom>
          </p:spPr>
        </p:pic>
        <p:pic>
          <p:nvPicPr>
            <p:cNvPr id="16" name="Kép 15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3571868" y="214290"/>
              <a:ext cx="900119" cy="1500198"/>
            </a:xfrm>
            <a:prstGeom prst="rect">
              <a:avLst/>
            </a:prstGeom>
          </p:spPr>
        </p:pic>
        <p:pic>
          <p:nvPicPr>
            <p:cNvPr id="17" name="Kép 16" descr="business-man-2103078__340.png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2280024" y="285728"/>
              <a:ext cx="746527" cy="1357322"/>
            </a:xfrm>
            <a:prstGeom prst="rect">
              <a:avLst/>
            </a:prstGeom>
          </p:spPr>
        </p:pic>
        <p:sp>
          <p:nvSpPr>
            <p:cNvPr id="18" name="Szövegdoboz 17"/>
            <p:cNvSpPr txBox="1"/>
            <p:nvPr/>
          </p:nvSpPr>
          <p:spPr>
            <a:xfrm>
              <a:off x="1928794" y="1571612"/>
              <a:ext cx="1702605" cy="35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KIBOCSÁTÓ</a:t>
              </a:r>
              <a:endParaRPr lang="hu-HU" sz="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Szövegdoboz 18"/>
            <p:cNvSpPr txBox="1"/>
            <p:nvPr/>
          </p:nvSpPr>
          <p:spPr>
            <a:xfrm>
              <a:off x="3357555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JOGOSULT1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églalap 19"/>
            <p:cNvSpPr/>
            <p:nvPr/>
          </p:nvSpPr>
          <p:spPr>
            <a:xfrm>
              <a:off x="2000232" y="214290"/>
              <a:ext cx="5500726" cy="178595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>
              <a:off x="3214678" y="1071546"/>
              <a:ext cx="2078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nyíllal 21"/>
            <p:cNvCxnSpPr/>
            <p:nvPr/>
          </p:nvCxnSpPr>
          <p:spPr>
            <a:xfrm rot="10800000">
              <a:off x="3143240" y="121442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Szövegdoboz 22"/>
            <p:cNvSpPr txBox="1"/>
            <p:nvPr/>
          </p:nvSpPr>
          <p:spPr>
            <a:xfrm>
              <a:off x="4643439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JOGOSULT2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Szövegdoboz 23"/>
            <p:cNvSpPr txBox="1"/>
            <p:nvPr/>
          </p:nvSpPr>
          <p:spPr>
            <a:xfrm>
              <a:off x="6072197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JOGOSULT3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" name="Csoportba foglalás 24"/>
          <p:cNvGrpSpPr/>
          <p:nvPr/>
        </p:nvGrpSpPr>
        <p:grpSpPr>
          <a:xfrm>
            <a:off x="4572000" y="1285860"/>
            <a:ext cx="718466" cy="1010704"/>
            <a:chOff x="7500958" y="214290"/>
            <a:chExt cx="1915881" cy="1781353"/>
          </a:xfrm>
        </p:grpSpPr>
        <p:pic>
          <p:nvPicPr>
            <p:cNvPr id="26" name="Kép 25" descr="business-man-2103088_960_720.png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</a:blip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27" name="Szövegdoboz 26"/>
            <p:cNvSpPr txBox="1"/>
            <p:nvPr/>
          </p:nvSpPr>
          <p:spPr>
            <a:xfrm>
              <a:off x="7500958" y="1643049"/>
              <a:ext cx="1915881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Balra nyíl 30"/>
          <p:cNvSpPr/>
          <p:nvPr/>
        </p:nvSpPr>
        <p:spPr>
          <a:xfrm>
            <a:off x="4429124" y="3071810"/>
            <a:ext cx="1357322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övegdoboz 32"/>
          <p:cNvSpPr txBox="1"/>
          <p:nvPr/>
        </p:nvSpPr>
        <p:spPr>
          <a:xfrm>
            <a:off x="6215074" y="3071810"/>
            <a:ext cx="2357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váltó főadósával szemben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(elfogadó)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esedékességtől számított 3 éven belül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lehet az igényt érvényesíteni.</a:t>
            </a:r>
          </a:p>
          <a:p>
            <a:endParaRPr lang="hu-HU" dirty="0"/>
          </a:p>
        </p:txBody>
      </p:sp>
      <p:sp>
        <p:nvSpPr>
          <p:cNvPr id="60" name="Szövegdoboz 59"/>
          <p:cNvSpPr txBox="1"/>
          <p:nvPr/>
        </p:nvSpPr>
        <p:spPr>
          <a:xfrm>
            <a:off x="2857488" y="5786454"/>
            <a:ext cx="71846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00" b="1" dirty="0" smtClean="0">
                <a:latin typeface="Times New Roman" pitchFamily="18" charset="0"/>
                <a:cs typeface="Times New Roman" pitchFamily="18" charset="0"/>
              </a:rPr>
              <a:t>JOGOSULT1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églalap 60"/>
          <p:cNvSpPr/>
          <p:nvPr/>
        </p:nvSpPr>
        <p:spPr>
          <a:xfrm>
            <a:off x="1961765" y="5000636"/>
            <a:ext cx="2538797" cy="101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78" name="Csoportba foglalás 77"/>
          <p:cNvGrpSpPr/>
          <p:nvPr/>
        </p:nvGrpSpPr>
        <p:grpSpPr>
          <a:xfrm>
            <a:off x="3000364" y="5000636"/>
            <a:ext cx="1932912" cy="985873"/>
            <a:chOff x="3000364" y="5000636"/>
            <a:chExt cx="1932912" cy="985873"/>
          </a:xfrm>
        </p:grpSpPr>
        <p:grpSp>
          <p:nvGrpSpPr>
            <p:cNvPr id="77" name="Csoportba foglalás 76"/>
            <p:cNvGrpSpPr/>
            <p:nvPr/>
          </p:nvGrpSpPr>
          <p:grpSpPr>
            <a:xfrm>
              <a:off x="3000364" y="5000636"/>
              <a:ext cx="1629886" cy="985873"/>
              <a:chOff x="3000364" y="5000636"/>
              <a:chExt cx="1629886" cy="985873"/>
            </a:xfrm>
          </p:grpSpPr>
          <p:grpSp>
            <p:nvGrpSpPr>
              <p:cNvPr id="76" name="Csoportba foglalás 75"/>
              <p:cNvGrpSpPr/>
              <p:nvPr/>
            </p:nvGrpSpPr>
            <p:grpSpPr>
              <a:xfrm>
                <a:off x="3000364" y="5000636"/>
                <a:ext cx="1629886" cy="851182"/>
                <a:chOff x="3000364" y="5000636"/>
                <a:chExt cx="1629886" cy="851182"/>
              </a:xfrm>
            </p:grpSpPr>
            <p:pic>
              <p:nvPicPr>
                <p:cNvPr id="55" name="Kép 54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3643306" y="5000636"/>
                  <a:ext cx="415440" cy="851182"/>
                </a:xfrm>
                <a:prstGeom prst="rect">
                  <a:avLst/>
                </a:prstGeom>
              </p:spPr>
            </p:pic>
            <p:pic>
              <p:nvPicPr>
                <p:cNvPr id="56" name="Kép 55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3000364" y="5000636"/>
                  <a:ext cx="415440" cy="851182"/>
                </a:xfrm>
                <a:prstGeom prst="rect">
                  <a:avLst/>
                </a:prstGeom>
              </p:spPr>
            </p:pic>
            <p:pic>
              <p:nvPicPr>
                <p:cNvPr id="57" name="Kép 56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4214810" y="5000636"/>
                  <a:ext cx="415440" cy="851182"/>
                </a:xfrm>
                <a:prstGeom prst="rect">
                  <a:avLst/>
                </a:prstGeom>
              </p:spPr>
            </p:pic>
          </p:grpSp>
          <p:sp>
            <p:nvSpPr>
              <p:cNvPr id="64" name="Szövegdoboz 63"/>
              <p:cNvSpPr txBox="1"/>
              <p:nvPr/>
            </p:nvSpPr>
            <p:spPr>
              <a:xfrm>
                <a:off x="3500430" y="5786454"/>
                <a:ext cx="71846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700" b="1" dirty="0" smtClean="0">
                    <a:latin typeface="Times New Roman" pitchFamily="18" charset="0"/>
                    <a:cs typeface="Times New Roman" pitchFamily="18" charset="0"/>
                  </a:rPr>
                  <a:t>JOGOSULT2</a:t>
                </a:r>
                <a:endParaRPr lang="hu-H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5" name="Szövegdoboz 64"/>
            <p:cNvSpPr txBox="1"/>
            <p:nvPr/>
          </p:nvSpPr>
          <p:spPr>
            <a:xfrm>
              <a:off x="4214810" y="5786454"/>
              <a:ext cx="71846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JOGOSULT3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7" name="Csoportba foglalás 46"/>
          <p:cNvGrpSpPr/>
          <p:nvPr/>
        </p:nvGrpSpPr>
        <p:grpSpPr>
          <a:xfrm>
            <a:off x="1857356" y="4929198"/>
            <a:ext cx="857256" cy="1414501"/>
            <a:chOff x="1857356" y="4929198"/>
            <a:chExt cx="857256" cy="1414501"/>
          </a:xfrm>
        </p:grpSpPr>
        <p:sp>
          <p:nvSpPr>
            <p:cNvPr id="59" name="Szövegdoboz 58"/>
            <p:cNvSpPr txBox="1"/>
            <p:nvPr/>
          </p:nvSpPr>
          <p:spPr>
            <a:xfrm>
              <a:off x="2000232" y="6143644"/>
              <a:ext cx="6594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KIÁLLÍTÓ</a:t>
              </a:r>
              <a:endParaRPr lang="hu-HU" sz="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églalap 44"/>
            <p:cNvSpPr/>
            <p:nvPr/>
          </p:nvSpPr>
          <p:spPr>
            <a:xfrm>
              <a:off x="1857356" y="4929198"/>
              <a:ext cx="857256" cy="1214446"/>
            </a:xfrm>
            <a:prstGeom prst="rect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58" name="Kép 57" descr="business-man-2103078__34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1670" y="5072074"/>
              <a:ext cx="428628" cy="958040"/>
            </a:xfrm>
            <a:prstGeom prst="rect">
              <a:avLst/>
            </a:prstGeom>
          </p:spPr>
        </p:pic>
      </p:grpSp>
      <p:grpSp>
        <p:nvGrpSpPr>
          <p:cNvPr id="48" name="Csoportba foglalás 47"/>
          <p:cNvGrpSpPr/>
          <p:nvPr/>
        </p:nvGrpSpPr>
        <p:grpSpPr>
          <a:xfrm>
            <a:off x="2366946" y="2438392"/>
            <a:ext cx="1687746" cy="412214"/>
            <a:chOff x="3643306" y="2000240"/>
            <a:chExt cx="4500594" cy="726522"/>
          </a:xfrm>
        </p:grpSpPr>
        <p:grpSp>
          <p:nvGrpSpPr>
            <p:cNvPr id="49" name="Csoportba foglalás 30"/>
            <p:cNvGrpSpPr/>
            <p:nvPr/>
          </p:nvGrpSpPr>
          <p:grpSpPr>
            <a:xfrm>
              <a:off x="3643306" y="2000240"/>
              <a:ext cx="4500594" cy="357190"/>
              <a:chOff x="2285984" y="2000240"/>
              <a:chExt cx="4500594" cy="357190"/>
            </a:xfrm>
          </p:grpSpPr>
          <p:sp>
            <p:nvSpPr>
              <p:cNvPr id="51" name="Szalagnyíl felfelé 50"/>
              <p:cNvSpPr/>
              <p:nvPr/>
            </p:nvSpPr>
            <p:spPr>
              <a:xfrm>
                <a:off x="5143504" y="2000240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Szalagnyíl felfelé 51"/>
              <p:cNvSpPr/>
              <p:nvPr/>
            </p:nvSpPr>
            <p:spPr>
              <a:xfrm>
                <a:off x="371474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Szalagnyíl felfelé 52"/>
              <p:cNvSpPr/>
              <p:nvPr/>
            </p:nvSpPr>
            <p:spPr>
              <a:xfrm>
                <a:off x="228598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0" name="Szövegdoboz 49"/>
            <p:cNvSpPr txBox="1"/>
            <p:nvPr/>
          </p:nvSpPr>
          <p:spPr>
            <a:xfrm>
              <a:off x="3714744" y="2357430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4" name="Csoportba foglalás 53"/>
          <p:cNvGrpSpPr/>
          <p:nvPr/>
        </p:nvGrpSpPr>
        <p:grpSpPr>
          <a:xfrm>
            <a:off x="4929190" y="5000636"/>
            <a:ext cx="718466" cy="1010704"/>
            <a:chOff x="7500958" y="214290"/>
            <a:chExt cx="1915881" cy="1781353"/>
          </a:xfrm>
        </p:grpSpPr>
        <p:pic>
          <p:nvPicPr>
            <p:cNvPr id="66" name="Kép 65" descr="business-man-2103088_960_720.png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</a:blip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67" name="Szövegdoboz 66"/>
            <p:cNvSpPr txBox="1"/>
            <p:nvPr/>
          </p:nvSpPr>
          <p:spPr>
            <a:xfrm>
              <a:off x="7500958" y="1643049"/>
              <a:ext cx="1915881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2" name="Csoportba foglalás 71"/>
          <p:cNvGrpSpPr/>
          <p:nvPr/>
        </p:nvGrpSpPr>
        <p:grpSpPr>
          <a:xfrm>
            <a:off x="2786050" y="5429264"/>
            <a:ext cx="214314" cy="152400"/>
            <a:chOff x="3071802" y="4572008"/>
            <a:chExt cx="214314" cy="152400"/>
          </a:xfrm>
        </p:grpSpPr>
        <p:cxnSp>
          <p:nvCxnSpPr>
            <p:cNvPr id="69" name="Egyenes összekötő nyíllal 68"/>
            <p:cNvCxnSpPr/>
            <p:nvPr/>
          </p:nvCxnSpPr>
          <p:spPr>
            <a:xfrm>
              <a:off x="3071802" y="457200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gyenes összekötő nyíllal 69"/>
            <p:cNvCxnSpPr/>
            <p:nvPr/>
          </p:nvCxnSpPr>
          <p:spPr>
            <a:xfrm rot="10800000">
              <a:off x="3071802" y="4714884"/>
              <a:ext cx="152400" cy="9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Csoportba foglalás 74"/>
          <p:cNvGrpSpPr/>
          <p:nvPr/>
        </p:nvGrpSpPr>
        <p:grpSpPr>
          <a:xfrm>
            <a:off x="2857488" y="3143248"/>
            <a:ext cx="1143008" cy="1557377"/>
            <a:chOff x="2857488" y="3143248"/>
            <a:chExt cx="1143008" cy="1557377"/>
          </a:xfrm>
        </p:grpSpPr>
        <p:grpSp>
          <p:nvGrpSpPr>
            <p:cNvPr id="73" name="Csoportba foglalás 72"/>
            <p:cNvGrpSpPr/>
            <p:nvPr/>
          </p:nvGrpSpPr>
          <p:grpSpPr>
            <a:xfrm>
              <a:off x="2857488" y="3143248"/>
              <a:ext cx="1143008" cy="1357322"/>
              <a:chOff x="2857488" y="3143248"/>
              <a:chExt cx="1143008" cy="1357322"/>
            </a:xfrm>
          </p:grpSpPr>
          <p:sp>
            <p:nvSpPr>
              <p:cNvPr id="30" name="Téglalap 29"/>
              <p:cNvSpPr/>
              <p:nvPr/>
            </p:nvSpPr>
            <p:spPr>
              <a:xfrm>
                <a:off x="2857488" y="3143248"/>
                <a:ext cx="1143008" cy="1357322"/>
              </a:xfrm>
              <a:prstGeom prst="rect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pic>
            <p:nvPicPr>
              <p:cNvPr id="28" name="Kép 27" descr="thinking-294276__34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214678" y="3357562"/>
                <a:ext cx="479631" cy="959262"/>
              </a:xfrm>
              <a:prstGeom prst="rect">
                <a:avLst/>
              </a:prstGeom>
            </p:spPr>
          </p:pic>
        </p:grpSp>
        <p:sp>
          <p:nvSpPr>
            <p:cNvPr id="74" name="Szövegdoboz 73"/>
            <p:cNvSpPr txBox="1"/>
            <p:nvPr/>
          </p:nvSpPr>
          <p:spPr>
            <a:xfrm>
              <a:off x="3143240" y="4500570"/>
              <a:ext cx="60625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CÍMZETT</a:t>
              </a:r>
              <a:endParaRPr lang="hu-HU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9" name="Szövegdoboz 78"/>
          <p:cNvSpPr txBox="1"/>
          <p:nvPr/>
        </p:nvSpPr>
        <p:spPr>
          <a:xfrm>
            <a:off x="6715140" y="5715016"/>
            <a:ext cx="1785950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Saját váltó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857356" y="4786322"/>
            <a:ext cx="857256" cy="121444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928794" y="4929198"/>
            <a:ext cx="571504" cy="121444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artalom helye 3"/>
          <p:cNvSpPr txBox="1">
            <a:spLocks/>
          </p:cNvSpPr>
          <p:nvPr/>
        </p:nvSpPr>
        <p:spPr bwMode="auto">
          <a:xfrm>
            <a:off x="1714480" y="1000108"/>
            <a:ext cx="7143800" cy="5429288"/>
          </a:xfrm>
          <a:prstGeom prst="rect">
            <a:avLst/>
          </a:prstGeom>
          <a:ln w="25400" cap="flat" cmpd="sng" algn="ctr">
            <a:noFill/>
            <a:prstDash val="solid"/>
            <a:miter lim="800000"/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Cím 2"/>
          <p:cNvSpPr txBox="1">
            <a:spLocks/>
          </p:cNvSpPr>
          <p:nvPr/>
        </p:nvSpPr>
        <p:spPr bwMode="auto">
          <a:xfrm>
            <a:off x="1285852" y="0"/>
            <a:ext cx="785814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váltóigény érvényesítésének határideje II.</a:t>
            </a:r>
            <a:endParaRPr kumimoji="0" lang="hu-H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9" name="Csoportba foglalás 8"/>
          <p:cNvGrpSpPr/>
          <p:nvPr/>
        </p:nvGrpSpPr>
        <p:grpSpPr>
          <a:xfrm>
            <a:off x="3357554" y="6000768"/>
            <a:ext cx="1687746" cy="412214"/>
            <a:chOff x="3643306" y="2000240"/>
            <a:chExt cx="4500594" cy="726522"/>
          </a:xfrm>
        </p:grpSpPr>
        <p:grpSp>
          <p:nvGrpSpPr>
            <p:cNvPr id="10" name="Csoportba foglalás 30"/>
            <p:cNvGrpSpPr/>
            <p:nvPr/>
          </p:nvGrpSpPr>
          <p:grpSpPr>
            <a:xfrm>
              <a:off x="3643306" y="2000240"/>
              <a:ext cx="4500594" cy="357190"/>
              <a:chOff x="2285984" y="2000240"/>
              <a:chExt cx="4500594" cy="357190"/>
            </a:xfrm>
          </p:grpSpPr>
          <p:sp>
            <p:nvSpPr>
              <p:cNvPr id="12" name="Szalagnyíl felfelé 11"/>
              <p:cNvSpPr/>
              <p:nvPr/>
            </p:nvSpPr>
            <p:spPr>
              <a:xfrm>
                <a:off x="5143504" y="2000240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Szalagnyíl felfelé 12"/>
              <p:cNvSpPr/>
              <p:nvPr/>
            </p:nvSpPr>
            <p:spPr>
              <a:xfrm>
                <a:off x="371474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Szalagnyíl felfelé 13"/>
              <p:cNvSpPr/>
              <p:nvPr/>
            </p:nvSpPr>
            <p:spPr>
              <a:xfrm>
                <a:off x="228598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Szövegdoboz 10"/>
            <p:cNvSpPr txBox="1"/>
            <p:nvPr/>
          </p:nvSpPr>
          <p:spPr>
            <a:xfrm>
              <a:off x="3714744" y="2357430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Szövegdoboz 14"/>
          <p:cNvSpPr txBox="1"/>
          <p:nvPr/>
        </p:nvSpPr>
        <p:spPr>
          <a:xfrm>
            <a:off x="7000892" y="1142984"/>
            <a:ext cx="1500198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Idegen váltó</a:t>
            </a:r>
          </a:p>
        </p:txBody>
      </p:sp>
      <p:grpSp>
        <p:nvGrpSpPr>
          <p:cNvPr id="16" name="Csoportba foglalás 15"/>
          <p:cNvGrpSpPr/>
          <p:nvPr/>
        </p:nvGrpSpPr>
        <p:grpSpPr>
          <a:xfrm>
            <a:off x="1785918" y="1285860"/>
            <a:ext cx="2630806" cy="1013312"/>
            <a:chOff x="1928794" y="214290"/>
            <a:chExt cx="5700079" cy="1785950"/>
          </a:xfrm>
        </p:grpSpPr>
        <p:pic>
          <p:nvPicPr>
            <p:cNvPr id="17" name="Kép 16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6215074" y="214290"/>
              <a:ext cx="900119" cy="1500198"/>
            </a:xfrm>
            <a:prstGeom prst="rect">
              <a:avLst/>
            </a:prstGeom>
          </p:spPr>
        </p:pic>
        <p:pic>
          <p:nvPicPr>
            <p:cNvPr id="18" name="Kép 17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4786314" y="214290"/>
              <a:ext cx="900119" cy="1500198"/>
            </a:xfrm>
            <a:prstGeom prst="rect">
              <a:avLst/>
            </a:prstGeom>
          </p:spPr>
        </p:pic>
        <p:pic>
          <p:nvPicPr>
            <p:cNvPr id="19" name="Kép 18" descr="business-man-2103088_960_720.png"/>
            <p:cNvPicPr>
              <a:picLocks noChangeAspect="1"/>
            </p:cNvPicPr>
            <p:nvPr/>
          </p:nvPicPr>
          <p:blipFill>
            <a:blip r:embed="rId2" cstate="print">
              <a:lum bright="70000" contrast="-70000"/>
            </a:blip>
            <a:stretch>
              <a:fillRect/>
            </a:stretch>
          </p:blipFill>
          <p:spPr>
            <a:xfrm>
              <a:off x="3571868" y="214290"/>
              <a:ext cx="900119" cy="1500198"/>
            </a:xfrm>
            <a:prstGeom prst="rect">
              <a:avLst/>
            </a:prstGeom>
          </p:spPr>
        </p:pic>
        <p:pic>
          <p:nvPicPr>
            <p:cNvPr id="20" name="Kép 19" descr="business-man-2103078__340.png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</a:blip>
            <a:stretch>
              <a:fillRect/>
            </a:stretch>
          </p:blipFill>
          <p:spPr>
            <a:xfrm>
              <a:off x="2280024" y="285728"/>
              <a:ext cx="746527" cy="1357322"/>
            </a:xfrm>
            <a:prstGeom prst="rect">
              <a:avLst/>
            </a:prstGeom>
          </p:spPr>
        </p:pic>
        <p:sp>
          <p:nvSpPr>
            <p:cNvPr id="21" name="Szövegdoboz 20"/>
            <p:cNvSpPr txBox="1"/>
            <p:nvPr/>
          </p:nvSpPr>
          <p:spPr>
            <a:xfrm>
              <a:off x="1928794" y="1571612"/>
              <a:ext cx="1702605" cy="3525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KIBOCSÁTÓ</a:t>
              </a:r>
              <a:endParaRPr lang="hu-HU" sz="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Szövegdoboz 21"/>
            <p:cNvSpPr txBox="1"/>
            <p:nvPr/>
          </p:nvSpPr>
          <p:spPr>
            <a:xfrm>
              <a:off x="3357555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JOGOSULT1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églalap 22"/>
            <p:cNvSpPr/>
            <p:nvPr/>
          </p:nvSpPr>
          <p:spPr>
            <a:xfrm>
              <a:off x="2000232" y="214290"/>
              <a:ext cx="5500726" cy="178595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4" name="Egyenes összekötő nyíllal 23"/>
            <p:cNvCxnSpPr/>
            <p:nvPr/>
          </p:nvCxnSpPr>
          <p:spPr>
            <a:xfrm>
              <a:off x="3214678" y="1071546"/>
              <a:ext cx="20783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nyíllal 24"/>
            <p:cNvCxnSpPr/>
            <p:nvPr/>
          </p:nvCxnSpPr>
          <p:spPr>
            <a:xfrm rot="10800000">
              <a:off x="3143240" y="1214422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Szövegdoboz 25"/>
            <p:cNvSpPr txBox="1"/>
            <p:nvPr/>
          </p:nvSpPr>
          <p:spPr>
            <a:xfrm>
              <a:off x="4643439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JOGOSULT2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Szövegdoboz 26"/>
            <p:cNvSpPr txBox="1"/>
            <p:nvPr/>
          </p:nvSpPr>
          <p:spPr>
            <a:xfrm>
              <a:off x="6072197" y="1571612"/>
              <a:ext cx="1556676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JOGOSULT3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8" name="Csoportba foglalás 27"/>
          <p:cNvGrpSpPr/>
          <p:nvPr/>
        </p:nvGrpSpPr>
        <p:grpSpPr>
          <a:xfrm>
            <a:off x="4572000" y="1285860"/>
            <a:ext cx="718466" cy="1010704"/>
            <a:chOff x="7500958" y="214290"/>
            <a:chExt cx="1915881" cy="1781353"/>
          </a:xfrm>
        </p:grpSpPr>
        <p:pic>
          <p:nvPicPr>
            <p:cNvPr id="29" name="Kép 28" descr="business-man-2103088_960_720.png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</a:blip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30" name="Szövegdoboz 29"/>
            <p:cNvSpPr txBox="1"/>
            <p:nvPr/>
          </p:nvSpPr>
          <p:spPr>
            <a:xfrm>
              <a:off x="7500958" y="1643049"/>
              <a:ext cx="1915881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Balra nyíl 30"/>
          <p:cNvSpPr/>
          <p:nvPr/>
        </p:nvSpPr>
        <p:spPr>
          <a:xfrm>
            <a:off x="4429124" y="3071810"/>
            <a:ext cx="1357322" cy="10715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Szövegdoboz 31"/>
          <p:cNvSpPr txBox="1"/>
          <p:nvPr/>
        </p:nvSpPr>
        <p:spPr>
          <a:xfrm>
            <a:off x="6215074" y="2357430"/>
            <a:ext cx="2357422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>
              <a:buNone/>
            </a:pP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váltó megtérítési adósaival szemben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(az átruházók és a kibocsátó) </a:t>
            </a:r>
            <a:r>
              <a:rPr lang="hu-H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óvás felvételétől, illetve az óvás elengedése esetén az esedékességtől számított 1 éven belül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lehet követeléssel élni.</a:t>
            </a:r>
          </a:p>
          <a:p>
            <a:pPr algn="just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Ha valamelyik megtérítési adós teljesít, akkor </a:t>
            </a:r>
            <a:r>
              <a:rPr lang="hu-H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teljesítésétől számított 6 hónapon belül</a:t>
            </a:r>
            <a:r>
              <a:rPr lang="hu-H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léphet fel az őt megelőző </a:t>
            </a:r>
            <a:r>
              <a:rPr lang="hu-HU" sz="1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átruházókkal és a kibocsátóval szemben.</a:t>
            </a:r>
          </a:p>
          <a:p>
            <a:pPr lvl="0" algn="just">
              <a:buNone/>
            </a:pPr>
            <a:endParaRPr lang="hu-HU" sz="14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2857488" y="5786454"/>
            <a:ext cx="71846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00" b="1" dirty="0" smtClean="0">
                <a:latin typeface="Times New Roman" pitchFamily="18" charset="0"/>
                <a:cs typeface="Times New Roman" pitchFamily="18" charset="0"/>
              </a:rPr>
              <a:t>JOGOSULT1</a:t>
            </a: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1961765" y="5000636"/>
            <a:ext cx="2538797" cy="1013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35" name="Csoportba foglalás 34"/>
          <p:cNvGrpSpPr/>
          <p:nvPr/>
        </p:nvGrpSpPr>
        <p:grpSpPr>
          <a:xfrm>
            <a:off x="3000364" y="5000636"/>
            <a:ext cx="1932912" cy="985873"/>
            <a:chOff x="3000364" y="5000636"/>
            <a:chExt cx="1932912" cy="985873"/>
          </a:xfrm>
        </p:grpSpPr>
        <p:grpSp>
          <p:nvGrpSpPr>
            <p:cNvPr id="36" name="Csoportba foglalás 76"/>
            <p:cNvGrpSpPr/>
            <p:nvPr/>
          </p:nvGrpSpPr>
          <p:grpSpPr>
            <a:xfrm>
              <a:off x="3000364" y="5000636"/>
              <a:ext cx="1629886" cy="985873"/>
              <a:chOff x="3000364" y="5000636"/>
              <a:chExt cx="1629886" cy="985873"/>
            </a:xfrm>
          </p:grpSpPr>
          <p:grpSp>
            <p:nvGrpSpPr>
              <p:cNvPr id="38" name="Csoportba foglalás 75"/>
              <p:cNvGrpSpPr/>
              <p:nvPr/>
            </p:nvGrpSpPr>
            <p:grpSpPr>
              <a:xfrm>
                <a:off x="3000364" y="5000636"/>
                <a:ext cx="1629886" cy="851182"/>
                <a:chOff x="3000364" y="5000636"/>
                <a:chExt cx="1629886" cy="851182"/>
              </a:xfrm>
            </p:grpSpPr>
            <p:pic>
              <p:nvPicPr>
                <p:cNvPr id="40" name="Kép 39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3643306" y="5000636"/>
                  <a:ext cx="415440" cy="851182"/>
                </a:xfrm>
                <a:prstGeom prst="rect">
                  <a:avLst/>
                </a:prstGeom>
              </p:spPr>
            </p:pic>
            <p:pic>
              <p:nvPicPr>
                <p:cNvPr id="41" name="Kép 40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3000364" y="5000636"/>
                  <a:ext cx="415440" cy="851182"/>
                </a:xfrm>
                <a:prstGeom prst="rect">
                  <a:avLst/>
                </a:prstGeom>
              </p:spPr>
            </p:pic>
            <p:pic>
              <p:nvPicPr>
                <p:cNvPr id="42" name="Kép 41" descr="business-man-2103088_960_720.png"/>
                <p:cNvPicPr>
                  <a:picLocks noChangeAspect="1"/>
                </p:cNvPicPr>
                <p:nvPr/>
              </p:nvPicPr>
              <p:blipFill>
                <a:blip r:embed="rId2" cstate="print">
                  <a:lum bright="70000" contrast="-70000"/>
                </a:blip>
                <a:stretch>
                  <a:fillRect/>
                </a:stretch>
              </p:blipFill>
              <p:spPr>
                <a:xfrm>
                  <a:off x="4214810" y="5000636"/>
                  <a:ext cx="415440" cy="851182"/>
                </a:xfrm>
                <a:prstGeom prst="rect">
                  <a:avLst/>
                </a:prstGeom>
              </p:spPr>
            </p:pic>
          </p:grpSp>
          <p:sp>
            <p:nvSpPr>
              <p:cNvPr id="39" name="Szövegdoboz 38"/>
              <p:cNvSpPr txBox="1"/>
              <p:nvPr/>
            </p:nvSpPr>
            <p:spPr>
              <a:xfrm>
                <a:off x="3500430" y="5786454"/>
                <a:ext cx="718466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700" b="1" dirty="0" smtClean="0">
                    <a:latin typeface="Times New Roman" pitchFamily="18" charset="0"/>
                    <a:cs typeface="Times New Roman" pitchFamily="18" charset="0"/>
                  </a:rPr>
                  <a:t>JOGOSULT2</a:t>
                </a:r>
                <a:endParaRPr lang="hu-H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7" name="Szövegdoboz 36"/>
            <p:cNvSpPr txBox="1"/>
            <p:nvPr/>
          </p:nvSpPr>
          <p:spPr>
            <a:xfrm>
              <a:off x="4214810" y="5786454"/>
              <a:ext cx="71846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JOGOSULT3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Csoportba foglalás 42"/>
          <p:cNvGrpSpPr/>
          <p:nvPr/>
        </p:nvGrpSpPr>
        <p:grpSpPr>
          <a:xfrm>
            <a:off x="1857356" y="4929198"/>
            <a:ext cx="857256" cy="1414501"/>
            <a:chOff x="1857356" y="4929198"/>
            <a:chExt cx="857256" cy="1414501"/>
          </a:xfrm>
        </p:grpSpPr>
        <p:sp>
          <p:nvSpPr>
            <p:cNvPr id="44" name="Szövegdoboz 43"/>
            <p:cNvSpPr txBox="1"/>
            <p:nvPr/>
          </p:nvSpPr>
          <p:spPr>
            <a:xfrm>
              <a:off x="2000232" y="6143644"/>
              <a:ext cx="65942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KIÁLLÍTÓ</a:t>
              </a:r>
              <a:endParaRPr lang="hu-HU" sz="6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églalap 44"/>
            <p:cNvSpPr/>
            <p:nvPr/>
          </p:nvSpPr>
          <p:spPr>
            <a:xfrm>
              <a:off x="1857356" y="4929198"/>
              <a:ext cx="857256" cy="1214446"/>
            </a:xfrm>
            <a:prstGeom prst="rect">
              <a:avLst/>
            </a:prstGeom>
            <a:ln w="76200">
              <a:solidFill>
                <a:srgbClr val="0070C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pic>
          <p:nvPicPr>
            <p:cNvPr id="46" name="Kép 45" descr="business-man-2103078__34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71670" y="5072074"/>
              <a:ext cx="428628" cy="958040"/>
            </a:xfrm>
            <a:prstGeom prst="rect">
              <a:avLst/>
            </a:prstGeom>
          </p:spPr>
        </p:pic>
      </p:grpSp>
      <p:grpSp>
        <p:nvGrpSpPr>
          <p:cNvPr id="47" name="Csoportba foglalás 46"/>
          <p:cNvGrpSpPr/>
          <p:nvPr/>
        </p:nvGrpSpPr>
        <p:grpSpPr>
          <a:xfrm>
            <a:off x="2366946" y="2438392"/>
            <a:ext cx="1687746" cy="412214"/>
            <a:chOff x="3643306" y="2000240"/>
            <a:chExt cx="4500594" cy="726522"/>
          </a:xfrm>
        </p:grpSpPr>
        <p:grpSp>
          <p:nvGrpSpPr>
            <p:cNvPr id="48" name="Csoportba foglalás 30"/>
            <p:cNvGrpSpPr/>
            <p:nvPr/>
          </p:nvGrpSpPr>
          <p:grpSpPr>
            <a:xfrm>
              <a:off x="3643306" y="2000240"/>
              <a:ext cx="4500594" cy="357190"/>
              <a:chOff x="2285984" y="2000240"/>
              <a:chExt cx="4500594" cy="357190"/>
            </a:xfrm>
          </p:grpSpPr>
          <p:sp>
            <p:nvSpPr>
              <p:cNvPr id="50" name="Szalagnyíl felfelé 49"/>
              <p:cNvSpPr/>
              <p:nvPr/>
            </p:nvSpPr>
            <p:spPr>
              <a:xfrm>
                <a:off x="5143504" y="2000240"/>
                <a:ext cx="1643074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Szalagnyíl felfelé 50"/>
              <p:cNvSpPr/>
              <p:nvPr/>
            </p:nvSpPr>
            <p:spPr>
              <a:xfrm>
                <a:off x="371474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Szalagnyíl felfelé 51"/>
              <p:cNvSpPr/>
              <p:nvPr/>
            </p:nvSpPr>
            <p:spPr>
              <a:xfrm>
                <a:off x="2285984" y="2000240"/>
                <a:ext cx="1214446" cy="3571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9" name="Szövegdoboz 48"/>
            <p:cNvSpPr txBox="1"/>
            <p:nvPr/>
          </p:nvSpPr>
          <p:spPr>
            <a:xfrm>
              <a:off x="3714744" y="2357430"/>
              <a:ext cx="3860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smtClean="0">
                  <a:solidFill>
                    <a:schemeClr val="bg2">
                      <a:lumMod val="40000"/>
                      <a:lumOff val="6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Forgatmányok megszakítatlan láncolata</a:t>
              </a:r>
              <a:endParaRPr lang="hu-H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3" name="Csoportba foglalás 52"/>
          <p:cNvGrpSpPr/>
          <p:nvPr/>
        </p:nvGrpSpPr>
        <p:grpSpPr>
          <a:xfrm>
            <a:off x="4929190" y="5000636"/>
            <a:ext cx="718466" cy="1010704"/>
            <a:chOff x="7500958" y="214290"/>
            <a:chExt cx="1915881" cy="1781353"/>
          </a:xfrm>
        </p:grpSpPr>
        <p:pic>
          <p:nvPicPr>
            <p:cNvPr id="54" name="Kép 53" descr="business-man-2103088_960_720.png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</a:blip>
            <a:stretch>
              <a:fillRect/>
            </a:stretch>
          </p:blipFill>
          <p:spPr>
            <a:xfrm>
              <a:off x="7786710" y="214290"/>
              <a:ext cx="900119" cy="1500198"/>
            </a:xfrm>
            <a:prstGeom prst="rect">
              <a:avLst/>
            </a:prstGeom>
          </p:spPr>
        </p:pic>
        <p:sp>
          <p:nvSpPr>
            <p:cNvPr id="55" name="Szövegdoboz 54"/>
            <p:cNvSpPr txBox="1"/>
            <p:nvPr/>
          </p:nvSpPr>
          <p:spPr>
            <a:xfrm>
              <a:off x="7500958" y="1643049"/>
              <a:ext cx="1915881" cy="352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JOGOSULT4</a:t>
              </a:r>
              <a:endParaRPr lang="hu-HU" sz="16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6" name="Csoportba foglalás 55"/>
          <p:cNvGrpSpPr/>
          <p:nvPr/>
        </p:nvGrpSpPr>
        <p:grpSpPr>
          <a:xfrm>
            <a:off x="2786050" y="5429264"/>
            <a:ext cx="214314" cy="152400"/>
            <a:chOff x="3071802" y="4572008"/>
            <a:chExt cx="214314" cy="152400"/>
          </a:xfrm>
        </p:grpSpPr>
        <p:cxnSp>
          <p:nvCxnSpPr>
            <p:cNvPr id="57" name="Egyenes összekötő nyíllal 56"/>
            <p:cNvCxnSpPr/>
            <p:nvPr/>
          </p:nvCxnSpPr>
          <p:spPr>
            <a:xfrm>
              <a:off x="3071802" y="4572008"/>
              <a:ext cx="2143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nyíllal 57"/>
            <p:cNvCxnSpPr/>
            <p:nvPr/>
          </p:nvCxnSpPr>
          <p:spPr>
            <a:xfrm rot="10800000">
              <a:off x="3071802" y="4714884"/>
              <a:ext cx="152400" cy="9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Csoportba foglalás 58"/>
          <p:cNvGrpSpPr/>
          <p:nvPr/>
        </p:nvGrpSpPr>
        <p:grpSpPr>
          <a:xfrm>
            <a:off x="2857488" y="3143248"/>
            <a:ext cx="1143008" cy="1557377"/>
            <a:chOff x="2857488" y="3143248"/>
            <a:chExt cx="1143008" cy="1557377"/>
          </a:xfrm>
        </p:grpSpPr>
        <p:grpSp>
          <p:nvGrpSpPr>
            <p:cNvPr id="60" name="Csoportba foglalás 72"/>
            <p:cNvGrpSpPr/>
            <p:nvPr/>
          </p:nvGrpSpPr>
          <p:grpSpPr>
            <a:xfrm>
              <a:off x="2857488" y="3143248"/>
              <a:ext cx="1143008" cy="1357322"/>
              <a:chOff x="2857488" y="3143248"/>
              <a:chExt cx="1143008" cy="1357322"/>
            </a:xfrm>
          </p:grpSpPr>
          <p:sp>
            <p:nvSpPr>
              <p:cNvPr id="62" name="Téglalap 61"/>
              <p:cNvSpPr/>
              <p:nvPr/>
            </p:nvSpPr>
            <p:spPr>
              <a:xfrm>
                <a:off x="2857488" y="3143248"/>
                <a:ext cx="1143008" cy="1357322"/>
              </a:xfrm>
              <a:prstGeom prst="rect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pic>
            <p:nvPicPr>
              <p:cNvPr id="63" name="Kép 62" descr="thinking-294276__34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214678" y="3357562"/>
                <a:ext cx="479631" cy="959262"/>
              </a:xfrm>
              <a:prstGeom prst="rect">
                <a:avLst/>
              </a:prstGeom>
            </p:spPr>
          </p:pic>
        </p:grpSp>
        <p:sp>
          <p:nvSpPr>
            <p:cNvPr id="61" name="Szövegdoboz 60"/>
            <p:cNvSpPr txBox="1"/>
            <p:nvPr/>
          </p:nvSpPr>
          <p:spPr>
            <a:xfrm>
              <a:off x="3143240" y="4500570"/>
              <a:ext cx="606256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700" b="1" dirty="0" smtClean="0">
                  <a:latin typeface="Times New Roman" pitchFamily="18" charset="0"/>
                  <a:cs typeface="Times New Roman" pitchFamily="18" charset="0"/>
                </a:rPr>
                <a:t>CÍMZETT</a:t>
              </a:r>
              <a:endParaRPr lang="hu-HU" sz="7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Szövegdoboz 63"/>
          <p:cNvSpPr txBox="1"/>
          <p:nvPr/>
        </p:nvSpPr>
        <p:spPr>
          <a:xfrm>
            <a:off x="7286644" y="5903893"/>
            <a:ext cx="1285884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Saját váltó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857232"/>
            <a:ext cx="7158030" cy="54292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Nyugszik az elévülés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ha a jogosult követelését elháríthatatlan akadály következtében nem tudja érvényesíteni.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elévülést csak a követelés bíróság előtt történő érvényesítése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szakítja meg.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határidők elévülése esetén a jogosult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polgári jog általános szabályai szerint megtérítési igényt érvényesíthet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 kibocsátóval vagy váltóátruházóval szemben, ezek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jogalap nélküli gazdagodása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alapján. </a:t>
            </a: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váltókövetelés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85918" y="1714488"/>
            <a:ext cx="7072362" cy="450059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teljes kifizetett összeg</a:t>
            </a:r>
          </a:p>
          <a:p>
            <a:pPr>
              <a:buNone/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kifizetés napjától a teljes kifizetett összeg után számított  6 %-os kamat vagy - a Magyarország területén kibocsátott és fizetendő váltó tekintetében - a Polgári Törvénykönyv szerinti késedelmi kamat</a:t>
            </a:r>
          </a:p>
          <a:p>
            <a:pPr>
              <a:buNone/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felmerült költségek</a:t>
            </a:r>
          </a:p>
          <a:p>
            <a:pPr>
              <a:buNone/>
            </a:pPr>
            <a:r>
              <a:rPr lang="hu-HU" sz="2800" i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teljes kifizetett összeg után számított 1 %-os váltódíj</a:t>
            </a:r>
          </a:p>
          <a:p>
            <a:pPr>
              <a:buNone/>
            </a:pP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000792" cy="1143000"/>
          </a:xfrm>
        </p:spPr>
        <p:txBody>
          <a:bodyPr/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 VÁLTÓCSELEKMÉNYEK HELYE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1604" y="1600200"/>
            <a:ext cx="7115196" cy="4686320"/>
          </a:xfrm>
        </p:spPr>
        <p:txBody>
          <a:bodyPr/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elfogadás vagy fizetés végetti bemutatás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az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óvás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, valamint mindazon cselekmények, amelyek a törvény szerint a váltóból eredő jogok érvényesítése vagy fenntartása végett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valamely személynél teljesítendők,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2000" u="sng" dirty="0" smtClean="0">
                <a:latin typeface="Times New Roman" pitchFamily="18" charset="0"/>
                <a:cs typeface="Times New Roman" pitchFamily="18" charset="0"/>
              </a:rPr>
              <a:t>váltócselekményre megszabott településen belül: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természetes személy tartózkodási helyén</a:t>
            </a:r>
          </a:p>
          <a:p>
            <a:pPr lvl="1"/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ennek hiányában lakóhelyén, </a:t>
            </a:r>
          </a:p>
          <a:p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jogi személy esetében belföldi székhelyén </a:t>
            </a:r>
          </a:p>
          <a:p>
            <a:pPr lvl="1"/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ennek hiányában telephelyén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teljesítendőek.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váltócselekmények a teljesítésükre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megszabott településen belül más helyen csak az érdekelt beleegyezésével teljesíthetők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 A beleegyezést a váltóbirtokosnak kell bizonyítania. Óvás esetében az érdekelt beleegyezését megadottnak kell tekinteni, ha az óvásról felvett közokiratból az ellenkezés ki nem tűnik.</a:t>
            </a:r>
          </a:p>
        </p:txBody>
      </p:sp>
      <p:pic>
        <p:nvPicPr>
          <p:cNvPr id="4" name="Kép 3" descr="location-162102__3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285728"/>
            <a:ext cx="1384554" cy="1262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VÁLTÓPER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600201"/>
            <a:ext cx="7043758" cy="4257692"/>
          </a:xfrm>
        </p:spPr>
        <p:txBody>
          <a:bodyPr/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Váltóperben a bíróság hivatalból veszi figyelembe, ha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okirat jogszabályban meghatározott kötelező kellékek hiányában nem váltó,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megtérítési igény érvényesítéséhez szükséges óvás hiányzik,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beszámítás e törvény alapján kizárt,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anyagi jogi kifogás e törvény alapján nem érvényesíthető.</a:t>
            </a:r>
          </a:p>
          <a:p>
            <a:pPr>
              <a:buNone/>
            </a:pP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váltóköveteléssel szemben csak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végrehajtható határozattal megállapított,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közokiratba foglalt,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váltóbirtokos által elismert, vagy</a:t>
            </a:r>
          </a:p>
          <a:p>
            <a:pPr>
              <a:buNone/>
            </a:pPr>
            <a:r>
              <a:rPr lang="hu-HU" sz="1800" i="1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lejárt váltón alapuló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követelést lehet beszámítani.</a:t>
            </a:r>
          </a:p>
          <a:p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églalap feliratnak 3"/>
          <p:cNvSpPr/>
          <p:nvPr/>
        </p:nvSpPr>
        <p:spPr>
          <a:xfrm>
            <a:off x="6357950" y="214290"/>
            <a:ext cx="2571768" cy="1143008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latin typeface="Times New Roman" pitchFamily="18" charset="0"/>
                <a:cs typeface="Times New Roman" pitchFamily="18" charset="0"/>
              </a:rPr>
              <a:t>A váltóper a törvényszék hatáskörébe tartozik.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feliratnak 4"/>
          <p:cNvSpPr/>
          <p:nvPr/>
        </p:nvSpPr>
        <p:spPr>
          <a:xfrm>
            <a:off x="1500166" y="0"/>
            <a:ext cx="1428728" cy="1000132"/>
          </a:xfrm>
          <a:prstGeom prst="wedgeRectCallout">
            <a:avLst>
              <a:gd name="adj1" fmla="val 56827"/>
              <a:gd name="adj2" fmla="val -17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Pp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.-től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eltérő szabályok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643042" y="600076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Joggyakorlat: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3"/>
              </a:rPr>
              <a:t>958/2003. számú gazdasági elvi határozat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  <a:hlinkClick r:id="rId4"/>
              </a:rPr>
              <a:t>1221/2005. számú gazdasági elvi határozat;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váltó átruházása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571604" y="1214422"/>
            <a:ext cx="7358114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Minden váltó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váltóátruházás (forgatmány) útján átruházható.</a:t>
            </a:r>
          </a:p>
          <a:p>
            <a:pPr algn="ctr">
              <a:buNone/>
            </a:pP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váltó a törvény erejénél fogva átruházható – 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ipso </a:t>
            </a:r>
            <a:r>
              <a:rPr lang="hu-H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iure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forgatható értékpapír</a:t>
            </a:r>
            <a:r>
              <a:rPr lang="hu-H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857752" y="2071678"/>
            <a:ext cx="48463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2786050" y="3429000"/>
            <a:ext cx="4714908" cy="3143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váltó nem forgatható, ha azt kifejezett nyilatkozattal, ún. negatív rendeleti záradékkal megtiltják. </a:t>
            </a:r>
          </a:p>
          <a:p>
            <a:pPr algn="ctr"/>
            <a:endParaRPr lang="hu-H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rektapapír</a:t>
            </a:r>
            <a:r>
              <a:rPr lang="hu-H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engedményezés</a:t>
            </a:r>
          </a:p>
        </p:txBody>
      </p:sp>
      <p:sp>
        <p:nvSpPr>
          <p:cNvPr id="10" name="Lefelé nyíl 9"/>
          <p:cNvSpPr/>
          <p:nvPr/>
        </p:nvSpPr>
        <p:spPr>
          <a:xfrm>
            <a:off x="4929190" y="485776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Lefelé nyíl 10"/>
          <p:cNvSpPr/>
          <p:nvPr/>
        </p:nvSpPr>
        <p:spPr>
          <a:xfrm>
            <a:off x="4929190" y="5572140"/>
            <a:ext cx="4846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ELSŐFOKÚ ELJÁRÁS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643042" y="1285860"/>
            <a:ext cx="6972320" cy="5572140"/>
          </a:xfrm>
        </p:spPr>
        <p:txBody>
          <a:bodyPr/>
          <a:lstStyle/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Váltóra alapított keresetet nem váltójogi keresettel nem lehet összekapcsolni.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keresetlevélhez csatolni kell a váltó hiteles másolatát.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írásbeli ellenkérelem és beszámítást tartalmazó irat előterjesztésének határideje: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 nap.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Az írásbeli ellenkérelem benyújtására előírt határidő meghosszabbítására vonatkozó határidő: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legfeljebb 15 nap.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bírósági meghagyással szembeni ellentmondás határideje: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nap.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Váltóperben viszontkeresetnek nincs helye. 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Váltóperben a tárgyalási időköz: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nap.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A tárgyalás kitűzésére vonatkozó határidő: 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hónap.</a:t>
            </a:r>
          </a:p>
          <a:p>
            <a:pPr>
              <a:buNone/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Perfelvételi tárgyalás tartása iránti kérelem határideje</a:t>
            </a:r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az erről szóló tájékoztatás kézbesítésétől számított 3 hónap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29552" cy="796908"/>
          </a:xfrm>
        </p:spPr>
        <p:txBody>
          <a:bodyPr/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ÍTÉLET ÉS PERORVOSLATOK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071546"/>
            <a:ext cx="6972320" cy="5429288"/>
          </a:xfrm>
        </p:spPr>
        <p:txBody>
          <a:bodyPr/>
          <a:lstStyle/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bíróság a határozatában megállapított kötelezettség teljesítésére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napos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határidőt szab.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bíróság az ítéletét annak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meghozatalától és kihirdetésétől számított 15 napon belül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foglalja írásba, az ítélet meghozatalát és kihirdetését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legfeljebb 15 napra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halasztja el.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 a fellebbezés tárgyaláson kerül elbírálásra, azt úgy kell kitűzni, hogy a fellebbezésnek az ellenfél részére történő kézbesítése a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tárgyalás napját legalább 8 nappal megelőzze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valamint a tárgyalás az iratoknak vagy az ellenfél tárgyalás tartását kérő nyilatkozatának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másodfokú bírósághoz érkezésétől számított 1 hónapon belül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megtartható legyen.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felülvizsgálati kérelem és felülvizsgálat engedélyezése iránti kérelem határideje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 nap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; a határidő elmulasztása miatt igazolásnak nincs helye.</a:t>
            </a:r>
          </a:p>
          <a:p>
            <a:pPr>
              <a:buNone/>
            </a:pP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 a felülvizsgálati kérelem tárgyaláson kerül elbírálásra, azt úgy kell kitűzni, hogy a felülvizsgálati kérelemnek az ellenfél részére történő kézbesítése </a:t>
            </a:r>
            <a:r>
              <a:rPr lang="hu-H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tárgyalás napját legalább 8 nappal megelőzze.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smtClean="0">
                <a:latin typeface="Times New Roman" pitchFamily="18" charset="0"/>
                <a:cs typeface="Times New Roman" pitchFamily="18" charset="0"/>
              </a:rPr>
              <a:t>Források, felhasznált irodalom</a:t>
            </a:r>
          </a:p>
        </p:txBody>
      </p:sp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714500" y="1285875"/>
            <a:ext cx="6972300" cy="5357813"/>
          </a:xfrm>
        </p:spPr>
        <p:txBody>
          <a:bodyPr/>
          <a:lstStyle/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képek forrása: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https://pixabay.com/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(4; 8; 12; 13; 18; 19; 24; 25; 28. számú dia)</a:t>
            </a:r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 váltójogi szabályokról szóló 2017. évi CLXXXV. törvény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Bodor Mária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Boródiné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Révai Teréz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Kodaly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Zsuzsanna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Kraudi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Adrienne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– Pethőné Kovács Ágnes – Rózsa Éva – Salamonné Solymosi Ibolya –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Szegediné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Sebestyén Katalin: Értékpapír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kéziköny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, A tőkepiaci törvény hatálya alá tartozó és hatálya alá nem tartozó értékpapírok.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Agrocent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Kiadó, Budapest, 2002.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Gellén Klára (szerk.): Értékpapírjog.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Pólay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Elemér Alapítvány, Szeged, 2009.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Harsányi Gyöngyi: Értékpapírok és ügyletek a magyar tőkepiacon. Unió Lap- és Könyvkiadó Kereskedelmi Kft.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Hn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 2002.</a:t>
            </a:r>
          </a:p>
          <a:p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Tomori Erika: Értékpapírjog és a tőkepiac szabályozása. Közép-Európai Brókerképző Alapítvány, Budapest, 2016.</a:t>
            </a:r>
          </a:p>
          <a:p>
            <a:endParaRPr lang="hu-H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lagnyíl jobbra 13"/>
          <p:cNvSpPr/>
          <p:nvPr/>
        </p:nvSpPr>
        <p:spPr>
          <a:xfrm rot="13735915" flipH="1">
            <a:off x="2464826" y="-51710"/>
            <a:ext cx="642942" cy="17145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pic>
        <p:nvPicPr>
          <p:cNvPr id="21" name="Kép 20" descr="business-man-2103078__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00042"/>
            <a:ext cx="421471" cy="766311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1071538" y="3214686"/>
            <a:ext cx="22860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első </a:t>
            </a:r>
          </a:p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váltóbirtokos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571604" y="0"/>
            <a:ext cx="66437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 váltójogviszony jogosultja a váltóbirtokos. </a:t>
            </a:r>
          </a:p>
          <a:p>
            <a:endParaRPr lang="hu-HU" dirty="0"/>
          </a:p>
        </p:txBody>
      </p:sp>
      <p:sp>
        <p:nvSpPr>
          <p:cNvPr id="17" name="Szalagnyíl jobbra 16"/>
          <p:cNvSpPr/>
          <p:nvPr/>
        </p:nvSpPr>
        <p:spPr>
          <a:xfrm rot="16200000">
            <a:off x="4050216" y="1164702"/>
            <a:ext cx="40062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8" name="Lefelé nyíl 17"/>
          <p:cNvSpPr/>
          <p:nvPr/>
        </p:nvSpPr>
        <p:spPr>
          <a:xfrm>
            <a:off x="8215338" y="3571876"/>
            <a:ext cx="714380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3357554" y="4786322"/>
            <a:ext cx="5643602" cy="2071678"/>
          </a:xfrm>
          <a:prstGeom prst="rect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Átruházás esetében a rendelvényesből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forgató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lesz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; abból a személyből, akire a váltót átruházza pedig a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forgatmányos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váltóátruházás átruházza a váltóból eredő valamennyi jogot. A forgatmányos a szabályszerű forgatást követően a váltó jogosultjának, vagyis az átruházónak a helyébe lép, ő tekintendő a váltó jogosultjának.</a:t>
            </a:r>
          </a:p>
        </p:txBody>
      </p:sp>
      <p:sp>
        <p:nvSpPr>
          <p:cNvPr id="20" name="Téglalap 19"/>
          <p:cNvSpPr/>
          <p:nvPr/>
        </p:nvSpPr>
        <p:spPr>
          <a:xfrm>
            <a:off x="1571604" y="1500174"/>
            <a:ext cx="1785950" cy="23574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25" name="Kép 24" descr="business-man-2103078__34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72" y="285728"/>
            <a:ext cx="921537" cy="1675522"/>
          </a:xfrm>
          <a:prstGeom prst="rect">
            <a:avLst/>
          </a:prstGeom>
        </p:spPr>
      </p:pic>
      <p:pic>
        <p:nvPicPr>
          <p:cNvPr id="26" name="Kép 25" descr="business-man-2103078__340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1571612"/>
            <a:ext cx="1071563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Kép 26" descr="business-man-2103088_960_720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1714488"/>
            <a:ext cx="1243013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Kép 27" descr="thinking-294276__340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57422" y="4929188"/>
            <a:ext cx="9652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9" name="Egyenes összekötő nyíllal 28"/>
          <p:cNvCxnSpPr/>
          <p:nvPr/>
        </p:nvCxnSpPr>
        <p:spPr>
          <a:xfrm rot="5400000" flipH="1" flipV="1">
            <a:off x="3464712" y="3893348"/>
            <a:ext cx="714381" cy="64294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rot="16200000" flipH="1">
            <a:off x="2035953" y="4250538"/>
            <a:ext cx="857249" cy="357183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Csoportba foglalás 36"/>
          <p:cNvGrpSpPr>
            <a:grpSpLocks/>
          </p:cNvGrpSpPr>
          <p:nvPr/>
        </p:nvGrpSpPr>
        <p:grpSpPr bwMode="auto">
          <a:xfrm>
            <a:off x="3428992" y="2571744"/>
            <a:ext cx="500063" cy="215900"/>
            <a:chOff x="2500298" y="1857364"/>
            <a:chExt cx="500066" cy="215902"/>
          </a:xfrm>
        </p:grpSpPr>
        <p:cxnSp>
          <p:nvCxnSpPr>
            <p:cNvPr id="32" name="Egyenes összekötő nyíllal 31"/>
            <p:cNvCxnSpPr/>
            <p:nvPr/>
          </p:nvCxnSpPr>
          <p:spPr>
            <a:xfrm>
              <a:off x="2500298" y="1857364"/>
              <a:ext cx="500066" cy="158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/>
            <p:nvPr/>
          </p:nvCxnSpPr>
          <p:spPr>
            <a:xfrm rot="10800000">
              <a:off x="2500298" y="2071679"/>
              <a:ext cx="500066" cy="1587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Kép 33" descr="business-man-2103078__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500042"/>
            <a:ext cx="421471" cy="766311"/>
          </a:xfrm>
          <a:prstGeom prst="rect">
            <a:avLst/>
          </a:prstGeom>
        </p:spPr>
      </p:pic>
      <p:pic>
        <p:nvPicPr>
          <p:cNvPr id="35" name="Kép 34" descr="business-man-2103078__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500042"/>
            <a:ext cx="421471" cy="766311"/>
          </a:xfrm>
          <a:prstGeom prst="rect">
            <a:avLst/>
          </a:prstGeom>
        </p:spPr>
      </p:pic>
      <p:pic>
        <p:nvPicPr>
          <p:cNvPr id="36" name="Kép 35" descr="business-man-2103078__3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500042"/>
            <a:ext cx="421471" cy="766311"/>
          </a:xfrm>
          <a:prstGeom prst="rect">
            <a:avLst/>
          </a:prstGeom>
        </p:spPr>
      </p:pic>
      <p:sp>
        <p:nvSpPr>
          <p:cNvPr id="38" name="Szalagnyíl jobbra 37"/>
          <p:cNvSpPr/>
          <p:nvPr/>
        </p:nvSpPr>
        <p:spPr>
          <a:xfrm rot="16200000">
            <a:off x="4764596" y="1164702"/>
            <a:ext cx="40062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9" name="Szalagnyíl jobbra 38"/>
          <p:cNvSpPr/>
          <p:nvPr/>
        </p:nvSpPr>
        <p:spPr>
          <a:xfrm rot="16200000">
            <a:off x="5478976" y="1164702"/>
            <a:ext cx="400626" cy="64294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2" name="Felhő 11"/>
          <p:cNvSpPr/>
          <p:nvPr/>
        </p:nvSpPr>
        <p:spPr>
          <a:xfrm>
            <a:off x="5429256" y="1928802"/>
            <a:ext cx="3500462" cy="2143140"/>
          </a:xfrm>
          <a:prstGeom prst="cloudCallout">
            <a:avLst>
              <a:gd name="adj1" fmla="val -105080"/>
              <a:gd name="adj2" fmla="val 350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első váltóbirtokos a </a:t>
            </a:r>
            <a:r>
              <a:rPr lang="hu-H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rendelvényes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A rendelvényest illeti az a jogosultság, hogy a váltót átruházza. </a:t>
            </a:r>
          </a:p>
        </p:txBody>
      </p:sp>
      <p:sp>
        <p:nvSpPr>
          <p:cNvPr id="15" name="Szalagnyíl jobbra 14"/>
          <p:cNvSpPr/>
          <p:nvPr/>
        </p:nvSpPr>
        <p:spPr>
          <a:xfrm rot="16200000">
            <a:off x="7050612" y="664636"/>
            <a:ext cx="472064" cy="20002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  <p:bldP spid="17" grpId="0" animBg="1"/>
      <p:bldP spid="18" grpId="0" animBg="1"/>
      <p:bldP spid="19" grpId="0" animBg="1"/>
      <p:bldP spid="20" grpId="0" animBg="1"/>
      <p:bldP spid="38" grpId="0" animBg="1"/>
      <p:bldP spid="39" grpId="0" animBg="1"/>
      <p:bldP spid="12" grpId="0" animBg="1"/>
      <p:bldP spid="12" grpId="1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43042" y="500042"/>
            <a:ext cx="7158037" cy="5697537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endParaRPr lang="hu-HU" sz="1400" b="1" dirty="0" smtClean="0"/>
          </a:p>
          <a:p>
            <a:pPr>
              <a:buNone/>
            </a:pPr>
            <a:r>
              <a:rPr lang="hu-HU" sz="1400" b="1" dirty="0" smtClean="0"/>
              <a:t>A </a:t>
            </a:r>
            <a:r>
              <a:rPr lang="hu-HU" sz="1400" b="1" dirty="0"/>
              <a:t>forgatmány kötelező hatása:</a:t>
            </a:r>
          </a:p>
          <a:p>
            <a:pPr>
              <a:buNone/>
            </a:pPr>
            <a:r>
              <a:rPr lang="hu-HU" sz="1400" dirty="0" smtClean="0"/>
              <a:t>„A váltóátruházó ellenkező kikötés hiányában felelős a váltó elfogadásáért és kifizetéséért. A váltóátruházó megtilthatja a további váltóátruházást; ebben az esetben nem felelős azokkal a személyekkel szemben, akikre a váltót utóbb ruházták át.” </a:t>
            </a:r>
          </a:p>
          <a:p>
            <a:pPr>
              <a:buNone/>
            </a:pPr>
            <a:r>
              <a:rPr lang="hu-HU" sz="1400" dirty="0" smtClean="0"/>
              <a:t>2017. évi CLXXXV. törvény a váltójogi szabályokról 15. § (1)-(2) bekezdések</a:t>
            </a:r>
          </a:p>
          <a:p>
            <a:pPr>
              <a:buNone/>
            </a:pPr>
            <a:r>
              <a:rPr lang="hu-HU" sz="1400" dirty="0"/>
              <a:t> </a:t>
            </a:r>
          </a:p>
          <a:p>
            <a:pPr>
              <a:buNone/>
            </a:pPr>
            <a:r>
              <a:rPr lang="hu-HU" sz="1400" b="1" dirty="0"/>
              <a:t>A forgatmány átruházó hatása:</a:t>
            </a:r>
          </a:p>
          <a:p>
            <a:pPr>
              <a:buNone/>
            </a:pPr>
            <a:r>
              <a:rPr lang="hu-HU" sz="1400" dirty="0" smtClean="0"/>
              <a:t>„Váltón alapuló keresettel megtámadott személy a váltóbirtokossal szemben nem hivatkozhat olyan kifogásra, amely a kibocsátóval vagy valamelyik előbbi váltóbirtokossal szemben fennálló személyes viszonyán alapul, kivéve, ha a váltóbirtokos a váltó megszerzésével tudatosan az adós hátrányára cselekedett.” </a:t>
            </a:r>
          </a:p>
          <a:p>
            <a:pPr>
              <a:buNone/>
            </a:pPr>
            <a:r>
              <a:rPr lang="hu-HU" sz="1400" dirty="0"/>
              <a:t> </a:t>
            </a:r>
            <a:r>
              <a:rPr lang="hu-HU" sz="1400" dirty="0" smtClean="0"/>
              <a:t>2017. évi CLXXXV. törvény a váltójogi szabályokról 17. § </a:t>
            </a:r>
          </a:p>
          <a:p>
            <a:pPr>
              <a:buNone/>
            </a:pPr>
            <a:endParaRPr lang="hu-HU" sz="1400" dirty="0"/>
          </a:p>
          <a:p>
            <a:pPr>
              <a:buNone/>
            </a:pPr>
            <a:r>
              <a:rPr lang="hu-HU" sz="1400" b="1" dirty="0"/>
              <a:t>A forgatmány igazoló hatása:</a:t>
            </a:r>
          </a:p>
          <a:p>
            <a:pPr>
              <a:buNone/>
            </a:pPr>
            <a:r>
              <a:rPr lang="hu-HU" sz="1400" b="1" dirty="0" smtClean="0"/>
              <a:t>„</a:t>
            </a:r>
            <a:r>
              <a:rPr lang="hu-HU" sz="1400" dirty="0" smtClean="0"/>
              <a:t>A váltó birtokosát jogos váltóbirtokosnak kell tekinteni, ha jogot a váltóátruházások meg nem szakított láncolatával igazolja, akkor is, ha az utolsó váltóátruházás üres.”</a:t>
            </a:r>
          </a:p>
          <a:p>
            <a:pPr>
              <a:buNone/>
            </a:pPr>
            <a:r>
              <a:rPr lang="hu-HU" sz="1400" dirty="0" smtClean="0"/>
              <a:t> 2017. évi CLXXXV. törvény a váltójogi szabályokról 16. §  (1) bekezdés</a:t>
            </a:r>
          </a:p>
        </p:txBody>
      </p:sp>
      <p:sp>
        <p:nvSpPr>
          <p:cNvPr id="4" name="Akciógomb: Információ 3">
            <a:hlinkClick r:id="" action="ppaction://noaction" highlightClick="1"/>
          </p:cNvPr>
          <p:cNvSpPr/>
          <p:nvPr/>
        </p:nvSpPr>
        <p:spPr>
          <a:xfrm>
            <a:off x="1785918" y="642918"/>
            <a:ext cx="1042416" cy="1042416"/>
          </a:xfrm>
          <a:prstGeom prst="actionButtonInformati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714480" y="928670"/>
            <a:ext cx="6929486" cy="385765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hu-H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Az idegen váltó esetében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ahhoz, hogy a címzett a jogviszony kötelezettjévé váljon</a:t>
            </a:r>
            <a:r>
              <a:rPr lang="hu-H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váltót az esedékesség napjáig elfogadásra be kell a részére mutatni. (Saját váltó esetében erre nincs szükség)</a:t>
            </a:r>
          </a:p>
          <a:p>
            <a:pPr lvl="1"/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 elfogadásával a címzett arra vállal kötelezettséget, hogy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váltót esedékességkor kifizeti. 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kibocsátó a váltóban megtilthatja az elfogadásra bemutatást. Ekkor a váltót nem kell elfogadásra, csak fizetésre bemutatni. 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Nem lehet az elfogadásra bemutatást megtiltani:</a:t>
            </a:r>
            <a:endParaRPr lang="hu-H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 a váltó harmadik személynél vagy nem a címzett lakóhelyén fizetendő</a:t>
            </a:r>
            <a:endParaRPr lang="hu-H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 megtekintés után bizonyos időre szól</a:t>
            </a:r>
            <a:endParaRPr lang="hu-H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2500298" y="5000636"/>
            <a:ext cx="5643602" cy="16430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megtekintés után bizonyos időre szóló váltót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elfogadás végett keltétől számított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1 éven belül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kell bemutatni a főkötelezettnek. </a:t>
            </a:r>
          </a:p>
          <a:p>
            <a:pPr marL="0" lvl="1"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kibocsátó rövidítheti vagy hosszabbíthatja; míg a forgatók kizárólag rövidíthetik ezt a határidőt.</a:t>
            </a:r>
            <a:endParaRPr lang="hu-H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2357422" y="214290"/>
            <a:ext cx="596849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 váltó elfogadásra bemutatása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3500438"/>
            <a:ext cx="6858048" cy="3071834"/>
          </a:xfrm>
          <a:prstGeom prst="rect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Főszabály szerint nem kell keltezni a váltó elfogadást.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főszabály alóli kivételt jelent, ha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 megtekintés után bizonyos idő múlva fizetendő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vagy ha a </a:t>
            </a:r>
            <a:r>
              <a:rPr lang="hu-H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váltót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külön kikötésnél fogva meghatározott időn belül elfogadás végett be kell mutatni</a:t>
            </a:r>
            <a:r>
              <a:rPr lang="hu-H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Ilyen esetekben az elfogadást keltezni kell arról a napról, amelyen az elfogadás megtörtént, illetve - a váltóbirtokos kívánságára - a bemutatás napjáról. Keltezés hiányában a váltóbirtokosnak ahhoz, hogy megtérítési igényét a váltóátruházók és a kibocsátó ellen fenntartsa, e mulasztást kellő időben felvett óvással meg kell állapíttatnia.</a:t>
            </a:r>
          </a:p>
          <a:p>
            <a:pPr algn="ctr"/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85918" y="1071546"/>
            <a:ext cx="6786610" cy="22860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 elfogadását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váltóra kell írni. </a:t>
            </a:r>
          </a:p>
          <a:p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Az elfogadás történhet:</a:t>
            </a:r>
          </a:p>
          <a:p>
            <a:pPr lvl="0">
              <a:buFont typeface="Arial" pitchFamily="34" charset="0"/>
              <a:buChar char="•"/>
            </a:pP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Nyilatkozattal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„elfogadom” vagy más hasonló értelmű szónak a váltóra írásával és a címzett aláírásával</a:t>
            </a:r>
            <a:endParaRPr lang="hu-H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Puszta aláírással</a:t>
            </a:r>
          </a:p>
          <a:p>
            <a:pPr lvl="1"/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címzett a váltó előlapját aláírja</a:t>
            </a:r>
            <a:endParaRPr lang="hu-H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857488" y="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Az elfogadás módja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85918" y="1000108"/>
            <a:ext cx="6715172" cy="307183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u-H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váltó fizetésre bemutatása esetén a váltó főkötelezettjének a teljesítési kötelezettsége beáll. </a:t>
            </a: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(idegen és saját váltó esetében is)</a:t>
            </a:r>
            <a:endParaRPr lang="hu-H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Megtekintésre szóló váltó</a:t>
            </a:r>
            <a:r>
              <a:rPr lang="hu-HU" sz="1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keltétől számított </a:t>
            </a:r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éven belül </a:t>
            </a:r>
            <a:r>
              <a:rPr lang="hu-H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 fizetés végett bemutatni. A kibocsátó rövidebb és hosszabb határidőt is kiköthet, a forgató az 1 éves és a kibocsátó által szabott határidőt rövidítheti.</a:t>
            </a:r>
            <a:endParaRPr lang="hu-H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/>
            <a:r>
              <a:rPr lang="hu-H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Megtekintés vagy kelet után bizonyos időre, illetve határozott napra szóló váltó: a fizetési napon vagy azt követő 2 munkanapon belül </a:t>
            </a:r>
            <a:r>
              <a:rPr lang="hu-H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kell fizetés végett a kötelezettnek bemutatni.</a:t>
            </a:r>
            <a:endParaRPr lang="hu-H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hu-H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071670" y="214290"/>
            <a:ext cx="678661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hu-HU" sz="3600" dirty="0" smtClean="0">
                <a:latin typeface="Times New Roman" pitchFamily="18" charset="0"/>
                <a:cs typeface="Times New Roman" pitchFamily="18" charset="0"/>
              </a:rPr>
              <a:t>A váltó fizetésre bemutatása</a:t>
            </a:r>
          </a:p>
        </p:txBody>
      </p:sp>
      <p:sp>
        <p:nvSpPr>
          <p:cNvPr id="4" name="Téglalap 3"/>
          <p:cNvSpPr/>
          <p:nvPr/>
        </p:nvSpPr>
        <p:spPr>
          <a:xfrm>
            <a:off x="5857884" y="4286256"/>
            <a:ext cx="3286116" cy="1714512"/>
          </a:xfrm>
          <a:prstGeom prst="rect">
            <a:avLst/>
          </a:prstGeom>
          <a:solidFill>
            <a:srgbClr val="FFC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váltónak valamely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leszámolóhelyen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történő bemutatása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fizetés végett történő bemutatásnak számít.</a:t>
            </a:r>
          </a:p>
        </p:txBody>
      </p:sp>
      <p:sp>
        <p:nvSpPr>
          <p:cNvPr id="5" name="Téglalap feliratnak 4"/>
          <p:cNvSpPr/>
          <p:nvPr/>
        </p:nvSpPr>
        <p:spPr>
          <a:xfrm>
            <a:off x="1785918" y="4286256"/>
            <a:ext cx="3714776" cy="2357454"/>
          </a:xfrm>
          <a:prstGeom prst="wedgeRectCallout">
            <a:avLst>
              <a:gd name="adj1" fmla="val 55659"/>
              <a:gd name="adj2" fmla="val -186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Leszámolóhely</a:t>
            </a:r>
            <a:r>
              <a:rPr lang="hu-HU" sz="1600" dirty="0" smtClean="0">
                <a:latin typeface="Times New Roman" pitchFamily="18" charset="0"/>
                <a:cs typeface="Times New Roman" pitchFamily="18" charset="0"/>
              </a:rPr>
              <a:t> az a hitelintézet, amely az idegen váltó címzettje, illetve a saját váltó kiállítója javára fizetési számlát vezet, és az egyenes váltóadóssal létrejött megállapodása alapján a váltó fizetés végett történő bemutatásakor az egyenes váltóadós nevében és fizetési számlája terhére fizetést teljesít.</a:t>
            </a:r>
          </a:p>
        </p:txBody>
      </p:sp>
      <p:pic>
        <p:nvPicPr>
          <p:cNvPr id="6" name="Kép 5" descr="building-48801_960_7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5704902"/>
            <a:ext cx="904862" cy="1153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Váltókezesség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14480" y="1428736"/>
            <a:ext cx="6972320" cy="4697427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váltó összegének kifizetését (a váltókövetelést) biztosítani lehet kezességgel is, akár a teljes összeg, akár egy részösszeg erejéig is.</a:t>
            </a:r>
          </a:p>
          <a:p>
            <a:pPr>
              <a:buNone/>
            </a:pPr>
            <a:endParaRPr lang="hu-H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hu-H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u-H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avalváltó</a:t>
            </a:r>
            <a:endParaRPr lang="hu-H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kezességet vállalhatja harmadik személy, de a váltó bármely aláírója, átruházója is.</a:t>
            </a: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hu-H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929190" y="307181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9491</TotalTime>
  <Words>2478</Words>
  <Application>Microsoft Office PowerPoint</Application>
  <PresentationFormat>Diavetítés a képernyőre (4:3 oldalarány)</PresentationFormat>
  <Paragraphs>307</Paragraphs>
  <Slides>32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3" baseType="lpstr">
      <vt:lpstr>Alapértelmezett terv</vt:lpstr>
      <vt:lpstr>A VÁLTÓ (második rész)</vt:lpstr>
      <vt:lpstr>Összefoglaló</vt:lpstr>
      <vt:lpstr>A váltó átruházása</vt:lpstr>
      <vt:lpstr>4. dia</vt:lpstr>
      <vt:lpstr>5. dia</vt:lpstr>
      <vt:lpstr>6. dia</vt:lpstr>
      <vt:lpstr>7. dia</vt:lpstr>
      <vt:lpstr>8. dia</vt:lpstr>
      <vt:lpstr>Váltókezesség</vt:lpstr>
      <vt:lpstr>A kezességvállalás módja</vt:lpstr>
      <vt:lpstr>11. dia</vt:lpstr>
      <vt:lpstr>12. dia</vt:lpstr>
      <vt:lpstr>13. dia</vt:lpstr>
      <vt:lpstr>14. dia</vt:lpstr>
      <vt:lpstr>ÓVÁS</vt:lpstr>
      <vt:lpstr>Óvás az elfogadás hiánya miatt</vt:lpstr>
      <vt:lpstr>Óvás a fizetés hiánya miatt</vt:lpstr>
      <vt:lpstr>Értesítési kötelezettség óvás esetében</vt:lpstr>
      <vt:lpstr>19. dia</vt:lpstr>
      <vt:lpstr>20. dia</vt:lpstr>
      <vt:lpstr>Közbenjárás (intervenció)</vt:lpstr>
      <vt:lpstr>Fizetés szükséghelyzetben</vt:lpstr>
      <vt:lpstr>Elfogadás szükséghelyzetben</vt:lpstr>
      <vt:lpstr>A váltóigény érvényesítésének határideje I.</vt:lpstr>
      <vt:lpstr>25. dia</vt:lpstr>
      <vt:lpstr>26. dia</vt:lpstr>
      <vt:lpstr>A váltókövetelés</vt:lpstr>
      <vt:lpstr>A VÁLTÓCSELEKMÉNYEK HELYE</vt:lpstr>
      <vt:lpstr>VÁLTÓPER</vt:lpstr>
      <vt:lpstr>ELSŐFOKÚ ELJÁRÁS</vt:lpstr>
      <vt:lpstr>ÍTÉLET ÉS PERORVOSLATOK</vt:lpstr>
      <vt:lpstr>Források, felhasznált irodalom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Windows-felhasználó</cp:lastModifiedBy>
  <cp:revision>47</cp:revision>
  <dcterms:created xsi:type="dcterms:W3CDTF">2008-02-07T08:58:19Z</dcterms:created>
  <dcterms:modified xsi:type="dcterms:W3CDTF">2018-11-29T07:33:52Z</dcterms:modified>
</cp:coreProperties>
</file>