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6"/>
  </p:notesMasterIdLst>
  <p:sldIdLst>
    <p:sldId id="365" r:id="rId2"/>
    <p:sldId id="570" r:id="rId3"/>
    <p:sldId id="366" r:id="rId4"/>
    <p:sldId id="367" r:id="rId5"/>
    <p:sldId id="368" r:id="rId6"/>
    <p:sldId id="369" r:id="rId7"/>
    <p:sldId id="370" r:id="rId8"/>
    <p:sldId id="372" r:id="rId9"/>
    <p:sldId id="371" r:id="rId10"/>
    <p:sldId id="373" r:id="rId11"/>
    <p:sldId id="374" r:id="rId12"/>
    <p:sldId id="375" r:id="rId13"/>
    <p:sldId id="541" r:id="rId14"/>
    <p:sldId id="376" r:id="rId15"/>
    <p:sldId id="377" r:id="rId16"/>
    <p:sldId id="378" r:id="rId17"/>
    <p:sldId id="549" r:id="rId18"/>
    <p:sldId id="379" r:id="rId19"/>
    <p:sldId id="380" r:id="rId20"/>
    <p:sldId id="381" r:id="rId21"/>
    <p:sldId id="382" r:id="rId22"/>
    <p:sldId id="550" r:id="rId23"/>
    <p:sldId id="384" r:id="rId24"/>
    <p:sldId id="385" r:id="rId25"/>
    <p:sldId id="386" r:id="rId26"/>
    <p:sldId id="387" r:id="rId27"/>
    <p:sldId id="388" r:id="rId28"/>
    <p:sldId id="389" r:id="rId29"/>
    <p:sldId id="551" r:id="rId30"/>
    <p:sldId id="390" r:id="rId31"/>
    <p:sldId id="552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526" r:id="rId54"/>
    <p:sldId id="413" r:id="rId55"/>
    <p:sldId id="532" r:id="rId56"/>
    <p:sldId id="414" r:id="rId57"/>
    <p:sldId id="415" r:id="rId58"/>
    <p:sldId id="416" r:id="rId59"/>
    <p:sldId id="417" r:id="rId60"/>
    <p:sldId id="418" r:id="rId61"/>
    <p:sldId id="530" r:id="rId62"/>
    <p:sldId id="531" r:id="rId63"/>
    <p:sldId id="527" r:id="rId64"/>
    <p:sldId id="528" r:id="rId65"/>
    <p:sldId id="529" r:id="rId66"/>
    <p:sldId id="419" r:id="rId67"/>
    <p:sldId id="420" r:id="rId68"/>
    <p:sldId id="421" r:id="rId69"/>
    <p:sldId id="422" r:id="rId70"/>
    <p:sldId id="423" r:id="rId71"/>
    <p:sldId id="424" r:id="rId72"/>
    <p:sldId id="425" r:id="rId73"/>
    <p:sldId id="426" r:id="rId74"/>
    <p:sldId id="427" r:id="rId75"/>
    <p:sldId id="428" r:id="rId76"/>
    <p:sldId id="429" r:id="rId77"/>
    <p:sldId id="430" r:id="rId78"/>
    <p:sldId id="431" r:id="rId79"/>
    <p:sldId id="432" r:id="rId80"/>
    <p:sldId id="433" r:id="rId81"/>
    <p:sldId id="434" r:id="rId82"/>
    <p:sldId id="435" r:id="rId83"/>
    <p:sldId id="554" r:id="rId84"/>
    <p:sldId id="437" r:id="rId85"/>
    <p:sldId id="553" r:id="rId86"/>
    <p:sldId id="548" r:id="rId87"/>
    <p:sldId id="438" r:id="rId88"/>
    <p:sldId id="439" r:id="rId89"/>
    <p:sldId id="440" r:id="rId90"/>
    <p:sldId id="441" r:id="rId91"/>
    <p:sldId id="442" r:id="rId92"/>
    <p:sldId id="558" r:id="rId93"/>
    <p:sldId id="443" r:id="rId94"/>
    <p:sldId id="444" r:id="rId95"/>
    <p:sldId id="445" r:id="rId96"/>
    <p:sldId id="446" r:id="rId97"/>
    <p:sldId id="447" r:id="rId98"/>
    <p:sldId id="555" r:id="rId99"/>
    <p:sldId id="448" r:id="rId100"/>
    <p:sldId id="449" r:id="rId101"/>
    <p:sldId id="450" r:id="rId102"/>
    <p:sldId id="451" r:id="rId103"/>
    <p:sldId id="452" r:id="rId104"/>
    <p:sldId id="547" r:id="rId105"/>
    <p:sldId id="453" r:id="rId106"/>
    <p:sldId id="455" r:id="rId107"/>
    <p:sldId id="456" r:id="rId108"/>
    <p:sldId id="457" r:id="rId109"/>
    <p:sldId id="458" r:id="rId110"/>
    <p:sldId id="459" r:id="rId111"/>
    <p:sldId id="460" r:id="rId112"/>
    <p:sldId id="461" r:id="rId113"/>
    <p:sldId id="462" r:id="rId114"/>
    <p:sldId id="542" r:id="rId115"/>
    <p:sldId id="464" r:id="rId116"/>
    <p:sldId id="465" r:id="rId117"/>
    <p:sldId id="466" r:id="rId118"/>
    <p:sldId id="467" r:id="rId119"/>
    <p:sldId id="468" r:id="rId120"/>
    <p:sldId id="556" r:id="rId121"/>
    <p:sldId id="543" r:id="rId122"/>
    <p:sldId id="469" r:id="rId123"/>
    <p:sldId id="471" r:id="rId124"/>
    <p:sldId id="472" r:id="rId125"/>
    <p:sldId id="473" r:id="rId126"/>
    <p:sldId id="474" r:id="rId127"/>
    <p:sldId id="544" r:id="rId128"/>
    <p:sldId id="533" r:id="rId129"/>
    <p:sldId id="534" r:id="rId130"/>
    <p:sldId id="535" r:id="rId131"/>
    <p:sldId id="536" r:id="rId132"/>
    <p:sldId id="537" r:id="rId133"/>
    <p:sldId id="482" r:id="rId134"/>
    <p:sldId id="483" r:id="rId135"/>
    <p:sldId id="484" r:id="rId136"/>
    <p:sldId id="487" r:id="rId137"/>
    <p:sldId id="485" r:id="rId138"/>
    <p:sldId id="486" r:id="rId139"/>
    <p:sldId id="492" r:id="rId140"/>
    <p:sldId id="493" r:id="rId141"/>
    <p:sldId id="488" r:id="rId142"/>
    <p:sldId id="559" r:id="rId143"/>
    <p:sldId id="560" r:id="rId144"/>
    <p:sldId id="561" r:id="rId145"/>
    <p:sldId id="512" r:id="rId146"/>
    <p:sldId id="490" r:id="rId147"/>
    <p:sldId id="491" r:id="rId148"/>
    <p:sldId id="557" r:id="rId149"/>
    <p:sldId id="494" r:id="rId150"/>
    <p:sldId id="495" r:id="rId151"/>
    <p:sldId id="496" r:id="rId152"/>
    <p:sldId id="563" r:id="rId153"/>
    <p:sldId id="564" r:id="rId154"/>
    <p:sldId id="565" r:id="rId155"/>
    <p:sldId id="566" r:id="rId156"/>
    <p:sldId id="497" r:id="rId157"/>
    <p:sldId id="498" r:id="rId158"/>
    <p:sldId id="499" r:id="rId159"/>
    <p:sldId id="500" r:id="rId160"/>
    <p:sldId id="562" r:id="rId161"/>
    <p:sldId id="501" r:id="rId162"/>
    <p:sldId id="502" r:id="rId163"/>
    <p:sldId id="503" r:id="rId164"/>
    <p:sldId id="508" r:id="rId165"/>
    <p:sldId id="545" r:id="rId166"/>
    <p:sldId id="513" r:id="rId167"/>
    <p:sldId id="514" r:id="rId168"/>
    <p:sldId id="515" r:id="rId169"/>
    <p:sldId id="516" r:id="rId170"/>
    <p:sldId id="517" r:id="rId171"/>
    <p:sldId id="569" r:id="rId172"/>
    <p:sldId id="518" r:id="rId173"/>
    <p:sldId id="519" r:id="rId174"/>
    <p:sldId id="520" r:id="rId175"/>
    <p:sldId id="522" r:id="rId176"/>
    <p:sldId id="521" r:id="rId177"/>
    <p:sldId id="523" r:id="rId178"/>
    <p:sldId id="567" r:id="rId179"/>
    <p:sldId id="538" r:id="rId180"/>
    <p:sldId id="525" r:id="rId181"/>
    <p:sldId id="546" r:id="rId182"/>
    <p:sldId id="539" r:id="rId183"/>
    <p:sldId id="540" r:id="rId184"/>
    <p:sldId id="568" r:id="rId18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0860" autoAdjust="0"/>
  </p:normalViewPr>
  <p:slideViewPr>
    <p:cSldViewPr>
      <p:cViewPr varScale="1">
        <p:scale>
          <a:sx n="104" d="100"/>
          <a:sy n="104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F7D443-A415-42C2-925B-22AF7B9A7A2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4378-0C7B-4B9C-A91B-E562CE4FAEF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49D53-D587-428E-907D-6801DE3D81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133E-E83F-452F-AB9B-6941E891137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F00F-9E7D-4D59-8D7A-E93411D611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26B93-F99F-463E-8FBE-4528BE00C0E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151E4-579B-4069-A421-0C6C34BD1F6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B485-49B1-4FB3-9292-AD07FCEE143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CAED-5ECC-4D7A-A7CC-FA6AAFE2B1D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DB47-22F7-4633-AE94-A1538BC823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456E-30E1-41A5-A4A2-19A005E4356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3F3A-07A5-486A-913E-B1469206353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ACE51-12B1-4275-A49F-A96B52BCCAA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D92954-4AC8-4E7E-BC2B-B2F0A317EDE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1" name="Picture 9" descr="ppt_hatter"/>
          <p:cNvPicPr preferRelativeResize="0"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5400" y="0"/>
            <a:ext cx="91694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b.hu/letoltes/tajekoztato-jelzaloglevel-vasarlas-elsodles-piac-20180419.pdf" TargetMode="Externa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mkeh.gov.hu/kereskedelmi/kozraktarozas_felugyelet" TargetMode="Externa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hyperlink" Target="http://midra.uni-miskolc.hu/document/28016/23666.pdf" TargetMode="Externa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hyperlink" Target="http://kuria-birosag.hu/hu/elvhat/381999-szamu-gazdasagi-elvi-hatarozat" TargetMode="Externa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jsz.uni-miskolc.hu/200701/06babjak.pdf" TargetMode="Externa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ler.hu/Szolg%C3%A1ltat%C3%A1sok/Kibocs%C3%A1t%C3%B3i%20szolg%C3%A1ltat%C3%A1sok/T%C3%A1rsas%C3%A1gi%20esem%C3%A9nyek/R%C3%A9szv%C3%A9nyk%C3%B6nyv-vezet%C3%A9s/" TargetMode="Externa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t.hu/oldalak/azonnali_piac" TargetMode="Externa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mosz.hu/" TargetMode="External"/><Relationship Id="rId2" Type="http://schemas.openxmlformats.org/officeDocument/2006/relationships/hyperlink" Target="https://www.keler.hu/Szolg%C3%A1ltat%C3%A1sok/Befektet%C3%A9si%20jegyek%20(WARP)/GYIK/" TargetMode="Externa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penzugyi-tudakozo.hu/kotveny-mint-befektetes-mindent-a-kotvenyekrol/" TargetMode="Externa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amkincstar.gov.hu/hu/lakossagi-ugyfelek/allampapir_forgalmazas" TargetMode="Externa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Értékpapírjog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Különös rész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alagnyíl felfelé 8"/>
          <p:cNvSpPr/>
          <p:nvPr/>
        </p:nvSpPr>
        <p:spPr>
          <a:xfrm rot="19089267">
            <a:off x="7747255" y="4349364"/>
            <a:ext cx="1430466" cy="445800"/>
          </a:xfrm>
          <a:prstGeom prst="curvedUpArrow">
            <a:avLst>
              <a:gd name="adj1" fmla="val 25000"/>
              <a:gd name="adj2" fmla="val 50000"/>
              <a:gd name="adj3" fmla="val 46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500166" y="0"/>
            <a:ext cx="7643834" cy="1071546"/>
          </a:xfrm>
        </p:spPr>
        <p:txBody>
          <a:bodyPr>
            <a:noAutofit/>
          </a:bodyPr>
          <a:lstStyle/>
          <a:p>
            <a:r>
              <a:rPr lang="hu-HU" sz="3600" dirty="0" smtClean="0"/>
              <a:t>A váltójogviszony alanyai – idegen váltó</a:t>
            </a:r>
            <a:endParaRPr lang="hu-HU" sz="3600" dirty="0"/>
          </a:p>
        </p:txBody>
      </p:sp>
      <p:sp>
        <p:nvSpPr>
          <p:cNvPr id="26" name="Téglalap 25"/>
          <p:cNvSpPr/>
          <p:nvPr/>
        </p:nvSpPr>
        <p:spPr>
          <a:xfrm>
            <a:off x="1500166" y="1428736"/>
            <a:ext cx="3357586" cy="25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600" dirty="0"/>
              <a:t>A </a:t>
            </a:r>
            <a:r>
              <a:rPr lang="hu-HU" sz="1600" b="1" dirty="0">
                <a:solidFill>
                  <a:srgbClr val="0070C0"/>
                </a:solidFill>
              </a:rPr>
              <a:t>váltó kibocsátója </a:t>
            </a:r>
            <a:r>
              <a:rPr lang="hu-HU" sz="1600" dirty="0"/>
              <a:t>az alapjogviszony </a:t>
            </a:r>
            <a:r>
              <a:rPr lang="hu-HU" sz="1600" dirty="0" smtClean="0"/>
              <a:t>kötelezettje, aki az alapjogviszony </a:t>
            </a:r>
            <a:r>
              <a:rPr lang="hu-HU" sz="1600" dirty="0"/>
              <a:t>jogosultja részére bocsátja ki a </a:t>
            </a:r>
            <a:r>
              <a:rPr lang="hu-HU" sz="1600" dirty="0" smtClean="0"/>
              <a:t>váltót. A váltó kibocsátója a </a:t>
            </a:r>
            <a:r>
              <a:rPr lang="hu-HU" sz="1600" dirty="0"/>
              <a:t>váltóban felszólít egy harmadik személyt a váltóban foglalt követelés </a:t>
            </a:r>
            <a:r>
              <a:rPr lang="hu-HU" sz="1600" dirty="0" smtClean="0"/>
              <a:t>teljesítésére</a:t>
            </a:r>
            <a:r>
              <a:rPr lang="hu-HU" sz="1600" dirty="0"/>
              <a:t>. </a:t>
            </a:r>
          </a:p>
        </p:txBody>
      </p:sp>
      <p:sp>
        <p:nvSpPr>
          <p:cNvPr id="28" name="Téglalap 27"/>
          <p:cNvSpPr/>
          <p:nvPr/>
        </p:nvSpPr>
        <p:spPr>
          <a:xfrm>
            <a:off x="5572132" y="1428736"/>
            <a:ext cx="3571868" cy="25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600" dirty="0" smtClean="0"/>
              <a:t>Az alapjogviszony jogosultja lesz a </a:t>
            </a:r>
            <a:r>
              <a:rPr lang="hu-HU" sz="1600" b="1" dirty="0">
                <a:solidFill>
                  <a:srgbClr val="0070C0"/>
                </a:solidFill>
              </a:rPr>
              <a:t>váltó </a:t>
            </a:r>
            <a:r>
              <a:rPr lang="hu-HU" sz="1600" b="1" dirty="0" smtClean="0">
                <a:solidFill>
                  <a:srgbClr val="0070C0"/>
                </a:solidFill>
              </a:rPr>
              <a:t>rendelvényese</a:t>
            </a:r>
            <a:r>
              <a:rPr lang="hu-HU" sz="1600" b="1" dirty="0" smtClean="0"/>
              <a:t> </a:t>
            </a:r>
            <a:r>
              <a:rPr lang="hu-HU" sz="1600" dirty="0" smtClean="0"/>
              <a:t>(kedvezményezettje) azáltal, hogy a kibocsátó a részére kibocsátja a váltót.  </a:t>
            </a:r>
            <a:endParaRPr lang="hu-HU" sz="1600" dirty="0"/>
          </a:p>
          <a:p>
            <a:pPr algn="just"/>
            <a:r>
              <a:rPr lang="hu-HU" sz="1600" dirty="0"/>
              <a:t>A </a:t>
            </a:r>
            <a:r>
              <a:rPr lang="hu-HU" sz="1600" dirty="0" smtClean="0"/>
              <a:t>váltóban szereplő követelést  a </a:t>
            </a:r>
            <a:r>
              <a:rPr lang="hu-HU" sz="1600" dirty="0"/>
              <a:t>kedvezményezett részére kell a váltóban meghatározott pénzösszeget megfizetnie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29" name="Téglalap 28"/>
          <p:cNvSpPr/>
          <p:nvPr/>
        </p:nvSpPr>
        <p:spPr>
          <a:xfrm>
            <a:off x="1928794" y="4429132"/>
            <a:ext cx="6572296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1600" dirty="0"/>
              <a:t>A </a:t>
            </a:r>
            <a:r>
              <a:rPr lang="hu-HU" sz="1600" dirty="0" smtClean="0"/>
              <a:t>váltójogviszony kötelezettje a </a:t>
            </a:r>
            <a:r>
              <a:rPr lang="hu-HU" sz="1600" b="1" dirty="0" smtClean="0">
                <a:solidFill>
                  <a:srgbClr val="0070C0"/>
                </a:solidFill>
              </a:rPr>
              <a:t>váltó címzettje. </a:t>
            </a:r>
          </a:p>
          <a:p>
            <a:pPr algn="just"/>
            <a:r>
              <a:rPr lang="hu-HU" sz="1600" dirty="0" smtClean="0">
                <a:solidFill>
                  <a:schemeClr val="tx1"/>
                </a:solidFill>
              </a:rPr>
              <a:t>A címzett olyan, az alapjogviszony tekintetében harmadik személy, akivel szemben az alapjogviszony kötelezettjének (a váltó kibocsátójának) követelése áll fenn vagy a jövőben áll majd fenn.</a:t>
            </a:r>
          </a:p>
          <a:p>
            <a:pPr algn="just"/>
            <a:endParaRPr lang="hu-HU" sz="1600" dirty="0"/>
          </a:p>
          <a:p>
            <a:pPr algn="just"/>
            <a:r>
              <a:rPr lang="hu-HU" sz="1600" dirty="0"/>
              <a:t>Ahhoz, hogy a váltó címzettjének kötelezettsége keletkezzen, el kell fogadnia a váltót. </a:t>
            </a:r>
            <a:r>
              <a:rPr lang="hu-HU" sz="1600" dirty="0" smtClean="0"/>
              <a:t>Ha a címzett nem fogadja el a váltót, a váltó csak intézvény</a:t>
            </a:r>
            <a:r>
              <a:rPr lang="hu-HU" sz="1600" dirty="0"/>
              <a:t>. Elfogadás után a váltó elfogadvány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6" name="Jobbra nyíl 5"/>
          <p:cNvSpPr/>
          <p:nvPr/>
        </p:nvSpPr>
        <p:spPr>
          <a:xfrm>
            <a:off x="4929190" y="2571744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3286116" y="4000504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Jogforrások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215074" y="0"/>
            <a:ext cx="747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sz="8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lyamatábra: Feldolgozás 4"/>
          <p:cNvSpPr/>
          <p:nvPr/>
        </p:nvSpPr>
        <p:spPr>
          <a:xfrm>
            <a:off x="3071802" y="1500174"/>
            <a:ext cx="3357586" cy="157163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</a:t>
            </a:r>
            <a:r>
              <a:rPr lang="en-US" sz="2400" dirty="0" err="1" smtClean="0"/>
              <a:t>hitelintézetről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a  </a:t>
            </a:r>
            <a:r>
              <a:rPr lang="en-US" sz="2400" dirty="0" err="1" smtClean="0"/>
              <a:t>jelzáloglevélről</a:t>
            </a:r>
            <a:r>
              <a:rPr lang="en-US" sz="2400" dirty="0" smtClean="0"/>
              <a:t>  </a:t>
            </a:r>
            <a:r>
              <a:rPr lang="en-US" sz="2400" dirty="0" err="1" smtClean="0"/>
              <a:t>szóló</a:t>
            </a:r>
            <a:r>
              <a:rPr lang="en-US" sz="2400" dirty="0" smtClean="0"/>
              <a:t>  1997.  </a:t>
            </a:r>
            <a:r>
              <a:rPr lang="en-US" sz="2400" dirty="0" err="1" smtClean="0"/>
              <a:t>évi</a:t>
            </a:r>
            <a:r>
              <a:rPr lang="en-US" sz="2400" dirty="0" smtClean="0"/>
              <a:t>  XXX.  </a:t>
            </a:r>
            <a:r>
              <a:rPr lang="en-US" sz="2400" dirty="0" err="1" smtClean="0"/>
              <a:t>törvény</a:t>
            </a:r>
            <a:endParaRPr lang="hu-HU" sz="2400" dirty="0"/>
          </a:p>
        </p:txBody>
      </p:sp>
      <p:sp>
        <p:nvSpPr>
          <p:cNvPr id="6" name="Folyamatábra: Feldolgozás 5"/>
          <p:cNvSpPr/>
          <p:nvPr/>
        </p:nvSpPr>
        <p:spPr>
          <a:xfrm>
            <a:off x="3143240" y="3571876"/>
            <a:ext cx="3357586" cy="92869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kötvényről</a:t>
            </a:r>
            <a:r>
              <a:rPr lang="en-US" sz="2400" dirty="0" smtClean="0"/>
              <a:t> </a:t>
            </a:r>
            <a:r>
              <a:rPr lang="en-US" sz="2400" dirty="0" err="1" smtClean="0"/>
              <a:t>szóló</a:t>
            </a:r>
            <a:r>
              <a:rPr lang="en-US" sz="2400" dirty="0" smtClean="0"/>
              <a:t> </a:t>
            </a:r>
            <a:r>
              <a:rPr lang="en-US" sz="2400" dirty="0" err="1" smtClean="0"/>
              <a:t>jogszabály</a:t>
            </a:r>
            <a:endParaRPr lang="hu-HU" sz="2400" dirty="0"/>
          </a:p>
        </p:txBody>
      </p:sp>
      <p:sp>
        <p:nvSpPr>
          <p:cNvPr id="7" name="Folyamatábra: Feldolgozás 6"/>
          <p:cNvSpPr/>
          <p:nvPr/>
        </p:nvSpPr>
        <p:spPr>
          <a:xfrm>
            <a:off x="3786182" y="4929198"/>
            <a:ext cx="2428892" cy="111271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err="1"/>
              <a:t>F</a:t>
            </a:r>
            <a:r>
              <a:rPr lang="en-US" sz="2400" dirty="0" err="1" smtClean="0"/>
              <a:t>orgalomba</a:t>
            </a:r>
            <a:r>
              <a:rPr lang="en-US" sz="2400" dirty="0" smtClean="0"/>
              <a:t> </a:t>
            </a:r>
            <a:r>
              <a:rPr lang="en-US" sz="2400" dirty="0" err="1" smtClean="0"/>
              <a:t>hozatal</a:t>
            </a:r>
            <a:r>
              <a:rPr lang="hu-HU" sz="2400" dirty="0" smtClean="0"/>
              <a:t>: </a:t>
            </a:r>
            <a:r>
              <a:rPr lang="en-US" sz="2400" dirty="0" err="1" smtClean="0"/>
              <a:t>Tpt</a:t>
            </a:r>
            <a:r>
              <a:rPr lang="en-US" sz="2400" dirty="0" smtClean="0"/>
              <a:t>.</a:t>
            </a:r>
            <a:endParaRPr lang="hu-HU" sz="2400" dirty="0" smtClean="0"/>
          </a:p>
          <a:p>
            <a:pPr algn="ctr"/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229600" cy="1143000"/>
          </a:xfrm>
        </p:spPr>
        <p:txBody>
          <a:bodyPr/>
          <a:lstStyle/>
          <a:p>
            <a:r>
              <a:rPr lang="hu-HU" dirty="0" smtClean="0"/>
              <a:t>A jelzáloglevél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0232" y="2786058"/>
            <a:ext cx="6729402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sz="2800" dirty="0"/>
              <a:t>A   </a:t>
            </a:r>
            <a:r>
              <a:rPr lang="en-US" sz="2800" dirty="0" err="1"/>
              <a:t>jelzálog-hitelintézet</a:t>
            </a:r>
            <a:r>
              <a:rPr lang="en-US" sz="2800" dirty="0"/>
              <a:t>   </a:t>
            </a:r>
            <a:r>
              <a:rPr lang="en-US" sz="2800" dirty="0" err="1"/>
              <a:t>által</a:t>
            </a:r>
            <a:r>
              <a:rPr lang="en-US" sz="2800" dirty="0"/>
              <a:t>   </a:t>
            </a:r>
            <a:r>
              <a:rPr lang="en-US" sz="2800" dirty="0" err="1"/>
              <a:t>kibocsátott</a:t>
            </a:r>
            <a:r>
              <a:rPr lang="en-US" sz="2800" dirty="0"/>
              <a:t>   </a:t>
            </a:r>
            <a:r>
              <a:rPr lang="en-US" sz="2800" dirty="0" err="1"/>
              <a:t>névre</a:t>
            </a:r>
            <a:r>
              <a:rPr lang="en-US" sz="2800" dirty="0"/>
              <a:t>   </a:t>
            </a:r>
            <a:r>
              <a:rPr lang="en-US" sz="2800" dirty="0" err="1"/>
              <a:t>szóló</a:t>
            </a:r>
            <a:r>
              <a:rPr lang="en-US" sz="2800" dirty="0"/>
              <a:t>,   </a:t>
            </a:r>
            <a:r>
              <a:rPr lang="en-US" sz="2800" dirty="0" err="1"/>
              <a:t>átruházható</a:t>
            </a:r>
            <a:r>
              <a:rPr lang="en-US" sz="2800" dirty="0"/>
              <a:t>   </a:t>
            </a:r>
            <a:r>
              <a:rPr lang="en-US" sz="2800" b="1" dirty="0" err="1">
                <a:solidFill>
                  <a:srgbClr val="0070C0"/>
                </a:solidFill>
              </a:rPr>
              <a:t>értékpapír</a:t>
            </a:r>
            <a:r>
              <a:rPr lang="en-US" sz="2800" dirty="0"/>
              <a:t>,   </a:t>
            </a:r>
            <a:r>
              <a:rPr lang="en-US" sz="2800" dirty="0" err="1"/>
              <a:t>melynek</a:t>
            </a:r>
            <a:r>
              <a:rPr lang="en-US" sz="2800" dirty="0"/>
              <a:t> </a:t>
            </a:r>
            <a:r>
              <a:rPr lang="en-US" sz="2800" dirty="0" err="1"/>
              <a:t>kibocsátásával</a:t>
            </a:r>
            <a:r>
              <a:rPr lang="en-US" sz="2800" dirty="0"/>
              <a:t> a </a:t>
            </a:r>
            <a:r>
              <a:rPr lang="en-US" sz="2800" dirty="0" err="1"/>
              <a:t>hitelintézet</a:t>
            </a:r>
            <a:r>
              <a:rPr lang="en-US" sz="2800" dirty="0"/>
              <a:t> a </a:t>
            </a:r>
            <a:r>
              <a:rPr lang="en-US" sz="2800" b="1" dirty="0" err="1">
                <a:solidFill>
                  <a:srgbClr val="0070C0"/>
                </a:solidFill>
              </a:rPr>
              <a:t>hosszú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távú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hiteleinek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biztosítására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 err="1"/>
              <a:t>teremt</a:t>
            </a:r>
            <a:r>
              <a:rPr lang="en-US" sz="2800" dirty="0"/>
              <a:t> </a:t>
            </a:r>
            <a:r>
              <a:rPr lang="en-US" sz="2800" dirty="0" err="1"/>
              <a:t>fedezetet</a:t>
            </a:r>
            <a:r>
              <a:rPr lang="en-US" sz="2800" dirty="0" smtClean="0"/>
              <a:t>.</a:t>
            </a:r>
            <a:endParaRPr lang="hu-HU" sz="2800" dirty="0"/>
          </a:p>
        </p:txBody>
      </p:sp>
      <p:sp>
        <p:nvSpPr>
          <p:cNvPr id="4" name="Téglalap feliratnak 3"/>
          <p:cNvSpPr/>
          <p:nvPr/>
        </p:nvSpPr>
        <p:spPr>
          <a:xfrm>
            <a:off x="2000232" y="5643578"/>
            <a:ext cx="3714776" cy="1000132"/>
          </a:xfrm>
          <a:prstGeom prst="wedgeRectCallout">
            <a:avLst>
              <a:gd name="adj1" fmla="val -21765"/>
              <a:gd name="adj2" fmla="val -640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hosszú</a:t>
            </a:r>
            <a:r>
              <a:rPr lang="en-US" b="1" dirty="0" smtClean="0"/>
              <a:t> </a:t>
            </a:r>
            <a:r>
              <a:rPr lang="en-US" b="1" dirty="0" err="1" smtClean="0"/>
              <a:t>távú</a:t>
            </a:r>
            <a:r>
              <a:rPr lang="en-US" b="1" dirty="0" smtClean="0"/>
              <a:t> </a:t>
            </a:r>
            <a:r>
              <a:rPr lang="en-US" b="1" dirty="0" err="1" smtClean="0"/>
              <a:t>értékpapír</a:t>
            </a:r>
            <a:r>
              <a:rPr lang="hu-HU" b="1" dirty="0" smtClean="0"/>
              <a:t>: </a:t>
            </a:r>
          </a:p>
          <a:p>
            <a:pPr algn="ctr"/>
            <a:r>
              <a:rPr lang="en-US" dirty="0" err="1" smtClean="0"/>
              <a:t>futamideje</a:t>
            </a:r>
            <a:r>
              <a:rPr lang="en-US" dirty="0" smtClean="0"/>
              <a:t> 5 </a:t>
            </a:r>
            <a:r>
              <a:rPr lang="en-US" dirty="0" err="1" smtClean="0"/>
              <a:t>évnél</a:t>
            </a:r>
            <a:r>
              <a:rPr lang="en-US" dirty="0" smtClean="0"/>
              <a:t> </a:t>
            </a:r>
            <a:r>
              <a:rPr lang="en-US" dirty="0" err="1" smtClean="0"/>
              <a:t>hosszabb</a:t>
            </a:r>
            <a:endParaRPr lang="hu-HU" dirty="0"/>
          </a:p>
        </p:txBody>
      </p:sp>
      <p:sp>
        <p:nvSpPr>
          <p:cNvPr id="5" name="Téglalap feliratnak 4"/>
          <p:cNvSpPr/>
          <p:nvPr/>
        </p:nvSpPr>
        <p:spPr>
          <a:xfrm>
            <a:off x="6072198" y="1428736"/>
            <a:ext cx="1985970" cy="1041276"/>
          </a:xfrm>
          <a:prstGeom prst="wedgeRectCallout">
            <a:avLst>
              <a:gd name="adj1" fmla="val 21809"/>
              <a:gd name="adj2" fmla="val 731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Forma:</a:t>
            </a:r>
            <a:endParaRPr lang="hu-HU" dirty="0" smtClean="0"/>
          </a:p>
          <a:p>
            <a:r>
              <a:rPr lang="en-US" dirty="0" smtClean="0"/>
              <a:t>-  </a:t>
            </a:r>
            <a:r>
              <a:rPr lang="en-US" dirty="0" err="1" smtClean="0"/>
              <a:t>nyomtatott</a:t>
            </a:r>
            <a:endParaRPr lang="hu-HU" dirty="0" smtClean="0"/>
          </a:p>
          <a:p>
            <a:r>
              <a:rPr lang="en-US" dirty="0" smtClean="0"/>
              <a:t>-  </a:t>
            </a:r>
            <a:r>
              <a:rPr lang="en-US" dirty="0" err="1" smtClean="0"/>
              <a:t>dematerializált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 descr="B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5214926"/>
            <a:ext cx="1538100" cy="1643074"/>
          </a:xfrm>
          <a:prstGeom prst="rect">
            <a:avLst/>
          </a:prstGeom>
        </p:spPr>
      </p:pic>
      <p:sp>
        <p:nvSpPr>
          <p:cNvPr id="9" name="Téglalap feliratnak 8"/>
          <p:cNvSpPr/>
          <p:nvPr/>
        </p:nvSpPr>
        <p:spPr>
          <a:xfrm>
            <a:off x="1928794" y="214290"/>
            <a:ext cx="6858048" cy="2857520"/>
          </a:xfrm>
          <a:prstGeom prst="wedgeRectCallout">
            <a:avLst>
              <a:gd name="adj1" fmla="val -21475"/>
              <a:gd name="adj2" fmla="val 622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Jelzálog-hitelintézet</a:t>
            </a:r>
            <a:endParaRPr lang="hu-HU" sz="2000" b="1" dirty="0" smtClean="0"/>
          </a:p>
          <a:p>
            <a:pPr algn="ctr"/>
            <a:r>
              <a:rPr lang="en-US" sz="2000" dirty="0" err="1" smtClean="0"/>
              <a:t>szakosított</a:t>
            </a:r>
            <a:r>
              <a:rPr lang="en-US" sz="2000" dirty="0" smtClean="0"/>
              <a:t> </a:t>
            </a:r>
            <a:r>
              <a:rPr lang="en-US" sz="2000" dirty="0" err="1" smtClean="0"/>
              <a:t>hitelintézet</a:t>
            </a:r>
            <a:r>
              <a:rPr lang="en-US" sz="2000" dirty="0" smtClean="0"/>
              <a:t>, </a:t>
            </a:r>
            <a:r>
              <a:rPr lang="hu-HU" sz="2000" dirty="0" smtClean="0"/>
              <a:t>a</a:t>
            </a:r>
            <a:r>
              <a:rPr lang="en-US" sz="2000" dirty="0" err="1" smtClean="0"/>
              <a:t>mely</a:t>
            </a:r>
            <a:r>
              <a:rPr lang="en-US" sz="2000" dirty="0" smtClean="0"/>
              <a:t> </a:t>
            </a:r>
            <a:r>
              <a:rPr lang="en-US" sz="2000" dirty="0" err="1" smtClean="0"/>
              <a:t>pénzkölcsönt</a:t>
            </a:r>
            <a:r>
              <a:rPr lang="en-US" sz="2000" dirty="0" smtClean="0"/>
              <a:t> </a:t>
            </a:r>
            <a:r>
              <a:rPr lang="en-US" sz="2000" dirty="0" err="1" smtClean="0"/>
              <a:t>nyújt</a:t>
            </a:r>
            <a:r>
              <a:rPr lang="en-US" sz="2000" dirty="0" smtClean="0"/>
              <a:t> </a:t>
            </a:r>
            <a:r>
              <a:rPr lang="en-US" sz="2000" dirty="0" err="1" smtClean="0"/>
              <a:t>Magyarország</a:t>
            </a:r>
            <a:r>
              <a:rPr lang="en-US" sz="2000" dirty="0" smtClean="0"/>
              <a:t>,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Európai</a:t>
            </a:r>
            <a:r>
              <a:rPr lang="en-US" sz="2000" dirty="0" smtClean="0"/>
              <a:t>  </a:t>
            </a:r>
            <a:r>
              <a:rPr lang="en-US" sz="2000" dirty="0" err="1" smtClean="0"/>
              <a:t>Unió</a:t>
            </a:r>
            <a:r>
              <a:rPr lang="en-US" sz="2000" dirty="0" smtClean="0"/>
              <a:t>  </a:t>
            </a:r>
            <a:r>
              <a:rPr lang="en-US" sz="2000" dirty="0" err="1" smtClean="0"/>
              <a:t>más</a:t>
            </a:r>
            <a:r>
              <a:rPr lang="en-US" sz="2000" dirty="0" smtClean="0"/>
              <a:t>  </a:t>
            </a:r>
            <a:r>
              <a:rPr lang="en-US" sz="2000" dirty="0" err="1" smtClean="0"/>
              <a:t>tagállama</a:t>
            </a:r>
            <a:r>
              <a:rPr lang="en-US" sz="2000" dirty="0" smtClean="0"/>
              <a:t>  </a:t>
            </a:r>
            <a:r>
              <a:rPr lang="en-US" sz="2000" dirty="0" err="1" smtClean="0"/>
              <a:t>vagy</a:t>
            </a:r>
            <a:r>
              <a:rPr lang="en-US" sz="2000" dirty="0" smtClean="0"/>
              <a:t>  </a:t>
            </a:r>
            <a:r>
              <a:rPr lang="en-US" sz="2000" dirty="0" err="1" smtClean="0"/>
              <a:t>az</a:t>
            </a:r>
            <a:r>
              <a:rPr lang="en-US" sz="2000" dirty="0" smtClean="0"/>
              <a:t>  </a:t>
            </a:r>
            <a:r>
              <a:rPr lang="en-US" sz="2000" dirty="0" err="1" smtClean="0"/>
              <a:t>Európai</a:t>
            </a:r>
            <a:r>
              <a:rPr lang="en-US" sz="2000" dirty="0" smtClean="0"/>
              <a:t>  </a:t>
            </a:r>
            <a:r>
              <a:rPr lang="en-US" sz="2000" dirty="0" err="1" smtClean="0"/>
              <a:t>Gazdasági</a:t>
            </a:r>
            <a:r>
              <a:rPr lang="en-US" sz="2000" dirty="0" smtClean="0"/>
              <a:t>  </a:t>
            </a:r>
            <a:r>
              <a:rPr lang="en-US" sz="2000" dirty="0" err="1" smtClean="0"/>
              <a:t>Térségről</a:t>
            </a:r>
            <a:r>
              <a:rPr lang="en-US" sz="2000" dirty="0" smtClean="0"/>
              <a:t>  </a:t>
            </a:r>
            <a:r>
              <a:rPr lang="en-US" sz="2000" dirty="0" err="1" smtClean="0"/>
              <a:t>szóló</a:t>
            </a:r>
            <a:r>
              <a:rPr lang="en-US" sz="2000" dirty="0" smtClean="0"/>
              <a:t>  </a:t>
            </a:r>
            <a:r>
              <a:rPr lang="en-US" sz="2000" dirty="0" err="1" smtClean="0"/>
              <a:t>megállapodásban</a:t>
            </a:r>
            <a:r>
              <a:rPr lang="en-US" sz="2000" dirty="0" smtClean="0"/>
              <a:t> </a:t>
            </a:r>
            <a:r>
              <a:rPr lang="en-US" sz="2000" dirty="0" err="1" smtClean="0"/>
              <a:t>részes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állam</a:t>
            </a:r>
            <a:r>
              <a:rPr lang="en-US" sz="2000" dirty="0" smtClean="0"/>
              <a:t> (EGT-</a:t>
            </a:r>
            <a:r>
              <a:rPr lang="en-US" sz="2000" dirty="0" err="1" smtClean="0"/>
              <a:t>állam</a:t>
            </a:r>
            <a:r>
              <a:rPr lang="en-US" sz="2000" dirty="0" smtClean="0"/>
              <a:t>) </a:t>
            </a:r>
            <a:r>
              <a:rPr lang="en-US" sz="2000" dirty="0" err="1" smtClean="0"/>
              <a:t>területén</a:t>
            </a:r>
            <a:r>
              <a:rPr lang="en-US" sz="2000" dirty="0" smtClean="0"/>
              <a:t> </a:t>
            </a:r>
            <a:r>
              <a:rPr lang="en-US" sz="2000" dirty="0" err="1" smtClean="0"/>
              <a:t>levő</a:t>
            </a:r>
            <a:r>
              <a:rPr lang="en-US" sz="2000" dirty="0" smtClean="0"/>
              <a:t> </a:t>
            </a:r>
            <a:r>
              <a:rPr lang="en-US" sz="2000" dirty="0" err="1" smtClean="0"/>
              <a:t>ingatlanon</a:t>
            </a:r>
            <a:r>
              <a:rPr lang="en-US" sz="2000" dirty="0" smtClean="0"/>
              <a:t> </a:t>
            </a:r>
            <a:r>
              <a:rPr lang="en-US" sz="2000" dirty="0" err="1" smtClean="0"/>
              <a:t>alapított</a:t>
            </a:r>
            <a:r>
              <a:rPr lang="en-US" sz="2000" dirty="0" smtClean="0"/>
              <a:t> </a:t>
            </a:r>
            <a:r>
              <a:rPr lang="en-US" sz="2000" dirty="0" err="1" smtClean="0"/>
              <a:t>jelzálogjog</a:t>
            </a:r>
            <a:r>
              <a:rPr lang="en-US" sz="2000" dirty="0" smtClean="0"/>
              <a:t> </a:t>
            </a:r>
            <a:r>
              <a:rPr lang="en-US" sz="2000" dirty="0" err="1" smtClean="0"/>
              <a:t>fedezete</a:t>
            </a:r>
            <a:r>
              <a:rPr lang="en-US" sz="2000" dirty="0" smtClean="0"/>
              <a:t> </a:t>
            </a:r>
            <a:r>
              <a:rPr lang="en-US" sz="2000" dirty="0" err="1" smtClean="0"/>
              <a:t>mellett</a:t>
            </a:r>
            <a:r>
              <a:rPr lang="en-US" sz="2000" dirty="0" smtClean="0"/>
              <a:t>, </a:t>
            </a:r>
            <a:r>
              <a:rPr lang="hu-HU" sz="2000" dirty="0" smtClean="0"/>
              <a:t>a</a:t>
            </a:r>
            <a:r>
              <a:rPr lang="en-US" sz="2000" dirty="0" err="1" smtClean="0"/>
              <a:t>melyhez</a:t>
            </a:r>
            <a:r>
              <a:rPr lang="en-US" sz="2000" dirty="0" smtClean="0"/>
              <a:t> </a:t>
            </a:r>
            <a:r>
              <a:rPr lang="en-US" sz="2000" dirty="0" err="1" smtClean="0"/>
              <a:t>forrásait</a:t>
            </a:r>
            <a:r>
              <a:rPr lang="en-US" sz="2000" dirty="0" smtClean="0"/>
              <a:t> </a:t>
            </a:r>
            <a:r>
              <a:rPr lang="en-US" sz="2000" dirty="0" err="1" smtClean="0"/>
              <a:t>alapvetően</a:t>
            </a:r>
            <a:r>
              <a:rPr lang="en-US" sz="2000" dirty="0" smtClean="0"/>
              <a:t> </a:t>
            </a:r>
            <a:r>
              <a:rPr lang="en-US" sz="2000" dirty="0" err="1" smtClean="0"/>
              <a:t>jelzáloglevél</a:t>
            </a:r>
            <a:r>
              <a:rPr lang="en-US" sz="2000" dirty="0" smtClean="0"/>
              <a:t> </a:t>
            </a:r>
            <a:r>
              <a:rPr lang="en-US" sz="2000" dirty="0" err="1" smtClean="0"/>
              <a:t>kibocsátásával</a:t>
            </a:r>
            <a:r>
              <a:rPr lang="en-US" sz="2000" dirty="0" smtClean="0"/>
              <a:t> </a:t>
            </a:r>
            <a:r>
              <a:rPr lang="en-US" sz="2000" dirty="0" err="1" smtClean="0"/>
              <a:t>gyűjti</a:t>
            </a:r>
            <a:r>
              <a:rPr lang="en-US" sz="2000" dirty="0" smtClean="0"/>
              <a:t>.</a:t>
            </a:r>
            <a:endParaRPr lang="hu-HU" sz="2000" dirty="0" smtClean="0"/>
          </a:p>
        </p:txBody>
      </p:sp>
      <p:sp>
        <p:nvSpPr>
          <p:cNvPr id="10" name="Téglalap 9"/>
          <p:cNvSpPr/>
          <p:nvPr/>
        </p:nvSpPr>
        <p:spPr>
          <a:xfrm>
            <a:off x="3643306" y="3571876"/>
            <a:ext cx="3000364" cy="300039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H</a:t>
            </a:r>
            <a:r>
              <a:rPr lang="en-US" b="1" dirty="0" err="1" smtClean="0">
                <a:solidFill>
                  <a:schemeClr val="bg1"/>
                </a:solidFill>
              </a:rPr>
              <a:t>itelt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nyújt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ingatlanon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alapított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jelzálogjog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fedezete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mellett</a:t>
            </a:r>
            <a:r>
              <a:rPr lang="en-US" dirty="0" smtClean="0">
                <a:solidFill>
                  <a:schemeClr val="bg1"/>
                </a:solidFill>
              </a:rPr>
              <a:t>. A </a:t>
            </a:r>
            <a:r>
              <a:rPr lang="en-US" dirty="0" err="1" smtClean="0">
                <a:solidFill>
                  <a:schemeClr val="bg1"/>
                </a:solidFill>
              </a:rPr>
              <a:t>nyújtott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kölcsönhöz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kapcsolódnia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ingatlanon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alapított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jelzálogjognak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Folyamatábra: Feldolgozás 10"/>
          <p:cNvSpPr/>
          <p:nvPr/>
        </p:nvSpPr>
        <p:spPr>
          <a:xfrm>
            <a:off x="6786578" y="3571876"/>
            <a:ext cx="2143140" cy="3000396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Jelzálogjog</a:t>
            </a:r>
            <a:r>
              <a:rPr lang="hu-HU" sz="1600" b="1" dirty="0" smtClean="0"/>
              <a:t>: </a:t>
            </a:r>
          </a:p>
          <a:p>
            <a:pPr algn="ctr"/>
            <a:endParaRPr lang="hu-HU" sz="16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dirty="0" err="1" smtClean="0"/>
              <a:t>önálló</a:t>
            </a:r>
            <a:r>
              <a:rPr lang="en-US" sz="1600" dirty="0" smtClean="0"/>
              <a:t> </a:t>
            </a:r>
            <a:r>
              <a:rPr lang="en-US" sz="1600" dirty="0" err="1" smtClean="0"/>
              <a:t>zálogjogként</a:t>
            </a:r>
            <a:r>
              <a:rPr lang="en-US" sz="1600" dirty="0" smtClean="0"/>
              <a:t> </a:t>
            </a:r>
            <a:r>
              <a:rPr lang="en-US" sz="1600" dirty="0" err="1" smtClean="0"/>
              <a:t>alapított</a:t>
            </a:r>
            <a:r>
              <a:rPr lang="en-US" sz="1600" dirty="0" smtClean="0"/>
              <a:t> </a:t>
            </a:r>
            <a:r>
              <a:rPr lang="en-US" sz="1600" dirty="0" err="1" smtClean="0"/>
              <a:t>jelzálogjog</a:t>
            </a:r>
            <a:r>
              <a:rPr lang="en-US" sz="1600" dirty="0" smtClean="0"/>
              <a:t>,</a:t>
            </a:r>
            <a:endParaRPr lang="hu-HU" sz="1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dirty="0" err="1" smtClean="0"/>
              <a:t>átalakításos</a:t>
            </a:r>
            <a:r>
              <a:rPr lang="en-US" sz="1600" dirty="0" smtClean="0"/>
              <a:t> </a:t>
            </a:r>
            <a:r>
              <a:rPr lang="en-US" sz="1600" dirty="0" err="1" smtClean="0"/>
              <a:t>önállózálogjogként</a:t>
            </a:r>
            <a:r>
              <a:rPr lang="en-US" sz="1600" dirty="0" smtClean="0"/>
              <a:t> </a:t>
            </a:r>
            <a:r>
              <a:rPr lang="en-US" sz="1600" dirty="0" err="1" smtClean="0"/>
              <a:t>átalakított</a:t>
            </a:r>
            <a:r>
              <a:rPr lang="hu-HU" sz="1600" dirty="0" smtClean="0"/>
              <a:t> zálogjog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err="1" smtClean="0"/>
              <a:t>különvált</a:t>
            </a:r>
            <a:r>
              <a:rPr lang="en-US" sz="1600" dirty="0" smtClean="0"/>
              <a:t> </a:t>
            </a:r>
            <a:r>
              <a:rPr lang="en-US" sz="1600" dirty="0" err="1" smtClean="0"/>
              <a:t>zálogjog</a:t>
            </a:r>
            <a:endParaRPr lang="hu-HU" sz="1600" dirty="0"/>
          </a:p>
        </p:txBody>
      </p:sp>
      <p:sp>
        <p:nvSpPr>
          <p:cNvPr id="13" name="Jobbra nyíl 12"/>
          <p:cNvSpPr/>
          <p:nvPr/>
        </p:nvSpPr>
        <p:spPr>
          <a:xfrm>
            <a:off x="2857488" y="6072206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ank_building_1110_02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000240"/>
            <a:ext cx="1872469" cy="200026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071934" y="4000504"/>
            <a:ext cx="109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kibocsátó</a:t>
            </a:r>
            <a:endParaRPr lang="hu-HU" b="1" dirty="0"/>
          </a:p>
        </p:txBody>
      </p:sp>
      <p:cxnSp>
        <p:nvCxnSpPr>
          <p:cNvPr id="7" name="Egyenes összekötő nyíllal 6"/>
          <p:cNvCxnSpPr/>
          <p:nvPr/>
        </p:nvCxnSpPr>
        <p:spPr>
          <a:xfrm rot="10800000">
            <a:off x="2714612" y="3214686"/>
            <a:ext cx="571504" cy="1588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 descr="inventor-samuel-colt-clipart.jp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571604" y="2357430"/>
            <a:ext cx="1142112" cy="1468430"/>
          </a:xfrm>
          <a:prstGeom prst="rect">
            <a:avLst/>
          </a:prstGeom>
        </p:spPr>
      </p:pic>
      <p:pic>
        <p:nvPicPr>
          <p:cNvPr id="18" name="Kép 17" descr="city_skyscrapers_1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570" y="2285993"/>
            <a:ext cx="1203730" cy="1285884"/>
          </a:xfrm>
          <a:prstGeom prst="rect">
            <a:avLst/>
          </a:prstGeom>
        </p:spPr>
      </p:pic>
      <p:cxnSp>
        <p:nvCxnSpPr>
          <p:cNvPr id="19" name="Egyenes összekötő nyíllal 18"/>
          <p:cNvCxnSpPr/>
          <p:nvPr/>
        </p:nvCxnSpPr>
        <p:spPr>
          <a:xfrm rot="10800000">
            <a:off x="6429388" y="292893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6429388" y="31432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5286380" y="6286520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hitelfelvevő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715272" y="6286520"/>
            <a:ext cx="92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hitelező</a:t>
            </a:r>
            <a:endParaRPr lang="hu-HU" dirty="0"/>
          </a:p>
        </p:txBody>
      </p:sp>
      <p:cxnSp>
        <p:nvCxnSpPr>
          <p:cNvPr id="26" name="Egyenes összekötő nyíllal 25"/>
          <p:cNvCxnSpPr/>
          <p:nvPr/>
        </p:nvCxnSpPr>
        <p:spPr>
          <a:xfrm rot="5400000">
            <a:off x="7180281" y="5106999"/>
            <a:ext cx="178515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zögletes összekötő 27"/>
          <p:cNvCxnSpPr/>
          <p:nvPr/>
        </p:nvCxnSpPr>
        <p:spPr>
          <a:xfrm rot="5400000">
            <a:off x="3036083" y="4750603"/>
            <a:ext cx="1571636" cy="121444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zögletes összekötő 28"/>
          <p:cNvCxnSpPr/>
          <p:nvPr/>
        </p:nvCxnSpPr>
        <p:spPr>
          <a:xfrm rot="16200000" flipH="1">
            <a:off x="4393405" y="4760127"/>
            <a:ext cx="1562112" cy="12049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2786050" y="6286520"/>
            <a:ext cx="92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hitelező</a:t>
            </a:r>
            <a:endParaRPr lang="hu-HU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6" name="Egyenes összekötő nyíllal 35"/>
          <p:cNvCxnSpPr/>
          <p:nvPr/>
        </p:nvCxnSpPr>
        <p:spPr>
          <a:xfrm rot="5400000">
            <a:off x="1108051" y="5321313"/>
            <a:ext cx="1785156" cy="794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1714480" y="628652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adós</a:t>
            </a:r>
            <a:endParaRPr lang="hu-H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Téglalap feliratnak 38"/>
          <p:cNvSpPr/>
          <p:nvPr/>
        </p:nvSpPr>
        <p:spPr>
          <a:xfrm>
            <a:off x="1928794" y="214290"/>
            <a:ext cx="6572296" cy="1571636"/>
          </a:xfrm>
          <a:prstGeom prst="wedgeRectCallout">
            <a:avLst>
              <a:gd name="adj1" fmla="val -20033"/>
              <a:gd name="adj2" fmla="val 728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Ahhoz</a:t>
            </a:r>
            <a:r>
              <a:rPr lang="en-US" sz="2400" dirty="0" smtClean="0"/>
              <a:t>, </a:t>
            </a:r>
            <a:r>
              <a:rPr lang="en-US" sz="2400" dirty="0" err="1" smtClean="0"/>
              <a:t>hogy</a:t>
            </a:r>
            <a:r>
              <a:rPr lang="en-US" sz="2400" dirty="0" smtClean="0"/>
              <a:t> </a:t>
            </a:r>
            <a:r>
              <a:rPr lang="en-US" sz="2400" dirty="0" err="1" smtClean="0"/>
              <a:t>megfelelő</a:t>
            </a:r>
            <a:r>
              <a:rPr lang="en-US" sz="2400" dirty="0" smtClean="0"/>
              <a:t> </a:t>
            </a:r>
            <a:r>
              <a:rPr lang="en-US" sz="2400" dirty="0" err="1" smtClean="0"/>
              <a:t>tőke</a:t>
            </a:r>
            <a:r>
              <a:rPr lang="en-US" sz="2400" dirty="0" smtClean="0"/>
              <a:t> </a:t>
            </a:r>
            <a:r>
              <a:rPr lang="en-US" sz="2400" dirty="0" err="1" smtClean="0"/>
              <a:t>álljon</a:t>
            </a:r>
            <a:r>
              <a:rPr lang="hu-HU" sz="2400" dirty="0" smtClean="0"/>
              <a:t> a jelzálog-hitelintézet rendelkezésére (például azért, hogy kölcsönt tudjon nyújtani), </a:t>
            </a:r>
            <a:r>
              <a:rPr lang="en-US" sz="2400" dirty="0" err="1" smtClean="0"/>
              <a:t>jelzáloglevelet</a:t>
            </a:r>
            <a:r>
              <a:rPr lang="en-US" sz="2400" dirty="0" smtClean="0"/>
              <a:t> </a:t>
            </a:r>
            <a:r>
              <a:rPr lang="en-US" sz="2400" dirty="0" err="1" smtClean="0"/>
              <a:t>bocsát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.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286380" y="4643446"/>
            <a:ext cx="235745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 smtClean="0"/>
              <a:t>JELZÁLOGLEVÉL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yamatábra: Feldolgozás 3"/>
          <p:cNvSpPr/>
          <p:nvPr/>
        </p:nvSpPr>
        <p:spPr>
          <a:xfrm>
            <a:off x="2285984" y="714356"/>
            <a:ext cx="6000792" cy="521497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2857488" y="2214554"/>
            <a:ext cx="4929222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További érdekes információ az alábbi linken: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>
                <a:hlinkClick r:id="rId2"/>
              </a:rPr>
              <a:t>Tájékoztató az MNB jelzáloglevél-vásárlási programjának elsődleges piaci vásárlásokra vonatkozó feltételeiről</a:t>
            </a:r>
            <a:endParaRPr lang="hu-HU" dirty="0" smtClean="0"/>
          </a:p>
          <a:p>
            <a:pPr algn="ctr"/>
            <a:endParaRPr lang="hu-HU" dirty="0"/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2428860" y="857232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Jelzáloglevél-k</a:t>
            </a:r>
            <a:r>
              <a:rPr lang="en-US" b="1" dirty="0" err="1" smtClean="0"/>
              <a:t>elléke</a:t>
            </a:r>
            <a:r>
              <a:rPr lang="hu-HU" b="1" dirty="0" smtClean="0"/>
              <a:t>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14422"/>
            <a:ext cx="7043758" cy="54292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i="1" dirty="0" smtClean="0"/>
              <a:t>a</a:t>
            </a:r>
            <a:r>
              <a:rPr lang="en-US" sz="1600" i="1" dirty="0"/>
              <a:t>) </a:t>
            </a:r>
            <a:r>
              <a:rPr lang="en-US" sz="1600" dirty="0"/>
              <a:t>a </a:t>
            </a:r>
            <a:r>
              <a:rPr lang="en-US" sz="1600" dirty="0" err="1"/>
              <a:t>jelzáloglevél</a:t>
            </a:r>
            <a:r>
              <a:rPr lang="en-US" sz="1600" dirty="0"/>
              <a:t> </a:t>
            </a:r>
            <a:r>
              <a:rPr lang="en-US" sz="1600" dirty="0" err="1"/>
              <a:t>elnevezést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b) </a:t>
            </a:r>
            <a:r>
              <a:rPr lang="en-US" sz="1600" dirty="0"/>
              <a:t>a </a:t>
            </a:r>
            <a:r>
              <a:rPr lang="en-US" sz="1600" dirty="0" err="1"/>
              <a:t>kibocsátó</a:t>
            </a:r>
            <a:r>
              <a:rPr lang="en-US" sz="1600" dirty="0"/>
              <a:t> </a:t>
            </a:r>
            <a:r>
              <a:rPr lang="en-US" sz="1600" dirty="0" err="1"/>
              <a:t>megnevezését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cégszerű</a:t>
            </a:r>
            <a:r>
              <a:rPr lang="en-US" sz="1600" dirty="0"/>
              <a:t> </a:t>
            </a:r>
            <a:r>
              <a:rPr lang="en-US" sz="1600" dirty="0" err="1"/>
              <a:t>aláírását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c) </a:t>
            </a:r>
            <a:r>
              <a:rPr lang="en-US" sz="1600" dirty="0"/>
              <a:t>a </a:t>
            </a:r>
            <a:r>
              <a:rPr lang="en-US" sz="1600" dirty="0" err="1"/>
              <a:t>tulajdonosának</a:t>
            </a:r>
            <a:r>
              <a:rPr lang="en-US" sz="1600" dirty="0"/>
              <a:t> </a:t>
            </a:r>
            <a:r>
              <a:rPr lang="en-US" sz="1600" dirty="0" err="1"/>
              <a:t>megnevezését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d) </a:t>
            </a:r>
            <a:r>
              <a:rPr lang="en-US" sz="1600" dirty="0"/>
              <a:t>a </a:t>
            </a:r>
            <a:r>
              <a:rPr lang="en-US" sz="1600" dirty="0" err="1"/>
              <a:t>sorozat</a:t>
            </a:r>
            <a:r>
              <a:rPr lang="en-US" sz="1600" dirty="0"/>
              <a:t> </a:t>
            </a:r>
            <a:r>
              <a:rPr lang="en-US" sz="1600" dirty="0" err="1"/>
              <a:t>betűjelét</a:t>
            </a:r>
            <a:r>
              <a:rPr lang="en-US" sz="1600" dirty="0"/>
              <a:t>, a </a:t>
            </a:r>
            <a:r>
              <a:rPr lang="en-US" sz="1600" dirty="0" err="1"/>
              <a:t>jelzáloglevél</a:t>
            </a:r>
            <a:r>
              <a:rPr lang="en-US" sz="1600" dirty="0"/>
              <a:t> </a:t>
            </a:r>
            <a:r>
              <a:rPr lang="en-US" sz="1600" dirty="0" err="1"/>
              <a:t>kódját</a:t>
            </a:r>
            <a:r>
              <a:rPr lang="en-US" sz="1600" dirty="0"/>
              <a:t>, </a:t>
            </a:r>
            <a:r>
              <a:rPr lang="en-US" sz="1600" dirty="0" err="1"/>
              <a:t>sorszámát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e) </a:t>
            </a:r>
            <a:r>
              <a:rPr lang="en-US" sz="1600" dirty="0"/>
              <a:t>a </a:t>
            </a:r>
            <a:r>
              <a:rPr lang="en-US" sz="1600" dirty="0" err="1"/>
              <a:t>névértéket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f) </a:t>
            </a:r>
            <a:r>
              <a:rPr lang="en-US" sz="1600" dirty="0"/>
              <a:t>a </a:t>
            </a:r>
            <a:r>
              <a:rPr lang="en-US" sz="1600" dirty="0" err="1"/>
              <a:t>kamat</a:t>
            </a:r>
            <a:r>
              <a:rPr lang="en-US" sz="1600" dirty="0"/>
              <a:t> </a:t>
            </a:r>
            <a:r>
              <a:rPr lang="en-US" sz="1600" dirty="0" err="1"/>
              <a:t>mértékét</a:t>
            </a:r>
            <a:r>
              <a:rPr lang="en-US" sz="1600" dirty="0"/>
              <a:t>, a </a:t>
            </a:r>
            <a:r>
              <a:rPr lang="en-US" sz="1600" dirty="0" err="1"/>
              <a:t>kamatszámítás</a:t>
            </a:r>
            <a:r>
              <a:rPr lang="en-US" sz="1600" dirty="0"/>
              <a:t> </a:t>
            </a:r>
            <a:r>
              <a:rPr lang="en-US" sz="1600" dirty="0" err="1"/>
              <a:t>módját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g) </a:t>
            </a:r>
            <a:r>
              <a:rPr lang="en-US" sz="1600" dirty="0" err="1"/>
              <a:t>változó</a:t>
            </a:r>
            <a:r>
              <a:rPr lang="en-US" sz="1600" dirty="0"/>
              <a:t> </a:t>
            </a:r>
            <a:r>
              <a:rPr lang="en-US" sz="1600" dirty="0" err="1"/>
              <a:t>kamatozás</a:t>
            </a:r>
            <a:r>
              <a:rPr lang="en-US" sz="1600" dirty="0"/>
              <a:t> </a:t>
            </a:r>
            <a:r>
              <a:rPr lang="en-US" sz="1600" dirty="0" err="1"/>
              <a:t>esetén</a:t>
            </a:r>
            <a:r>
              <a:rPr lang="en-US" sz="1600" dirty="0"/>
              <a:t>: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- </a:t>
            </a:r>
            <a:r>
              <a:rPr lang="en-US" sz="1600" dirty="0" err="1"/>
              <a:t>az</a:t>
            </a:r>
            <a:r>
              <a:rPr lang="en-US" sz="1600" dirty="0"/>
              <a:t> </a:t>
            </a:r>
            <a:r>
              <a:rPr lang="en-US" sz="1600" dirty="0" err="1"/>
              <a:t>induló</a:t>
            </a:r>
            <a:r>
              <a:rPr lang="en-US" sz="1600" dirty="0"/>
              <a:t> </a:t>
            </a:r>
            <a:r>
              <a:rPr lang="en-US" sz="1600" dirty="0" err="1"/>
              <a:t>kamatláb</a:t>
            </a:r>
            <a:r>
              <a:rPr lang="en-US" sz="1600" dirty="0"/>
              <a:t> </a:t>
            </a:r>
            <a:r>
              <a:rPr lang="en-US" sz="1600" dirty="0" err="1"/>
              <a:t>mértékét</a:t>
            </a:r>
            <a:r>
              <a:rPr lang="en-US" sz="1600" dirty="0"/>
              <a:t>,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-  </a:t>
            </a:r>
            <a:r>
              <a:rPr lang="en-US" sz="1600" dirty="0"/>
              <a:t>a </a:t>
            </a:r>
            <a:r>
              <a:rPr lang="en-US" sz="1600" dirty="0" err="1"/>
              <a:t>kamatláb</a:t>
            </a:r>
            <a:r>
              <a:rPr lang="en-US" sz="1600" dirty="0"/>
              <a:t> </a:t>
            </a:r>
            <a:r>
              <a:rPr lang="en-US" sz="1600" dirty="0" err="1"/>
              <a:t>változtatásának</a:t>
            </a:r>
            <a:r>
              <a:rPr lang="en-US" sz="1600" dirty="0"/>
              <a:t> </a:t>
            </a:r>
            <a:r>
              <a:rPr lang="en-US" sz="1600" dirty="0" err="1"/>
              <a:t>elveit</a:t>
            </a:r>
            <a:r>
              <a:rPr lang="en-US" sz="1600" dirty="0"/>
              <a:t>,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- </a:t>
            </a:r>
            <a:r>
              <a:rPr lang="en-US" sz="1600" dirty="0"/>
              <a:t>a </a:t>
            </a:r>
            <a:r>
              <a:rPr lang="en-US" sz="1600" dirty="0" err="1"/>
              <a:t>kamat</a:t>
            </a:r>
            <a:r>
              <a:rPr lang="en-US" sz="1600" dirty="0"/>
              <a:t> </a:t>
            </a:r>
            <a:r>
              <a:rPr lang="en-US" sz="1600" dirty="0" err="1"/>
              <a:t>számításának</a:t>
            </a:r>
            <a:r>
              <a:rPr lang="en-US" sz="1600" dirty="0"/>
              <a:t> </a:t>
            </a:r>
            <a:r>
              <a:rPr lang="en-US" sz="1600" dirty="0" err="1"/>
              <a:t>módját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h) </a:t>
            </a:r>
            <a:r>
              <a:rPr lang="en-US" sz="1600" dirty="0"/>
              <a:t>a </a:t>
            </a:r>
            <a:r>
              <a:rPr lang="en-US" sz="1600" dirty="0" err="1"/>
              <a:t>lejáratát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 err="1"/>
              <a:t>i</a:t>
            </a:r>
            <a:r>
              <a:rPr lang="en-US" sz="1600" i="1" dirty="0"/>
              <a:t>) </a:t>
            </a:r>
            <a:r>
              <a:rPr lang="en-US" sz="1600" dirty="0"/>
              <a:t>a </a:t>
            </a:r>
            <a:r>
              <a:rPr lang="en-US" sz="1600" dirty="0" err="1"/>
              <a:t>kamatfizetés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a </a:t>
            </a:r>
            <a:r>
              <a:rPr lang="en-US" sz="1600" dirty="0" err="1"/>
              <a:t>beváltás</a:t>
            </a:r>
            <a:r>
              <a:rPr lang="en-US" sz="1600" dirty="0"/>
              <a:t> (</a:t>
            </a:r>
            <a:r>
              <a:rPr lang="en-US" sz="1600" dirty="0" err="1"/>
              <a:t>törlesztés</a:t>
            </a:r>
            <a:r>
              <a:rPr lang="en-US" sz="1600" dirty="0"/>
              <a:t>) </a:t>
            </a:r>
            <a:r>
              <a:rPr lang="en-US" sz="1600" dirty="0" err="1"/>
              <a:t>időpontjait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mértékét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j) </a:t>
            </a:r>
            <a:r>
              <a:rPr lang="en-US" sz="1600" dirty="0" err="1"/>
              <a:t>az</a:t>
            </a:r>
            <a:r>
              <a:rPr lang="en-US" sz="1600" dirty="0"/>
              <a:t> </a:t>
            </a:r>
            <a:r>
              <a:rPr lang="en-US" sz="1600" dirty="0" err="1"/>
              <a:t>átruházásra</a:t>
            </a:r>
            <a:r>
              <a:rPr lang="en-US" sz="1600" dirty="0"/>
              <a:t> </a:t>
            </a:r>
            <a:r>
              <a:rPr lang="en-US" sz="1600" dirty="0" err="1"/>
              <a:t>vonatkozó</a:t>
            </a:r>
            <a:r>
              <a:rPr lang="en-US" sz="1600" dirty="0"/>
              <a:t> </a:t>
            </a:r>
            <a:r>
              <a:rPr lang="en-US" sz="1600" dirty="0" err="1"/>
              <a:t>esetleges</a:t>
            </a:r>
            <a:r>
              <a:rPr lang="en-US" sz="1600" dirty="0"/>
              <a:t> </a:t>
            </a:r>
            <a:r>
              <a:rPr lang="en-US" sz="1600" dirty="0" err="1"/>
              <a:t>korlátozást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k) </a:t>
            </a:r>
            <a:r>
              <a:rPr lang="en-US" sz="1600" dirty="0"/>
              <a:t>a </a:t>
            </a:r>
            <a:r>
              <a:rPr lang="en-US" sz="1600" dirty="0" err="1"/>
              <a:t>kibocsátott</a:t>
            </a:r>
            <a:r>
              <a:rPr lang="en-US" sz="1600" dirty="0"/>
              <a:t> </a:t>
            </a:r>
            <a:r>
              <a:rPr lang="en-US" sz="1600" dirty="0" err="1"/>
              <a:t>sorozat</a:t>
            </a:r>
            <a:r>
              <a:rPr lang="en-US" sz="1600" dirty="0"/>
              <a:t> </a:t>
            </a:r>
            <a:r>
              <a:rPr lang="en-US" sz="1600" dirty="0" err="1"/>
              <a:t>össznévértékét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l) </a:t>
            </a:r>
            <a:r>
              <a:rPr lang="en-US" sz="1600" dirty="0"/>
              <a:t>a  </a:t>
            </a:r>
            <a:r>
              <a:rPr lang="en-US" sz="1600" dirty="0" err="1"/>
              <a:t>kibocsátás</a:t>
            </a:r>
            <a:r>
              <a:rPr lang="en-US" sz="1600" dirty="0"/>
              <a:t> </a:t>
            </a:r>
            <a:r>
              <a:rPr lang="en-US" sz="1600" dirty="0" err="1"/>
              <a:t>helyét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idejét</a:t>
            </a:r>
            <a:r>
              <a:rPr lang="en-US" sz="1600" dirty="0"/>
              <a:t>;</a:t>
            </a:r>
            <a:endParaRPr lang="hu-HU" sz="1600" dirty="0"/>
          </a:p>
          <a:p>
            <a:pPr>
              <a:buNone/>
            </a:pPr>
            <a:r>
              <a:rPr lang="en-US" sz="1600" i="1" dirty="0"/>
              <a:t>m) </a:t>
            </a:r>
            <a:r>
              <a:rPr lang="en-US" sz="1600" dirty="0"/>
              <a:t>a </a:t>
            </a:r>
            <a:r>
              <a:rPr lang="en-US" sz="1600" dirty="0" err="1"/>
              <a:t>vagyonellenőr</a:t>
            </a:r>
            <a:r>
              <a:rPr lang="en-US" sz="1600" dirty="0"/>
              <a:t> </a:t>
            </a:r>
            <a:r>
              <a:rPr lang="en-US" sz="1600" dirty="0" err="1"/>
              <a:t>igazolását</a:t>
            </a:r>
            <a:r>
              <a:rPr lang="en-US" sz="1600" dirty="0"/>
              <a:t> </a:t>
            </a:r>
            <a:r>
              <a:rPr lang="en-US" sz="1600" dirty="0" err="1"/>
              <a:t>az</a:t>
            </a:r>
            <a:r>
              <a:rPr lang="en-US" sz="1600" dirty="0"/>
              <a:t> </a:t>
            </a:r>
            <a:r>
              <a:rPr lang="en-US" sz="1600" dirty="0" err="1"/>
              <a:t>előírás</a:t>
            </a:r>
            <a:r>
              <a:rPr lang="en-US" sz="1600" dirty="0"/>
              <a:t> </a:t>
            </a:r>
            <a:r>
              <a:rPr lang="en-US" sz="1600" dirty="0" err="1"/>
              <a:t>szerinti</a:t>
            </a:r>
            <a:r>
              <a:rPr lang="en-US" sz="1600" dirty="0"/>
              <a:t> </a:t>
            </a:r>
            <a:r>
              <a:rPr lang="en-US" sz="1600" dirty="0" err="1"/>
              <a:t>fedezet</a:t>
            </a:r>
            <a:r>
              <a:rPr lang="en-US" sz="1600" dirty="0"/>
              <a:t> </a:t>
            </a:r>
            <a:r>
              <a:rPr lang="en-US" sz="1600" dirty="0" err="1"/>
              <a:t>meglétéről</a:t>
            </a:r>
            <a:r>
              <a:rPr lang="en-US" sz="1600" dirty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annak</a:t>
            </a:r>
            <a:r>
              <a:rPr lang="en-US" sz="1600" dirty="0"/>
              <a:t> </a:t>
            </a:r>
            <a:r>
              <a:rPr lang="en-US" sz="1600" dirty="0" err="1"/>
              <a:t>fedezet</a:t>
            </a:r>
            <a:r>
              <a:rPr lang="en-US" sz="1600" dirty="0"/>
              <a:t>-</a:t>
            </a:r>
            <a:endParaRPr lang="hu-HU" sz="1600" dirty="0"/>
          </a:p>
          <a:p>
            <a:pPr>
              <a:buNone/>
            </a:pPr>
            <a:r>
              <a:rPr lang="en-US" sz="1600" dirty="0" err="1"/>
              <a:t>nyilvántartásba</a:t>
            </a:r>
            <a:r>
              <a:rPr lang="en-US" sz="1600" dirty="0"/>
              <a:t> </a:t>
            </a:r>
            <a:r>
              <a:rPr lang="en-US" sz="1600" dirty="0" err="1"/>
              <a:t>történt</a:t>
            </a:r>
            <a:r>
              <a:rPr lang="en-US" sz="1600" dirty="0"/>
              <a:t> </a:t>
            </a:r>
            <a:r>
              <a:rPr lang="en-US" sz="1600" dirty="0" err="1"/>
              <a:t>bejegyzéséről</a:t>
            </a:r>
            <a:r>
              <a:rPr lang="en-US" sz="1600" dirty="0"/>
              <a:t>.</a:t>
            </a:r>
            <a:endParaRPr lang="hu-HU" sz="1600" dirty="0"/>
          </a:p>
          <a:p>
            <a:pPr>
              <a:buNone/>
            </a:pP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9144000" cy="1470025"/>
          </a:xfrm>
          <a:noFill/>
          <a:ln>
            <a:noFill/>
          </a:ln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KÖZRAKTÁRI JEGY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Jogforrások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215074" y="0"/>
            <a:ext cx="747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sz="8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500298" y="1928802"/>
            <a:ext cx="4786346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közraktározásról szóló 1996. évi XLVIII. törvény </a:t>
            </a:r>
          </a:p>
          <a:p>
            <a:pPr algn="ctr"/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notebook_green_dotted_li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786190"/>
            <a:ext cx="1897944" cy="2540000"/>
          </a:xfrm>
          <a:prstGeom prst="rect">
            <a:avLst/>
          </a:prstGeom>
        </p:spPr>
      </p:pic>
      <p:sp>
        <p:nvSpPr>
          <p:cNvPr id="9" name="Szalagnyíl balra 8"/>
          <p:cNvSpPr/>
          <p:nvPr/>
        </p:nvSpPr>
        <p:spPr>
          <a:xfrm rot="11720615" flipV="1">
            <a:off x="1784366" y="1765694"/>
            <a:ext cx="688892" cy="22408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480" y="0"/>
            <a:ext cx="742952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közraktározási tevékenység </a:t>
            </a:r>
            <a:endParaRPr lang="hu-HU" dirty="0"/>
          </a:p>
        </p:txBody>
      </p:sp>
      <p:pic>
        <p:nvPicPr>
          <p:cNvPr id="4" name="Kép 3" descr="storage-building-on-farm-clipart-91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857628"/>
            <a:ext cx="2843738" cy="2533650"/>
          </a:xfrm>
          <a:prstGeom prst="rect">
            <a:avLst/>
          </a:prstGeom>
        </p:spPr>
      </p:pic>
      <p:sp>
        <p:nvSpPr>
          <p:cNvPr id="7" name="Téglalap feliratnak 6"/>
          <p:cNvSpPr/>
          <p:nvPr/>
        </p:nvSpPr>
        <p:spPr>
          <a:xfrm>
            <a:off x="2500298" y="1285860"/>
            <a:ext cx="6357982" cy="2071702"/>
          </a:xfrm>
          <a:prstGeom prst="wedgeRectCallout">
            <a:avLst>
              <a:gd name="adj1" fmla="val 19201"/>
              <a:gd name="adj2" fmla="val 732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közraktári tevékenység az áru </a:t>
            </a:r>
            <a:r>
              <a:rPr lang="hu-HU" sz="2400" b="1" dirty="0" smtClean="0">
                <a:solidFill>
                  <a:srgbClr val="FFC000"/>
                </a:solidFill>
              </a:rPr>
              <a:t>közraktári szerződés alapján</a:t>
            </a:r>
            <a:r>
              <a:rPr lang="hu-HU" sz="2400" dirty="0" smtClean="0"/>
              <a:t> a törvényben meghatározott módon történő tárolása és őrzése, a közraktári jegy kibocsátása, valamint az áru kiszolgáltatása.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571604" y="1571612"/>
            <a:ext cx="7215238" cy="36625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sz="2800" dirty="0" smtClean="0"/>
              <a:t>Közraktározásra kerülhet sor, amikor a tulajdonos adott helyzetben </a:t>
            </a:r>
            <a:r>
              <a:rPr lang="hu-HU" sz="2800" b="1" dirty="0" smtClean="0">
                <a:solidFill>
                  <a:srgbClr val="0070C0"/>
                </a:solidFill>
              </a:rPr>
              <a:t>nem értékesíthető árufedezettel </a:t>
            </a:r>
            <a:r>
              <a:rPr lang="hu-HU" sz="2800" dirty="0" smtClean="0"/>
              <a:t>rendelkezik. </a:t>
            </a:r>
          </a:p>
          <a:p>
            <a:pPr algn="just"/>
            <a:r>
              <a:rPr lang="hu-HU" sz="2800" dirty="0" smtClean="0"/>
              <a:t>Az árut egy közraktárban helyezi el, amely megőrzi ezt az árut és ezzel egyidejűleg a tulajdonosnak lehetősége van arra is, hogy az áru </a:t>
            </a:r>
            <a:r>
              <a:rPr lang="hu-HU" sz="3200" b="1" dirty="0" smtClean="0">
                <a:solidFill>
                  <a:srgbClr val="0070C0"/>
                </a:solidFill>
              </a:rPr>
              <a:t>tulajdonjogát az áru tényleges fizikai mozgatása nélkül átruházza. </a:t>
            </a: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643042" y="0"/>
            <a:ext cx="7500958" cy="1071546"/>
          </a:xfrm>
        </p:spPr>
        <p:txBody>
          <a:bodyPr>
            <a:noAutofit/>
          </a:bodyPr>
          <a:lstStyle/>
          <a:p>
            <a:r>
              <a:rPr lang="hu-HU" sz="3600" dirty="0" smtClean="0"/>
              <a:t>A váltójogviszony alanyai – saját váltó</a:t>
            </a:r>
            <a:endParaRPr lang="hu-HU" sz="3600" dirty="0"/>
          </a:p>
        </p:txBody>
      </p:sp>
      <p:sp>
        <p:nvSpPr>
          <p:cNvPr id="26" name="Téglalap 25"/>
          <p:cNvSpPr/>
          <p:nvPr/>
        </p:nvSpPr>
        <p:spPr>
          <a:xfrm>
            <a:off x="1500166" y="1571612"/>
            <a:ext cx="3286148" cy="2714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dirty="0" smtClean="0"/>
              <a:t>A </a:t>
            </a:r>
            <a:r>
              <a:rPr lang="hu-HU" b="1" dirty="0" smtClean="0">
                <a:solidFill>
                  <a:srgbClr val="0070C0"/>
                </a:solidFill>
              </a:rPr>
              <a:t>váltó kiállítója </a:t>
            </a:r>
            <a:r>
              <a:rPr lang="hu-HU" dirty="0" smtClean="0"/>
              <a:t>az </a:t>
            </a:r>
            <a:r>
              <a:rPr lang="hu-HU" dirty="0"/>
              <a:t>alapjogviszony kötelezettje.</a:t>
            </a:r>
          </a:p>
          <a:p>
            <a:pPr algn="just"/>
            <a:r>
              <a:rPr lang="hu-HU" dirty="0"/>
              <a:t>A váltó kiállítója maga vállalja </a:t>
            </a:r>
            <a:r>
              <a:rPr lang="hu-HU" dirty="0" smtClean="0"/>
              <a:t>az alapjogviszony jogosultjával szemben</a:t>
            </a:r>
            <a:r>
              <a:rPr lang="hu-HU" dirty="0"/>
              <a:t>, hogy </a:t>
            </a:r>
            <a:r>
              <a:rPr lang="hu-HU" dirty="0" smtClean="0"/>
              <a:t>a váltóban meghatározott ki fogja fizetni a részére.</a:t>
            </a:r>
          </a:p>
        </p:txBody>
      </p:sp>
      <p:sp>
        <p:nvSpPr>
          <p:cNvPr id="28" name="Téglalap 27"/>
          <p:cNvSpPr/>
          <p:nvPr/>
        </p:nvSpPr>
        <p:spPr>
          <a:xfrm>
            <a:off x="5572132" y="1571612"/>
            <a:ext cx="3571868" cy="2714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dirty="0" smtClean="0"/>
              <a:t>Az alapjogviszony jogosultja lesz a </a:t>
            </a:r>
            <a:r>
              <a:rPr lang="hu-HU" b="1" dirty="0" smtClean="0">
                <a:solidFill>
                  <a:srgbClr val="0070C0"/>
                </a:solidFill>
              </a:rPr>
              <a:t>váltó rendelvényese</a:t>
            </a:r>
            <a:r>
              <a:rPr lang="hu-HU" b="1" dirty="0" smtClean="0"/>
              <a:t> </a:t>
            </a:r>
            <a:r>
              <a:rPr lang="hu-HU" dirty="0" smtClean="0"/>
              <a:t>(kedvezményezettje) azáltal, hogy a kiállító a részére állítja ki a váltót.  </a:t>
            </a:r>
          </a:p>
          <a:p>
            <a:pPr algn="just"/>
            <a:r>
              <a:rPr lang="hu-HU" dirty="0" smtClean="0"/>
              <a:t>A váltóban szereplő követelést  a kedvezményezett részére kell a váltóban meghatározott pénzösszeget megfizetnie.</a:t>
            </a:r>
            <a:endParaRPr lang="hu-HU" dirty="0"/>
          </a:p>
        </p:txBody>
      </p:sp>
      <p:sp>
        <p:nvSpPr>
          <p:cNvPr id="6" name="Téglalap feliratnak 5"/>
          <p:cNvSpPr/>
          <p:nvPr/>
        </p:nvSpPr>
        <p:spPr>
          <a:xfrm>
            <a:off x="2214546" y="4572008"/>
            <a:ext cx="6357950" cy="2071678"/>
          </a:xfrm>
          <a:prstGeom prst="wedgeRectCallout">
            <a:avLst>
              <a:gd name="adj1" fmla="val -20337"/>
              <a:gd name="adj2" fmla="val -58048"/>
            </a:avLst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NB!</a:t>
            </a:r>
          </a:p>
          <a:p>
            <a:pPr algn="ctr"/>
            <a:r>
              <a:rPr lang="hu-HU" dirty="0" smtClean="0"/>
              <a:t>Amíg az idegen váltó esetében a címzett a kibocsátón kívüli harmadik személy, saját váltó esetében maga a kiállító vállal kötelezettséget a fizetésre. A kiállító már a váltó kiállításával kötelezetté válik, ebből következően nem kell további cselekménnyel elfogadnia a váltót, úgy ahogyan az idegen váltó esetében a címzett részéről viszont szükséges. </a:t>
            </a:r>
            <a:endParaRPr lang="hu-HU" dirty="0"/>
          </a:p>
        </p:txBody>
      </p:sp>
      <p:sp>
        <p:nvSpPr>
          <p:cNvPr id="7" name="Jobbra nyíl 6"/>
          <p:cNvSpPr/>
          <p:nvPr/>
        </p:nvSpPr>
        <p:spPr>
          <a:xfrm>
            <a:off x="4857752" y="2643182"/>
            <a:ext cx="6429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858148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közraktározással kapcsolatos jogviszonyok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2071678"/>
            <a:ext cx="6872278" cy="42862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Font typeface="Wingdings" pitchFamily="2" charset="2"/>
              <a:buChar char="ü"/>
            </a:pPr>
            <a:r>
              <a:rPr lang="hu-HU" b="1" dirty="0" smtClean="0"/>
              <a:t>közraktározási szerződés</a:t>
            </a:r>
          </a:p>
          <a:p>
            <a:pPr lvl="0" algn="ctr">
              <a:buFont typeface="Wingdings" pitchFamily="2" charset="2"/>
              <a:buChar char="ü"/>
            </a:pPr>
            <a:endParaRPr lang="hu-HU" b="1" dirty="0"/>
          </a:p>
          <a:p>
            <a:pPr lvl="0" algn="ctr">
              <a:buFont typeface="Wingdings" pitchFamily="2" charset="2"/>
              <a:buChar char="ü"/>
            </a:pPr>
            <a:r>
              <a:rPr lang="hu-HU" b="1" dirty="0"/>
              <a:t>közraktári </a:t>
            </a:r>
            <a:r>
              <a:rPr lang="hu-HU" b="1" dirty="0" smtClean="0"/>
              <a:t>jegy</a:t>
            </a:r>
          </a:p>
          <a:p>
            <a:pPr lvl="0" algn="ctr">
              <a:buFont typeface="Wingdings" pitchFamily="2" charset="2"/>
              <a:buChar char="ü"/>
            </a:pPr>
            <a:endParaRPr lang="hu-HU" b="1" dirty="0"/>
          </a:p>
          <a:p>
            <a:pPr lvl="0" algn="ctr">
              <a:buFont typeface="Wingdings" pitchFamily="2" charset="2"/>
              <a:buChar char="ü"/>
            </a:pPr>
            <a:r>
              <a:rPr lang="hu-HU" b="1" dirty="0"/>
              <a:t>kölcsönszerződés a közraktárban elhelyezett dolgon alapított zálogjog fedezete mellett</a:t>
            </a:r>
          </a:p>
          <a:p>
            <a:pPr algn="ctr">
              <a:buFont typeface="Wingdings" pitchFamily="2" charset="2"/>
              <a:buChar char="ü"/>
            </a:pP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0"/>
            <a:ext cx="7300906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A közraktári szerződés</a:t>
            </a:r>
            <a:endParaRPr lang="hu-HU" dirty="0"/>
          </a:p>
        </p:txBody>
      </p:sp>
      <p:pic>
        <p:nvPicPr>
          <p:cNvPr id="4" name="Kép 3" descr="notebook_green_dotted_li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1428736"/>
            <a:ext cx="1577664" cy="2111372"/>
          </a:xfrm>
          <a:prstGeom prst="rect">
            <a:avLst/>
          </a:prstGeom>
        </p:spPr>
      </p:pic>
      <p:sp>
        <p:nvSpPr>
          <p:cNvPr id="5" name="Téglalap feliratnak 4"/>
          <p:cNvSpPr/>
          <p:nvPr/>
        </p:nvSpPr>
        <p:spPr>
          <a:xfrm>
            <a:off x="2285984" y="1000108"/>
            <a:ext cx="4929222" cy="3429024"/>
          </a:xfrm>
          <a:prstGeom prst="wedgeRectCallout">
            <a:avLst>
              <a:gd name="adj1" fmla="val 55064"/>
              <a:gd name="adj2" fmla="val -223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sz="2000" dirty="0" smtClean="0"/>
              <a:t>Közraktári szerződés alapján a közraktár köteles a nála </a:t>
            </a:r>
            <a:r>
              <a:rPr lang="hu-HU" sz="2000" b="1" dirty="0" smtClean="0">
                <a:solidFill>
                  <a:srgbClr val="0070C0"/>
                </a:solidFill>
              </a:rPr>
              <a:t>letett árut időlegesen megőrizni és arról közraktári jegyet kiállítani</a:t>
            </a:r>
            <a:r>
              <a:rPr lang="hu-HU" sz="2000" dirty="0" smtClean="0">
                <a:solidFill>
                  <a:srgbClr val="0070C0"/>
                </a:solidFill>
              </a:rPr>
              <a:t>,</a:t>
            </a:r>
            <a:r>
              <a:rPr lang="hu-HU" sz="2000" dirty="0" smtClean="0"/>
              <a:t> a letevő pedig köteles </a:t>
            </a:r>
            <a:r>
              <a:rPr lang="hu-HU" sz="2000" b="1" dirty="0" smtClean="0">
                <a:solidFill>
                  <a:srgbClr val="0070C0"/>
                </a:solidFill>
              </a:rPr>
              <a:t>közraktári díjat fizetni</a:t>
            </a:r>
            <a:r>
              <a:rPr lang="hu-HU" sz="2000" dirty="0" smtClean="0"/>
              <a:t>. </a:t>
            </a:r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A szerződés érvényességéhez annak </a:t>
            </a:r>
            <a:r>
              <a:rPr lang="hu-HU" sz="2000" b="1" dirty="0" smtClean="0">
                <a:solidFill>
                  <a:srgbClr val="FF0000"/>
                </a:solidFill>
              </a:rPr>
              <a:t>írásba foglalása </a:t>
            </a:r>
            <a:r>
              <a:rPr lang="hu-HU" sz="2000" dirty="0" smtClean="0"/>
              <a:t>szükséges.</a:t>
            </a:r>
          </a:p>
        </p:txBody>
      </p:sp>
      <p:sp>
        <p:nvSpPr>
          <p:cNvPr id="6" name="Téglalap feliratnak 5"/>
          <p:cNvSpPr/>
          <p:nvPr/>
        </p:nvSpPr>
        <p:spPr>
          <a:xfrm>
            <a:off x="2285984" y="5286388"/>
            <a:ext cx="4929222" cy="1071570"/>
          </a:xfrm>
          <a:prstGeom prst="wedgeRectCallout">
            <a:avLst>
              <a:gd name="adj1" fmla="val 50117"/>
              <a:gd name="adj2" fmla="val -2422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Ha a közraktár a letett áruról nem állít ki közraktári jegyet, az ügylet a Ptk. szerinti letétnek minősül.</a:t>
            </a:r>
          </a:p>
        </p:txBody>
      </p:sp>
      <p:sp>
        <p:nvSpPr>
          <p:cNvPr id="7" name="Szalagnyíl jobbra 6"/>
          <p:cNvSpPr/>
          <p:nvPr/>
        </p:nvSpPr>
        <p:spPr>
          <a:xfrm>
            <a:off x="1428728" y="2357430"/>
            <a:ext cx="857256" cy="3643338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28794" y="1071546"/>
            <a:ext cx="6800840" cy="48577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hu-HU" dirty="0"/>
              <a:t>A semmis közraktári szerződés alapján kiállított közraktári jegy </a:t>
            </a:r>
            <a:r>
              <a:rPr lang="hu-HU" b="1" dirty="0">
                <a:solidFill>
                  <a:srgbClr val="0070C0"/>
                </a:solidFill>
              </a:rPr>
              <a:t>nem értékpapír</a:t>
            </a:r>
            <a:r>
              <a:rPr lang="hu-HU" dirty="0"/>
              <a:t>. A közraktári jegy vagy bármely részének jóhiszemű megszerzőjével szemben érvénytelenségre nem lehet hivatkozni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  <a:p>
            <a:pPr algn="just">
              <a:buNone/>
            </a:pPr>
            <a:r>
              <a:rPr lang="hu-HU" dirty="0"/>
              <a:t>A közraktár a semmisség megállapítását követően felszólítja a letevőt az áru </a:t>
            </a:r>
            <a:r>
              <a:rPr lang="hu-HU" b="1" dirty="0" smtClean="0">
                <a:solidFill>
                  <a:srgbClr val="0070C0"/>
                </a:solidFill>
              </a:rPr>
              <a:t>30 napon </a:t>
            </a:r>
            <a:r>
              <a:rPr lang="hu-HU" b="1" dirty="0">
                <a:solidFill>
                  <a:srgbClr val="0070C0"/>
                </a:solidFill>
              </a:rPr>
              <a:t>belül </a:t>
            </a:r>
            <a:r>
              <a:rPr lang="hu-HU" dirty="0"/>
              <a:t>történő átvételére.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Az </a:t>
            </a:r>
            <a:r>
              <a:rPr lang="hu-HU" dirty="0"/>
              <a:t>átvétel elmulasztása esetén a közraktár </a:t>
            </a:r>
            <a:r>
              <a:rPr lang="hu-HU" b="1" u="sng" dirty="0" smtClean="0">
                <a:solidFill>
                  <a:srgbClr val="00B050"/>
                </a:solidFill>
              </a:rPr>
              <a:t>jogosult: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hu-HU" b="1" dirty="0" smtClean="0">
                <a:solidFill>
                  <a:srgbClr val="00B050"/>
                </a:solidFill>
              </a:rPr>
              <a:t>az </a:t>
            </a:r>
            <a:r>
              <a:rPr lang="hu-HU" b="1" dirty="0">
                <a:solidFill>
                  <a:srgbClr val="00B050"/>
                </a:solidFill>
              </a:rPr>
              <a:t>árut értékesíteni, </a:t>
            </a:r>
            <a:endParaRPr lang="hu-HU" b="1" dirty="0" smtClean="0">
              <a:solidFill>
                <a:srgbClr val="00B050"/>
              </a:solidFill>
            </a:endParaRPr>
          </a:p>
          <a:p>
            <a:pPr lvl="1"/>
            <a:r>
              <a:rPr lang="hu-HU" b="1" dirty="0" smtClean="0">
                <a:solidFill>
                  <a:srgbClr val="00B050"/>
                </a:solidFill>
              </a:rPr>
              <a:t>a </a:t>
            </a:r>
            <a:r>
              <a:rPr lang="hu-HU" b="1" dirty="0">
                <a:solidFill>
                  <a:srgbClr val="00B050"/>
                </a:solidFill>
              </a:rPr>
              <a:t>befolyt összegből a költségeit levonni</a:t>
            </a:r>
            <a:r>
              <a:rPr lang="hu-HU" dirty="0"/>
              <a:t>,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és </a:t>
            </a:r>
            <a:r>
              <a:rPr lang="hu-HU" b="1" u="sng" dirty="0" smtClean="0">
                <a:solidFill>
                  <a:srgbClr val="FF0000"/>
                </a:solidFill>
              </a:rPr>
              <a:t>köteles:</a:t>
            </a:r>
          </a:p>
          <a:p>
            <a:pPr lvl="1"/>
            <a:r>
              <a:rPr lang="hu-HU" b="1" dirty="0" smtClean="0">
                <a:solidFill>
                  <a:srgbClr val="FF0000"/>
                </a:solidFill>
              </a:rPr>
              <a:t>a </a:t>
            </a:r>
            <a:r>
              <a:rPr lang="hu-HU" b="1" dirty="0">
                <a:solidFill>
                  <a:srgbClr val="FF0000"/>
                </a:solidFill>
              </a:rPr>
              <a:t>fennmaradó összeget bírósági vagy közjegyzői letétbe helyezni</a:t>
            </a:r>
            <a:r>
              <a:rPr lang="hu-HU" b="1" dirty="0" smtClean="0">
                <a:solidFill>
                  <a:srgbClr val="FF0000"/>
                </a:solidFill>
              </a:rPr>
              <a:t>.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storage-building-on-farm-clipart-91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643314"/>
            <a:ext cx="2806340" cy="25003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714480" y="285728"/>
            <a:ext cx="6715172" cy="3214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A közraktár olyan </a:t>
            </a:r>
            <a:r>
              <a:rPr lang="hu-HU" sz="2800" b="1" dirty="0" smtClean="0">
                <a:ln>
                  <a:solidFill>
                    <a:srgbClr val="00B0F0"/>
                  </a:solidFill>
                </a:ln>
              </a:rPr>
              <a:t>részvénytársaság vagy külföldi székhelyű vállalkozás magyarországi fióktelepe </a:t>
            </a:r>
            <a:r>
              <a:rPr lang="hu-HU" sz="2800" dirty="0" smtClean="0"/>
              <a:t>(a továbbiakban: fióktelep), amelynél árut közraktározás céljából szerződés alapján megőrzésre letétbe helyezhetnek. 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857356" y="4429132"/>
            <a:ext cx="2928958" cy="17145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Letevő: </a:t>
            </a:r>
          </a:p>
          <a:p>
            <a:pPr algn="ctr"/>
            <a:r>
              <a:rPr lang="hu-HU" dirty="0" smtClean="0"/>
              <a:t>bármely személy, pl. gabona tulajdonosa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43042" y="285728"/>
            <a:ext cx="7215238" cy="62865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dirty="0" smtClean="0">
                <a:solidFill>
                  <a:srgbClr val="0070C0"/>
                </a:solidFill>
              </a:rPr>
              <a:t>További tájékoztató információ a közraktárakról:</a:t>
            </a: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r>
              <a:rPr lang="hu-HU" dirty="0" err="1" smtClean="0">
                <a:solidFill>
                  <a:srgbClr val="0070C0"/>
                </a:solidFill>
                <a:hlinkClick r:id="rId2"/>
              </a:rPr>
              <a:t>közrakatár</a:t>
            </a:r>
            <a:r>
              <a:rPr lang="hu-HU" dirty="0" smtClean="0">
                <a:solidFill>
                  <a:srgbClr val="0070C0"/>
                </a:solidFill>
                <a:hlinkClick r:id="rId2"/>
              </a:rPr>
              <a:t> link</a:t>
            </a:r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1785918" y="500042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 descr="köz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143116"/>
            <a:ext cx="6841335" cy="4081805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Szövegdoboz 4"/>
          <p:cNvSpPr txBox="1"/>
          <p:nvPr/>
        </p:nvSpPr>
        <p:spPr>
          <a:xfrm>
            <a:off x="3071802" y="6596390"/>
            <a:ext cx="4286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Forrás: </a:t>
            </a:r>
            <a:r>
              <a:rPr lang="hu-HU" sz="1100" dirty="0" smtClean="0">
                <a:hlinkClick r:id="rId2"/>
              </a:rPr>
              <a:t>http://mkeh.gov.hu/kereskedelmi/kozraktarozas_felugyelet</a:t>
            </a:r>
            <a:r>
              <a:rPr lang="hu-HU" sz="1100" dirty="0" smtClean="0"/>
              <a:t> </a:t>
            </a:r>
            <a:endParaRPr lang="hu-HU" sz="1100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alagnyíl balra 8"/>
          <p:cNvSpPr/>
          <p:nvPr/>
        </p:nvSpPr>
        <p:spPr>
          <a:xfrm rot="18423829">
            <a:off x="6947201" y="746404"/>
            <a:ext cx="1289121" cy="3606436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közraktári szerződés tárgya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4480" y="1857364"/>
            <a:ext cx="6000792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közraktári szerződés tárgya olyan </a:t>
            </a:r>
            <a:r>
              <a:rPr lang="hu-HU" sz="2400" b="1" dirty="0" smtClean="0">
                <a:solidFill>
                  <a:srgbClr val="00B050"/>
                </a:solidFill>
              </a:rPr>
              <a:t>áru</a:t>
            </a:r>
            <a:r>
              <a:rPr lang="hu-HU" sz="2400" dirty="0" smtClean="0"/>
              <a:t> </a:t>
            </a:r>
            <a:r>
              <a:rPr lang="hu-HU" sz="2000" dirty="0" smtClean="0"/>
              <a:t>lehet, amely a személy- és vagyonbiztonságot, illetve a közraktárban letett más árukat nem veszélyeztet.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5357818" y="4500570"/>
            <a:ext cx="3500462" cy="1571636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közraktár pénz és értékpapír kivételével minden forgalomképes ingó dolgot jogosult átvenni.</a:t>
            </a:r>
          </a:p>
        </p:txBody>
      </p:sp>
      <p:sp>
        <p:nvSpPr>
          <p:cNvPr id="7" name="Folyamatábra: Feldolgozás 6"/>
          <p:cNvSpPr/>
          <p:nvPr/>
        </p:nvSpPr>
        <p:spPr>
          <a:xfrm>
            <a:off x="1857356" y="4572008"/>
            <a:ext cx="2857520" cy="157163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Jellemzően a minőségüket megőrző áruk; </a:t>
            </a:r>
          </a:p>
          <a:p>
            <a:pPr algn="ctr"/>
            <a:r>
              <a:rPr lang="hu-HU" sz="2400" dirty="0" smtClean="0"/>
              <a:t>pl. gabona</a:t>
            </a:r>
          </a:p>
        </p:txBody>
      </p:sp>
      <p:sp>
        <p:nvSpPr>
          <p:cNvPr id="8" name="Lefelé nyíl 7"/>
          <p:cNvSpPr/>
          <p:nvPr/>
        </p:nvSpPr>
        <p:spPr>
          <a:xfrm>
            <a:off x="2143108" y="321468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0"/>
            <a:ext cx="4786346" cy="868346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szerződés tartalma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071546"/>
            <a:ext cx="6286544" cy="5214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i="1" dirty="0" smtClean="0"/>
              <a:t>a</a:t>
            </a:r>
            <a:r>
              <a:rPr lang="hu-HU" sz="2000" i="1" dirty="0"/>
              <a:t>) </a:t>
            </a:r>
            <a:r>
              <a:rPr lang="hu-HU" sz="2000" dirty="0" err="1"/>
              <a:t>a</a:t>
            </a:r>
            <a:r>
              <a:rPr lang="hu-HU" sz="2000" dirty="0"/>
              <a:t> szerződés </a:t>
            </a:r>
            <a:r>
              <a:rPr lang="hu-HU" sz="2000" dirty="0" smtClean="0"/>
              <a:t>időtartama,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b) </a:t>
            </a:r>
            <a:r>
              <a:rPr lang="hu-HU" sz="2000" dirty="0"/>
              <a:t>a teljesítés </a:t>
            </a:r>
            <a:r>
              <a:rPr lang="hu-HU" sz="2000" dirty="0" smtClean="0"/>
              <a:t>helye,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c) </a:t>
            </a:r>
            <a:r>
              <a:rPr lang="hu-HU" sz="2000" dirty="0"/>
              <a:t>az áru </a:t>
            </a:r>
            <a:r>
              <a:rPr lang="hu-HU" sz="2000" dirty="0" smtClean="0"/>
              <a:t>megnevezése, mennyisége, </a:t>
            </a:r>
          </a:p>
          <a:p>
            <a:pPr>
              <a:buNone/>
            </a:pPr>
            <a:r>
              <a:rPr lang="hu-HU" sz="2000" dirty="0" smtClean="0"/>
              <a:t>minősége, </a:t>
            </a:r>
          </a:p>
          <a:p>
            <a:pPr>
              <a:buNone/>
            </a:pPr>
            <a:r>
              <a:rPr lang="hu-HU" sz="2000" dirty="0" smtClean="0"/>
              <a:t>értéke,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d) </a:t>
            </a:r>
            <a:r>
              <a:rPr lang="hu-HU" sz="2000" dirty="0"/>
              <a:t>a raktár pontos </a:t>
            </a:r>
            <a:r>
              <a:rPr lang="hu-HU" sz="2000" dirty="0" smtClean="0"/>
              <a:t>helye </a:t>
            </a:r>
            <a:r>
              <a:rPr lang="hu-HU" sz="2000" dirty="0"/>
              <a:t>és </a:t>
            </a:r>
            <a:r>
              <a:rPr lang="hu-HU" sz="2000" dirty="0" smtClean="0"/>
              <a:t>jelölése,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e) </a:t>
            </a:r>
            <a:r>
              <a:rPr lang="hu-HU" sz="2000" dirty="0"/>
              <a:t>a raktár </a:t>
            </a:r>
            <a:r>
              <a:rPr lang="hu-HU" sz="2000" dirty="0" smtClean="0"/>
              <a:t>típusa (saját </a:t>
            </a:r>
            <a:r>
              <a:rPr lang="hu-HU" sz="2000" dirty="0"/>
              <a:t>vagy művi raktár),</a:t>
            </a:r>
          </a:p>
          <a:p>
            <a:pPr>
              <a:buNone/>
            </a:pPr>
            <a:r>
              <a:rPr lang="hu-HU" sz="2000" i="1" dirty="0"/>
              <a:t>f) </a:t>
            </a:r>
            <a:r>
              <a:rPr lang="hu-HU" sz="2000" dirty="0"/>
              <a:t>a tárolás </a:t>
            </a:r>
            <a:r>
              <a:rPr lang="hu-HU" sz="2000" dirty="0" smtClean="0"/>
              <a:t>módja,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g) </a:t>
            </a:r>
            <a:r>
              <a:rPr lang="hu-HU" sz="2000" dirty="0"/>
              <a:t>az áru </a:t>
            </a:r>
            <a:r>
              <a:rPr lang="hu-HU" sz="2000" dirty="0" smtClean="0"/>
              <a:t>csomagolása,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h) </a:t>
            </a:r>
            <a:r>
              <a:rPr lang="hu-HU" sz="2000" dirty="0"/>
              <a:t>az áru kezelésére és biztosítására vonatkozó </a:t>
            </a:r>
            <a:r>
              <a:rPr lang="hu-HU" sz="2000" dirty="0" smtClean="0"/>
              <a:t>rendelkezés,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i) </a:t>
            </a:r>
            <a:r>
              <a:rPr lang="hu-HU" sz="2000" dirty="0"/>
              <a:t>a közraktári díjat és a közraktári szerződésben kikötött egyéb szolgáltatások </a:t>
            </a:r>
            <a:r>
              <a:rPr lang="hu-HU" sz="2000" dirty="0" smtClean="0"/>
              <a:t>díja,</a:t>
            </a:r>
            <a:endParaRPr lang="hu-HU" sz="2000" dirty="0"/>
          </a:p>
          <a:p>
            <a:pPr>
              <a:buNone/>
            </a:pPr>
            <a:r>
              <a:rPr lang="hu-HU" sz="2000" i="1" dirty="0"/>
              <a:t>j) </a:t>
            </a:r>
            <a:r>
              <a:rPr lang="hu-HU" sz="2000" dirty="0" smtClean="0"/>
              <a:t>Az a tény, </a:t>
            </a:r>
            <a:r>
              <a:rPr lang="hu-HU" sz="2000" dirty="0"/>
              <a:t>hogy a </a:t>
            </a:r>
            <a:r>
              <a:rPr lang="hu-HU" sz="2000" dirty="0" smtClean="0"/>
              <a:t>megfelelő szabályzatok </a:t>
            </a:r>
            <a:r>
              <a:rPr lang="hu-HU" sz="2000" dirty="0"/>
              <a:t>is a szerződés részét képezik,</a:t>
            </a:r>
          </a:p>
          <a:p>
            <a:pPr>
              <a:buNone/>
            </a:pPr>
            <a:r>
              <a:rPr lang="hu-HU" sz="2000" i="1" dirty="0"/>
              <a:t>k) </a:t>
            </a:r>
            <a:r>
              <a:rPr lang="hu-HU" sz="2000" dirty="0"/>
              <a:t>a szerződő felek cégszerű </a:t>
            </a:r>
            <a:r>
              <a:rPr lang="hu-HU" sz="2000" dirty="0" smtClean="0"/>
              <a:t>aláírása és keltezés</a:t>
            </a:r>
            <a:endParaRPr lang="hu-HU" sz="2000" dirty="0"/>
          </a:p>
        </p:txBody>
      </p:sp>
      <p:sp>
        <p:nvSpPr>
          <p:cNvPr id="4" name="Téglalap feliratnak 3"/>
          <p:cNvSpPr/>
          <p:nvPr/>
        </p:nvSpPr>
        <p:spPr>
          <a:xfrm>
            <a:off x="6643702" y="285728"/>
            <a:ext cx="2214546" cy="1857388"/>
          </a:xfrm>
          <a:prstGeom prst="wedgeRectCallout">
            <a:avLst>
              <a:gd name="adj1" fmla="val -62369"/>
              <a:gd name="adj2" fmla="val -2127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törvény rendezi a közraktári szerződés kötelező tartalmát. Ezek közül bármelyik hiánya esetén az okirat nem minősül közraktári jegynek.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yamatábra: Feldolgozás 3"/>
          <p:cNvSpPr/>
          <p:nvPr/>
        </p:nvSpPr>
        <p:spPr>
          <a:xfrm>
            <a:off x="1928794" y="785794"/>
            <a:ext cx="6786610" cy="5429288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A szerződés időtartama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Közraktári szerződést csak </a:t>
            </a:r>
            <a:r>
              <a:rPr lang="hu-HU" sz="2800" b="1" dirty="0" smtClean="0">
                <a:solidFill>
                  <a:srgbClr val="0070C0"/>
                </a:solidFill>
              </a:rPr>
              <a:t>határozott időtartamra</a:t>
            </a:r>
            <a:r>
              <a:rPr lang="hu-HU" sz="2400" b="1" dirty="0" smtClean="0">
                <a:solidFill>
                  <a:srgbClr val="0070C0"/>
                </a:solidFill>
              </a:rPr>
              <a:t>, legfeljebb 1 évre lehet kötni</a:t>
            </a:r>
            <a:r>
              <a:rPr lang="hu-HU" sz="2400" dirty="0" smtClean="0"/>
              <a:t>, időtartamát nem lehet meghosszabbítani. 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Ha a szerződés lejártát követően az árut nem értékesítik, a közraktári jegy birtokosa és a közraktár </a:t>
            </a:r>
            <a:r>
              <a:rPr lang="hu-HU" sz="2400" b="1" dirty="0" smtClean="0">
                <a:solidFill>
                  <a:srgbClr val="0070C0"/>
                </a:solidFill>
              </a:rPr>
              <a:t>új szerződést köthetnek</a:t>
            </a:r>
            <a:r>
              <a:rPr lang="hu-HU" sz="2400" dirty="0" smtClean="0"/>
              <a:t>. Ilyenkor a korábbi szerződés alapján kiállított közraktári jegyet be kell vonni és érvényteleníteni kell.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414" y="0"/>
            <a:ext cx="7929586" cy="714356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áru megnevezése, mennyisége, minősége, értéke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785795"/>
            <a:ext cx="7215238" cy="235745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b="1" dirty="0">
                <a:solidFill>
                  <a:srgbClr val="0070C0"/>
                </a:solidFill>
              </a:rPr>
              <a:t>szerződés megkötésékor </a:t>
            </a:r>
            <a:r>
              <a:rPr lang="hu-HU" dirty="0">
                <a:solidFill>
                  <a:schemeClr val="tx1"/>
                </a:solidFill>
              </a:rPr>
              <a:t>pontosan meg kell határozni, hogy </a:t>
            </a:r>
            <a:r>
              <a:rPr lang="hu-HU" b="1" dirty="0">
                <a:solidFill>
                  <a:srgbClr val="0070C0"/>
                </a:solidFill>
              </a:rPr>
              <a:t>mely áru </a:t>
            </a:r>
            <a:r>
              <a:rPr lang="hu-HU" dirty="0">
                <a:solidFill>
                  <a:schemeClr val="tx1"/>
                </a:solidFill>
              </a:rPr>
              <a:t>kerül közraktári letétbe, ezen túlmenően ki kell térni annak </a:t>
            </a:r>
            <a:r>
              <a:rPr lang="hu-HU" sz="3300" b="1" dirty="0">
                <a:solidFill>
                  <a:srgbClr val="0070C0"/>
                </a:solidFill>
              </a:rPr>
              <a:t>mennyiségi</a:t>
            </a:r>
            <a:r>
              <a:rPr lang="hu-HU" sz="3300" i="1" dirty="0">
                <a:solidFill>
                  <a:srgbClr val="0070C0"/>
                </a:solidFill>
              </a:rPr>
              <a:t> </a:t>
            </a:r>
            <a:r>
              <a:rPr lang="hu-HU" dirty="0">
                <a:solidFill>
                  <a:srgbClr val="0070C0"/>
                </a:solidFill>
              </a:rPr>
              <a:t>és </a:t>
            </a:r>
            <a:r>
              <a:rPr lang="hu-HU" sz="3300" b="1" dirty="0">
                <a:solidFill>
                  <a:srgbClr val="0070C0"/>
                </a:solidFill>
              </a:rPr>
              <a:t>minőségi</a:t>
            </a:r>
            <a:r>
              <a:rPr lang="hu-HU" sz="3300" i="1" dirty="0">
                <a:solidFill>
                  <a:srgbClr val="0070C0"/>
                </a:solidFill>
              </a:rPr>
              <a:t> </a:t>
            </a:r>
            <a:r>
              <a:rPr lang="hu-HU" b="1" dirty="0">
                <a:solidFill>
                  <a:srgbClr val="0070C0"/>
                </a:solidFill>
              </a:rPr>
              <a:t>jegyeire</a:t>
            </a:r>
            <a:r>
              <a:rPr lang="hu-HU" i="1" dirty="0">
                <a:solidFill>
                  <a:srgbClr val="0070C0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is.</a:t>
            </a:r>
          </a:p>
          <a:p>
            <a:pPr algn="ctr">
              <a:buNone/>
            </a:pPr>
            <a:r>
              <a:rPr lang="hu-HU" dirty="0">
                <a:solidFill>
                  <a:schemeClr val="tx1"/>
                </a:solidFill>
              </a:rPr>
              <a:t>A letevő a közraktározás megkezdésekor köteles az áru minőségét tanúsítani, és származását igazolni. </a:t>
            </a:r>
          </a:p>
        </p:txBody>
      </p:sp>
      <p:sp>
        <p:nvSpPr>
          <p:cNvPr id="5" name="Téglalap 4"/>
          <p:cNvSpPr/>
          <p:nvPr/>
        </p:nvSpPr>
        <p:spPr>
          <a:xfrm>
            <a:off x="1571604" y="4143380"/>
            <a:ext cx="2928958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közraktár és a letevő </a:t>
            </a:r>
            <a:r>
              <a:rPr lang="hu-HU" sz="1600" b="1" dirty="0" smtClean="0"/>
              <a:t>a minőségre tekintettel megállapodik</a:t>
            </a:r>
            <a:r>
              <a:rPr lang="hu-HU" sz="1600" dirty="0" smtClean="0"/>
              <a:t>, hogy a közraktár által történő átvétel időpontjában az áru milyen értéket képvisel, amelyet </a:t>
            </a:r>
            <a:r>
              <a:rPr lang="hu-HU" sz="1600" b="1" dirty="0" smtClean="0"/>
              <a:t>a közraktári szerződésben</a:t>
            </a:r>
            <a:r>
              <a:rPr lang="hu-HU" sz="1600" dirty="0" smtClean="0"/>
              <a:t> rögzíteni kell. </a:t>
            </a:r>
          </a:p>
        </p:txBody>
      </p:sp>
      <p:sp>
        <p:nvSpPr>
          <p:cNvPr id="6" name="Téglalap 5"/>
          <p:cNvSpPr/>
          <p:nvPr/>
        </p:nvSpPr>
        <p:spPr>
          <a:xfrm>
            <a:off x="4714876" y="3714752"/>
            <a:ext cx="421484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közraktárnak és a letevőnek meg kell állapítania, hogy a közraktár által történő átvétel időpontjában </a:t>
            </a:r>
            <a:r>
              <a:rPr lang="hu-HU" sz="1600" b="1" dirty="0" smtClean="0"/>
              <a:t>az áru milyen értéket képvisel.</a:t>
            </a:r>
            <a:r>
              <a:rPr lang="hu-HU" sz="1600" dirty="0" smtClean="0"/>
              <a:t> Ezt a </a:t>
            </a:r>
            <a:r>
              <a:rPr lang="hu-HU" sz="1600" b="1" dirty="0" smtClean="0"/>
              <a:t>közraktári jegyre, illetve a letéti könyvbe is be kell jegyezni. </a:t>
            </a:r>
          </a:p>
          <a:p>
            <a:pPr algn="ctr"/>
            <a:r>
              <a:rPr lang="hu-HU" sz="1600" dirty="0" smtClean="0"/>
              <a:t>[A felek megállapodhatnak abban is, hogy </a:t>
            </a:r>
            <a:r>
              <a:rPr lang="hu-HU" sz="1600" b="1" dirty="0" smtClean="0"/>
              <a:t>az áru értékét szakértő állapítsa meg. </a:t>
            </a:r>
            <a:r>
              <a:rPr lang="hu-HU" sz="1600" dirty="0" smtClean="0"/>
              <a:t>Az áru így megállapított értéke lesz az alapja az esetleges kártérítési igénynek.]</a:t>
            </a:r>
          </a:p>
        </p:txBody>
      </p:sp>
      <p:sp>
        <p:nvSpPr>
          <p:cNvPr id="8" name="Lefelé nyíl 7"/>
          <p:cNvSpPr/>
          <p:nvPr/>
        </p:nvSpPr>
        <p:spPr>
          <a:xfrm>
            <a:off x="1714480" y="3429000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felé nyíl 8"/>
          <p:cNvSpPr/>
          <p:nvPr/>
        </p:nvSpPr>
        <p:spPr>
          <a:xfrm>
            <a:off x="6429388" y="328612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yamatábra: Feldolgozás 6"/>
          <p:cNvSpPr/>
          <p:nvPr/>
        </p:nvSpPr>
        <p:spPr>
          <a:xfrm>
            <a:off x="3929058" y="3643314"/>
            <a:ext cx="4929222" cy="2928958"/>
          </a:xfrm>
          <a:prstGeom prst="flowChart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A letevő köteles tájékoztatni a </a:t>
            </a:r>
            <a:r>
              <a:rPr lang="hu-HU" sz="2000" b="1" dirty="0" err="1" smtClean="0">
                <a:solidFill>
                  <a:srgbClr val="0070C0"/>
                </a:solidFill>
              </a:rPr>
              <a:t>közraktárat</a:t>
            </a:r>
            <a:r>
              <a:rPr lang="hu-HU" sz="2000" dirty="0" smtClean="0">
                <a:solidFill>
                  <a:srgbClr val="0070C0"/>
                </a:solidFill>
              </a:rPr>
              <a:t> </a:t>
            </a:r>
            <a:r>
              <a:rPr lang="hu-HU" sz="2000" dirty="0" smtClean="0"/>
              <a:t>arról, hogy az áru milyen különleges kezelést igényel. Az ennek elmulasztásából eredő károkért a közraktár a letevővel szemben felelősséggel nem tartozik, illetve a károk megtérítését a letevőtől követelheti.</a:t>
            </a:r>
          </a:p>
        </p:txBody>
      </p:sp>
      <p:sp>
        <p:nvSpPr>
          <p:cNvPr id="8" name="Szalagnyíl felfelé 7"/>
          <p:cNvSpPr/>
          <p:nvPr/>
        </p:nvSpPr>
        <p:spPr>
          <a:xfrm rot="3444391">
            <a:off x="781665" y="4352124"/>
            <a:ext cx="3692996" cy="1503597"/>
          </a:xfrm>
          <a:prstGeom prst="curvedUp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072330" cy="785794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közraktári őrzés módja</a:t>
            </a:r>
            <a:endParaRPr lang="hu-HU" sz="3600" dirty="0"/>
          </a:p>
        </p:txBody>
      </p:sp>
      <p:sp>
        <p:nvSpPr>
          <p:cNvPr id="4" name="Ellipszis feliratnak 3"/>
          <p:cNvSpPr/>
          <p:nvPr/>
        </p:nvSpPr>
        <p:spPr>
          <a:xfrm>
            <a:off x="6858016" y="642918"/>
            <a:ext cx="2285984" cy="1571636"/>
          </a:xfrm>
          <a:prstGeom prst="wedgeEllipseCallout">
            <a:avLst>
              <a:gd name="adj1" fmla="val -65320"/>
              <a:gd name="adj2" fmla="val -388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az  áru  </a:t>
            </a:r>
            <a:r>
              <a:rPr lang="hu-HU" sz="1400" i="1" dirty="0" smtClean="0"/>
              <a:t>elhelyezésének</a:t>
            </a:r>
            <a:r>
              <a:rPr lang="hu-HU" sz="1400" dirty="0" smtClean="0"/>
              <a:t>,  </a:t>
            </a:r>
            <a:r>
              <a:rPr lang="hu-HU" sz="1400" i="1" dirty="0" smtClean="0"/>
              <a:t>raktározásának</a:t>
            </a:r>
            <a:r>
              <a:rPr lang="hu-HU" sz="1400" dirty="0" smtClean="0"/>
              <a:t>,  </a:t>
            </a:r>
            <a:r>
              <a:rPr lang="hu-HU" sz="1400" i="1" dirty="0" smtClean="0"/>
              <a:t>kezelésének  </a:t>
            </a:r>
            <a:r>
              <a:rPr lang="hu-HU" sz="1400" dirty="0" smtClean="0"/>
              <a:t>és  </a:t>
            </a:r>
            <a:r>
              <a:rPr lang="hu-HU" sz="1400" i="1" dirty="0" smtClean="0"/>
              <a:t>biztosításának </a:t>
            </a:r>
            <a:r>
              <a:rPr lang="hu-HU" sz="1400" dirty="0" smtClean="0"/>
              <a:t>meghatározása</a:t>
            </a:r>
            <a:endParaRPr lang="hu-HU" sz="1400" dirty="0"/>
          </a:p>
        </p:txBody>
      </p:sp>
      <p:sp>
        <p:nvSpPr>
          <p:cNvPr id="5" name="Folyamatábra: Feldolgozás 4"/>
          <p:cNvSpPr/>
          <p:nvPr/>
        </p:nvSpPr>
        <p:spPr>
          <a:xfrm>
            <a:off x="1714480" y="1214422"/>
            <a:ext cx="5000660" cy="2214578"/>
          </a:xfrm>
          <a:prstGeom prst="flowChart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közraktár a nála elhelyezett árut a szerződésben meghatározott módon </a:t>
            </a:r>
            <a:r>
              <a:rPr lang="hu-HU" sz="2400" b="1" dirty="0" smtClean="0">
                <a:solidFill>
                  <a:srgbClr val="0070C0"/>
                </a:solidFill>
              </a:rPr>
              <a:t>köteles megóvni a mennyiségi és minőségi változásoktól.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nyíllal 6"/>
          <p:cNvCxnSpPr/>
          <p:nvPr/>
        </p:nvCxnSpPr>
        <p:spPr>
          <a:xfrm>
            <a:off x="4357686" y="492919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643438" y="378619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yamatábra: Feldolgozás 8"/>
          <p:cNvSpPr/>
          <p:nvPr/>
        </p:nvSpPr>
        <p:spPr>
          <a:xfrm>
            <a:off x="1643042" y="1785926"/>
            <a:ext cx="6929486" cy="3643338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600" dirty="0" smtClean="0"/>
              <a:t>Saját váltó			kiállító</a:t>
            </a:r>
          </a:p>
          <a:p>
            <a:pPr algn="ctr"/>
            <a:endParaRPr lang="hu-HU" sz="3600" dirty="0"/>
          </a:p>
          <a:p>
            <a:pPr algn="ctr"/>
            <a:r>
              <a:rPr lang="hu-HU" sz="3600" dirty="0" smtClean="0"/>
              <a:t>Idegen váltó			kibocsátó</a:t>
            </a:r>
            <a:endParaRPr lang="hu-HU" sz="3600" dirty="0"/>
          </a:p>
        </p:txBody>
      </p:sp>
      <p:sp>
        <p:nvSpPr>
          <p:cNvPr id="12" name="Jobbra nyíl 11"/>
          <p:cNvSpPr/>
          <p:nvPr/>
        </p:nvSpPr>
        <p:spPr>
          <a:xfrm>
            <a:off x="5000628" y="29289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4929190" y="39290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yamatábra: Feldolgozás 3"/>
          <p:cNvSpPr/>
          <p:nvPr/>
        </p:nvSpPr>
        <p:spPr>
          <a:xfrm>
            <a:off x="2285984" y="1000108"/>
            <a:ext cx="5286412" cy="457203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Saját tárolás </a:t>
            </a:r>
            <a:r>
              <a:rPr lang="hu-HU" dirty="0" smtClean="0">
                <a:solidFill>
                  <a:schemeClr val="tx1"/>
                </a:solidFill>
              </a:rPr>
              <a:t>a közraktár tulajdonában, valamint a legalább három éven át, a közraktározás teljes időtartamát is magában foglaló megszakítás nélküli egyéb jogcímen birtokban tartott és saját üzemeltetésében lévő raktárban történő közraktározás. 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</a:rPr>
              <a:t>Művi tárolás </a:t>
            </a:r>
            <a:r>
              <a:rPr lang="hu-HU" dirty="0" smtClean="0">
                <a:solidFill>
                  <a:schemeClr val="tx1"/>
                </a:solidFill>
              </a:rPr>
              <a:t>minden sajátnak nem minősülő tárolás.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500298" y="1142984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2143108" y="1428736"/>
            <a:ext cx="5429288" cy="37862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0070C0"/>
                </a:solidFill>
              </a:rPr>
              <a:t>Egy cikk a témában:</a:t>
            </a:r>
          </a:p>
          <a:p>
            <a:pPr algn="ctr"/>
            <a:endParaRPr lang="hu-HU" dirty="0" smtClean="0">
              <a:solidFill>
                <a:srgbClr val="0070C0"/>
              </a:solidFill>
            </a:endParaRPr>
          </a:p>
          <a:p>
            <a:pPr algn="ctr"/>
            <a:r>
              <a:rPr lang="hu-HU" dirty="0" smtClean="0">
                <a:solidFill>
                  <a:srgbClr val="0070C0"/>
                </a:solidFill>
                <a:hlinkClick r:id="rId2"/>
              </a:rPr>
              <a:t>Harsányi Gyöngyi (cikk)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4" name="Akciógomb: Információ 3">
            <a:hlinkClick r:id="" action="ppaction://noaction" highlightClick="1"/>
          </p:cNvPr>
          <p:cNvSpPr/>
          <p:nvPr/>
        </p:nvSpPr>
        <p:spPr>
          <a:xfrm>
            <a:off x="2357422" y="1571612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0"/>
            <a:ext cx="428628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közraktári jegy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84" y="1714488"/>
            <a:ext cx="6372212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dirty="0" smtClean="0"/>
              <a:t>Közraktári </a:t>
            </a:r>
            <a:r>
              <a:rPr lang="hu-HU" dirty="0"/>
              <a:t>jegy </a:t>
            </a:r>
            <a:r>
              <a:rPr lang="hu-HU" b="1" dirty="0">
                <a:solidFill>
                  <a:srgbClr val="0070C0"/>
                </a:solidFill>
              </a:rPr>
              <a:t>a közraktári szerződés alapján </a:t>
            </a:r>
            <a:r>
              <a:rPr lang="hu-HU" dirty="0"/>
              <a:t>letétbe vett áruról kiállított </a:t>
            </a:r>
            <a:r>
              <a:rPr lang="hu-HU" b="1" dirty="0">
                <a:solidFill>
                  <a:srgbClr val="0070C0"/>
                </a:solidFill>
              </a:rPr>
              <a:t>rendeletre szóló értékpapír</a:t>
            </a:r>
            <a:r>
              <a:rPr lang="hu-HU" dirty="0"/>
              <a:t>, mely a </a:t>
            </a:r>
            <a:r>
              <a:rPr lang="hu-HU" dirty="0" smtClean="0"/>
              <a:t>közraktár részéről </a:t>
            </a:r>
            <a:r>
              <a:rPr lang="hu-HU" dirty="0"/>
              <a:t>az </a:t>
            </a:r>
            <a:r>
              <a:rPr lang="hu-HU" dirty="0" smtClean="0"/>
              <a:t>áru átvételének </a:t>
            </a:r>
            <a:r>
              <a:rPr lang="hu-HU" dirty="0"/>
              <a:t>elismerését jelenti</a:t>
            </a:r>
            <a:r>
              <a:rPr lang="hu-HU" dirty="0" smtClean="0"/>
              <a:t>, és </a:t>
            </a:r>
            <a:r>
              <a:rPr lang="hu-HU" dirty="0"/>
              <a:t>kiszolgáltatásra vonatkozó </a:t>
            </a:r>
            <a:r>
              <a:rPr lang="hu-HU" dirty="0" smtClean="0"/>
              <a:t>kötelezettségét </a:t>
            </a:r>
            <a:r>
              <a:rPr lang="hu-HU" dirty="0"/>
              <a:t>bizonyítja</a:t>
            </a:r>
            <a:r>
              <a:rPr lang="hu-HU" dirty="0" smtClean="0"/>
              <a:t>.</a:t>
            </a:r>
          </a:p>
        </p:txBody>
      </p:sp>
      <p:sp>
        <p:nvSpPr>
          <p:cNvPr id="4" name="Lekerekített téglalap feliratnak 3"/>
          <p:cNvSpPr/>
          <p:nvPr/>
        </p:nvSpPr>
        <p:spPr>
          <a:xfrm>
            <a:off x="1571604" y="4071942"/>
            <a:ext cx="1428760" cy="1500198"/>
          </a:xfrm>
          <a:prstGeom prst="wedgeRoundRectCallout">
            <a:avLst>
              <a:gd name="adj1" fmla="val 17529"/>
              <a:gd name="adj2" fmla="val -690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egyedileg kiállított, nyomtatott, névre szóló értékpapír</a:t>
            </a:r>
            <a:endParaRPr lang="hu-HU" sz="1600" dirty="0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6072198" y="785794"/>
            <a:ext cx="2571768" cy="785818"/>
          </a:xfrm>
          <a:prstGeom prst="wedgeRoundRectCallout">
            <a:avLst>
              <a:gd name="adj1" fmla="val -19044"/>
              <a:gd name="adj2" fmla="val 7641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Futamideje a szerződés idejéhez igazodva maximum 1 éves - rövidtávú</a:t>
            </a:r>
            <a:endParaRPr lang="hu-HU" sz="1400" dirty="0"/>
          </a:p>
        </p:txBody>
      </p:sp>
      <p:sp>
        <p:nvSpPr>
          <p:cNvPr id="6" name="Téglalap 5"/>
          <p:cNvSpPr/>
          <p:nvPr/>
        </p:nvSpPr>
        <p:spPr>
          <a:xfrm>
            <a:off x="3571868" y="5929306"/>
            <a:ext cx="3357586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közraktári jegy két részből áll: árujegyből és zálogjegyből.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186634" cy="192880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közraktári jegy-kellékek</a:t>
            </a:r>
            <a:br>
              <a:rPr lang="hu-HU" sz="2800" dirty="0" smtClean="0"/>
            </a:br>
            <a:r>
              <a:rPr lang="hu-HU" sz="2800" u="sng" dirty="0" smtClean="0"/>
              <a:t>az árujegynek és a zálogjegynek is tartalmaznia kell</a:t>
            </a:r>
            <a:endParaRPr lang="hu-HU" sz="2800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2214554"/>
            <a:ext cx="7015154" cy="42862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i="1" dirty="0" smtClean="0"/>
              <a:t>a</a:t>
            </a:r>
            <a:r>
              <a:rPr lang="hu-HU" i="1" dirty="0"/>
              <a:t>) </a:t>
            </a:r>
            <a:r>
              <a:rPr lang="hu-HU" dirty="0" err="1"/>
              <a:t>a</a:t>
            </a:r>
            <a:r>
              <a:rPr lang="hu-HU" dirty="0"/>
              <a:t> közraktári jegy (árujegy-zálogjegy) elnevezést az okirat kiállításának nyelvén;</a:t>
            </a:r>
          </a:p>
          <a:p>
            <a:pPr>
              <a:buNone/>
            </a:pPr>
            <a:r>
              <a:rPr lang="hu-HU" i="1" dirty="0"/>
              <a:t>b) </a:t>
            </a:r>
            <a:r>
              <a:rPr lang="hu-HU" dirty="0"/>
              <a:t>a közraktár megnevezését;</a:t>
            </a:r>
          </a:p>
          <a:p>
            <a:pPr>
              <a:buNone/>
            </a:pPr>
            <a:r>
              <a:rPr lang="hu-HU" i="1" dirty="0"/>
              <a:t>c) </a:t>
            </a:r>
            <a:r>
              <a:rPr lang="hu-HU" dirty="0"/>
              <a:t>a letéti könyv sorszámát;</a:t>
            </a:r>
          </a:p>
          <a:p>
            <a:pPr>
              <a:buNone/>
            </a:pPr>
            <a:r>
              <a:rPr lang="hu-HU" i="1" dirty="0"/>
              <a:t>d) </a:t>
            </a:r>
            <a:r>
              <a:rPr lang="hu-HU" dirty="0"/>
              <a:t>a letevő nevét, székhelyét (lakhelyét);</a:t>
            </a:r>
          </a:p>
          <a:p>
            <a:pPr>
              <a:buNone/>
            </a:pPr>
            <a:r>
              <a:rPr lang="hu-HU" i="1" dirty="0"/>
              <a:t>e) </a:t>
            </a:r>
            <a:r>
              <a:rPr lang="hu-HU" dirty="0"/>
              <a:t>a letett áru megnevezését, mennyiségét, minőségét és a 16. § (5) bekezdés szerinti értékét;</a:t>
            </a:r>
          </a:p>
          <a:p>
            <a:pPr>
              <a:buNone/>
            </a:pPr>
            <a:r>
              <a:rPr lang="hu-HU" i="1" dirty="0"/>
              <a:t>f) </a:t>
            </a:r>
            <a:r>
              <a:rPr lang="hu-HU" dirty="0"/>
              <a:t>a szerződésben kikötött közraktári díjból és a közraktári szerződésben kikötött egyéb szolgáltatások díjaiból fennálló követelés összegét;</a:t>
            </a:r>
          </a:p>
          <a:p>
            <a:pPr>
              <a:buNone/>
            </a:pPr>
            <a:r>
              <a:rPr lang="hu-HU" i="1" dirty="0"/>
              <a:t>g) </a:t>
            </a:r>
            <a:r>
              <a:rPr lang="hu-HU" dirty="0"/>
              <a:t>a közraktározás időtartamát a lejárat pontos megjelölésével;</a:t>
            </a:r>
          </a:p>
          <a:p>
            <a:pPr>
              <a:buNone/>
            </a:pPr>
            <a:r>
              <a:rPr lang="hu-HU" i="1" dirty="0"/>
              <a:t>h) </a:t>
            </a:r>
            <a:r>
              <a:rPr lang="hu-HU" dirty="0"/>
              <a:t>a raktározás helyét - művi tárolás esetén ennek megjelölésével -, továbbá</a:t>
            </a:r>
          </a:p>
          <a:p>
            <a:pPr>
              <a:buNone/>
            </a:pPr>
            <a:r>
              <a:rPr lang="hu-HU" i="1" dirty="0"/>
              <a:t>i) </a:t>
            </a:r>
            <a:r>
              <a:rPr lang="hu-HU" dirty="0"/>
              <a:t>a kiállítás keltét és a közraktár cégszerű aláírását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ZÁL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714356"/>
            <a:ext cx="2114845" cy="3429479"/>
          </a:xfrm>
          <a:prstGeom prst="rect">
            <a:avLst/>
          </a:prstGeom>
        </p:spPr>
      </p:pic>
      <p:pic>
        <p:nvPicPr>
          <p:cNvPr id="5" name="Kép 4" descr="ÁR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714356"/>
            <a:ext cx="2229161" cy="342947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közraktári jegy részei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3929066"/>
            <a:ext cx="7158030" cy="2571768"/>
          </a:xfrm>
        </p:spPr>
        <p:txBody>
          <a:bodyPr>
            <a:noAutofit/>
          </a:bodyPr>
          <a:lstStyle/>
          <a:p>
            <a:pPr>
              <a:buNone/>
            </a:pPr>
            <a:endParaRPr lang="hu-HU" sz="1600" dirty="0"/>
          </a:p>
          <a:p>
            <a:pPr algn="ctr">
              <a:buNone/>
            </a:pPr>
            <a:r>
              <a:rPr lang="hu-HU" sz="2400" dirty="0" smtClean="0"/>
              <a:t>Az árujegy és a zálogjegy </a:t>
            </a:r>
            <a:r>
              <a:rPr lang="hu-HU" sz="2400" b="1" dirty="0" smtClean="0">
                <a:solidFill>
                  <a:srgbClr val="0070C0"/>
                </a:solidFill>
              </a:rPr>
              <a:t>együttes birtoklása </a:t>
            </a:r>
            <a:r>
              <a:rPr lang="hu-HU" sz="2400" dirty="0" smtClean="0"/>
              <a:t>jogosít a közraktárban elhelyezett áru kiszolgáltatásának igénylésére. A közraktár főszabály szerint a közraktárban elhelyezett árut csak az árujegy és a zálogjegy </a:t>
            </a:r>
            <a:r>
              <a:rPr lang="hu-HU" sz="2400" b="1" dirty="0" smtClean="0">
                <a:solidFill>
                  <a:srgbClr val="0070C0"/>
                </a:solidFill>
              </a:rPr>
              <a:t>együttes felmutatásával </a:t>
            </a:r>
            <a:r>
              <a:rPr lang="hu-HU" sz="2400" dirty="0" smtClean="0"/>
              <a:t>adja ki.</a:t>
            </a:r>
          </a:p>
          <a:p>
            <a:pPr>
              <a:buNone/>
            </a:pPr>
            <a:r>
              <a:rPr lang="hu-HU" sz="1600" dirty="0" smtClean="0"/>
              <a:t> </a:t>
            </a:r>
            <a:endParaRPr lang="hu-HU" sz="1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3714744" y="1214422"/>
            <a:ext cx="124425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600" b="1" dirty="0" smtClean="0">
                <a:solidFill>
                  <a:srgbClr val="92D050"/>
                </a:solidFill>
              </a:rPr>
              <a:t>+</a:t>
            </a:r>
            <a:endParaRPr lang="hu-HU" sz="16600" b="1" dirty="0">
              <a:solidFill>
                <a:srgbClr val="92D050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7072330" y="785794"/>
            <a:ext cx="1785950" cy="1714512"/>
          </a:xfrm>
          <a:prstGeom prst="wedgeRoundRectCallout">
            <a:avLst>
              <a:gd name="adj1" fmla="val -56120"/>
              <a:gd name="adj2" fmla="val 7261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névre szóló értékpapírok; átruházásuk forgatással történik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3500430" y="464344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hu-HU" dirty="0" smtClean="0"/>
              <a:t>Zálogjegy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571604" y="2714620"/>
            <a:ext cx="7143800" cy="414338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b="1" dirty="0" smtClean="0">
                <a:solidFill>
                  <a:srgbClr val="0070C0"/>
                </a:solidFill>
              </a:rPr>
              <a:t>A zálogjegy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átruházható értékpapír.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szabályosan forgatott zálogjegy </a:t>
            </a:r>
            <a:r>
              <a:rPr lang="hu-HU" b="1" u="sng" dirty="0" smtClean="0">
                <a:solidFill>
                  <a:srgbClr val="0070C0"/>
                </a:solidFill>
              </a:rPr>
              <a:t>önmagában</a:t>
            </a:r>
            <a:r>
              <a:rPr lang="hu-HU" dirty="0" smtClean="0">
                <a:solidFill>
                  <a:schemeClr val="tx1"/>
                </a:solidFill>
              </a:rPr>
              <a:t> a zálogjegyen szereplő összeg iránti pénzkövetelést testesíti meg, és ennek fedezetéül zálogjogot biztosít birtokosának a közraktárban elhelyezett árun. 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közraktári jegy birtokosa a zálogjegy forgatásával a közraktári jegyen feltüntetett érték erejéig olyan kölcsönt vehet fel, amelynek igényérvényesítési határideje </a:t>
            </a:r>
            <a:r>
              <a:rPr lang="hu-HU" b="1" dirty="0" smtClean="0">
                <a:solidFill>
                  <a:srgbClr val="0070C0"/>
                </a:solidFill>
              </a:rPr>
              <a:t>legfeljebb a közraktári jegy lejáratát követően 1 év.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zálogjegy </a:t>
            </a:r>
            <a:r>
              <a:rPr lang="hu-HU" b="1" u="sng" dirty="0" smtClean="0">
                <a:solidFill>
                  <a:srgbClr val="0070C0"/>
                </a:solidFill>
              </a:rPr>
              <a:t>önmagban</a:t>
            </a:r>
            <a:r>
              <a:rPr lang="hu-HU" dirty="0" smtClean="0">
                <a:solidFill>
                  <a:schemeClr val="tx1"/>
                </a:solidFill>
              </a:rPr>
              <a:t> nem jogosít fel a letett áru követelésére. A zálogjegy birtokosa a kölcsönösszeg lejáratkori visszafizetését követelheti.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zálogjegyen feltüntetett kölcsönösszeg visszafizetése után a hitelező haladéktalanul köteles a birtokában lévő közraktári jegy valamennyi szelvényrészét az adósnak kiadni.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2" name="Kép 11" descr="ZÁL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785794"/>
            <a:ext cx="881209" cy="1428988"/>
          </a:xfrm>
          <a:prstGeom prst="rect">
            <a:avLst/>
          </a:prstGeom>
        </p:spPr>
      </p:pic>
      <p:pic>
        <p:nvPicPr>
          <p:cNvPr id="13" name="Kép 12" descr="ZÁL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785794"/>
            <a:ext cx="881209" cy="1428988"/>
          </a:xfrm>
          <a:prstGeom prst="rect">
            <a:avLst/>
          </a:prstGeom>
        </p:spPr>
      </p:pic>
      <p:grpSp>
        <p:nvGrpSpPr>
          <p:cNvPr id="3" name="Csoportba foglalás 16"/>
          <p:cNvGrpSpPr/>
          <p:nvPr/>
        </p:nvGrpSpPr>
        <p:grpSpPr>
          <a:xfrm>
            <a:off x="1857356" y="1142984"/>
            <a:ext cx="4907498" cy="1357322"/>
            <a:chOff x="714348" y="1142984"/>
            <a:chExt cx="5836192" cy="1714512"/>
          </a:xfrm>
        </p:grpSpPr>
        <p:pic>
          <p:nvPicPr>
            <p:cNvPr id="7" name="Kép 6" descr="jo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348" y="1142984"/>
              <a:ext cx="889006" cy="1143008"/>
            </a:xfrm>
            <a:prstGeom prst="rect">
              <a:avLst/>
            </a:prstGeom>
          </p:spPr>
        </p:pic>
        <p:pic>
          <p:nvPicPr>
            <p:cNvPr id="8" name="Kép 7" descr="jo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9124" y="1142984"/>
              <a:ext cx="889006" cy="1143008"/>
            </a:xfrm>
            <a:prstGeom prst="rect">
              <a:avLst/>
            </a:prstGeom>
          </p:spPr>
        </p:pic>
        <p:pic>
          <p:nvPicPr>
            <p:cNvPr id="9" name="Kép 8" descr="jo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71736" y="1214422"/>
              <a:ext cx="889006" cy="1143008"/>
            </a:xfrm>
            <a:prstGeom prst="rect">
              <a:avLst/>
            </a:prstGeom>
          </p:spPr>
        </p:pic>
        <p:sp>
          <p:nvSpPr>
            <p:cNvPr id="10" name="Szalagnyíl felfelé 9"/>
            <p:cNvSpPr/>
            <p:nvPr/>
          </p:nvSpPr>
          <p:spPr>
            <a:xfrm>
              <a:off x="1357290" y="2214554"/>
              <a:ext cx="164307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1" name="Szalagnyíl felfelé 10"/>
            <p:cNvSpPr/>
            <p:nvPr/>
          </p:nvSpPr>
          <p:spPr>
            <a:xfrm>
              <a:off x="3214678" y="2285992"/>
              <a:ext cx="164307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4" name="Jobbra nyíl 13"/>
            <p:cNvSpPr/>
            <p:nvPr/>
          </p:nvSpPr>
          <p:spPr>
            <a:xfrm>
              <a:off x="5572132" y="150017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6858016" y="1357298"/>
            <a:ext cx="185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rgbClr val="00B050"/>
                </a:solidFill>
              </a:rPr>
              <a:t>200.000€</a:t>
            </a:r>
            <a:endParaRPr lang="hu-H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dirty="0" smtClean="0"/>
              <a:t>Árujegy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071670" y="3357562"/>
            <a:ext cx="6143668" cy="350043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Az árujegy </a:t>
            </a:r>
            <a:r>
              <a:rPr lang="hu-HU" sz="2000" dirty="0" smtClean="0"/>
              <a:t>átruházható értékpapír.</a:t>
            </a:r>
          </a:p>
          <a:p>
            <a:r>
              <a:rPr lang="hu-HU" sz="2000" dirty="0" smtClean="0"/>
              <a:t>Az árujegy az áru feletti rendelkezési jogot testesíti meg. Az árujegy testesíti meg a közraktárnál letett áru tulajdonjogát (az követelheti az árut, akinél az árujegy van).</a:t>
            </a:r>
          </a:p>
          <a:p>
            <a:r>
              <a:rPr lang="hu-HU" sz="2000" dirty="0" smtClean="0"/>
              <a:t>Az árujegy önmagában csak a zálogjegyen feltüntetett összeggel csökkentett értékkel rendelkezik, és a közraktárnak az áru kiszolgáltatására vonatkozó, a zálogjegy által korlátozott kötelezettségét bizonyítja. </a:t>
            </a:r>
          </a:p>
          <a:p>
            <a:pPr algn="ctr"/>
            <a:endParaRPr lang="hu-HU" sz="1600" dirty="0"/>
          </a:p>
        </p:txBody>
      </p:sp>
      <p:grpSp>
        <p:nvGrpSpPr>
          <p:cNvPr id="3" name="Csoportba foglalás 4"/>
          <p:cNvGrpSpPr/>
          <p:nvPr/>
        </p:nvGrpSpPr>
        <p:grpSpPr>
          <a:xfrm>
            <a:off x="2428860" y="1142984"/>
            <a:ext cx="4907498" cy="1643074"/>
            <a:chOff x="714348" y="1142984"/>
            <a:chExt cx="5836192" cy="1714512"/>
          </a:xfrm>
        </p:grpSpPr>
        <p:pic>
          <p:nvPicPr>
            <p:cNvPr id="6" name="Kép 5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48" y="1142984"/>
              <a:ext cx="889006" cy="1143008"/>
            </a:xfrm>
            <a:prstGeom prst="rect">
              <a:avLst/>
            </a:prstGeom>
          </p:spPr>
        </p:pic>
        <p:pic>
          <p:nvPicPr>
            <p:cNvPr id="7" name="Kép 6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9124" y="1142984"/>
              <a:ext cx="889006" cy="1143008"/>
            </a:xfrm>
            <a:prstGeom prst="rect">
              <a:avLst/>
            </a:prstGeom>
          </p:spPr>
        </p:pic>
        <p:pic>
          <p:nvPicPr>
            <p:cNvPr id="8" name="Kép 7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71736" y="1214422"/>
              <a:ext cx="889006" cy="1143008"/>
            </a:xfrm>
            <a:prstGeom prst="rect">
              <a:avLst/>
            </a:prstGeom>
          </p:spPr>
        </p:pic>
        <p:sp>
          <p:nvSpPr>
            <p:cNvPr id="9" name="Szalagnyíl felfelé 8"/>
            <p:cNvSpPr/>
            <p:nvPr/>
          </p:nvSpPr>
          <p:spPr>
            <a:xfrm>
              <a:off x="1357290" y="2214554"/>
              <a:ext cx="164307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Szalagnyíl felfelé 9"/>
            <p:cNvSpPr/>
            <p:nvPr/>
          </p:nvSpPr>
          <p:spPr>
            <a:xfrm>
              <a:off x="3214678" y="2285992"/>
              <a:ext cx="164307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1" name="Jobbra nyíl 10"/>
            <p:cNvSpPr/>
            <p:nvPr/>
          </p:nvSpPr>
          <p:spPr>
            <a:xfrm>
              <a:off x="5572132" y="150017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pic>
        <p:nvPicPr>
          <p:cNvPr id="12" name="Kép 11" descr="ÁR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928670"/>
            <a:ext cx="828828" cy="1275120"/>
          </a:xfrm>
          <a:prstGeom prst="rect">
            <a:avLst/>
          </a:prstGeom>
        </p:spPr>
      </p:pic>
      <p:pic>
        <p:nvPicPr>
          <p:cNvPr id="13" name="Kép 12" descr="ÁR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928670"/>
            <a:ext cx="828828" cy="1275120"/>
          </a:xfrm>
          <a:prstGeom prst="rect">
            <a:avLst/>
          </a:prstGeom>
        </p:spPr>
      </p:pic>
      <p:pic>
        <p:nvPicPr>
          <p:cNvPr id="14" name="Kép 13" descr="boxr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1214422"/>
            <a:ext cx="1371902" cy="1581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5984" y="1785926"/>
            <a:ext cx="5143536" cy="39290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Jogeset</a:t>
            </a:r>
          </a:p>
          <a:p>
            <a:pPr algn="ctr"/>
            <a:r>
              <a:rPr lang="hu-HU" b="1" dirty="0" smtClean="0">
                <a:solidFill>
                  <a:schemeClr val="tx1"/>
                </a:solidFill>
                <a:hlinkClick r:id="rId2"/>
              </a:rPr>
              <a:t>38/1999. számú gazdasági elvi határozat</a:t>
            </a:r>
            <a:endParaRPr lang="hu-HU" b="1" dirty="0" smtClean="0">
              <a:solidFill>
                <a:schemeClr val="tx1"/>
              </a:solidFill>
            </a:endParaRPr>
          </a:p>
          <a:p>
            <a:pPr algn="ctr"/>
            <a:endParaRPr lang="hu-HU" b="1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A közraktári jegy áru- és zálogjegye együttesen is átruházható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428860" y="1928802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u-HU" dirty="0" smtClean="0"/>
              <a:t>Kölcsön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50435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A közraktári </a:t>
            </a:r>
            <a:r>
              <a:rPr lang="hu-HU" dirty="0"/>
              <a:t>jegy </a:t>
            </a:r>
            <a:r>
              <a:rPr lang="hu-HU" dirty="0" smtClean="0"/>
              <a:t>jogosultja - zálogjog alapításával a </a:t>
            </a:r>
            <a:r>
              <a:rPr lang="hu-HU" dirty="0"/>
              <a:t>letett </a:t>
            </a:r>
            <a:r>
              <a:rPr lang="hu-HU" dirty="0" smtClean="0"/>
              <a:t>árun - kölcsönt </a:t>
            </a:r>
            <a:r>
              <a:rPr lang="hu-HU" dirty="0"/>
              <a:t>vehet fel.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Hitelező bárki lehet, pl. pénzintézet, természetes személy, de a közraktár is.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közraktár a közraktári jegy kiállítása után az áru értéke </a:t>
            </a:r>
            <a:r>
              <a:rPr lang="hu-HU" dirty="0" smtClean="0"/>
              <a:t>2/3 erejéig </a:t>
            </a:r>
            <a:r>
              <a:rPr lang="hu-HU" dirty="0"/>
              <a:t>kölcsönt nyújthat a közraktári jegy birtokosa részére.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Ilyen </a:t>
            </a:r>
            <a:r>
              <a:rPr lang="hu-HU" dirty="0"/>
              <a:t>esetben szétválik a közraktári jegy: </a:t>
            </a:r>
          </a:p>
          <a:p>
            <a:pPr lvl="0">
              <a:buNone/>
            </a:pPr>
            <a:r>
              <a:rPr lang="hu-HU" dirty="0"/>
              <a:t>a </a:t>
            </a:r>
            <a:r>
              <a:rPr lang="hu-HU" i="1" dirty="0"/>
              <a:t>zálogjegy </a:t>
            </a:r>
            <a:r>
              <a:rPr lang="hu-HU" dirty="0"/>
              <a:t>a kölcsön erejéig zálogjogot biztosít a </a:t>
            </a:r>
            <a:r>
              <a:rPr lang="hu-HU" dirty="0" smtClean="0"/>
              <a:t>hitelezőnek a </a:t>
            </a:r>
            <a:r>
              <a:rPr lang="hu-HU" dirty="0"/>
              <a:t>közraktárban elhelyezett dolgon,</a:t>
            </a:r>
          </a:p>
          <a:p>
            <a:pPr lvl="0">
              <a:buNone/>
            </a:pPr>
            <a:r>
              <a:rPr lang="hu-HU" dirty="0"/>
              <a:t>az </a:t>
            </a:r>
            <a:r>
              <a:rPr lang="hu-HU" i="1" dirty="0"/>
              <a:t>árujegy </a:t>
            </a:r>
            <a:r>
              <a:rPr lang="hu-HU" dirty="0"/>
              <a:t>pedig a zálogjoggal terhelt tulajdonjogot testesíti meg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572000" y="307181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642918"/>
            <a:ext cx="7115196" cy="54832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dirty="0" smtClean="0"/>
              <a:t>Zálogkölcsön esetében nem kell külön kölcsönszerződést kötni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a zálogjegy megtestesíti az azon feltüntetett pénzkövetelést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Az adós a hitelezőre forgatja a zálogjegyet, amelynek tényét az árujegyre és a közraktári nyilvántartásba (letéti könyvbe) is be kell jegyezni. A hitelezőnek a letett árun zálogjoga lesz.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4857752" y="171448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00298" y="1500174"/>
            <a:ext cx="5000660" cy="3571900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 smtClean="0">
              <a:solidFill>
                <a:schemeClr val="tx1"/>
              </a:solidFill>
            </a:endParaRPr>
          </a:p>
          <a:p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57488" y="3429000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hlinkClick r:id="rId2"/>
              </a:rPr>
              <a:t>Babják</a:t>
            </a:r>
            <a:r>
              <a:rPr lang="hu-HU" sz="2400" b="1" dirty="0" smtClean="0">
                <a:hlinkClick r:id="rId2"/>
              </a:rPr>
              <a:t> Ildikó: A váltó fajai a 19. században</a:t>
            </a:r>
            <a:endParaRPr lang="hu-HU" sz="2400" b="1" dirty="0"/>
          </a:p>
        </p:txBody>
      </p:sp>
      <p:sp>
        <p:nvSpPr>
          <p:cNvPr id="2" name="Akciógomb: Információ 1">
            <a:hlinkClick r:id="" action="ppaction://noaction" highlightClick="1"/>
          </p:cNvPr>
          <p:cNvSpPr/>
          <p:nvPr/>
        </p:nvSpPr>
        <p:spPr>
          <a:xfrm>
            <a:off x="2643174" y="1571612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082660"/>
          </a:xfrm>
        </p:spPr>
        <p:txBody>
          <a:bodyPr>
            <a:noAutofit/>
          </a:bodyPr>
          <a:lstStyle/>
          <a:p>
            <a:r>
              <a:rPr lang="hu-HU" sz="3200" dirty="0" smtClean="0"/>
              <a:t>Ha a zálogjegy átruházása külön történik, az első hátiratnak tartalmaznia kell: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928803"/>
            <a:ext cx="6729402" cy="450059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 smtClean="0"/>
              <a:t>a</a:t>
            </a:r>
            <a:r>
              <a:rPr lang="hu-HU" i="1" dirty="0"/>
              <a:t>) </a:t>
            </a:r>
            <a:r>
              <a:rPr lang="hu-HU" dirty="0" err="1"/>
              <a:t>a</a:t>
            </a:r>
            <a:r>
              <a:rPr lang="hu-HU" dirty="0"/>
              <a:t> kölcsönadó nevét, székhelyét, fizetési számlája számát;</a:t>
            </a:r>
          </a:p>
          <a:p>
            <a:pPr>
              <a:buNone/>
            </a:pPr>
            <a:r>
              <a:rPr lang="hu-HU" i="1" dirty="0"/>
              <a:t>b) </a:t>
            </a:r>
            <a:r>
              <a:rPr lang="hu-HU" dirty="0"/>
              <a:t>a kölcsön lejáratakor érvényesíthető határozott pénzösszeget, amely a kölcsön lejáratáig számított kamatot is tartalmazza;</a:t>
            </a:r>
          </a:p>
          <a:p>
            <a:pPr>
              <a:buNone/>
            </a:pPr>
            <a:r>
              <a:rPr lang="hu-HU" i="1" dirty="0"/>
              <a:t>c) </a:t>
            </a:r>
            <a:r>
              <a:rPr lang="hu-HU" dirty="0"/>
              <a:t>a kölcsön visszafizetése esedékességének napját (lejárat ideje);</a:t>
            </a:r>
          </a:p>
          <a:p>
            <a:pPr>
              <a:buNone/>
            </a:pPr>
            <a:r>
              <a:rPr lang="hu-HU" i="1" dirty="0"/>
              <a:t>d) </a:t>
            </a:r>
            <a:r>
              <a:rPr lang="hu-HU" dirty="0"/>
              <a:t>a kölcsönt felvevő első zálogjegyforgató nevét, székhelyét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7356" y="857232"/>
            <a:ext cx="6829444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>
                <a:solidFill>
                  <a:srgbClr val="0070C0"/>
                </a:solidFill>
              </a:rPr>
              <a:t>A közraktár a nála elhelyezett árut annak köteles kiszolgáltatni, aki</a:t>
            </a:r>
          </a:p>
          <a:p>
            <a:pPr>
              <a:buNone/>
            </a:pPr>
            <a:r>
              <a:rPr lang="hu-HU" b="1" i="1" dirty="0">
                <a:solidFill>
                  <a:srgbClr val="0070C0"/>
                </a:solidFill>
              </a:rPr>
              <a:t>a) </a:t>
            </a:r>
            <a:r>
              <a:rPr lang="hu-HU" b="1" dirty="0">
                <a:solidFill>
                  <a:srgbClr val="0070C0"/>
                </a:solidFill>
              </a:rPr>
              <a:t>az árujegyet és a zálogjegyet a részére visszaadja, vagy</a:t>
            </a:r>
          </a:p>
          <a:p>
            <a:pPr>
              <a:buNone/>
            </a:pPr>
            <a:r>
              <a:rPr lang="hu-HU" b="1" i="1" dirty="0" smtClean="0">
                <a:solidFill>
                  <a:srgbClr val="0070C0"/>
                </a:solidFill>
              </a:rPr>
              <a:t>b)</a:t>
            </a:r>
            <a:r>
              <a:rPr lang="hu-HU" b="1" i="1" u="sng" baseline="30000" dirty="0">
                <a:solidFill>
                  <a:srgbClr val="0070C0"/>
                </a:solidFill>
              </a:rPr>
              <a:t> </a:t>
            </a:r>
            <a:r>
              <a:rPr lang="hu-HU" b="1" dirty="0" smtClean="0">
                <a:solidFill>
                  <a:srgbClr val="0070C0"/>
                </a:solidFill>
              </a:rPr>
              <a:t>az </a:t>
            </a:r>
            <a:r>
              <a:rPr lang="hu-HU" b="1" dirty="0">
                <a:solidFill>
                  <a:srgbClr val="0070C0"/>
                </a:solidFill>
              </a:rPr>
              <a:t>árujegyet visszaadja, a zálogjegyen feltüntetett követelés összegét a közraktárnál letétbe helyezi</a:t>
            </a:r>
            <a:r>
              <a:rPr lang="hu-HU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közraktár köteles az árut a közraktári jegy birtokosának kiadni, ha az a közraktári jegyen feltüntetett követeléseit kielégítette. Ellenkező esetben a közraktár az árut értékesítheti, és a befolyt összeget a törvény rendelkezései szerint felosztja. 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</p:txBody>
      </p:sp>
      <p:sp>
        <p:nvSpPr>
          <p:cNvPr id="5" name="Lefelé nyíl 4"/>
          <p:cNvSpPr/>
          <p:nvPr/>
        </p:nvSpPr>
        <p:spPr>
          <a:xfrm>
            <a:off x="4572000" y="350043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5409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zálogjegyből eredő követelés érvényesítése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9006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Ha </a:t>
            </a:r>
            <a:r>
              <a:rPr lang="hu-HU" dirty="0"/>
              <a:t>a </a:t>
            </a:r>
            <a:r>
              <a:rPr lang="hu-HU" b="1" dirty="0">
                <a:solidFill>
                  <a:srgbClr val="0070C0"/>
                </a:solidFill>
              </a:rPr>
              <a:t>lejáratot követő </a:t>
            </a:r>
            <a:r>
              <a:rPr lang="hu-HU" b="1" dirty="0" smtClean="0">
                <a:solidFill>
                  <a:srgbClr val="0070C0"/>
                </a:solidFill>
              </a:rPr>
              <a:t>3 napon </a:t>
            </a:r>
            <a:r>
              <a:rPr lang="hu-HU" b="1" dirty="0">
                <a:solidFill>
                  <a:srgbClr val="0070C0"/>
                </a:solidFill>
              </a:rPr>
              <a:t>belül </a:t>
            </a:r>
            <a:r>
              <a:rPr lang="hu-HU" dirty="0"/>
              <a:t>a zálogjegyen szereplő összeget a zálogjegy birtokosának nem fizetik ki, követelheti a közraktárnál </a:t>
            </a:r>
            <a:r>
              <a:rPr lang="hu-HU" b="1" dirty="0">
                <a:solidFill>
                  <a:srgbClr val="0070C0"/>
                </a:solidFill>
              </a:rPr>
              <a:t>elhelyezett áru értékesítését és a vételárból történő kielégítését.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Az értékesítésből befolyt összeget a következő sorrendben kell kifizetni:</a:t>
            </a:r>
          </a:p>
          <a:p>
            <a:pPr>
              <a:buNone/>
            </a:pPr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közraktár közraktári jegyre felvezetett díjkövetelése;</a:t>
            </a:r>
          </a:p>
          <a:p>
            <a:pPr>
              <a:buNone/>
            </a:pPr>
            <a:r>
              <a:rPr lang="hu-HU" i="1" dirty="0"/>
              <a:t>b) </a:t>
            </a:r>
            <a:r>
              <a:rPr lang="hu-HU" dirty="0"/>
              <a:t>a zálogjegybirtokos követelése;</a:t>
            </a:r>
          </a:p>
          <a:p>
            <a:pPr>
              <a:buNone/>
            </a:pPr>
            <a:r>
              <a:rPr lang="hu-HU" i="1" dirty="0"/>
              <a:t>c) </a:t>
            </a:r>
            <a:r>
              <a:rPr lang="hu-HU" dirty="0"/>
              <a:t>a közraktár egyéb követelése;</a:t>
            </a:r>
          </a:p>
          <a:p>
            <a:pPr>
              <a:buNone/>
            </a:pPr>
            <a:r>
              <a:rPr lang="hu-HU" i="1" dirty="0"/>
              <a:t>d)</a:t>
            </a:r>
            <a:r>
              <a:rPr lang="hu-HU" i="1" baseline="30000" dirty="0"/>
              <a:t> </a:t>
            </a:r>
            <a:r>
              <a:rPr lang="hu-HU" dirty="0" smtClean="0"/>
              <a:t>az </a:t>
            </a:r>
            <a:r>
              <a:rPr lang="hu-HU" dirty="0"/>
              <a:t>árujegybirtokos követelése. Ha </a:t>
            </a:r>
            <a:r>
              <a:rPr lang="hu-HU" dirty="0" smtClean="0"/>
              <a:t>ismeretlen </a:t>
            </a:r>
            <a:r>
              <a:rPr lang="hu-HU" dirty="0"/>
              <a:t>helyen tartózkodik, a részére járó pénzt bírósági vagy közjegyzői letétbe kell </a:t>
            </a:r>
            <a:r>
              <a:rPr lang="hu-HU" dirty="0" smtClean="0"/>
              <a:t>helyezni.</a:t>
            </a:r>
            <a:r>
              <a:rPr lang="hu-HU" dirty="0"/>
              <a:t> 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Elévülési határidők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zálogjegybirtokost a zálogjegy forgatóival szemben megillető visszkereseti jog </a:t>
            </a:r>
            <a:r>
              <a:rPr lang="hu-HU" b="1" dirty="0">
                <a:solidFill>
                  <a:srgbClr val="0070C0"/>
                </a:solidFill>
              </a:rPr>
              <a:t>az óvás napjától számított </a:t>
            </a:r>
            <a:r>
              <a:rPr lang="hu-HU" b="1" dirty="0" smtClean="0">
                <a:solidFill>
                  <a:srgbClr val="0070C0"/>
                </a:solidFill>
              </a:rPr>
              <a:t>1 év </a:t>
            </a:r>
            <a:r>
              <a:rPr lang="hu-HU" b="1" dirty="0">
                <a:solidFill>
                  <a:srgbClr val="0070C0"/>
                </a:solidFill>
              </a:rPr>
              <a:t>elteltével évül el</a:t>
            </a:r>
            <a:r>
              <a:rPr lang="hu-HU" b="1" dirty="0">
                <a:solidFill>
                  <a:srgbClr val="00B0F0"/>
                </a:solidFill>
              </a:rPr>
              <a:t>. </a:t>
            </a:r>
            <a:endParaRPr lang="hu-H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forgatók - a többi forgató és az első zálogjegyforgató elleni - visszkereseti joga </a:t>
            </a:r>
            <a:r>
              <a:rPr lang="hu-HU" b="1" dirty="0">
                <a:solidFill>
                  <a:srgbClr val="0070C0"/>
                </a:solidFill>
              </a:rPr>
              <a:t>attól a naptól számított </a:t>
            </a:r>
            <a:r>
              <a:rPr lang="hu-HU" b="1" dirty="0" smtClean="0">
                <a:solidFill>
                  <a:srgbClr val="0070C0"/>
                </a:solidFill>
              </a:rPr>
              <a:t>6 hónap </a:t>
            </a:r>
            <a:r>
              <a:rPr lang="hu-HU" b="1" dirty="0">
                <a:solidFill>
                  <a:srgbClr val="0070C0"/>
                </a:solidFill>
              </a:rPr>
              <a:t>elteltével évül el, amelyen a zálogjegybirtokos igényét kielégítették. 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ln>
            <a:noFill/>
          </a:ln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RÉSZVÉNY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részvény - jogforrás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28926" y="2285992"/>
            <a:ext cx="4429156" cy="22860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u-HU" dirty="0" smtClean="0"/>
              <a:t>2013. évi V. törvény a Polgári Törvénykönyvről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0"/>
            <a:ext cx="747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sz="8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részvény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714488"/>
            <a:ext cx="7015154" cy="20002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u-HU" sz="2800" dirty="0" smtClean="0"/>
              <a:t>A kibocsátó részvénytársaságban gyakorolható tagsági jogokat megtestesítő névre szóló, névértékkel rendelkező, forgalomképes értékpapír.</a:t>
            </a:r>
          </a:p>
        </p:txBody>
      </p:sp>
      <p:sp>
        <p:nvSpPr>
          <p:cNvPr id="4" name="Téglalap 3"/>
          <p:cNvSpPr/>
          <p:nvPr/>
        </p:nvSpPr>
        <p:spPr>
          <a:xfrm>
            <a:off x="5429256" y="4786322"/>
            <a:ext cx="3214710" cy="6126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ipso </a:t>
            </a:r>
            <a:r>
              <a:rPr lang="hu-HU" b="1" dirty="0" err="1" smtClean="0"/>
              <a:t>iure</a:t>
            </a:r>
            <a:r>
              <a:rPr lang="hu-HU" b="1" dirty="0" smtClean="0"/>
              <a:t> átruházható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928794" y="4786322"/>
            <a:ext cx="300039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Forma</a:t>
            </a:r>
            <a:r>
              <a:rPr lang="hu-HU" dirty="0" smtClean="0"/>
              <a:t>:</a:t>
            </a:r>
          </a:p>
          <a:p>
            <a:pPr algn="ctr"/>
            <a:r>
              <a:rPr lang="hu-HU" b="1" dirty="0" err="1" smtClean="0"/>
              <a:t>Zrt</a:t>
            </a:r>
            <a:r>
              <a:rPr lang="hu-HU" b="1" dirty="0" smtClean="0"/>
              <a:t>.:</a:t>
            </a:r>
            <a:r>
              <a:rPr lang="hu-HU" dirty="0" smtClean="0"/>
              <a:t> nyomtatott, </a:t>
            </a:r>
            <a:r>
              <a:rPr lang="hu-HU" dirty="0" err="1" smtClean="0"/>
              <a:t>dematerializált</a:t>
            </a:r>
            <a:r>
              <a:rPr lang="hu-HU" dirty="0" smtClean="0"/>
              <a:t> </a:t>
            </a:r>
          </a:p>
          <a:p>
            <a:pPr algn="ctr"/>
            <a:r>
              <a:rPr lang="hu-HU" b="1" dirty="0" err="1" smtClean="0"/>
              <a:t>Nyrt</a:t>
            </a:r>
            <a:r>
              <a:rPr lang="hu-HU" dirty="0" smtClean="0"/>
              <a:t>.: </a:t>
            </a:r>
            <a:r>
              <a:rPr lang="hu-HU" dirty="0" err="1" smtClean="0"/>
              <a:t>dematerializált</a:t>
            </a:r>
            <a:endParaRPr lang="hu-HU" dirty="0"/>
          </a:p>
        </p:txBody>
      </p:sp>
      <p:sp>
        <p:nvSpPr>
          <p:cNvPr id="6" name="Lefelé nyíl 5"/>
          <p:cNvSpPr/>
          <p:nvPr/>
        </p:nvSpPr>
        <p:spPr>
          <a:xfrm>
            <a:off x="6429388" y="37147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hu-HU" dirty="0" smtClean="0"/>
              <a:t>Kibocsátó: részvénytársaság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857356" y="2143116"/>
            <a:ext cx="6858048" cy="4071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részvénytársaság olyan </a:t>
            </a:r>
            <a:r>
              <a:rPr lang="hu-HU" sz="2400" b="1" dirty="0" smtClean="0">
                <a:solidFill>
                  <a:srgbClr val="0070C0"/>
                </a:solidFill>
              </a:rPr>
              <a:t>gazdasági társaság</a:t>
            </a:r>
            <a:r>
              <a:rPr lang="hu-HU" sz="2400" dirty="0" smtClean="0">
                <a:solidFill>
                  <a:schemeClr val="tx1"/>
                </a:solidFill>
              </a:rPr>
              <a:t>, amely előre meghatározott számú és névértékű részvényből álló alaptőkével működik, és a részvényes kötelezettsége a részvénytársasággal szemben a részvény névértékének vagy kibocsátási értékének szolgáltatására terjed ki. 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részvénytársaság kötelezettségeiért a részvényes - ha a törvény eltérően nem rendelkezik - nem köteles helytállni.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823584" y="357166"/>
            <a:ext cx="3248482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Nyilvánosan működő részvénytársaság</a:t>
            </a:r>
          </a:p>
          <a:p>
            <a:pPr algn="ctr"/>
            <a:r>
              <a:rPr lang="hu-HU" dirty="0" smtClean="0"/>
              <a:t>Az a részvénytársaság, amelynek részvényeit tőzsdére bevezették, nyilvánosan működő részvénytársaságnak (</a:t>
            </a:r>
            <a:r>
              <a:rPr lang="hu-HU" dirty="0" err="1" smtClean="0"/>
              <a:t>nyrt</a:t>
            </a:r>
            <a:r>
              <a:rPr lang="hu-HU" dirty="0" smtClean="0"/>
              <a:t>.) minősül.</a:t>
            </a:r>
          </a:p>
        </p:txBody>
      </p:sp>
      <p:sp>
        <p:nvSpPr>
          <p:cNvPr id="5" name="Téglalap 4"/>
          <p:cNvSpPr/>
          <p:nvPr/>
        </p:nvSpPr>
        <p:spPr>
          <a:xfrm>
            <a:off x="5500694" y="357166"/>
            <a:ext cx="3357586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Zártkörűen működő részvénytársaság</a:t>
            </a:r>
            <a:endParaRPr lang="hu-HU" dirty="0" smtClean="0"/>
          </a:p>
          <a:p>
            <a:pPr algn="ctr"/>
            <a:r>
              <a:rPr lang="hu-HU" dirty="0" smtClean="0"/>
              <a:t>Az a részvénytársaság, amelynek részvényei nincsenek bevezetve tőzsdére, zártkörűen működő részvénytársaságnak (</a:t>
            </a:r>
            <a:r>
              <a:rPr lang="hu-HU" dirty="0" err="1" smtClean="0"/>
              <a:t>zrt</a:t>
            </a:r>
            <a:r>
              <a:rPr lang="hu-HU" dirty="0" smtClean="0"/>
              <a:t>.) minősül.</a:t>
            </a:r>
          </a:p>
        </p:txBody>
      </p:sp>
      <p:sp>
        <p:nvSpPr>
          <p:cNvPr id="6" name="Téglalap 5"/>
          <p:cNvSpPr/>
          <p:nvPr/>
        </p:nvSpPr>
        <p:spPr>
          <a:xfrm>
            <a:off x="3571868" y="3571876"/>
            <a:ext cx="3418633" cy="13216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Alaptőke</a:t>
            </a:r>
          </a:p>
          <a:p>
            <a:pPr algn="ctr"/>
            <a:r>
              <a:rPr lang="hu-HU" sz="1400" dirty="0" smtClean="0"/>
              <a:t>az összes részvény névértékének összege a részvénytársaság alaptőkéje </a:t>
            </a:r>
          </a:p>
          <a:p>
            <a:pPr algn="ctr"/>
            <a:r>
              <a:rPr lang="hu-HU" sz="1400" dirty="0" smtClean="0"/>
              <a:t>A részvény névértéken alul történő kibocsátása semmis.</a:t>
            </a:r>
          </a:p>
        </p:txBody>
      </p:sp>
      <p:sp>
        <p:nvSpPr>
          <p:cNvPr id="7" name="Téglalap 6"/>
          <p:cNvSpPr/>
          <p:nvPr/>
        </p:nvSpPr>
        <p:spPr>
          <a:xfrm>
            <a:off x="6643702" y="5214950"/>
            <a:ext cx="1831411" cy="118314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Zrt</a:t>
            </a:r>
            <a:r>
              <a:rPr lang="hu-HU" sz="1400" b="1" dirty="0" smtClean="0"/>
              <a:t>.</a:t>
            </a:r>
          </a:p>
          <a:p>
            <a:pPr algn="ctr"/>
            <a:r>
              <a:rPr lang="hu-HU" sz="1400" dirty="0" smtClean="0"/>
              <a:t>Alaptőkéje nem   lehet   kevesebb   5 millió forintnál</a:t>
            </a:r>
          </a:p>
        </p:txBody>
      </p:sp>
      <p:sp>
        <p:nvSpPr>
          <p:cNvPr id="8" name="Téglalap 7"/>
          <p:cNvSpPr/>
          <p:nvPr/>
        </p:nvSpPr>
        <p:spPr>
          <a:xfrm>
            <a:off x="2357422" y="5143512"/>
            <a:ext cx="1709317" cy="119573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Nyrt</a:t>
            </a:r>
            <a:r>
              <a:rPr lang="hu-HU" sz="1400" b="1" dirty="0" smtClean="0"/>
              <a:t>.</a:t>
            </a:r>
          </a:p>
          <a:p>
            <a:pPr algn="ctr"/>
            <a:r>
              <a:rPr lang="hu-HU" sz="1400" dirty="0" smtClean="0"/>
              <a:t>Alaptőkéje nem lehet kevesebb 20 millió forintnál</a:t>
            </a:r>
            <a:endParaRPr lang="hu-HU" sz="1400" dirty="0"/>
          </a:p>
        </p:txBody>
      </p:sp>
      <p:sp>
        <p:nvSpPr>
          <p:cNvPr id="9" name="Lefelé nyíl 8"/>
          <p:cNvSpPr/>
          <p:nvPr/>
        </p:nvSpPr>
        <p:spPr>
          <a:xfrm>
            <a:off x="2428860" y="3571876"/>
            <a:ext cx="414140" cy="861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/>
          </a:p>
        </p:txBody>
      </p:sp>
      <p:sp>
        <p:nvSpPr>
          <p:cNvPr id="10" name="Lefelé nyíl 9"/>
          <p:cNvSpPr/>
          <p:nvPr/>
        </p:nvSpPr>
        <p:spPr>
          <a:xfrm>
            <a:off x="7429520" y="3571876"/>
            <a:ext cx="414140" cy="861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hu-HU" b="1" dirty="0" smtClean="0"/>
              <a:t>Részvény-kellékek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928670"/>
            <a:ext cx="4000528" cy="57150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0070C0"/>
                </a:solidFill>
              </a:rPr>
              <a:t>Nyomdai úton előállított részvény az erre feljogosított nyomda által előállított okirat, </a:t>
            </a:r>
            <a:r>
              <a:rPr lang="hu-HU" sz="1600" dirty="0" smtClean="0">
                <a:solidFill>
                  <a:schemeClr val="tx1"/>
                </a:solidFill>
              </a:rPr>
              <a:t>amely tartalmazza </a:t>
            </a:r>
            <a:r>
              <a:rPr lang="hu-HU" sz="2400" b="1" u="sng" dirty="0" smtClean="0">
                <a:solidFill>
                  <a:srgbClr val="0070C0"/>
                </a:solidFill>
              </a:rPr>
              <a:t>legalább</a:t>
            </a:r>
            <a:endParaRPr lang="hu-HU" sz="1600" b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a) </a:t>
            </a:r>
            <a:r>
              <a:rPr lang="hu-HU" sz="1600" dirty="0" err="1" smtClean="0">
                <a:solidFill>
                  <a:schemeClr val="tx1"/>
                </a:solidFill>
              </a:rPr>
              <a:t>a</a:t>
            </a:r>
            <a:r>
              <a:rPr lang="hu-HU" sz="1600" dirty="0" smtClean="0">
                <a:solidFill>
                  <a:schemeClr val="tx1"/>
                </a:solidFill>
              </a:rPr>
              <a:t> kibocsátó részvénytársaság cégnevét és székhelyét;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b) </a:t>
            </a:r>
            <a:r>
              <a:rPr lang="hu-HU" sz="1600" dirty="0" smtClean="0">
                <a:solidFill>
                  <a:schemeClr val="tx1"/>
                </a:solidFill>
              </a:rPr>
              <a:t>a részvény sorszámát, sorozatát és névértékét;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c) </a:t>
            </a:r>
            <a:r>
              <a:rPr lang="hu-HU" sz="1600" dirty="0" smtClean="0">
                <a:solidFill>
                  <a:schemeClr val="tx1"/>
                </a:solidFill>
              </a:rPr>
              <a:t>az első részvényes nevét;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d) </a:t>
            </a:r>
            <a:r>
              <a:rPr lang="hu-HU" sz="1600" dirty="0" smtClean="0">
                <a:solidFill>
                  <a:schemeClr val="tx1"/>
                </a:solidFill>
              </a:rPr>
              <a:t>a kibocsátás alapjául szolgáló alapszabály, illetve alapszabály-módosítás keltét;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e) </a:t>
            </a:r>
            <a:r>
              <a:rPr lang="hu-HU" sz="1600" dirty="0" smtClean="0">
                <a:solidFill>
                  <a:schemeClr val="tx1"/>
                </a:solidFill>
              </a:rPr>
              <a:t>az alaptőke nagyságát vagy a részvény által megtestesített alaptőkehányadot, és a kibocsátott részvények számát;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f) </a:t>
            </a:r>
            <a:r>
              <a:rPr lang="hu-HU" sz="1600" dirty="0" smtClean="0">
                <a:solidFill>
                  <a:schemeClr val="tx1"/>
                </a:solidFill>
              </a:rPr>
              <a:t>a kibocsátó részvénytársaság képviselőinek a cégjegyzés szabályai szerinti aláírását; és</a:t>
            </a:r>
          </a:p>
          <a:p>
            <a:pPr>
              <a:buNone/>
            </a:pPr>
            <a:r>
              <a:rPr lang="hu-HU" sz="1600" i="1" dirty="0" smtClean="0">
                <a:solidFill>
                  <a:schemeClr val="tx1"/>
                </a:solidFill>
              </a:rPr>
              <a:t>g) </a:t>
            </a:r>
            <a:r>
              <a:rPr lang="hu-HU" sz="1600" dirty="0" smtClean="0">
                <a:solidFill>
                  <a:schemeClr val="tx1"/>
                </a:solidFill>
              </a:rPr>
              <a:t>az értékpapír kódját.</a:t>
            </a:r>
          </a:p>
        </p:txBody>
      </p:sp>
      <p:sp>
        <p:nvSpPr>
          <p:cNvPr id="4" name="Téglalap 3"/>
          <p:cNvSpPr/>
          <p:nvPr/>
        </p:nvSpPr>
        <p:spPr>
          <a:xfrm>
            <a:off x="5715008" y="1142984"/>
            <a:ext cx="3143272" cy="521497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400" b="1" u="sng" dirty="0" smtClean="0">
                <a:solidFill>
                  <a:srgbClr val="0070C0"/>
                </a:solidFill>
              </a:rPr>
              <a:t>Szükség szerint tartalmazza</a:t>
            </a:r>
            <a:endParaRPr lang="hu-HU" b="1" u="sng" dirty="0" smtClean="0">
              <a:solidFill>
                <a:srgbClr val="0070C0"/>
              </a:solidFill>
            </a:endParaRPr>
          </a:p>
          <a:p>
            <a:r>
              <a:rPr lang="hu-HU" i="1" dirty="0" smtClean="0">
                <a:solidFill>
                  <a:schemeClr val="tx1"/>
                </a:solidFill>
              </a:rPr>
              <a:t>a) </a:t>
            </a:r>
            <a:r>
              <a:rPr lang="hu-HU" dirty="0" err="1" smtClean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 részvényfajtához, részvényosztályhoz, illetve részvénysorozathoz fűződő, az alapszabályban meghatározott jogokat;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b) </a:t>
            </a:r>
            <a:r>
              <a:rPr lang="hu-HU" dirty="0" smtClean="0">
                <a:solidFill>
                  <a:schemeClr val="tx1"/>
                </a:solidFill>
              </a:rPr>
              <a:t>a szavazati jog esetleges korlátozását;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c) </a:t>
            </a:r>
            <a:r>
              <a:rPr lang="hu-HU" dirty="0" smtClean="0">
                <a:solidFill>
                  <a:schemeClr val="tx1"/>
                </a:solidFill>
              </a:rPr>
              <a:t>a részvény átruházásának korlátozása vagy annak a részvénytársaság beleegyezéséhez kötése esetén a korlátozás tartalmát, vagy a részvénytársaság beleegyezési jogát.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5984" y="0"/>
            <a:ext cx="4900618" cy="1143000"/>
          </a:xfrm>
        </p:spPr>
        <p:txBody>
          <a:bodyPr>
            <a:normAutofit/>
          </a:bodyPr>
          <a:lstStyle/>
          <a:p>
            <a:r>
              <a:rPr lang="hu-HU" b="1" dirty="0"/>
              <a:t>A </a:t>
            </a:r>
            <a:r>
              <a:rPr lang="hu-HU" b="1" dirty="0" smtClean="0"/>
              <a:t>váltókellékek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85860"/>
            <a:ext cx="4357718" cy="4786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hu-HU" sz="1800" b="1" dirty="0"/>
              <a:t>Az idegen váltó tartalmazza:</a:t>
            </a:r>
          </a:p>
          <a:p>
            <a:pPr algn="just">
              <a:buNone/>
            </a:pPr>
            <a:r>
              <a:rPr lang="hu-HU" sz="1800" i="1" dirty="0"/>
              <a:t>a) </a:t>
            </a:r>
            <a:r>
              <a:rPr lang="hu-HU" sz="1800" dirty="0" err="1"/>
              <a:t>a</a:t>
            </a:r>
            <a:r>
              <a:rPr lang="hu-HU" sz="1800" dirty="0"/>
              <a:t> váltó elnevezést az okirat szövegében, éspedig az okirat kiállításának nyelvén;</a:t>
            </a:r>
          </a:p>
          <a:p>
            <a:pPr algn="just">
              <a:buNone/>
            </a:pPr>
            <a:r>
              <a:rPr lang="hu-HU" sz="1800" i="1" dirty="0"/>
              <a:t>b) </a:t>
            </a:r>
            <a:r>
              <a:rPr lang="hu-HU" sz="1800" dirty="0"/>
              <a:t>a határozott pénzösszeg fizetésére szóló feltétlen meghagyást;</a:t>
            </a:r>
          </a:p>
          <a:p>
            <a:pPr algn="just">
              <a:buNone/>
            </a:pPr>
            <a:r>
              <a:rPr lang="hu-HU" sz="1800" i="1" dirty="0"/>
              <a:t>c) </a:t>
            </a:r>
            <a:r>
              <a:rPr lang="hu-HU" sz="1800" dirty="0"/>
              <a:t>a fizetésre kötelezett nevét (címzett);</a:t>
            </a:r>
          </a:p>
          <a:p>
            <a:pPr algn="just">
              <a:buNone/>
            </a:pPr>
            <a:r>
              <a:rPr lang="hu-HU" sz="1800" i="1" dirty="0"/>
              <a:t>d) </a:t>
            </a:r>
            <a:r>
              <a:rPr lang="hu-HU" sz="1800" dirty="0"/>
              <a:t>az esedékesség megjelölését;</a:t>
            </a:r>
          </a:p>
          <a:p>
            <a:pPr algn="just">
              <a:buNone/>
            </a:pPr>
            <a:r>
              <a:rPr lang="hu-HU" sz="1800" i="1" dirty="0"/>
              <a:t>e) </a:t>
            </a:r>
            <a:r>
              <a:rPr lang="hu-HU" sz="1800" dirty="0"/>
              <a:t>a fizetési hely megjelölését;</a:t>
            </a:r>
          </a:p>
          <a:p>
            <a:pPr algn="just">
              <a:buNone/>
            </a:pPr>
            <a:r>
              <a:rPr lang="hu-HU" sz="1800" i="1" dirty="0"/>
              <a:t>f) </a:t>
            </a:r>
            <a:r>
              <a:rPr lang="hu-HU" sz="1800" dirty="0"/>
              <a:t>annak a nevét, akinek részére vagy rendelkezésére kell a fizetést teljesíteni;</a:t>
            </a:r>
          </a:p>
          <a:p>
            <a:pPr algn="just">
              <a:buNone/>
            </a:pPr>
            <a:r>
              <a:rPr lang="hu-HU" sz="1800" i="1" dirty="0"/>
              <a:t>g) </a:t>
            </a:r>
            <a:r>
              <a:rPr lang="hu-HU" sz="1800" dirty="0"/>
              <a:t>a váltó kiállítási napjának és helyének megjelölését;</a:t>
            </a:r>
          </a:p>
          <a:p>
            <a:pPr algn="just">
              <a:buNone/>
            </a:pPr>
            <a:r>
              <a:rPr lang="hu-HU" sz="1800" i="1" dirty="0"/>
              <a:t>h) </a:t>
            </a:r>
            <a:r>
              <a:rPr lang="hu-HU" sz="1800" dirty="0"/>
              <a:t>a kibocsátó aláírását</a:t>
            </a:r>
            <a:r>
              <a:rPr lang="hu-HU" sz="1800" dirty="0" smtClean="0"/>
              <a:t>.</a:t>
            </a:r>
            <a:endParaRPr lang="hu-HU" sz="1800" dirty="0"/>
          </a:p>
        </p:txBody>
      </p:sp>
      <p:sp>
        <p:nvSpPr>
          <p:cNvPr id="4" name="Téglalap feliratnak 3"/>
          <p:cNvSpPr/>
          <p:nvPr/>
        </p:nvSpPr>
        <p:spPr>
          <a:xfrm>
            <a:off x="6215074" y="1214422"/>
            <a:ext cx="2571768" cy="4857784"/>
          </a:xfrm>
          <a:prstGeom prst="wedgeRectCallout">
            <a:avLst>
              <a:gd name="adj1" fmla="val -25718"/>
              <a:gd name="adj2" fmla="val -55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váltóra a törvényben meghatározott szigorú követelmények vonatkoznak. Ahhoz, hogy valamely okirat váltóként nyerhessen értelmezést, szükséges, hogy megfeleljen az ún. </a:t>
            </a:r>
            <a:r>
              <a:rPr lang="hu-HU" b="1" dirty="0" smtClean="0"/>
              <a:t>váltókellékekként</a:t>
            </a:r>
            <a:r>
              <a:rPr lang="hu-HU" dirty="0" smtClean="0"/>
              <a:t> meghatározott követelményeknek.</a:t>
            </a:r>
          </a:p>
          <a:p>
            <a:pPr algn="ctr"/>
            <a:r>
              <a:rPr lang="hu-HU" dirty="0" smtClean="0"/>
              <a:t>A váltókellékek hiányának fennállása esetén az okirat nem tekinthető váltónak a törvény szerint.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143108" y="785795"/>
            <a:ext cx="6586526" cy="50006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A </a:t>
            </a:r>
            <a:r>
              <a:rPr lang="hu-HU" b="1" dirty="0" err="1" smtClean="0">
                <a:solidFill>
                  <a:srgbClr val="0070C0"/>
                </a:solidFill>
              </a:rPr>
              <a:t>dematerializált</a:t>
            </a:r>
            <a:r>
              <a:rPr lang="hu-HU" b="1" dirty="0" smtClean="0">
                <a:solidFill>
                  <a:srgbClr val="0070C0"/>
                </a:solidFill>
              </a:rPr>
              <a:t> részvény olyan </a:t>
            </a:r>
            <a:r>
              <a:rPr lang="hu-HU" b="1" dirty="0" err="1" smtClean="0">
                <a:solidFill>
                  <a:srgbClr val="0070C0"/>
                </a:solidFill>
              </a:rPr>
              <a:t>dematerializált</a:t>
            </a:r>
            <a:r>
              <a:rPr lang="hu-HU" b="1" dirty="0" smtClean="0">
                <a:solidFill>
                  <a:srgbClr val="0070C0"/>
                </a:solidFill>
              </a:rPr>
              <a:t> értékpapír</a:t>
            </a:r>
            <a:r>
              <a:rPr lang="hu-HU" dirty="0" smtClean="0">
                <a:solidFill>
                  <a:schemeClr val="tx1"/>
                </a:solidFill>
              </a:rPr>
              <a:t>, amely a nyomdai úton előállított részvény tartalmi elemeit foglalja magában azzal az eltéréssel, hogy</a:t>
            </a:r>
          </a:p>
          <a:p>
            <a:pPr>
              <a:buNone/>
            </a:pPr>
            <a:r>
              <a:rPr lang="hu-HU" i="1" dirty="0" smtClean="0">
                <a:solidFill>
                  <a:schemeClr val="tx1"/>
                </a:solidFill>
              </a:rPr>
              <a:t>a) </a:t>
            </a:r>
            <a:r>
              <a:rPr lang="hu-HU" dirty="0" err="1" smtClean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 részvényes nevét, valamint az azonosításhoz szükséges egyéb adatait az értékpapír-számlavezető által a részvényes javára vezetett értékpapírszámla tartalmazza,</a:t>
            </a:r>
          </a:p>
          <a:p>
            <a:pPr>
              <a:buNone/>
            </a:pPr>
            <a:r>
              <a:rPr lang="hu-HU" i="1" dirty="0" smtClean="0">
                <a:solidFill>
                  <a:schemeClr val="tx1"/>
                </a:solidFill>
              </a:rPr>
              <a:t>b) </a:t>
            </a:r>
            <a:r>
              <a:rPr lang="hu-HU" dirty="0" smtClean="0">
                <a:solidFill>
                  <a:schemeClr val="tx1"/>
                </a:solidFill>
              </a:rPr>
              <a:t>nincs sorszáma; és</a:t>
            </a:r>
          </a:p>
          <a:p>
            <a:pPr>
              <a:buNone/>
            </a:pPr>
            <a:r>
              <a:rPr lang="hu-HU" i="1" dirty="0" smtClean="0">
                <a:solidFill>
                  <a:schemeClr val="tx1"/>
                </a:solidFill>
              </a:rPr>
              <a:t>c) </a:t>
            </a:r>
            <a:r>
              <a:rPr lang="hu-HU" dirty="0" smtClean="0">
                <a:solidFill>
                  <a:schemeClr val="tx1"/>
                </a:solidFill>
              </a:rPr>
              <a:t>nem tartalmazza a kibocsátó részvénytársaság képviselőinek aláírását.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Tagsági jog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85918" y="1071546"/>
            <a:ext cx="700092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Meghatározott részesedés az rt. vagyonából. A vagyoni és személyi jellegű jogokat testesíti meg.</a:t>
            </a:r>
          </a:p>
        </p:txBody>
      </p:sp>
      <p:sp>
        <p:nvSpPr>
          <p:cNvPr id="5" name="Téglalap 4"/>
          <p:cNvSpPr/>
          <p:nvPr/>
        </p:nvSpPr>
        <p:spPr>
          <a:xfrm>
            <a:off x="1857356" y="2428868"/>
            <a:ext cx="2500330" cy="407196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Személyi jellegű jog</a:t>
            </a:r>
          </a:p>
          <a:p>
            <a:pPr algn="ctr"/>
            <a:endParaRPr lang="hu-HU" sz="1600" b="1" dirty="0" smtClean="0"/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szavazati joggal rendelkező részvényes részvételi joga a közgyűlésen</a:t>
            </a:r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szavazati és indítványozási  jog  a  közgyűlésen</a:t>
            </a:r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felvilágosítás kérése</a:t>
            </a:r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kisebbségi jogok igénybevétele</a:t>
            </a:r>
          </a:p>
        </p:txBody>
      </p:sp>
      <p:sp>
        <p:nvSpPr>
          <p:cNvPr id="6" name="Téglalap 5"/>
          <p:cNvSpPr/>
          <p:nvPr/>
        </p:nvSpPr>
        <p:spPr>
          <a:xfrm>
            <a:off x="4572000" y="2428868"/>
            <a:ext cx="2143140" cy="221457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Vagyoni jellegű jog </a:t>
            </a:r>
          </a:p>
          <a:p>
            <a:pPr algn="ctr"/>
            <a:endParaRPr lang="hu-HU" sz="1600" b="1" dirty="0" smtClean="0"/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osztalékjog </a:t>
            </a:r>
          </a:p>
          <a:p>
            <a:pPr algn="ctr">
              <a:buFont typeface="Arial" pitchFamily="34" charset="0"/>
              <a:buChar char="•"/>
            </a:pPr>
            <a:endParaRPr lang="hu-HU" sz="1600" dirty="0" smtClean="0"/>
          </a:p>
          <a:p>
            <a:pPr algn="ctr">
              <a:buFont typeface="Arial" pitchFamily="34" charset="0"/>
              <a:buChar char="•"/>
            </a:pPr>
            <a:r>
              <a:rPr lang="hu-HU" sz="1600" dirty="0" err="1" smtClean="0"/>
              <a:t>likvidációs</a:t>
            </a:r>
            <a:r>
              <a:rPr lang="hu-HU" sz="1600" dirty="0" smtClean="0"/>
              <a:t>  hányadhoz fűződő jog</a:t>
            </a:r>
          </a:p>
          <a:p>
            <a:pPr algn="ctr"/>
            <a:endParaRPr lang="hu-HU" sz="1600" dirty="0"/>
          </a:p>
        </p:txBody>
      </p:sp>
      <p:sp>
        <p:nvSpPr>
          <p:cNvPr id="8" name="Téglalap feliratnak 7"/>
          <p:cNvSpPr/>
          <p:nvPr/>
        </p:nvSpPr>
        <p:spPr>
          <a:xfrm>
            <a:off x="7000892" y="2500306"/>
            <a:ext cx="1785950" cy="2000264"/>
          </a:xfrm>
          <a:prstGeom prst="wedgeRectCallout">
            <a:avLst>
              <a:gd name="adj1" fmla="val -71275"/>
              <a:gd name="adj2" fmla="val -1741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Az rt. adózott eredményének felosztásából való részesedés joga</a:t>
            </a:r>
            <a:endParaRPr lang="hu-HU" sz="1400" dirty="0"/>
          </a:p>
        </p:txBody>
      </p:sp>
      <p:sp>
        <p:nvSpPr>
          <p:cNvPr id="9" name="Téglalap feliratnak 8"/>
          <p:cNvSpPr/>
          <p:nvPr/>
        </p:nvSpPr>
        <p:spPr>
          <a:xfrm>
            <a:off x="4572000" y="4857760"/>
            <a:ext cx="2571768" cy="1500174"/>
          </a:xfrm>
          <a:prstGeom prst="wedgeRectCallout">
            <a:avLst>
              <a:gd name="adj1" fmla="val -22048"/>
              <a:gd name="adj2" fmla="val -8006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Az rt. jogutód  nélküli megszűnése esetén, a hitelezők és egyéb jogosultak kielégítése után biztosít kielégítést a fennmaradó vagyonból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Részvényutalvány, ideiglenes részvény (előrészvény)</a:t>
            </a:r>
            <a:endParaRPr lang="hu-HU" sz="3600" dirty="0"/>
          </a:p>
        </p:txBody>
      </p:sp>
      <p:sp>
        <p:nvSpPr>
          <p:cNvPr id="4" name="Téglalap 3"/>
          <p:cNvSpPr/>
          <p:nvPr/>
        </p:nvSpPr>
        <p:spPr>
          <a:xfrm>
            <a:off x="2143108" y="1928802"/>
            <a:ext cx="6143668" cy="25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Részvény akkor adható ki a részvényesnek, ha az </a:t>
            </a:r>
            <a:r>
              <a:rPr lang="hu-HU" sz="2400" dirty="0" err="1" smtClean="0"/>
              <a:t>rt-t</a:t>
            </a:r>
            <a:r>
              <a:rPr lang="hu-HU" sz="2400" dirty="0" smtClean="0"/>
              <a:t> bejegyezték, valamint a tagok a teljes kibocsátási összeget befizették.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71868" y="4429132"/>
            <a:ext cx="87876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600" b="1" dirty="0" smtClean="0">
                <a:solidFill>
                  <a:srgbClr val="00B0F0"/>
                </a:solidFill>
              </a:rPr>
              <a:t>!</a:t>
            </a:r>
            <a:endParaRPr lang="hu-HU" sz="16600" b="1" dirty="0">
              <a:solidFill>
                <a:srgbClr val="00B0F0"/>
              </a:solidFill>
            </a:endParaRPr>
          </a:p>
        </p:txBody>
      </p:sp>
      <p:sp>
        <p:nvSpPr>
          <p:cNvPr id="7" name="Lefelé nyíl 6"/>
          <p:cNvSpPr/>
          <p:nvPr/>
        </p:nvSpPr>
        <p:spPr>
          <a:xfrm>
            <a:off x="6429388" y="53578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714612" y="5500702"/>
            <a:ext cx="864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 smtClean="0">
                <a:solidFill>
                  <a:srgbClr val="00B0F0"/>
                </a:solidFill>
              </a:rPr>
              <a:t>DE</a:t>
            </a:r>
            <a:endParaRPr lang="hu-H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143108" y="428604"/>
            <a:ext cx="6215106" cy="600164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részvénytársaság alapításának, illetve az alaptőke felemelésének a nyilvántartásba való </a:t>
            </a:r>
            <a:r>
              <a:rPr lang="hu-HU" sz="2400" b="1" dirty="0" smtClean="0">
                <a:solidFill>
                  <a:srgbClr val="0070C0"/>
                </a:solidFill>
              </a:rPr>
              <a:t>bejegyzése előtt:</a:t>
            </a:r>
          </a:p>
          <a:p>
            <a:pPr algn="ctr">
              <a:buNone/>
            </a:pPr>
            <a:endParaRPr lang="hu-HU" sz="2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hu-HU" sz="2400" b="1" dirty="0" smtClean="0">
                <a:solidFill>
                  <a:srgbClr val="0070C0"/>
                </a:solidFill>
              </a:rPr>
              <a:t>részvényutalvány </a:t>
            </a:r>
            <a:r>
              <a:rPr lang="hu-HU" sz="2400" b="1" u="sng" dirty="0" smtClean="0">
                <a:solidFill>
                  <a:srgbClr val="0070C0"/>
                </a:solidFill>
              </a:rPr>
              <a:t>adható</a:t>
            </a:r>
            <a:r>
              <a:rPr lang="hu-HU" sz="2400" b="1" dirty="0" smtClean="0">
                <a:solidFill>
                  <a:srgbClr val="0070C0"/>
                </a:solidFill>
              </a:rPr>
              <a:t> ki. </a:t>
            </a:r>
          </a:p>
          <a:p>
            <a:pPr algn="ctr"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részvényutalvány olyan okirat, amely tartalmazza a már teljesített a vagyoni hozzájárulás összegét. 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További jellemzői, hogy csak nyomtatott formában lehet, nem minősül értékpapírnak (nem átruházható), névre szóló okirat, amely nem átruházható, valamint igazolja az okirattal rendelkező személynek a társasággal szemben fennálló jogait és kötelezettségeit.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928794" y="785794"/>
            <a:ext cx="6786610" cy="45243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részvénytársaság alapításának, illetve az alaptőke felemelésének a nyilvántartó bíróság által történő </a:t>
            </a:r>
            <a:r>
              <a:rPr lang="hu-HU" sz="2400" b="1" dirty="0" smtClean="0">
                <a:solidFill>
                  <a:srgbClr val="0070C0"/>
                </a:solidFill>
              </a:rPr>
              <a:t>bejegyzését követően: </a:t>
            </a:r>
          </a:p>
          <a:p>
            <a:pPr>
              <a:buNone/>
            </a:pPr>
            <a:endParaRPr lang="hu-H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rgbClr val="0070C0"/>
                </a:solidFill>
              </a:rPr>
              <a:t>	</a:t>
            </a:r>
            <a:r>
              <a:rPr lang="hu-HU" sz="2400" b="1" dirty="0" smtClean="0">
                <a:solidFill>
                  <a:srgbClr val="0070C0"/>
                </a:solidFill>
              </a:rPr>
              <a:t>ideiglenes részvényt </a:t>
            </a:r>
            <a:r>
              <a:rPr lang="hu-HU" sz="2400" b="1" i="1" u="sng" dirty="0" smtClean="0">
                <a:solidFill>
                  <a:srgbClr val="0070C0"/>
                </a:solidFill>
              </a:rPr>
              <a:t>kell</a:t>
            </a:r>
            <a:r>
              <a:rPr lang="hu-HU" sz="2400" b="1" dirty="0" smtClean="0">
                <a:solidFill>
                  <a:srgbClr val="0070C0"/>
                </a:solidFill>
              </a:rPr>
              <a:t> kiállítani.</a:t>
            </a:r>
          </a:p>
          <a:p>
            <a:pPr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Az ideiglenes részvény névre szóló értékpapír (átruházható), amely nyomtatott és </a:t>
            </a:r>
            <a:r>
              <a:rPr lang="hu-HU" sz="2400" dirty="0" err="1" smtClean="0">
                <a:solidFill>
                  <a:schemeClr val="tx1"/>
                </a:solidFill>
              </a:rPr>
              <a:t>dematerializált</a:t>
            </a:r>
            <a:r>
              <a:rPr lang="hu-HU" sz="2400" dirty="0" smtClean="0">
                <a:solidFill>
                  <a:schemeClr val="tx1"/>
                </a:solidFill>
              </a:rPr>
              <a:t> formában is kiállítható, tulajdonosát a részvénykönyvbe bejegyzik, és amely alapján a már teljesített hozzájárulás erejéig gyakorolhatóak a részvényesi jogok. 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Saját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928670"/>
            <a:ext cx="6715172" cy="550072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hu-HU" sz="2000" dirty="0" smtClean="0">
                <a:solidFill>
                  <a:srgbClr val="002060"/>
                </a:solidFill>
              </a:rPr>
              <a:t>A részvénytársaság </a:t>
            </a:r>
            <a:r>
              <a:rPr lang="hu-HU" sz="2000" b="1" dirty="0" smtClean="0">
                <a:solidFill>
                  <a:srgbClr val="0070C0"/>
                </a:solidFill>
              </a:rPr>
              <a:t>az alaptőke 25 %-át meg nem haladó mértékben</a:t>
            </a:r>
            <a:r>
              <a:rPr lang="hu-HU" sz="2000" dirty="0" smtClean="0">
                <a:solidFill>
                  <a:srgbClr val="0070C0"/>
                </a:solidFill>
              </a:rPr>
              <a:t> </a:t>
            </a:r>
            <a:r>
              <a:rPr lang="hu-HU" sz="2000" dirty="0" smtClean="0">
                <a:solidFill>
                  <a:srgbClr val="002060"/>
                </a:solidFill>
              </a:rPr>
              <a:t>megszerezheti </a:t>
            </a:r>
            <a:r>
              <a:rPr lang="hu-HU" sz="2000" b="1" u="sng" dirty="0" smtClean="0">
                <a:solidFill>
                  <a:srgbClr val="0070C0"/>
                </a:solidFill>
              </a:rPr>
              <a:t>az általa kibocsátott részvényeket</a:t>
            </a:r>
            <a:r>
              <a:rPr lang="hu-HU" sz="2000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endParaRPr lang="hu-H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002060"/>
                </a:solidFill>
              </a:rPr>
              <a:t>A saját részvények mértékének megállapításánál az rt. tulajdonaként kell figyelembe venni:</a:t>
            </a:r>
          </a:p>
          <a:p>
            <a:pPr>
              <a:buNone/>
            </a:pPr>
            <a:endParaRPr lang="hu-HU" sz="2000" dirty="0" smtClean="0">
              <a:solidFill>
                <a:srgbClr val="002060"/>
              </a:solidFill>
            </a:endParaRPr>
          </a:p>
          <a:p>
            <a:r>
              <a:rPr lang="hu-HU" sz="2000" dirty="0" smtClean="0">
                <a:solidFill>
                  <a:srgbClr val="002060"/>
                </a:solidFill>
              </a:rPr>
              <a:t>a részvénytársaság többségi befolyása alatt álló jogi személy tulajdonában álló részvényeket </a:t>
            </a:r>
          </a:p>
          <a:p>
            <a:endParaRPr lang="hu-HU" sz="2000" dirty="0" smtClean="0">
              <a:solidFill>
                <a:srgbClr val="002060"/>
              </a:solidFill>
            </a:endParaRPr>
          </a:p>
          <a:p>
            <a:r>
              <a:rPr lang="hu-HU" sz="2000" dirty="0" smtClean="0">
                <a:solidFill>
                  <a:srgbClr val="002060"/>
                </a:solidFill>
              </a:rPr>
              <a:t>azokat a részvényeket, amelyeket tulajdonosuk a részvénytársaság javára szerzett meg vagy tart magánál</a:t>
            </a:r>
          </a:p>
          <a:p>
            <a:endParaRPr lang="hu-HU" sz="2000" dirty="0" smtClean="0">
              <a:solidFill>
                <a:srgbClr val="002060"/>
              </a:solidFill>
            </a:endParaRPr>
          </a:p>
          <a:p>
            <a:r>
              <a:rPr lang="hu-HU" sz="2000" dirty="0" smtClean="0">
                <a:solidFill>
                  <a:srgbClr val="002060"/>
                </a:solidFill>
              </a:rPr>
              <a:t>azokat a saját részvényeket, amelyeket a részvénytársaság követelés biztosítékául fogad el</a:t>
            </a:r>
          </a:p>
          <a:p>
            <a:pPr>
              <a:buNone/>
            </a:pPr>
            <a:endParaRPr lang="hu-HU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Részvénykönyv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714480" y="1142984"/>
            <a:ext cx="6858048" cy="2286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részvénykönyv a részvénytársaság – az igazgatóság vagy a megbízottja - által vezetett </a:t>
            </a:r>
            <a:r>
              <a:rPr lang="hu-HU" sz="2000" b="1" dirty="0" smtClean="0">
                <a:solidFill>
                  <a:srgbClr val="0070C0"/>
                </a:solidFill>
              </a:rPr>
              <a:t>nyilvántartás</a:t>
            </a:r>
            <a:r>
              <a:rPr lang="hu-HU" sz="2000" dirty="0" smtClean="0"/>
              <a:t>, amelyet a részvények és az ideiglenes részvények tulajdonosairól vezetnek. </a:t>
            </a:r>
          </a:p>
          <a:p>
            <a:pPr algn="ctr"/>
            <a:r>
              <a:rPr lang="hu-HU" sz="2000" dirty="0" smtClean="0"/>
              <a:t>Tartalmazza a társasággal szemben részvényesi jogok gyakorlására jogosult személyeket. </a:t>
            </a:r>
          </a:p>
        </p:txBody>
      </p:sp>
      <p:sp>
        <p:nvSpPr>
          <p:cNvPr id="4" name="Téglalap feliratnak 3"/>
          <p:cNvSpPr/>
          <p:nvPr/>
        </p:nvSpPr>
        <p:spPr>
          <a:xfrm>
            <a:off x="3929058" y="3857628"/>
            <a:ext cx="4857784" cy="2714644"/>
          </a:xfrm>
          <a:prstGeom prst="wedgeRectCallout">
            <a:avLst>
              <a:gd name="adj1" fmla="val -25502"/>
              <a:gd name="adj2" fmla="val -587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hu-HU" dirty="0" smtClean="0"/>
              <a:t>A részvénytársaság a részvénykönyvben tartja nyilván a részvényes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nevét,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lakóhelyét vagy székhelyét,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részvénysorozatonként a részvényes részvényeinek vagy ideiglenes részvényeinek darabszámát, tulajdoni részesedésének mértékét.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071670" y="714356"/>
            <a:ext cx="6500858" cy="19288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részvénykönyv jelentősége abban áll, hogy a részvényes a részvénytársasággal szemben részvényesi jogait akkor gyakorolhatja, ha őt a részvénykönyvbe bejegyezték.</a:t>
            </a:r>
          </a:p>
        </p:txBody>
      </p:sp>
      <p:sp>
        <p:nvSpPr>
          <p:cNvPr id="5" name="Téglalap 4"/>
          <p:cNvSpPr/>
          <p:nvPr/>
        </p:nvSpPr>
        <p:spPr>
          <a:xfrm>
            <a:off x="2071670" y="3071810"/>
            <a:ext cx="6500858" cy="33575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részvénykönyvi adatok nyilvánosak, abba bárki betekinthet.</a:t>
            </a:r>
          </a:p>
          <a:p>
            <a:pPr algn="ctr"/>
            <a:r>
              <a:rPr lang="hu-HU" sz="2400" dirty="0" smtClean="0"/>
              <a:t>Az, akire vonatkozóan a részvénykönyv adatot tartalmaz, a részvénykönyv rá vonatkozó részéről a részvénykönyv vezetőjétől másolatot igényelhet. </a:t>
            </a:r>
          </a:p>
          <a:p>
            <a:pPr algn="ctr"/>
            <a:r>
              <a:rPr lang="hu-HU" sz="2400" dirty="0" smtClean="0"/>
              <a:t>A másolatot 5 napon belül, ingyenesen kell kiadni a jogosultnak.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Feldolgozás 1"/>
          <p:cNvSpPr/>
          <p:nvPr/>
        </p:nvSpPr>
        <p:spPr>
          <a:xfrm>
            <a:off x="2071670" y="1357298"/>
            <a:ext cx="6286544" cy="471490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hlinkClick r:id="rId2"/>
              </a:rPr>
              <a:t>A KELER részvénykönyv vezetési szolgáltatása (link)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kciógomb: Információ 2">
            <a:hlinkClick r:id="rId2" highlightClick="1"/>
          </p:cNvPr>
          <p:cNvSpPr/>
          <p:nvPr/>
        </p:nvSpPr>
        <p:spPr>
          <a:xfrm>
            <a:off x="2357422" y="1571612"/>
            <a:ext cx="1285884" cy="1357322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0"/>
            <a:ext cx="7015154" cy="1143000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Részvényfajta, részvényosztály, részvénysorozat</a:t>
            </a:r>
            <a:endParaRPr lang="hu-HU" sz="3200" dirty="0"/>
          </a:p>
        </p:txBody>
      </p:sp>
      <p:sp>
        <p:nvSpPr>
          <p:cNvPr id="4" name="Téglalap 3"/>
          <p:cNvSpPr/>
          <p:nvPr/>
        </p:nvSpPr>
        <p:spPr>
          <a:xfrm>
            <a:off x="1928794" y="3857628"/>
            <a:ext cx="6858048" cy="2428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Részvénysorozat</a:t>
            </a:r>
            <a:endParaRPr lang="hu-HU" sz="2000" dirty="0" smtClean="0"/>
          </a:p>
          <a:p>
            <a:r>
              <a:rPr lang="hu-HU" sz="2000" dirty="0" smtClean="0"/>
              <a:t> </a:t>
            </a:r>
          </a:p>
          <a:p>
            <a:pPr algn="ctr"/>
            <a:r>
              <a:rPr lang="hu-HU" sz="2000" dirty="0" smtClean="0"/>
              <a:t>Egy részvényfajtán vagy részvényosztályon belül több részvénysorozat bocsátható ki.</a:t>
            </a:r>
          </a:p>
          <a:p>
            <a:pPr algn="ctr"/>
            <a:r>
              <a:rPr lang="hu-HU" sz="2000" dirty="0" smtClean="0"/>
              <a:t>Az azonos tartalmú és mértékű tagsági jogokat megtestesítő értékpapírok egy részvénysorozatba tartoznak és névértékük és előállítási módjuk is azonos.</a:t>
            </a:r>
          </a:p>
        </p:txBody>
      </p:sp>
      <p:sp>
        <p:nvSpPr>
          <p:cNvPr id="6" name="Téglalap 5"/>
          <p:cNvSpPr/>
          <p:nvPr/>
        </p:nvSpPr>
        <p:spPr>
          <a:xfrm>
            <a:off x="1857356" y="1357298"/>
            <a:ext cx="6786610" cy="2286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Részvényfajta-részvényosztály</a:t>
            </a:r>
          </a:p>
          <a:p>
            <a:pPr algn="ctr"/>
            <a:r>
              <a:rPr lang="hu-HU" sz="2000" dirty="0" smtClean="0"/>
              <a:t> </a:t>
            </a:r>
          </a:p>
          <a:p>
            <a:pPr algn="ctr"/>
            <a:r>
              <a:rPr lang="hu-HU" sz="2000" dirty="0" smtClean="0"/>
              <a:t>A Ptk. lehetővé teszi, hogy az rt. eltérő   tagsági   jogosultságokkal   rendelkező   részvényeket   bocsásson ki.</a:t>
            </a:r>
          </a:p>
          <a:p>
            <a:pPr algn="ctr"/>
            <a:r>
              <a:rPr lang="hu-HU" sz="2000" dirty="0" smtClean="0"/>
              <a:t> (alapvetően a részvényhez a névértékkel arányos tagsági jogok kapcsolódnak)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8143900" cy="1143000"/>
          </a:xfrm>
          <a:noFill/>
          <a:ln>
            <a:noFill/>
          </a:ln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Az egyes váltókellékek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részvénytársaság által kibocsátható részvényfajták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0298" y="1928802"/>
            <a:ext cx="5757874" cy="414340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hu-HU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u-HU" i="1" dirty="0" smtClean="0">
                <a:solidFill>
                  <a:schemeClr val="tx1"/>
                </a:solidFill>
              </a:rPr>
              <a:t>a) </a:t>
            </a:r>
            <a:r>
              <a:rPr lang="hu-HU" dirty="0" smtClean="0">
                <a:solidFill>
                  <a:schemeClr val="tx1"/>
                </a:solidFill>
              </a:rPr>
              <a:t>törzsrészvény</a:t>
            </a:r>
          </a:p>
          <a:p>
            <a:pPr algn="ctr">
              <a:buNone/>
            </a:pPr>
            <a:r>
              <a:rPr lang="hu-HU" i="1" dirty="0" smtClean="0">
                <a:solidFill>
                  <a:schemeClr val="tx1"/>
                </a:solidFill>
              </a:rPr>
              <a:t>b) </a:t>
            </a:r>
            <a:r>
              <a:rPr lang="hu-HU" dirty="0" smtClean="0">
                <a:solidFill>
                  <a:schemeClr val="tx1"/>
                </a:solidFill>
              </a:rPr>
              <a:t>elsőbbségi részvény</a:t>
            </a:r>
          </a:p>
          <a:p>
            <a:pPr algn="ctr">
              <a:buNone/>
            </a:pPr>
            <a:r>
              <a:rPr lang="hu-HU" i="1" dirty="0" smtClean="0">
                <a:solidFill>
                  <a:schemeClr val="tx1"/>
                </a:solidFill>
              </a:rPr>
              <a:t>c) </a:t>
            </a:r>
            <a:r>
              <a:rPr lang="hu-HU" dirty="0" smtClean="0">
                <a:solidFill>
                  <a:schemeClr val="tx1"/>
                </a:solidFill>
              </a:rPr>
              <a:t>dolgozói részvény</a:t>
            </a:r>
          </a:p>
          <a:p>
            <a:pPr algn="ctr">
              <a:buNone/>
            </a:pPr>
            <a:r>
              <a:rPr lang="hu-HU" i="1" dirty="0" smtClean="0">
                <a:solidFill>
                  <a:schemeClr val="tx1"/>
                </a:solidFill>
              </a:rPr>
              <a:t>d) </a:t>
            </a:r>
            <a:r>
              <a:rPr lang="hu-HU" dirty="0" smtClean="0">
                <a:solidFill>
                  <a:schemeClr val="tx1"/>
                </a:solidFill>
              </a:rPr>
              <a:t>kamatozó részvény</a:t>
            </a:r>
          </a:p>
          <a:p>
            <a:pPr algn="ctr">
              <a:buNone/>
            </a:pPr>
            <a:r>
              <a:rPr lang="hu-HU" i="1" dirty="0" smtClean="0">
                <a:solidFill>
                  <a:schemeClr val="tx1"/>
                </a:solidFill>
              </a:rPr>
              <a:t>e) </a:t>
            </a:r>
            <a:r>
              <a:rPr lang="hu-HU" dirty="0" smtClean="0">
                <a:solidFill>
                  <a:schemeClr val="tx1"/>
                </a:solidFill>
              </a:rPr>
              <a:t>visszaváltható részvény</a:t>
            </a:r>
          </a:p>
          <a:p>
            <a:pPr algn="ctr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Törzsrészvény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85918" y="714356"/>
            <a:ext cx="6572296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Törzsrészvény az olyan részvény, amely nem tartozik az elsőbbségi, a dolgozói, a kamatozó, a visszaváltható vagy az alapszabályban nevesített egyéb részvényfajtába.</a:t>
            </a:r>
          </a:p>
          <a:p>
            <a:pPr algn="ctr"/>
            <a:r>
              <a:rPr lang="hu-HU" dirty="0" smtClean="0"/>
              <a:t>A részvénytársaság által kibocsátott törzsrészvények </a:t>
            </a:r>
            <a:r>
              <a:rPr lang="hu-HU" dirty="0" err="1" smtClean="0"/>
              <a:t>össznévértékének</a:t>
            </a:r>
            <a:r>
              <a:rPr lang="hu-HU" dirty="0" smtClean="0"/>
              <a:t> mindenkor meg kell haladnia a részvénytársaság alaptőkéjének a felét.</a:t>
            </a:r>
          </a:p>
        </p:txBody>
      </p:sp>
      <p:sp>
        <p:nvSpPr>
          <p:cNvPr id="5" name="Téglalap 4"/>
          <p:cNvSpPr/>
          <p:nvPr/>
        </p:nvSpPr>
        <p:spPr>
          <a:xfrm>
            <a:off x="6429388" y="4214818"/>
            <a:ext cx="235745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1600" dirty="0" smtClean="0"/>
              <a:t>A törzsrészvény a részvények alaptípusa, nem testesít meg többletjogosultságot. </a:t>
            </a:r>
          </a:p>
          <a:p>
            <a:pPr>
              <a:buNone/>
            </a:pPr>
            <a:endParaRPr lang="hu-HU" sz="1600" dirty="0"/>
          </a:p>
        </p:txBody>
      </p:sp>
      <p:sp>
        <p:nvSpPr>
          <p:cNvPr id="6" name="Téglalap 5"/>
          <p:cNvSpPr/>
          <p:nvPr/>
        </p:nvSpPr>
        <p:spPr>
          <a:xfrm>
            <a:off x="1643042" y="3143248"/>
            <a:ext cx="4572032" cy="321471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hu-HU" dirty="0" smtClean="0"/>
              <a:t>Kibocsátási  mérték</a:t>
            </a:r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/>
              <a:t>nincs  jogszabályi  korlátozás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DE, ha  speciális  részvényfajtába  tartozó  részvényt  is  kibocsát  az  rt.,  akkor  a törzsrészvények névértéke összegének mindenkor meg kell haladnia a társaság alaptőkéjének a felét.</a:t>
            </a:r>
          </a:p>
          <a:p>
            <a:pPr algn="ctr"/>
            <a:endParaRPr lang="hu-HU" dirty="0"/>
          </a:p>
        </p:txBody>
      </p:sp>
      <p:sp>
        <p:nvSpPr>
          <p:cNvPr id="8" name="Lefelé nyíl 7"/>
          <p:cNvSpPr/>
          <p:nvPr/>
        </p:nvSpPr>
        <p:spPr>
          <a:xfrm>
            <a:off x="3643306" y="3571876"/>
            <a:ext cx="48463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felé nyíl 8"/>
          <p:cNvSpPr/>
          <p:nvPr/>
        </p:nvSpPr>
        <p:spPr>
          <a:xfrm>
            <a:off x="3643306" y="4214818"/>
            <a:ext cx="48463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Dolgozói részvény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4480" y="1428736"/>
            <a:ext cx="6786610" cy="2428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dirty="0" smtClean="0"/>
              <a:t>Dolgozói részvény a részvénytársaságnál teljes, illetve részmunkaidőben foglalkoztatott munkavállalók számára bocsátható ki, ingyenesen vagy a részvény névértékénél alacsonyabb, kedvezményes áron, amellyel a foglalkoztatott részvényszerzési lehetőséget kap.</a:t>
            </a:r>
          </a:p>
          <a:p>
            <a:r>
              <a:rPr lang="hu-HU" sz="1600" dirty="0" smtClean="0"/>
              <a:t>A dolgozói részvényhez osztalékelsőbbség kapcsolható azzal, hogy az osztalékelsőbbséget biztosító részvényosztályba tartozó részvényekkel rendelkező részvényeseket követően lehet gyakorolni. </a:t>
            </a:r>
          </a:p>
          <a:p>
            <a:pPr algn="ctr"/>
            <a:endParaRPr lang="hu-HU" sz="1600" dirty="0"/>
          </a:p>
        </p:txBody>
      </p:sp>
      <p:sp>
        <p:nvSpPr>
          <p:cNvPr id="5" name="Téglalap 4"/>
          <p:cNvSpPr/>
          <p:nvPr/>
        </p:nvSpPr>
        <p:spPr>
          <a:xfrm>
            <a:off x="1928794" y="4143380"/>
            <a:ext cx="635798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dirty="0" smtClean="0"/>
              <a:t>Mértéke</a:t>
            </a:r>
          </a:p>
          <a:p>
            <a:r>
              <a:rPr lang="hu-HU" sz="1600" dirty="0" smtClean="0"/>
              <a:t>A dolgozói részvényt a részvénytársaság alaptőkéjének felemelésével egyidejűleg, legfeljebb a felemelt alaptőke 15 százalékáig lehet forgalomba hozni. Következésképpen az alaptőke felemelésekor lehet ilyen részvényt kibocsátani.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143108" y="500043"/>
            <a:ext cx="6543692" cy="55721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A dolgozói részvény átruházható.</a:t>
            </a:r>
          </a:p>
          <a:p>
            <a:pPr>
              <a:buNone/>
            </a:pPr>
            <a:r>
              <a:rPr lang="hu-HU" dirty="0" smtClean="0"/>
              <a:t>Érvényesen a részvénytársaság munkavállalóira és azokra ruházható át, akik számára az alapszabály ezt a jogot a részvénytársasággal fennállt korábbi munkaviszonyukra tekintettel biztosítja. </a:t>
            </a:r>
          </a:p>
          <a:p>
            <a:pPr>
              <a:buNone/>
            </a:pPr>
            <a:r>
              <a:rPr lang="hu-HU" dirty="0" smtClean="0"/>
              <a:t>Ha a munkavállaló munkaviszonya megszűnik, és emiatt dolgozói részvény megszerzésére már nem jogosult, dolgozói részvényeit </a:t>
            </a:r>
            <a:r>
              <a:rPr lang="hu-HU" b="1" dirty="0" smtClean="0">
                <a:solidFill>
                  <a:srgbClr val="0070C0"/>
                </a:solidFill>
              </a:rPr>
              <a:t>a munkaviszonya megszűnésétől számított hat hónap elteltét követő első közgyűlésig </a:t>
            </a:r>
            <a:r>
              <a:rPr lang="hu-HU" dirty="0" smtClean="0"/>
              <a:t>átruházhatja.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Kamatozó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600201"/>
            <a:ext cx="6758006" cy="44720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Az rt. alapszabálya </a:t>
            </a:r>
            <a:r>
              <a:rPr lang="hu-HU" b="1" dirty="0" smtClean="0">
                <a:solidFill>
                  <a:srgbClr val="0070C0"/>
                </a:solidFill>
              </a:rPr>
              <a:t>előre meghatározott mértékű kamatra jogosító részvény </a:t>
            </a:r>
            <a:r>
              <a:rPr lang="hu-HU" dirty="0" smtClean="0"/>
              <a:t>kibocsátásáról rendelkezhet, </a:t>
            </a:r>
            <a:r>
              <a:rPr lang="hu-HU" b="1" dirty="0" smtClean="0">
                <a:solidFill>
                  <a:srgbClr val="0070C0"/>
                </a:solidFill>
              </a:rPr>
              <a:t>legfeljebb az alaptőke 10 százalékáig.</a:t>
            </a:r>
          </a:p>
          <a:p>
            <a:pPr>
              <a:buNone/>
            </a:pPr>
            <a:r>
              <a:rPr lang="hu-HU" dirty="0" smtClean="0"/>
              <a:t>A kamatozó részvény tulajdonosát a részvényhez fűződő egyéb jogokon felül a részvény névértéke után az előző üzleti évi adózott eredménnyel kiegészített szabad eredménytartalékból az alapszabályban meghatározott módon számított kamat illeti meg. </a:t>
            </a:r>
          </a:p>
          <a:p>
            <a:pPr>
              <a:buNone/>
            </a:pPr>
            <a:r>
              <a:rPr lang="hu-HU" dirty="0" smtClean="0"/>
              <a:t>Nem fizethető a részvényesnek kamat, ha ennek következtében a részvénytársaság saját tőkéje nem érné el a részvénytársaság alaptőkéjét.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229468" cy="1143000"/>
          </a:xfrm>
        </p:spPr>
        <p:txBody>
          <a:bodyPr/>
          <a:lstStyle/>
          <a:p>
            <a:r>
              <a:rPr lang="hu-HU" b="1" dirty="0" smtClean="0"/>
              <a:t>Visszaváltható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0232" y="1928802"/>
            <a:ext cx="6543692" cy="247174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/>
              <a:t>Az alaptőke </a:t>
            </a:r>
            <a:r>
              <a:rPr lang="hu-HU" b="1" dirty="0" smtClean="0">
                <a:solidFill>
                  <a:srgbClr val="0070C0"/>
                </a:solidFill>
              </a:rPr>
              <a:t>legfeljebb 20 százalékáig </a:t>
            </a:r>
            <a:r>
              <a:rPr lang="hu-HU" dirty="0" smtClean="0"/>
              <a:t>bocsátható ki; csak akkor, ha az adott részvény  tekintetében  a  teljes  névértéket  (kibocsátási  értéket)  vagy  egyéb  vállalt  vagyoni hozzájárulást kifizették.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000232" y="0"/>
            <a:ext cx="6872310" cy="1143000"/>
          </a:xfrm>
        </p:spPr>
        <p:txBody>
          <a:bodyPr/>
          <a:lstStyle/>
          <a:p>
            <a:r>
              <a:rPr lang="hu-HU" b="1" dirty="0" smtClean="0"/>
              <a:t>Elsőbbségi részvény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4480" y="5214950"/>
            <a:ext cx="7215238" cy="134302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elsőbbségi részvény olyan részvény, amely meghatározott előnyt, valamilyen többletjogosultságot biztosít más részvényfajtával szemben a részvényes számára. </a:t>
            </a:r>
          </a:p>
          <a:p>
            <a:pPr algn="ctr"/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643042" y="1285860"/>
            <a:ext cx="7215238" cy="35004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/>
              <a:t>Kiváltság alapján többféle </a:t>
            </a:r>
            <a:r>
              <a:rPr lang="hu-HU" b="1" dirty="0" smtClean="0">
                <a:solidFill>
                  <a:srgbClr val="0070C0"/>
                </a:solidFill>
              </a:rPr>
              <a:t>részvényosztály</a:t>
            </a:r>
            <a:r>
              <a:rPr lang="hu-HU" b="1" dirty="0" smtClean="0"/>
              <a:t> </a:t>
            </a:r>
            <a:r>
              <a:rPr lang="hu-HU" dirty="0" smtClean="0"/>
              <a:t>különböztethető</a:t>
            </a:r>
            <a:r>
              <a:rPr lang="hu-HU" b="1" dirty="0" smtClean="0"/>
              <a:t> </a:t>
            </a:r>
            <a:r>
              <a:rPr lang="hu-HU" dirty="0" smtClean="0"/>
              <a:t>meg:</a:t>
            </a:r>
          </a:p>
          <a:p>
            <a:r>
              <a:rPr lang="hu-HU" i="1" dirty="0" smtClean="0"/>
              <a:t>a) </a:t>
            </a:r>
            <a:r>
              <a:rPr lang="hu-HU" dirty="0" smtClean="0"/>
              <a:t>osztalékelsőbbséget;</a:t>
            </a:r>
          </a:p>
          <a:p>
            <a:r>
              <a:rPr lang="hu-HU" i="1" dirty="0" smtClean="0"/>
              <a:t>b) </a:t>
            </a:r>
            <a:r>
              <a:rPr lang="hu-HU" dirty="0" smtClean="0"/>
              <a:t>a részvénytársaság jogutód nélkül történő megszűnése esetén a felosztásra kerülő vagyonból történő részesedés elsőbbségét;</a:t>
            </a:r>
          </a:p>
          <a:p>
            <a:r>
              <a:rPr lang="hu-HU" i="1" dirty="0" smtClean="0"/>
              <a:t>c) </a:t>
            </a:r>
            <a:r>
              <a:rPr lang="hu-HU" dirty="0" smtClean="0"/>
              <a:t>a szavazati joggal összefüggő elsőbbséget;</a:t>
            </a:r>
          </a:p>
          <a:p>
            <a:r>
              <a:rPr lang="hu-HU" i="1" dirty="0" smtClean="0"/>
              <a:t>d) </a:t>
            </a:r>
            <a:r>
              <a:rPr lang="hu-HU" dirty="0" smtClean="0"/>
              <a:t>vezető tisztségviselő vagy felügyelőbizottsági tag kijelölésére vonatkozó elsőbbséget;</a:t>
            </a:r>
          </a:p>
          <a:p>
            <a:r>
              <a:rPr lang="hu-HU" i="1" dirty="0" smtClean="0"/>
              <a:t>e) </a:t>
            </a:r>
            <a:r>
              <a:rPr lang="hu-HU" dirty="0" smtClean="0"/>
              <a:t>elővásárlási jogot; valamint</a:t>
            </a:r>
          </a:p>
          <a:p>
            <a:r>
              <a:rPr lang="hu-HU" i="1" dirty="0" smtClean="0"/>
              <a:t>f) </a:t>
            </a:r>
            <a:r>
              <a:rPr lang="hu-HU" dirty="0" smtClean="0"/>
              <a:t>az </a:t>
            </a:r>
            <a:r>
              <a:rPr lang="hu-HU" i="1" dirty="0" smtClean="0"/>
              <a:t>a)</a:t>
            </a:r>
            <a:r>
              <a:rPr lang="hu-HU" i="1" dirty="0" err="1" smtClean="0"/>
              <a:t>-e</a:t>
            </a:r>
            <a:r>
              <a:rPr lang="hu-HU" i="1" dirty="0" smtClean="0"/>
              <a:t>) </a:t>
            </a:r>
            <a:r>
              <a:rPr lang="hu-HU" dirty="0" smtClean="0"/>
              <a:t>pontok szerinti elsőbbségi jogosultságok közül egyidejűleg többet is</a:t>
            </a:r>
          </a:p>
          <a:p>
            <a:r>
              <a:rPr lang="hu-HU" dirty="0" smtClean="0"/>
              <a:t>biztosító részvényosztályokat határozhat meg.</a:t>
            </a:r>
            <a:endParaRPr lang="hu-HU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5723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Osztalékelsőbbséget biztosító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714488"/>
            <a:ext cx="7115196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Az osztalékelsőbbséget biztosító részvény a más részvényfajtába és részvényosztályba tartozó részvényeknél </a:t>
            </a:r>
            <a:r>
              <a:rPr lang="hu-HU" b="1" dirty="0" smtClean="0">
                <a:solidFill>
                  <a:srgbClr val="0070C0"/>
                </a:solidFill>
              </a:rPr>
              <a:t>kedvezőbb mértékben biztosít osztalékot </a:t>
            </a:r>
            <a:r>
              <a:rPr lang="hu-HU" dirty="0" smtClean="0">
                <a:solidFill>
                  <a:schemeClr val="bg1"/>
                </a:solidFill>
              </a:rPr>
              <a:t>a számviteli törvény szerinti, a részvényesek között felosztható adózott eredményből.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Osztalék kifizetésére akkor kerülhet sor, ha az rt. nyereséges, van felosztható eredménye.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Likvidációs</a:t>
            </a:r>
            <a:r>
              <a:rPr lang="hu-HU" dirty="0" smtClean="0"/>
              <a:t> hányadhoz fűződő elsőbbség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2285992"/>
            <a:ext cx="7143768" cy="2928958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hu-HU" sz="2800" b="1" dirty="0" smtClean="0">
                <a:solidFill>
                  <a:srgbClr val="0070C0"/>
                </a:solidFill>
              </a:rPr>
              <a:t>Az rt. jogutód nélküli megszűnése </a:t>
            </a:r>
            <a:r>
              <a:rPr lang="hu-HU" sz="2800" dirty="0" smtClean="0">
                <a:solidFill>
                  <a:schemeClr val="bg1"/>
                </a:solidFill>
              </a:rPr>
              <a:t>(felszámolás, végelszámolás) </a:t>
            </a:r>
            <a:r>
              <a:rPr lang="hu-HU" sz="2800" b="1" dirty="0" smtClean="0">
                <a:solidFill>
                  <a:srgbClr val="0070C0"/>
                </a:solidFill>
              </a:rPr>
              <a:t>esetén</a:t>
            </a:r>
            <a:r>
              <a:rPr lang="hu-HU" sz="2800" b="1" dirty="0" smtClean="0">
                <a:solidFill>
                  <a:srgbClr val="FFC000"/>
                </a:solidFill>
              </a:rPr>
              <a:t>  </a:t>
            </a:r>
            <a:r>
              <a:rPr lang="hu-HU" sz="2800" dirty="0" smtClean="0">
                <a:solidFill>
                  <a:schemeClr val="bg1"/>
                </a:solidFill>
              </a:rPr>
              <a:t>a  felosztásra kerülő vagyonból nagyobb mértékben, előzetesen, vagy kedvezőbben biztosít részesedést.</a:t>
            </a:r>
          </a:p>
          <a:p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5723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Szavazati  elsőbbséget  biztosító 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714488"/>
            <a:ext cx="6972320" cy="4429156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 smtClean="0">
                <a:solidFill>
                  <a:srgbClr val="0070C0"/>
                </a:solidFill>
              </a:rPr>
              <a:t>szavazatelsőbbségi jogot biztosító részvény </a:t>
            </a:r>
            <a:r>
              <a:rPr lang="hu-HU" dirty="0" smtClean="0">
                <a:solidFill>
                  <a:schemeClr val="bg1"/>
                </a:solidFill>
              </a:rPr>
              <a:t>többszörös szavazati jogot biztosíthat, amely </a:t>
            </a:r>
            <a:r>
              <a:rPr lang="hu-HU" dirty="0" err="1" smtClean="0">
                <a:solidFill>
                  <a:schemeClr val="bg1"/>
                </a:solidFill>
              </a:rPr>
              <a:t>nyrt</a:t>
            </a:r>
            <a:r>
              <a:rPr lang="hu-HU" dirty="0" smtClean="0">
                <a:solidFill>
                  <a:schemeClr val="bg1"/>
                </a:solidFill>
              </a:rPr>
              <a:t>. esetében nem haladhatja meg a részvény névértékéhez igazodó szavazati jog 10-szeresét.</a:t>
            </a: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 smtClean="0">
                <a:solidFill>
                  <a:srgbClr val="0070C0"/>
                </a:solidFill>
              </a:rPr>
              <a:t>vétójogot biztosító szavazatelsőbbségi részvény </a:t>
            </a:r>
            <a:r>
              <a:rPr lang="hu-HU" dirty="0" smtClean="0">
                <a:solidFill>
                  <a:schemeClr val="bg1"/>
                </a:solidFill>
              </a:rPr>
              <a:t>esetében valamely határozat meghozatalához az ilyen részvénnyel rendelkezők egyszerű szótöbbséggel hozott igenlő szavazata szükséges. 	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		</a:t>
            </a:r>
          </a:p>
          <a:p>
            <a:pPr>
              <a:buNone/>
            </a:pP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notebook_green_dotted_li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285992"/>
            <a:ext cx="1571636" cy="215950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0"/>
            <a:ext cx="7572396" cy="1214422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hu-HU" sz="3200" dirty="0">
                <a:solidFill>
                  <a:schemeClr val="tx1"/>
                </a:solidFill>
              </a:rPr>
              <a:t>A váltó elnevezés az okirat szövegében, az okirat kiállításának </a:t>
            </a:r>
            <a:r>
              <a:rPr lang="hu-HU" sz="3200" dirty="0" smtClean="0">
                <a:solidFill>
                  <a:schemeClr val="tx1"/>
                </a:solidFill>
              </a:rPr>
              <a:t>nyelvén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500166" y="3995678"/>
            <a:ext cx="2000264" cy="286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Megfelel a törvényi követelménynek az, ha az okirat szövegében szerepel:</a:t>
            </a:r>
          </a:p>
          <a:p>
            <a:pPr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„</a:t>
            </a:r>
            <a:r>
              <a:rPr lang="hu-HU" i="1" dirty="0" smtClean="0">
                <a:solidFill>
                  <a:schemeClr val="bg1"/>
                </a:solidFill>
              </a:rPr>
              <a:t>fizessen e váltó alapján</a:t>
            </a:r>
            <a:r>
              <a:rPr lang="hu-HU" dirty="0" smtClean="0">
                <a:solidFill>
                  <a:schemeClr val="bg1"/>
                </a:solidFill>
              </a:rPr>
              <a:t>…”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857588" y="5934670"/>
            <a:ext cx="528641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hu-HU" dirty="0" smtClean="0"/>
              <a:t>A váltó külső, formai megjelenése, anyaga, vagy akár az alkalmazott írásmód tekintetében a törvény nem tartalmaz kötelező rendelkezéseket.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714480" y="1500174"/>
            <a:ext cx="3000364" cy="923330"/>
          </a:xfrm>
          <a:prstGeom prst="wedgeRectCallout">
            <a:avLst>
              <a:gd name="adj1" fmla="val 33509"/>
              <a:gd name="adj2" fmla="val 146123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Nem elegendő, ha a váltó kifejezést az okirat címként használja. </a:t>
            </a:r>
          </a:p>
        </p:txBody>
      </p:sp>
      <p:sp>
        <p:nvSpPr>
          <p:cNvPr id="12" name="Lefelé nyíl 11"/>
          <p:cNvSpPr/>
          <p:nvPr/>
        </p:nvSpPr>
        <p:spPr>
          <a:xfrm>
            <a:off x="2214546" y="27146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857884" y="1571612"/>
            <a:ext cx="3071834" cy="3139321"/>
          </a:xfrm>
          <a:prstGeom prst="wedgeRectCallout">
            <a:avLst>
              <a:gd name="adj1" fmla="val -59143"/>
              <a:gd name="adj2" fmla="val -196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hu-HU" dirty="0" smtClean="0"/>
              <a:t>Amennyiben a váltót magyar nyelven állították ki, úgy a váltó elnevezésnek is magyarul kell megjelennie a szövegben. </a:t>
            </a:r>
          </a:p>
          <a:p>
            <a:pPr algn="just">
              <a:buNone/>
            </a:pPr>
            <a:r>
              <a:rPr lang="hu-HU" dirty="0" smtClean="0"/>
              <a:t>Ha a váltót nem, vagy nem kizárólag magyar nyelven állítják ki, a váltó kifejezésnek is a szövegezés nyelvével egyezően kell szerepelnie.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yamatábra: Feldolgozás 3"/>
          <p:cNvSpPr/>
          <p:nvPr/>
        </p:nvSpPr>
        <p:spPr>
          <a:xfrm>
            <a:off x="2285984" y="1142984"/>
            <a:ext cx="6000792" cy="428628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Aranyrészvényes: </a:t>
            </a: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a vétójogot biztosító szavazatelsőbbségi részvényes.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643174" y="1357298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786710" cy="1417638"/>
          </a:xfrm>
        </p:spPr>
        <p:txBody>
          <a:bodyPr>
            <a:noAutofit/>
          </a:bodyPr>
          <a:lstStyle/>
          <a:p>
            <a:r>
              <a:rPr lang="hu-HU" sz="3600" dirty="0" smtClean="0"/>
              <a:t>Vezető tisztségviselő, felügyelőbizottsági tag kijelölésére vonatkozó elsőbbségi részvény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2071678"/>
            <a:ext cx="7015154" cy="425769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u-HU" b="1" dirty="0" smtClean="0">
                <a:solidFill>
                  <a:srgbClr val="0070C0"/>
                </a:solidFill>
              </a:rPr>
              <a:t>A vezető tisztségviselő kijelölésére vonatkozó elsőbbségi részvény </a:t>
            </a:r>
            <a:r>
              <a:rPr lang="hu-HU" dirty="0" smtClean="0">
                <a:solidFill>
                  <a:schemeClr val="bg1"/>
                </a:solidFill>
              </a:rPr>
              <a:t>alapján a részvényesek jogosultak az igazgatóság egy vagy több tagjának a kijelölésére, valamint visszahívására is.</a:t>
            </a:r>
          </a:p>
          <a:p>
            <a:pPr algn="ctr">
              <a:buNone/>
            </a:pPr>
            <a:r>
              <a:rPr lang="hu-HU" dirty="0" smtClean="0">
                <a:solidFill>
                  <a:schemeClr val="bg1"/>
                </a:solidFill>
              </a:rPr>
              <a:t>Ehhez hasonlóan, </a:t>
            </a:r>
            <a:r>
              <a:rPr lang="hu-HU" b="1" dirty="0" smtClean="0">
                <a:solidFill>
                  <a:srgbClr val="0070C0"/>
                </a:solidFill>
              </a:rPr>
              <a:t>a felügyelőbizottsági tag kijelölésére vonatkozó elsőbbségi részvény</a:t>
            </a:r>
            <a:r>
              <a:rPr lang="hu-HU" b="1" dirty="0" smtClean="0">
                <a:solidFill>
                  <a:srgbClr val="FFC000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alapján a részvényesek jogosultak felügyelőbizottsági tag kijelölésére, illetve visszahívására.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000232" y="1071546"/>
            <a:ext cx="6072230" cy="47863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sz="3200" dirty="0" smtClean="0">
              <a:solidFill>
                <a:schemeClr val="tx1"/>
              </a:solidFill>
            </a:endParaRPr>
          </a:p>
          <a:p>
            <a:pPr algn="ctr"/>
            <a:endParaRPr lang="hu-HU" sz="3200" dirty="0" smtClean="0">
              <a:solidFill>
                <a:schemeClr val="tx1"/>
              </a:solidFill>
            </a:endParaRPr>
          </a:p>
          <a:p>
            <a:pPr algn="ctr"/>
            <a:r>
              <a:rPr lang="hu-HU" sz="3200" dirty="0" err="1" smtClean="0">
                <a:solidFill>
                  <a:schemeClr val="tx1"/>
                </a:solidFill>
              </a:rPr>
              <a:t>Nyrt</a:t>
            </a:r>
            <a:r>
              <a:rPr lang="hu-HU" sz="3200" dirty="0" smtClean="0">
                <a:solidFill>
                  <a:schemeClr val="tx1"/>
                </a:solidFill>
              </a:rPr>
              <a:t>. nem bocsáthat ki a vezető tisztségviselő, illetve felügyelőbizottsági tag kijelölésére vonatkozó elsőbbségi részvényt. </a:t>
            </a:r>
          </a:p>
        </p:txBody>
      </p:sp>
      <p:sp>
        <p:nvSpPr>
          <p:cNvPr id="6" name="Akciógomb: Információ 5">
            <a:hlinkClick r:id="" action="ppaction://noaction" highlightClick="1"/>
          </p:cNvPr>
          <p:cNvSpPr/>
          <p:nvPr/>
        </p:nvSpPr>
        <p:spPr>
          <a:xfrm>
            <a:off x="2143108" y="1357298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Elővásárlási jogot biztosító részvény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Kizárólag </a:t>
            </a:r>
            <a:r>
              <a:rPr lang="hu-HU" b="1" dirty="0" err="1" smtClean="0">
                <a:solidFill>
                  <a:srgbClr val="0070C0"/>
                </a:solidFill>
              </a:rPr>
              <a:t>zrt</a:t>
            </a:r>
            <a:r>
              <a:rPr lang="hu-HU" b="1" dirty="0" smtClean="0">
                <a:solidFill>
                  <a:srgbClr val="0070C0"/>
                </a:solidFill>
              </a:rPr>
              <a:t>. esetében </a:t>
            </a:r>
            <a:r>
              <a:rPr lang="hu-HU" dirty="0" smtClean="0">
                <a:solidFill>
                  <a:schemeClr val="bg1"/>
                </a:solidFill>
              </a:rPr>
              <a:t>van rá lehetőség. 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 pénzszolgáltatás ellenében átruházni kívánt részvényekre a részvényest elővásárlási jog illeti meg.</a:t>
            </a: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Abban az esetben, ha a részvényes az átruházási szándék és a kapott vételi ajánlat feltételeinek </a:t>
            </a:r>
            <a:r>
              <a:rPr lang="hu-HU" b="1" dirty="0" smtClean="0">
                <a:solidFill>
                  <a:srgbClr val="0070C0"/>
                </a:solidFill>
              </a:rPr>
              <a:t>közlésétől számított 15 napon belül </a:t>
            </a:r>
            <a:r>
              <a:rPr lang="hu-HU" dirty="0" smtClean="0">
                <a:solidFill>
                  <a:schemeClr val="bg1"/>
                </a:solidFill>
              </a:rPr>
              <a:t>nem nyilatkozik, úgy kell tekinteni, hogy elővásárlási jogával nem kíván élni.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Speciális kötvények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84" y="1285860"/>
            <a:ext cx="5872146" cy="25717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 smtClean="0">
                <a:hlinkClick r:id="rId2" action="ppaction://hlinksldjump"/>
              </a:rPr>
              <a:t>kötvény hitelviszonyt megtestesítő értékpapír</a:t>
            </a:r>
            <a:r>
              <a:rPr lang="hu-HU" dirty="0" smtClean="0"/>
              <a:t>, azonban részvénytársaság jogosult speciális kötvények kibocsátásra.</a:t>
            </a:r>
          </a:p>
          <a:p>
            <a:pPr>
              <a:buNone/>
            </a:pPr>
            <a:r>
              <a:rPr lang="hu-HU" dirty="0" smtClean="0"/>
              <a:t>Ezek:</a:t>
            </a:r>
          </a:p>
          <a:p>
            <a:pPr lvl="1"/>
            <a:r>
              <a:rPr lang="hu-HU" dirty="0" smtClean="0"/>
              <a:t>Jegyzési jogot biztosító kötvény</a:t>
            </a:r>
          </a:p>
          <a:p>
            <a:pPr lvl="1"/>
            <a:r>
              <a:rPr lang="hu-HU" sz="2800" dirty="0" smtClean="0"/>
              <a:t>Átváltoztatható kötvény</a:t>
            </a:r>
          </a:p>
        </p:txBody>
      </p:sp>
      <p:sp>
        <p:nvSpPr>
          <p:cNvPr id="4" name="Téglalap feliratnak 3"/>
          <p:cNvSpPr/>
          <p:nvPr/>
        </p:nvSpPr>
        <p:spPr>
          <a:xfrm>
            <a:off x="1714480" y="4214818"/>
            <a:ext cx="2643206" cy="2357454"/>
          </a:xfrm>
          <a:prstGeom prst="wedgeRectCallout">
            <a:avLst>
              <a:gd name="adj1" fmla="val 19623"/>
              <a:gd name="adj2" fmla="val -5960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1600" dirty="0" smtClean="0"/>
              <a:t>A </a:t>
            </a:r>
            <a:r>
              <a:rPr lang="hu-HU" sz="1600" b="1" dirty="0" smtClean="0">
                <a:solidFill>
                  <a:srgbClr val="0070C0"/>
                </a:solidFill>
              </a:rPr>
              <a:t>jegyzési jogot biztosító kötvény </a:t>
            </a:r>
            <a:r>
              <a:rPr lang="hu-HU" sz="1600" dirty="0" smtClean="0"/>
              <a:t>elsőbbségi jogot biztosít az alaptőke felemelésekor a kötvényes számára az alapszabályban meghatározott feltételek szerint.</a:t>
            </a:r>
          </a:p>
          <a:p>
            <a:pPr algn="ctr"/>
            <a:endParaRPr lang="hu-HU" sz="1600" dirty="0"/>
          </a:p>
        </p:txBody>
      </p:sp>
      <p:sp>
        <p:nvSpPr>
          <p:cNvPr id="5" name="Téglalap feliratnak 4"/>
          <p:cNvSpPr/>
          <p:nvPr/>
        </p:nvSpPr>
        <p:spPr>
          <a:xfrm>
            <a:off x="4857752" y="4143380"/>
            <a:ext cx="3786214" cy="2428892"/>
          </a:xfrm>
          <a:prstGeom prst="wedgeRectCallout">
            <a:avLst>
              <a:gd name="adj1" fmla="val -22915"/>
              <a:gd name="adj2" fmla="val -55615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1600" dirty="0" smtClean="0"/>
              <a:t>Az </a:t>
            </a:r>
            <a:r>
              <a:rPr lang="hu-HU" sz="1600" b="1" dirty="0" smtClean="0">
                <a:solidFill>
                  <a:srgbClr val="0070C0"/>
                </a:solidFill>
              </a:rPr>
              <a:t>átváltoztatható kötvény </a:t>
            </a:r>
            <a:r>
              <a:rPr lang="hu-HU" sz="1600" dirty="0" smtClean="0"/>
              <a:t>nem biztosít tulajdonosa számára elsőbbségi jogot. Az átváltozó kötvény a kötvényben előre meghatározott objektív ok, feltétel bekövetkezése alapján alakul át részvénnyé. Az átváltoztatható kötvényt az alapszabályban meghatározott feltételek szerint a kötvényes kérésére részvénnyé kell átalakítani. 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5984" y="928670"/>
            <a:ext cx="5214974" cy="48577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hlinkClick r:id="rId2"/>
            </a:endParaRPr>
          </a:p>
          <a:p>
            <a:pPr algn="ctr"/>
            <a:r>
              <a:rPr lang="hu-HU" dirty="0" smtClean="0">
                <a:hlinkClick r:id="rId2"/>
              </a:rPr>
              <a:t>A Budapesti Értéktőzsde </a:t>
            </a:r>
            <a:r>
              <a:rPr lang="hu-HU" dirty="0" err="1" smtClean="0">
                <a:hlinkClick r:id="rId2"/>
              </a:rPr>
              <a:t>Zrt</a:t>
            </a:r>
            <a:r>
              <a:rPr lang="hu-HU" dirty="0" smtClean="0">
                <a:hlinkClick r:id="rId2"/>
              </a:rPr>
              <a:t>. árfolyamai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214678" y="2714620"/>
            <a:ext cx="321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További kiegészítő információ</a:t>
            </a:r>
            <a:endParaRPr lang="hu-HU" dirty="0"/>
          </a:p>
        </p:txBody>
      </p:sp>
      <p:sp>
        <p:nvSpPr>
          <p:cNvPr id="6" name="Akciógomb: Információ 5">
            <a:hlinkClick r:id="" action="ppaction://noaction" highlightClick="1"/>
          </p:cNvPr>
          <p:cNvSpPr/>
          <p:nvPr/>
        </p:nvSpPr>
        <p:spPr>
          <a:xfrm>
            <a:off x="2357422" y="1000108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9144000" cy="1470025"/>
          </a:xfrm>
          <a:noFill/>
          <a:ln>
            <a:noFill/>
          </a:ln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BEFEKTETÉSI JEGY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hu-HU" dirty="0" smtClean="0"/>
              <a:t>A befektetési jegy - jogforrás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4546" y="2143116"/>
            <a:ext cx="6043626" cy="325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/>
              <a:t>2014. évi XVI. törvény</a:t>
            </a:r>
          </a:p>
          <a:p>
            <a:pPr>
              <a:buNone/>
            </a:pPr>
            <a:r>
              <a:rPr lang="hu-HU" dirty="0" smtClean="0"/>
              <a:t>a kollektív befektetési formákról és kezelőikről, valamint egyes pénzügyi tárgyú törvények módosításáról (</a:t>
            </a:r>
            <a:r>
              <a:rPr lang="hu-HU" dirty="0" err="1" smtClean="0"/>
              <a:t>Kbftv</a:t>
            </a:r>
            <a:r>
              <a:rPr lang="hu-HU" dirty="0" smtClean="0"/>
              <a:t>.)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929586" y="0"/>
            <a:ext cx="74732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sz="8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/>
          <a:lstStyle/>
          <a:p>
            <a:r>
              <a:rPr lang="hu-HU" dirty="0" smtClean="0"/>
              <a:t>A befektetési jegy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571612"/>
            <a:ext cx="7015154" cy="207170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hu-HU" sz="2000" dirty="0" smtClean="0"/>
              <a:t>A törvényben meghatározott módon és alakszerűséggel a befektetési alap mint kibocsátó által sorozatban forgalomba hozott, a befektetési alappal szembeni, a befektetési alap kezelési szabályzatában meghatározott követelést és egyéb jogokat biztosító, átruházható értékpapír.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785918" y="3857628"/>
            <a:ext cx="6929486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</a:rPr>
              <a:t>Kibocsátó: Befektetési alap</a:t>
            </a:r>
          </a:p>
          <a:p>
            <a:pPr algn="ctr"/>
            <a:r>
              <a:rPr lang="hu-HU" sz="2400" dirty="0" smtClean="0"/>
              <a:t>kollektív befektetési forma (pl.: </a:t>
            </a:r>
            <a:r>
              <a:rPr lang="hu-HU" sz="2400" dirty="0" err="1" smtClean="0"/>
              <a:t>startup</a:t>
            </a:r>
            <a:r>
              <a:rPr lang="hu-HU" sz="2400" dirty="0" smtClean="0"/>
              <a:t> cégek, külön </a:t>
            </a:r>
            <a:r>
              <a:rPr lang="hu-HU" sz="2400" dirty="0" err="1" smtClean="0"/>
              <a:t>jsz</a:t>
            </a:r>
            <a:r>
              <a:rPr lang="hu-HU" sz="2400" dirty="0" smtClean="0"/>
              <a:t>.); sajátos tőkekoncentráció. A tulajdonos hozzájárul a saját tőkéjével, jogokat biztosít számára.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5072066" y="6072206"/>
            <a:ext cx="484632" cy="478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1928794" y="714355"/>
          <a:ext cx="7000924" cy="59293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306">
                <a:tc gridSpan="2">
                  <a:txBody>
                    <a:bodyPr/>
                    <a:lstStyle/>
                    <a:p>
                      <a:pPr marL="514350" indent="-514350" algn="ctr">
                        <a:buNone/>
                      </a:pPr>
                      <a:r>
                        <a:rPr lang="hu-HU" sz="1400" dirty="0" smtClean="0"/>
                        <a:t>A befektetési</a:t>
                      </a:r>
                      <a:r>
                        <a:rPr lang="hu-HU" sz="1400" baseline="0" dirty="0" smtClean="0"/>
                        <a:t> jegyek f</a:t>
                      </a:r>
                      <a:r>
                        <a:rPr lang="hu-HU" sz="1400" dirty="0" smtClean="0"/>
                        <a:t>orgalomba hozatali módja alapján:</a:t>
                      </a:r>
                    </a:p>
                    <a:p>
                      <a:endParaRPr lang="hu-H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nyilvános befektetési alap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ha legalább egy befektetési jegy sorozatot nyilvánosan hozott forgalomba. (Nem meghatározott kör számára hozta forgalomba.)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/>
                        <a:t>zártkörű befektetési alap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meghatározott kör számára hozta forgalomba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306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bg1"/>
                          </a:solidFill>
                        </a:rPr>
                        <a:t>A befektetési jegyek visszaválthatósága alapján:</a:t>
                      </a:r>
                      <a:endParaRPr lang="hu-H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970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nyílt végű befektetési alap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folyamatos forgalom, folyamatos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visszaváltás a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futamidő alatt	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306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Zárt végű befektetési alap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az alap futamideje alatt nem váltható vissza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889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bg1"/>
                          </a:solidFill>
                        </a:rPr>
                        <a:t>Futamidő</a:t>
                      </a:r>
                      <a:r>
                        <a:rPr lang="hu-HU" sz="1400" b="1" baseline="0" dirty="0" smtClean="0">
                          <a:solidFill>
                            <a:schemeClr val="bg1"/>
                          </a:solidFill>
                        </a:rPr>
                        <a:t> alapján:</a:t>
                      </a:r>
                      <a:endParaRPr lang="hu-H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89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Határozott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889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Határozatlan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889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bg1"/>
                          </a:solidFill>
                        </a:rPr>
                        <a:t>A lehetséges befektetők</a:t>
                      </a:r>
                      <a:r>
                        <a:rPr lang="hu-HU" sz="1400" b="1" baseline="0" dirty="0" smtClean="0">
                          <a:solidFill>
                            <a:schemeClr val="bg1"/>
                          </a:solidFill>
                        </a:rPr>
                        <a:t> alapján</a:t>
                      </a:r>
                      <a:endParaRPr lang="hu-H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889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Szakmai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Bszt</a:t>
                      </a:r>
                      <a:r>
                        <a:rPr lang="hu-HU" sz="1400" dirty="0" smtClean="0"/>
                        <a:t>. Szerinti szakmai ügyfél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889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Lakossági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Aki nem szakmai</a:t>
                      </a:r>
                      <a:r>
                        <a:rPr lang="hu-HU" sz="1400" baseline="0" dirty="0" smtClean="0"/>
                        <a:t> ügyfél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643174" y="0"/>
            <a:ext cx="502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befektetési alapok csoportosítása</a:t>
            </a:r>
            <a:endParaRPr lang="hu-H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786050" y="1643050"/>
            <a:ext cx="5000660" cy="3429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Váltónyomtatvány beszerezhető például papír-írószer üzletben is.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Alkalmazható váltónyomtatvány lehet a P.40 vagy P.41 számú váltónyomtatvány.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3000364" y="1785926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Forgalomba hozatal (elsődleges értékpapírpiac)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928802"/>
            <a:ext cx="6900882" cy="4500594"/>
          </a:xfrm>
        </p:spPr>
        <p:txBody>
          <a:bodyPr/>
          <a:lstStyle/>
          <a:p>
            <a:pPr>
              <a:buNone/>
            </a:pPr>
            <a:r>
              <a:rPr lang="hu-HU" sz="2800" b="1" dirty="0" smtClean="0">
                <a:solidFill>
                  <a:srgbClr val="0070C0"/>
                </a:solidFill>
              </a:rPr>
              <a:t>Az értékpapír tulajdonjogának első ízben történő keletkeztetésére irányuló eljárás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hu-HU" dirty="0" smtClean="0"/>
              <a:t>A befektetési jegy kötelező tartalmi kellékei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9006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sz="2000" i="1" dirty="0" smtClean="0"/>
              <a:t>a) </a:t>
            </a:r>
            <a:r>
              <a:rPr lang="hu-HU" sz="2000" dirty="0" err="1" smtClean="0"/>
              <a:t>a</a:t>
            </a:r>
            <a:r>
              <a:rPr lang="hu-HU" sz="2000" dirty="0" smtClean="0"/>
              <a:t> befektetési alap megnevezése;</a:t>
            </a:r>
          </a:p>
          <a:p>
            <a:pPr>
              <a:buNone/>
            </a:pPr>
            <a:r>
              <a:rPr lang="hu-HU" sz="2000" i="1" dirty="0" smtClean="0"/>
              <a:t>b) </a:t>
            </a:r>
            <a:r>
              <a:rPr lang="hu-HU" sz="2000" dirty="0" smtClean="0"/>
              <a:t>a befektetési jegy sorozat megjelölése;</a:t>
            </a:r>
          </a:p>
          <a:p>
            <a:pPr>
              <a:buNone/>
            </a:pPr>
            <a:r>
              <a:rPr lang="hu-HU" sz="2000" i="1" dirty="0" smtClean="0"/>
              <a:t>c) </a:t>
            </a:r>
            <a:r>
              <a:rPr lang="hu-HU" sz="2000" dirty="0" smtClean="0"/>
              <a:t>a befektetési alap székhelye, működési formája, lehetséges befektetők köre, fajtája, futamideje, elsődleges eszközkategóriája és harmonizációja szerinti típusa;</a:t>
            </a:r>
          </a:p>
          <a:p>
            <a:pPr>
              <a:buNone/>
            </a:pPr>
            <a:r>
              <a:rPr lang="hu-HU" sz="2000" i="1" dirty="0" smtClean="0"/>
              <a:t>d) </a:t>
            </a:r>
            <a:r>
              <a:rPr lang="hu-HU" sz="2000" dirty="0" smtClean="0"/>
              <a:t>a befektetési jegy névértéke, értékpapírkódja;</a:t>
            </a:r>
          </a:p>
          <a:p>
            <a:pPr>
              <a:buNone/>
            </a:pPr>
            <a:r>
              <a:rPr lang="hu-HU" sz="2000" i="1" dirty="0" smtClean="0"/>
              <a:t>e) </a:t>
            </a:r>
            <a:r>
              <a:rPr lang="hu-HU" sz="2000" dirty="0" smtClean="0"/>
              <a:t>a tulajdonos neve;</a:t>
            </a:r>
          </a:p>
          <a:p>
            <a:pPr>
              <a:buNone/>
            </a:pPr>
            <a:r>
              <a:rPr lang="hu-HU" sz="2000" i="1" dirty="0" smtClean="0"/>
              <a:t>f) </a:t>
            </a:r>
            <a:r>
              <a:rPr lang="hu-HU" sz="2000" dirty="0" smtClean="0"/>
              <a:t>a befektetőnek a befektetési jegyhez fűződő, a befektetési alap kezelési szabályzatában meghatározott jogai;</a:t>
            </a:r>
          </a:p>
          <a:p>
            <a:pPr>
              <a:buNone/>
            </a:pPr>
            <a:r>
              <a:rPr lang="hu-HU" sz="2000" i="1" dirty="0" smtClean="0"/>
              <a:t>g) </a:t>
            </a:r>
            <a:r>
              <a:rPr lang="hu-HU" sz="2000" dirty="0" smtClean="0"/>
              <a:t>a befektetési alap nyilvántartásba vételének időpontja, nyilvántartási száma;</a:t>
            </a:r>
          </a:p>
          <a:p>
            <a:pPr>
              <a:buNone/>
            </a:pPr>
            <a:r>
              <a:rPr lang="hu-HU" sz="2000" i="1" dirty="0" smtClean="0"/>
              <a:t>h) </a:t>
            </a:r>
            <a:r>
              <a:rPr lang="hu-HU" sz="2000" dirty="0" smtClean="0"/>
              <a:t>a befektetési alap nevében eljáró befektetési alapkezelő cégneve és székhelye.</a:t>
            </a:r>
          </a:p>
          <a:p>
            <a:pPr>
              <a:buNone/>
            </a:pPr>
            <a:endParaRPr lang="hu-HU" sz="2000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Elsődleges forgalomba 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7356" y="1857364"/>
            <a:ext cx="6615130" cy="41862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/>
              <a:t>A kibocsátást jelenti, amikor először jelenik meg az értékpapír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pl.: rt. alapítás vagy alaptőke felemelés. Első befektetőknek történő kiadás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/>
          <a:lstStyle/>
          <a:p>
            <a:r>
              <a:rPr lang="hu-HU" dirty="0" smtClean="0"/>
              <a:t>Másodlagos forgalomba 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0232" y="2500306"/>
            <a:ext cx="6615130" cy="35004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/>
              <a:t>Az értékpapírt már egyszer forgalomba hozták, de most a nyilvánosság számára felajánlják</a:t>
            </a:r>
          </a:p>
          <a:p>
            <a:r>
              <a:rPr lang="hu-HU" dirty="0" smtClean="0"/>
              <a:t>pl.: részvény (zárt -&gt; nyílt), vagy saját részvény nyilvánosságra kerül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400948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forgalomba hozatal alanyai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357298"/>
            <a:ext cx="6758006" cy="478634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Elsődleges forgalomba hozatal</a:t>
            </a:r>
          </a:p>
          <a:p>
            <a:pPr>
              <a:buNone/>
            </a:pPr>
            <a:r>
              <a:rPr lang="hu-HU" dirty="0" smtClean="0"/>
              <a:t>a) </a:t>
            </a:r>
            <a:r>
              <a:rPr lang="hu-HU" b="1" dirty="0" smtClean="0">
                <a:solidFill>
                  <a:srgbClr val="0070C0"/>
                </a:solidFill>
              </a:rPr>
              <a:t>kibocsátó</a:t>
            </a:r>
            <a:r>
              <a:rPr lang="hu-HU" dirty="0" smtClean="0"/>
              <a:t>: önmaga vállalja az értékpapírban foglalt kötelezettség teljesítését (saját részvény)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hu-HU" b="1" dirty="0" smtClean="0">
                <a:solidFill>
                  <a:srgbClr val="0070C0"/>
                </a:solidFill>
              </a:rPr>
              <a:t>befektető</a:t>
            </a:r>
            <a:r>
              <a:rPr lang="hu-HU" dirty="0" smtClean="0"/>
              <a:t> (pl.: rt., befektetési alap): az értékpapír megszerzője, akinek a részére történik a forgalomba hozatal</a:t>
            </a:r>
          </a:p>
          <a:p>
            <a:pPr lvl="1">
              <a:buNone/>
            </a:pPr>
            <a:r>
              <a:rPr lang="hu-HU" dirty="0" smtClean="0"/>
              <a:t>saját (más pénzét) egyéb vagyontárgyát részben vagy egészben a tőkepiac, azaz a szabályozott piac, a tőzsde hatásaitól teszi függővé és kockáztatja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Másodlagos forgalomba hozatal</a:t>
            </a:r>
          </a:p>
          <a:p>
            <a:pPr>
              <a:buNone/>
            </a:pPr>
            <a:r>
              <a:rPr lang="hu-HU" dirty="0" smtClean="0"/>
              <a:t>a) </a:t>
            </a:r>
            <a:r>
              <a:rPr lang="hu-HU" b="1" dirty="0" smtClean="0">
                <a:solidFill>
                  <a:srgbClr val="0070C0"/>
                </a:solidFill>
              </a:rPr>
              <a:t>felajánló személy vagy ajánlattevő </a:t>
            </a:r>
            <a:r>
              <a:rPr lang="hu-HU" dirty="0" smtClean="0"/>
              <a:t>-&gt; lehet a kibocsátó vagy az értékpapír tulajdonosa</a:t>
            </a:r>
          </a:p>
          <a:p>
            <a:pPr>
              <a:buNone/>
            </a:pPr>
            <a:r>
              <a:rPr lang="hu-HU" dirty="0" smtClean="0"/>
              <a:t>b) </a:t>
            </a:r>
            <a:r>
              <a:rPr lang="hu-HU" b="1" dirty="0" smtClean="0">
                <a:solidFill>
                  <a:srgbClr val="0070C0"/>
                </a:solidFill>
              </a:rPr>
              <a:t>befektető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forgalomba hozatal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23288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zártkörű</a:t>
            </a:r>
          </a:p>
          <a:p>
            <a:pPr lvl="0"/>
            <a:r>
              <a:rPr lang="hu-HU" dirty="0" smtClean="0"/>
              <a:t>nyilvános </a:t>
            </a:r>
          </a:p>
          <a:p>
            <a:pPr lvl="1"/>
            <a:r>
              <a:rPr lang="hu-HU" dirty="0" smtClean="0"/>
              <a:t>szigorú eljárási rend szerint történik, formalizált szabályai vannak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643834" cy="100010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Zártkörű forgalomba hozatal esetei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214422"/>
            <a:ext cx="6972320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1800" i="1" dirty="0" smtClean="0"/>
              <a:t>a) </a:t>
            </a:r>
            <a:r>
              <a:rPr lang="hu-HU" sz="1800" dirty="0" smtClean="0"/>
              <a:t>az értékpapírt kizárólag minősített befektetők részére ajánlják fel;</a:t>
            </a:r>
          </a:p>
          <a:p>
            <a:pPr>
              <a:buNone/>
            </a:pPr>
            <a:r>
              <a:rPr lang="hu-HU" sz="1800" i="1" dirty="0" smtClean="0"/>
              <a:t>b)</a:t>
            </a:r>
            <a:r>
              <a:rPr lang="hu-HU" sz="1800" i="1" baseline="30000" dirty="0" smtClean="0"/>
              <a:t> </a:t>
            </a:r>
            <a:r>
              <a:rPr lang="hu-HU" sz="1800" dirty="0" smtClean="0"/>
              <a:t>az értékpapírt minősített befektetőnek nem minősülő, tagállamonként százötvennél kevesebb személy részére ajánlják fel;</a:t>
            </a:r>
          </a:p>
          <a:p>
            <a:pPr>
              <a:buNone/>
            </a:pPr>
            <a:r>
              <a:rPr lang="hu-HU" sz="1800" i="1" dirty="0" smtClean="0"/>
              <a:t>c)</a:t>
            </a:r>
            <a:r>
              <a:rPr lang="hu-HU" sz="1800" i="1" baseline="30000" dirty="0" smtClean="0"/>
              <a:t> </a:t>
            </a:r>
            <a:r>
              <a:rPr lang="hu-HU" sz="1800" dirty="0" smtClean="0"/>
              <a:t>az értékpapírt kizárólag olyan befektetők részére ajánlják fel, akik egyenként legalább százezer euró vagy annak megfelelő értékben vásárolnak a felajánlott értékpapírokból;</a:t>
            </a:r>
          </a:p>
          <a:p>
            <a:pPr>
              <a:buNone/>
            </a:pPr>
            <a:r>
              <a:rPr lang="hu-HU" sz="1800" i="1" dirty="0" smtClean="0"/>
              <a:t>d)</a:t>
            </a:r>
            <a:r>
              <a:rPr lang="hu-HU" sz="1800" i="1" baseline="30000" dirty="0" smtClean="0"/>
              <a:t> </a:t>
            </a:r>
            <a:r>
              <a:rPr lang="hu-HU" sz="1800" dirty="0" smtClean="0"/>
              <a:t>az értékpapír névértéke legalább százezer euró vagy annak megfelelő összeg; vagy</a:t>
            </a:r>
          </a:p>
          <a:p>
            <a:pPr>
              <a:buNone/>
            </a:pPr>
            <a:r>
              <a:rPr lang="hu-HU" sz="1800" i="1" dirty="0" smtClean="0"/>
              <a:t>e)</a:t>
            </a:r>
            <a:r>
              <a:rPr lang="hu-HU" sz="1800" i="1" baseline="30000" dirty="0" smtClean="0"/>
              <a:t> </a:t>
            </a:r>
            <a:r>
              <a:rPr lang="hu-HU" sz="1800" dirty="0" smtClean="0"/>
              <a:t>az összes forgalomba hozott értékpapír uniós szinten számított kibocsátási értéke az ajánlattételtől számított tizenkét hónapon belül nem haladja meg a százezer eurót vagy az annak megfelelő összeget;</a:t>
            </a:r>
          </a:p>
          <a:p>
            <a:pPr>
              <a:buNone/>
            </a:pPr>
            <a:r>
              <a:rPr lang="hu-HU" sz="1800" i="1" dirty="0" smtClean="0"/>
              <a:t>f)</a:t>
            </a:r>
            <a:r>
              <a:rPr lang="hu-HU" sz="1800" i="1" baseline="30000" dirty="0" smtClean="0"/>
              <a:t> </a:t>
            </a:r>
            <a:r>
              <a:rPr lang="hu-HU" sz="1800" dirty="0" smtClean="0"/>
              <a:t>a részvénytársaság szövetkezet átalakulásával jön létre és a részvényeket kizárólag az átalakuló szövetkezet tagjainak, üzletrész tulajdonosainak ajánlják fel.</a:t>
            </a:r>
          </a:p>
          <a:p>
            <a:endParaRPr lang="hu-HU" sz="1800" dirty="0" smtClean="0"/>
          </a:p>
          <a:p>
            <a:endParaRPr lang="hu-HU" sz="1800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Nyilvános forgalomba 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900633"/>
          </a:xfrm>
        </p:spPr>
        <p:txBody>
          <a:bodyPr/>
          <a:lstStyle/>
          <a:p>
            <a:r>
              <a:rPr lang="hu-HU" dirty="0" smtClean="0"/>
              <a:t>formalizáltan történik</a:t>
            </a:r>
          </a:p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Egységes európai útlevél elve érvényesül</a:t>
            </a:r>
            <a:r>
              <a:rPr lang="hu-HU" dirty="0" smtClean="0">
                <a:solidFill>
                  <a:srgbClr val="0070C0"/>
                </a:solidFill>
              </a:rPr>
              <a:t>: </a:t>
            </a:r>
          </a:p>
          <a:p>
            <a:pPr>
              <a:buNone/>
            </a:pPr>
            <a:r>
              <a:rPr lang="hu-HU" dirty="0" smtClean="0"/>
              <a:t>az EU-ban minden tagállamban ugyanolyan tartalommal kell tájékoztatni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Feldolgozás 1"/>
          <p:cNvSpPr/>
          <p:nvPr/>
        </p:nvSpPr>
        <p:spPr>
          <a:xfrm>
            <a:off x="1714480" y="500042"/>
            <a:ext cx="6929486" cy="600079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Zártkörű forgalomba hozatal esetén is van tájékoztatás (ami a megalapozott befektetési döntéshez kell), csak nem formalizált, mint a nyilvános forgalomba hozatal esetében.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Zártkörű forgalomba hozatallal kapcsolatban készített bármely írásos dokumentumban azonban követelmény, hogy feltűnő módon fel kell tüntetni a forgalomba hozatal zártkörű voltát.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Utólagos bejelentés van (a felügyeletnél – MNB – a forgalomba hozatal lezárásától 15 napon belül be kell jelenteni, nem előzetesen). Értékpapír zártkörű forgalomba hozatalát a forgalomba hozatali eljárás lezárását követő 15 napon belül a kibocsátó köteles a Felügyeletnek bejelenteni.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Ha a Felügyelet ellenőrzi és úgy látja, hogy nem állt fenn az oka, nyilvánosan kell forgalomba hozni!</a:t>
            </a:r>
          </a:p>
          <a:p>
            <a:pPr algn="ctr"/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2000232" y="642918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868346"/>
          </a:xfrm>
        </p:spPr>
        <p:txBody>
          <a:bodyPr/>
          <a:lstStyle/>
          <a:p>
            <a:r>
              <a:rPr lang="hu-HU" dirty="0" smtClean="0"/>
              <a:t>A nyilvános forgalomba hozatal esetei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/>
          <a:lstStyle/>
          <a:p>
            <a:pPr>
              <a:buNone/>
            </a:pPr>
            <a:r>
              <a:rPr lang="hu-HU" sz="2000" dirty="0" smtClean="0"/>
              <a:t>Ha az értékpapír forgalomba hozatala a zártkörű forgalomba hozatal feltételeinek nem felel meg, a nyilvános forgalomba hozatal szabályait kell alkalmazni.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Nyilvános forgalomba hozatalra kerülhet sor akkor is, ha fennállnak a zártkörű feltételei, de a kibocsátó döntése alapján nyilvánosan kerül forgalomba.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A már zártkörűen forgalomba hozott értékpapírt nyilvánosan hozzák forgalomba</a:t>
            </a:r>
            <a:endParaRPr lang="hu-H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 descr="stack-of-money-clipart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500306"/>
            <a:ext cx="2876655" cy="135157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286644" cy="1428736"/>
          </a:xfrm>
          <a:noFill/>
        </p:spPr>
        <p:txBody>
          <a:bodyPr>
            <a:noAutofit/>
          </a:bodyPr>
          <a:lstStyle/>
          <a:p>
            <a:pPr marL="742950" lvl="0" indent="-742950"/>
            <a:r>
              <a:rPr lang="hu-HU" sz="3600" dirty="0" smtClean="0"/>
              <a:t>b) Határozott pénzösszeg fizetésére szóló feltétlen meghagyás 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571604" y="2428868"/>
            <a:ext cx="4071966" cy="1323439"/>
          </a:xfrm>
          <a:prstGeom prst="wedgeRectCallout">
            <a:avLst>
              <a:gd name="adj1" fmla="val 57615"/>
              <a:gd name="adj2" fmla="val 215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000" dirty="0" smtClean="0"/>
              <a:t>A meghatározott pénzösszeg fizetésére szóló feltétlen meghagyás lehet </a:t>
            </a:r>
            <a:r>
              <a:rPr lang="hu-HU" sz="2000" b="1" dirty="0" smtClean="0">
                <a:solidFill>
                  <a:srgbClr val="0070C0"/>
                </a:solidFill>
              </a:rPr>
              <a:t>fizetési utasítás</a:t>
            </a:r>
            <a:r>
              <a:rPr lang="hu-HU" sz="2000" b="1" i="1" dirty="0" smtClean="0">
                <a:solidFill>
                  <a:srgbClr val="0070C0"/>
                </a:solidFill>
              </a:rPr>
              <a:t> </a:t>
            </a:r>
            <a:r>
              <a:rPr lang="hu-HU" sz="2000" dirty="0" smtClean="0"/>
              <a:t>vagy </a:t>
            </a:r>
            <a:r>
              <a:rPr lang="hu-HU" sz="2000" b="1" dirty="0" smtClean="0">
                <a:solidFill>
                  <a:srgbClr val="0070C0"/>
                </a:solidFill>
              </a:rPr>
              <a:t>fizetési ígéret </a:t>
            </a:r>
            <a:r>
              <a:rPr lang="hu-HU" sz="2000" dirty="0" smtClean="0"/>
              <a:t>is.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14678" y="4611231"/>
            <a:ext cx="3429024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000" dirty="0" smtClean="0"/>
              <a:t>A fizetésre szóló meghagyásnak </a:t>
            </a:r>
            <a:r>
              <a:rPr lang="hu-HU" sz="2000" b="1" dirty="0" smtClean="0">
                <a:solidFill>
                  <a:srgbClr val="0070C0"/>
                </a:solidFill>
              </a:rPr>
              <a:t>feltétel nélkülinek</a:t>
            </a:r>
            <a:r>
              <a:rPr lang="hu-HU" sz="2000" dirty="0" smtClean="0"/>
              <a:t> kell lennie. Amennyiben feltételt tartalmaz, úgy a váltó kellékhiányos és emiatt nem tekinthető váltónak.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forgalomba hozatal feltételei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794" y="1357298"/>
            <a:ext cx="6800840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b="1" dirty="0" smtClean="0"/>
              <a:t>1. főszabály szerint igénybe kell venni egy befektetési szolgáltatót </a:t>
            </a:r>
            <a:r>
              <a:rPr lang="hu-HU" dirty="0" smtClean="0"/>
              <a:t>(szakismerettel rendelkezik)</a:t>
            </a:r>
          </a:p>
          <a:p>
            <a:pPr>
              <a:buNone/>
            </a:pPr>
            <a:r>
              <a:rPr lang="hu-HU" b="1" dirty="0" smtClean="0"/>
              <a:t>2. tájékoztató elkészítése</a:t>
            </a:r>
          </a:p>
          <a:p>
            <a:pPr>
              <a:buNone/>
            </a:pPr>
            <a:r>
              <a:rPr lang="hu-HU" dirty="0" smtClean="0"/>
              <a:t>	részei: </a:t>
            </a:r>
          </a:p>
          <a:p>
            <a:pPr lvl="1"/>
            <a:r>
              <a:rPr lang="hu-HU" dirty="0" smtClean="0"/>
              <a:t>regisztrációs okmány (gazdasági, jogi, műszaki adatok bemutatása), </a:t>
            </a:r>
          </a:p>
          <a:p>
            <a:pPr lvl="1"/>
            <a:r>
              <a:rPr lang="hu-HU" dirty="0" smtClean="0"/>
              <a:t>értékpapírjegyzék (az értékpapírról), </a:t>
            </a:r>
          </a:p>
          <a:p>
            <a:pPr lvl="1"/>
            <a:r>
              <a:rPr lang="hu-HU" dirty="0" smtClean="0"/>
              <a:t>összefoglaló (kiemelt infókat tartalmaz köznapi szavakkal, nyelvezettel)</a:t>
            </a:r>
          </a:p>
          <a:p>
            <a:pPr>
              <a:buNone/>
            </a:pPr>
            <a:r>
              <a:rPr lang="hu-HU" b="1" dirty="0" smtClean="0"/>
              <a:t>3. hirdetmény közzététele </a:t>
            </a:r>
            <a:r>
              <a:rPr lang="hu-HU" dirty="0" smtClean="0"/>
              <a:t>(nyilvános értékesítésre történő felajánlás)</a:t>
            </a:r>
          </a:p>
          <a:p>
            <a:pPr>
              <a:buNone/>
            </a:pPr>
            <a:r>
              <a:rPr lang="hu-HU" dirty="0" smtClean="0"/>
              <a:t>Engedélyezési, jóváhagyási kötelezettség is van elektronikus formában, ERA rendszeren keresztül</a:t>
            </a:r>
          </a:p>
          <a:p>
            <a:pPr lvl="0">
              <a:buNone/>
            </a:pPr>
            <a:r>
              <a:rPr lang="hu-HU" dirty="0" smtClean="0"/>
              <a:t>elektronikus űrlaphoz kell mellékletekkel csatolni, kell a cégszerű elektronikus aláírás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Ha a 3 feltétel valamelyike hiányzik, nem fűződik joghatás az értékpapírhoz.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000232" y="1357298"/>
            <a:ext cx="5572164" cy="45005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További kiegészítő információ, érdekesség az alábbi linkeken: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>
                <a:hlinkClick r:id="rId2"/>
              </a:rPr>
              <a:t>KELER – GYIK</a:t>
            </a:r>
            <a:endParaRPr lang="hu-HU" dirty="0" smtClean="0"/>
          </a:p>
          <a:p>
            <a:pPr algn="ctr"/>
            <a:endParaRPr lang="hu-HU" dirty="0" smtClean="0"/>
          </a:p>
          <a:p>
            <a:pPr algn="ctr"/>
            <a:r>
              <a:rPr lang="hu-HU" dirty="0" smtClean="0">
                <a:hlinkClick r:id="rId3"/>
              </a:rPr>
              <a:t>A BAMOSZ honlapja</a:t>
            </a:r>
            <a:endParaRPr lang="hu-HU" dirty="0"/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143108" y="1500174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/>
          <a:p>
            <a:r>
              <a:rPr lang="hu-HU" dirty="0" smtClean="0"/>
              <a:t>Felhasznált irodalom, 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972072"/>
          </a:xfrm>
        </p:spPr>
        <p:txBody>
          <a:bodyPr/>
          <a:lstStyle/>
          <a:p>
            <a:r>
              <a:rPr lang="hu-HU" sz="1400" dirty="0" smtClean="0"/>
              <a:t>Gellén Klára (szerk.): Értékpapírjog. </a:t>
            </a:r>
            <a:r>
              <a:rPr lang="hu-HU" sz="1400" dirty="0" err="1" smtClean="0"/>
              <a:t>Pólay</a:t>
            </a:r>
            <a:r>
              <a:rPr lang="hu-HU" sz="1400" dirty="0" smtClean="0"/>
              <a:t> Elemér Alapítvány, Szeged, 2009.</a:t>
            </a:r>
          </a:p>
          <a:p>
            <a:r>
              <a:rPr lang="hu-HU" sz="1400" dirty="0" smtClean="0"/>
              <a:t>Tomori Erika: Értékpapírjog és a tőkepiac szabályozása. Közép-Európai Brókerképző Alapítvány, Budapest, 2016.</a:t>
            </a:r>
          </a:p>
          <a:p>
            <a:r>
              <a:rPr lang="hu-HU" sz="1400" dirty="0" smtClean="0"/>
              <a:t>Bodor Mária – </a:t>
            </a:r>
            <a:r>
              <a:rPr lang="hu-HU" sz="1400" dirty="0" err="1" smtClean="0"/>
              <a:t>Boródiné</a:t>
            </a:r>
            <a:r>
              <a:rPr lang="hu-HU" sz="1400" dirty="0" smtClean="0"/>
              <a:t> Révai Teréz – </a:t>
            </a:r>
            <a:r>
              <a:rPr lang="hu-HU" sz="1400" dirty="0" err="1" smtClean="0"/>
              <a:t>Kodaly</a:t>
            </a:r>
            <a:r>
              <a:rPr lang="hu-HU" sz="1400" dirty="0" smtClean="0"/>
              <a:t> Zsuzsanna – </a:t>
            </a:r>
            <a:r>
              <a:rPr lang="hu-HU" sz="1400" dirty="0" err="1" smtClean="0"/>
              <a:t>Kraudi</a:t>
            </a:r>
            <a:r>
              <a:rPr lang="hu-HU" sz="1400" dirty="0" smtClean="0"/>
              <a:t> </a:t>
            </a:r>
            <a:r>
              <a:rPr lang="hu-HU" sz="1400" dirty="0" err="1" smtClean="0"/>
              <a:t>Adrienne</a:t>
            </a:r>
            <a:r>
              <a:rPr lang="hu-HU" sz="1400" dirty="0" smtClean="0"/>
              <a:t> – Pethőné Kovács Ágnes – Rózsa Éva – Salamonné Solymosi Ibolya – </a:t>
            </a:r>
            <a:r>
              <a:rPr lang="hu-HU" sz="1400" dirty="0" err="1" smtClean="0"/>
              <a:t>Szegediné</a:t>
            </a:r>
            <a:r>
              <a:rPr lang="hu-HU" sz="1400" dirty="0" smtClean="0"/>
              <a:t> Sebestyén Katalin: Értékpapír </a:t>
            </a:r>
            <a:r>
              <a:rPr lang="hu-HU" sz="1400" dirty="0" err="1" smtClean="0"/>
              <a:t>kéziköny</a:t>
            </a:r>
            <a:r>
              <a:rPr lang="hu-HU" sz="1400" dirty="0" smtClean="0"/>
              <a:t>, A tőkepiaci törvény hatálya alá tartozó és hatálya alá nem tartozó értékpapírok. </a:t>
            </a:r>
            <a:r>
              <a:rPr lang="hu-HU" sz="1400" dirty="0" err="1" smtClean="0"/>
              <a:t>Agrocent</a:t>
            </a:r>
            <a:r>
              <a:rPr lang="hu-HU" sz="1400" dirty="0" smtClean="0"/>
              <a:t> Kiadó, Budapest, 2002.</a:t>
            </a:r>
          </a:p>
          <a:p>
            <a:r>
              <a:rPr lang="hu-HU" sz="1400" dirty="0" smtClean="0"/>
              <a:t>Harsányi Gyöngyi: Értékpapírok és ügytelek a magyar tőkepiacon. Unió Lap- és Könyvkiadó Kereskedelmi Kft. </a:t>
            </a:r>
            <a:r>
              <a:rPr lang="hu-HU" sz="1400" dirty="0" err="1" smtClean="0"/>
              <a:t>Hn</a:t>
            </a:r>
            <a:r>
              <a:rPr lang="hu-HU" sz="1400" dirty="0" smtClean="0"/>
              <a:t>. 2002.</a:t>
            </a:r>
          </a:p>
          <a:p>
            <a:r>
              <a:rPr lang="hu-HU" sz="1400" dirty="0" smtClean="0"/>
              <a:t>2014. évi XVI. Törvény a kollektív befektetési formákról és kezelőikről, valamint egyes pénzügyi tárgyú törvények módosításáról</a:t>
            </a:r>
          </a:p>
          <a:p>
            <a:r>
              <a:rPr lang="hu-HU" sz="1400" dirty="0" smtClean="0"/>
              <a:t>2013. Évi V. törvény a Polgári törvénykönyvről</a:t>
            </a:r>
          </a:p>
          <a:p>
            <a:r>
              <a:rPr lang="hu-HU" sz="1400" dirty="0" smtClean="0"/>
              <a:t>A közraktározásról szóló 1996. évi XLVIII. Törvény</a:t>
            </a:r>
          </a:p>
          <a:p>
            <a:r>
              <a:rPr lang="hu-HU" sz="1400" dirty="0" smtClean="0"/>
              <a:t>A</a:t>
            </a:r>
            <a:r>
              <a:rPr lang="en-US" sz="1400" dirty="0" smtClean="0"/>
              <a:t> </a:t>
            </a:r>
            <a:r>
              <a:rPr lang="en-US" sz="1400" dirty="0" err="1" smtClean="0"/>
              <a:t>kincstárjegyről</a:t>
            </a:r>
            <a:r>
              <a:rPr lang="en-US" sz="1400" dirty="0" smtClean="0"/>
              <a:t>  </a:t>
            </a:r>
            <a:r>
              <a:rPr lang="en-US" sz="1400" dirty="0" err="1" smtClean="0"/>
              <a:t>szóló</a:t>
            </a:r>
            <a:r>
              <a:rPr lang="en-US" sz="1400" dirty="0" smtClean="0"/>
              <a:t>  286/2001.  (XII.  26.)  </a:t>
            </a:r>
            <a:r>
              <a:rPr lang="en-US" sz="1400" dirty="0" err="1" smtClean="0"/>
              <a:t>Korm</a:t>
            </a:r>
            <a:r>
              <a:rPr lang="en-US" sz="1400" dirty="0" smtClean="0"/>
              <a:t>. </a:t>
            </a:r>
            <a:r>
              <a:rPr lang="en-US" sz="1400" dirty="0" err="1" smtClean="0"/>
              <a:t>rendelet</a:t>
            </a:r>
            <a:endParaRPr lang="hu-HU" sz="1400" dirty="0" smtClean="0"/>
          </a:p>
          <a:p>
            <a:r>
              <a:rPr lang="hu-HU" sz="1400" dirty="0" smtClean="0"/>
              <a:t>A </a:t>
            </a:r>
            <a:r>
              <a:rPr lang="en-US" sz="1400" dirty="0" err="1" smtClean="0"/>
              <a:t>hitelintézetről</a:t>
            </a:r>
            <a:r>
              <a:rPr lang="en-US" sz="1400" dirty="0" smtClean="0"/>
              <a:t> </a:t>
            </a:r>
            <a:r>
              <a:rPr lang="en-US" sz="1400" dirty="0" err="1" smtClean="0"/>
              <a:t>és</a:t>
            </a:r>
            <a:r>
              <a:rPr lang="en-US" sz="1400" dirty="0" smtClean="0"/>
              <a:t> a  </a:t>
            </a:r>
            <a:r>
              <a:rPr lang="en-US" sz="1400" dirty="0" err="1" smtClean="0"/>
              <a:t>jelzáloglevélről</a:t>
            </a:r>
            <a:r>
              <a:rPr lang="en-US" sz="1400" dirty="0" smtClean="0"/>
              <a:t>  </a:t>
            </a:r>
            <a:r>
              <a:rPr lang="en-US" sz="1400" dirty="0" err="1" smtClean="0"/>
              <a:t>szóló</a:t>
            </a:r>
            <a:r>
              <a:rPr lang="en-US" sz="1400" dirty="0" smtClean="0"/>
              <a:t>  1997.  </a:t>
            </a:r>
            <a:r>
              <a:rPr lang="en-US" sz="1400" dirty="0" err="1" smtClean="0"/>
              <a:t>évi</a:t>
            </a:r>
            <a:r>
              <a:rPr lang="en-US" sz="1400" dirty="0" smtClean="0"/>
              <a:t>  XXX.  </a:t>
            </a:r>
            <a:r>
              <a:rPr lang="en-US" sz="1400" dirty="0" err="1" smtClean="0"/>
              <a:t>Törvény</a:t>
            </a:r>
            <a:endParaRPr lang="hu-HU" sz="1400" dirty="0" smtClean="0"/>
          </a:p>
          <a:p>
            <a:r>
              <a:rPr lang="hu-HU" sz="1400" dirty="0" smtClean="0"/>
              <a:t>A váltójogi szabályokról szóló 2017. évi CLXXXV. Törvény</a:t>
            </a:r>
          </a:p>
          <a:p>
            <a:r>
              <a:rPr lang="hu-HU" sz="1400" dirty="0" smtClean="0"/>
              <a:t>A csekkről szóló 2/1965(I.24) IM. rendelet </a:t>
            </a:r>
          </a:p>
          <a:p>
            <a:r>
              <a:rPr lang="hu-HU" sz="1400" dirty="0" smtClean="0"/>
              <a:t>A</a:t>
            </a:r>
            <a:r>
              <a:rPr lang="en-US" sz="1400" dirty="0" smtClean="0"/>
              <a:t> </a:t>
            </a:r>
            <a:r>
              <a:rPr lang="en-US" sz="1400" dirty="0" err="1" smtClean="0"/>
              <a:t>letéti</a:t>
            </a:r>
            <a:r>
              <a:rPr lang="en-US" sz="1400" dirty="0" smtClean="0"/>
              <a:t> </a:t>
            </a:r>
            <a:r>
              <a:rPr lang="en-US" sz="1400" dirty="0" err="1" smtClean="0"/>
              <a:t>jegyről</a:t>
            </a:r>
            <a:r>
              <a:rPr lang="en-US" sz="1400" dirty="0" smtClean="0"/>
              <a:t> </a:t>
            </a:r>
            <a:r>
              <a:rPr lang="en-US" sz="1400" dirty="0" err="1" smtClean="0"/>
              <a:t>szóló</a:t>
            </a:r>
            <a:r>
              <a:rPr lang="en-US" sz="1400" dirty="0" smtClean="0"/>
              <a:t> 287/2001. (XII. 26.) </a:t>
            </a:r>
            <a:r>
              <a:rPr lang="en-US" sz="1400" dirty="0" err="1" smtClean="0"/>
              <a:t>Korm</a:t>
            </a:r>
            <a:r>
              <a:rPr lang="en-US" sz="1400" dirty="0" smtClean="0"/>
              <a:t>. </a:t>
            </a:r>
            <a:r>
              <a:rPr lang="en-US" sz="1400" dirty="0" err="1" smtClean="0"/>
              <a:t>rendelet</a:t>
            </a:r>
            <a:endParaRPr lang="hu-HU" sz="1400" dirty="0" smtClean="0"/>
          </a:p>
          <a:p>
            <a:r>
              <a:rPr lang="hu-HU" sz="1400" dirty="0" smtClean="0"/>
              <a:t>A</a:t>
            </a:r>
            <a:r>
              <a:rPr lang="en-US" sz="1400" dirty="0" smtClean="0"/>
              <a:t>  </a:t>
            </a:r>
            <a:r>
              <a:rPr lang="en-US" sz="1400" dirty="0" err="1" smtClean="0"/>
              <a:t>kötvényről</a:t>
            </a:r>
            <a:r>
              <a:rPr lang="en-US" sz="1400" dirty="0" smtClean="0"/>
              <a:t>  </a:t>
            </a:r>
            <a:r>
              <a:rPr lang="en-US" sz="1400" dirty="0" err="1" smtClean="0"/>
              <a:t>szóló</a:t>
            </a:r>
            <a:r>
              <a:rPr lang="en-US" sz="1400" dirty="0" smtClean="0"/>
              <a:t>  285/2001.  (XII.  26.)  </a:t>
            </a:r>
            <a:r>
              <a:rPr lang="en-US" sz="1400" dirty="0" err="1" smtClean="0"/>
              <a:t>Korm</a:t>
            </a:r>
            <a:r>
              <a:rPr lang="en-US" sz="1400" dirty="0" smtClean="0"/>
              <a:t>. </a:t>
            </a:r>
            <a:r>
              <a:rPr lang="en-US" sz="1400" dirty="0" err="1" smtClean="0"/>
              <a:t>Rendelet</a:t>
            </a:r>
            <a:endParaRPr lang="hu-HU" sz="1400" dirty="0" smtClean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sp.etr.u-szeged.hu/File/DownloadPicture-adfe132deca6e8119bd7005056b70073/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6"/>
            <a:ext cx="757239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5918" y="3429000"/>
            <a:ext cx="6872278" cy="1143000"/>
          </a:xfrm>
        </p:spPr>
        <p:txBody>
          <a:bodyPr/>
          <a:lstStyle/>
          <a:p>
            <a:r>
              <a:rPr lang="hu-HU" dirty="0" smtClean="0"/>
              <a:t>Jelen tananyag a Szegedi Tudományegyetemen készült az Európai Unió támogatásával. Projekt azonosító: EFOP-3.4.3-16-2016-00014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stack-of-money-clipart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14488"/>
            <a:ext cx="3192988" cy="150019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000232" y="3786190"/>
            <a:ext cx="6572296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400" dirty="0" smtClean="0"/>
              <a:t>Ha a fizetendő összeg </a:t>
            </a:r>
            <a:r>
              <a:rPr lang="hu-HU" sz="2400" b="1" u="sng" dirty="0" smtClean="0">
                <a:solidFill>
                  <a:srgbClr val="0070C0"/>
                </a:solidFill>
              </a:rPr>
              <a:t>számmal és betűvel is</a:t>
            </a:r>
            <a:r>
              <a:rPr lang="hu-HU" sz="2400" b="1" dirty="0" smtClean="0">
                <a:solidFill>
                  <a:srgbClr val="0070C0"/>
                </a:solidFill>
              </a:rPr>
              <a:t> </a:t>
            </a:r>
            <a:r>
              <a:rPr lang="hu-HU" sz="2400" dirty="0" smtClean="0"/>
              <a:t>fel van tüntetve, eltérés esetén a </a:t>
            </a:r>
            <a:r>
              <a:rPr lang="hu-HU" sz="2400" b="1" u="sng" dirty="0" smtClean="0">
                <a:solidFill>
                  <a:srgbClr val="0070C0"/>
                </a:solidFill>
              </a:rPr>
              <a:t>betűvel kiírt összeg</a:t>
            </a:r>
            <a:r>
              <a:rPr lang="hu-HU" sz="2400" u="sng" dirty="0" smtClean="0"/>
              <a:t> </a:t>
            </a:r>
            <a:r>
              <a:rPr lang="hu-HU" sz="2400" dirty="0" smtClean="0"/>
              <a:t>az irányadó.</a:t>
            </a:r>
          </a:p>
          <a:p>
            <a:r>
              <a:rPr lang="hu-HU" sz="2400" dirty="0" smtClean="0"/>
              <a:t>Ha a váltóban </a:t>
            </a:r>
            <a:r>
              <a:rPr lang="hu-HU" sz="2400" b="1" u="sng" dirty="0" smtClean="0">
                <a:solidFill>
                  <a:srgbClr val="0070C0"/>
                </a:solidFill>
              </a:rPr>
              <a:t>az összeg betűkkel vagy számokkal többször is szerepel</a:t>
            </a:r>
            <a:r>
              <a:rPr lang="hu-HU" sz="2400" dirty="0" smtClean="0"/>
              <a:t>, és azok eltérnek egymástól, a váltó </a:t>
            </a:r>
            <a:r>
              <a:rPr lang="hu-HU" sz="2400" b="1" u="sng" dirty="0" smtClean="0">
                <a:solidFill>
                  <a:srgbClr val="0070C0"/>
                </a:solidFill>
              </a:rPr>
              <a:t>a legkisebb összeg erejéig érvényes.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143504" y="1071546"/>
            <a:ext cx="3429024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400" dirty="0" smtClean="0"/>
              <a:t>A váltó - a devizajogszabályok betartása mellett - idegen pénznemre is szólhat (BH1996. 486.).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928794" y="785794"/>
            <a:ext cx="4357718" cy="2357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A jelölés az anyagban további, az adott részhez/leckéhez kapcsolódó, kiegészítő információkat  vagy érdekességeket tartalmaz. Nem kötelező jellegű.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Akciógomb: Információ 3">
            <a:hlinkClick r:id="" action="ppaction://noaction" highlightClick="1"/>
          </p:cNvPr>
          <p:cNvSpPr/>
          <p:nvPr/>
        </p:nvSpPr>
        <p:spPr>
          <a:xfrm>
            <a:off x="2071670" y="1000108"/>
            <a:ext cx="785818" cy="542350"/>
          </a:xfrm>
          <a:prstGeom prst="actionButtonInformation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0"/>
            <a:ext cx="732951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*Kamatfizetés kikötése a váltón</a:t>
            </a: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2071670" y="2285992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500166" y="3214686"/>
            <a:ext cx="2857520" cy="364331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</a:t>
            </a:r>
            <a:r>
              <a:rPr lang="hu-HU" sz="1600" b="1" dirty="0" smtClean="0">
                <a:solidFill>
                  <a:srgbClr val="0070C0"/>
                </a:solidFill>
              </a:rPr>
              <a:t>határozott napon vagy kelet után meghatározott időre szóló váltó </a:t>
            </a:r>
            <a:r>
              <a:rPr lang="hu-HU" sz="1600" dirty="0" smtClean="0"/>
              <a:t>esetében a feleknek lehetősége van arra, hogy előre meghatározzák a kamat összegét és azt a váltó összegébe foglalják. </a:t>
            </a:r>
          </a:p>
          <a:p>
            <a:pPr algn="ctr"/>
            <a:r>
              <a:rPr lang="hu-HU" sz="1600" dirty="0" smtClean="0"/>
              <a:t>Ebből következően, ha az ilyen váltókon mégis szerepel kamatkikötés, úgy az </a:t>
            </a:r>
            <a:r>
              <a:rPr lang="hu-HU" sz="1600" b="1" dirty="0" smtClean="0">
                <a:solidFill>
                  <a:srgbClr val="0070C0"/>
                </a:solidFill>
              </a:rPr>
              <a:t>nem írottnak </a:t>
            </a:r>
            <a:r>
              <a:rPr lang="hu-HU" sz="1600" dirty="0" smtClean="0"/>
              <a:t>tekintendő.</a:t>
            </a:r>
          </a:p>
        </p:txBody>
      </p:sp>
      <p:sp>
        <p:nvSpPr>
          <p:cNvPr id="8" name="Téglalap 7"/>
          <p:cNvSpPr/>
          <p:nvPr/>
        </p:nvSpPr>
        <p:spPr>
          <a:xfrm>
            <a:off x="5072066" y="2786058"/>
            <a:ext cx="3786214" cy="407194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</a:t>
            </a:r>
            <a:r>
              <a:rPr lang="hu-HU" sz="1600" b="1" dirty="0" smtClean="0">
                <a:solidFill>
                  <a:srgbClr val="0070C0"/>
                </a:solidFill>
              </a:rPr>
              <a:t>megtekintésre vagy megtekintés után meghatározott időre szóló váltó </a:t>
            </a:r>
            <a:r>
              <a:rPr lang="hu-HU" sz="1600" dirty="0" smtClean="0"/>
              <a:t>esetében nem lehet előre pontosan megállapítani az esedékesség időpontját, ebből következően a kamat összege sem számolható ki előre. Ennek okán, a kamat kikötése megengedett ezekben az esetekben, azzal azonban, hogy </a:t>
            </a:r>
            <a:r>
              <a:rPr lang="hu-HU" sz="1600" b="1" dirty="0" smtClean="0">
                <a:solidFill>
                  <a:srgbClr val="0070C0"/>
                </a:solidFill>
              </a:rPr>
              <a:t>legalább a kamatlábat meg kell határozni előre.</a:t>
            </a:r>
            <a:r>
              <a:rPr lang="hu-HU" sz="16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hu-HU" sz="1600" dirty="0" smtClean="0"/>
              <a:t>A kamatláb meghatározásának kétséget kizáró módon kell történnie. A kikötött, de nem egyértelmű kamat-meghatározást </a:t>
            </a:r>
            <a:r>
              <a:rPr lang="hu-HU" sz="1600" b="1" dirty="0" smtClean="0">
                <a:solidFill>
                  <a:srgbClr val="0070C0"/>
                </a:solidFill>
              </a:rPr>
              <a:t>nem írottnak </a:t>
            </a:r>
            <a:r>
              <a:rPr lang="hu-HU" sz="1600" dirty="0" smtClean="0"/>
              <a:t>kell tekinteni.</a:t>
            </a:r>
          </a:p>
        </p:txBody>
      </p:sp>
      <p:sp>
        <p:nvSpPr>
          <p:cNvPr id="9" name="Kanyar felfelé 8"/>
          <p:cNvSpPr/>
          <p:nvPr/>
        </p:nvSpPr>
        <p:spPr>
          <a:xfrm rot="5400000">
            <a:off x="3981064" y="2091110"/>
            <a:ext cx="785818" cy="117558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928794" y="1071546"/>
            <a:ext cx="671517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Főszabály szerint a meghatározottság követelményével ellentétes a részletfizetés, illetve a kamatfizetés kikötése a váltón.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643834" cy="1285860"/>
          </a:xfrm>
        </p:spPr>
        <p:txBody>
          <a:bodyPr>
            <a:noAutofit/>
          </a:bodyPr>
          <a:lstStyle/>
          <a:p>
            <a:pPr marL="742950" lvl="0" indent="-742950"/>
            <a:r>
              <a:rPr lang="hu-HU" sz="3600" dirty="0" smtClean="0"/>
              <a:t>c) A fizetésre kötelezett neve – a címzett </a:t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428736"/>
            <a:ext cx="7000924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hu-HU" sz="5000" dirty="0" smtClean="0"/>
              <a:t>A </a:t>
            </a:r>
            <a:r>
              <a:rPr lang="hu-HU" sz="5000" dirty="0"/>
              <a:t>címzett az, aki </a:t>
            </a:r>
            <a:r>
              <a:rPr lang="hu-HU" sz="5000" dirty="0" smtClean="0"/>
              <a:t>a váltójogviszonyban fizetésre </a:t>
            </a:r>
            <a:r>
              <a:rPr lang="hu-HU" sz="5000" dirty="0"/>
              <a:t>kötelezett.</a:t>
            </a:r>
          </a:p>
          <a:p>
            <a:pPr>
              <a:buNone/>
            </a:pPr>
            <a:r>
              <a:rPr lang="hu-HU" sz="5000" dirty="0"/>
              <a:t>A címzett </a:t>
            </a:r>
            <a:r>
              <a:rPr lang="hu-HU" sz="5000" dirty="0" smtClean="0"/>
              <a:t>lehet:</a:t>
            </a:r>
          </a:p>
          <a:p>
            <a:r>
              <a:rPr lang="hu-HU" sz="5000" dirty="0" smtClean="0"/>
              <a:t>természetes személy</a:t>
            </a:r>
          </a:p>
          <a:p>
            <a:r>
              <a:rPr lang="hu-HU" sz="5000" dirty="0" smtClean="0"/>
              <a:t>jogi személy </a:t>
            </a:r>
            <a:endParaRPr lang="hu-HU" sz="5000" dirty="0"/>
          </a:p>
          <a:p>
            <a:r>
              <a:rPr lang="hu-HU" sz="5000" dirty="0" smtClean="0"/>
              <a:t>jogi </a:t>
            </a:r>
            <a:r>
              <a:rPr lang="hu-HU" sz="5000" dirty="0"/>
              <a:t>személyiség nélküli gazdasági társaság </a:t>
            </a:r>
            <a:endParaRPr lang="hu-HU" dirty="0" smtClean="0"/>
          </a:p>
          <a:p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  <p:sp>
        <p:nvSpPr>
          <p:cNvPr id="7" name="Folyamatábra: Feldolgozás 6"/>
          <p:cNvSpPr/>
          <p:nvPr/>
        </p:nvSpPr>
        <p:spPr>
          <a:xfrm>
            <a:off x="1643042" y="4000504"/>
            <a:ext cx="7000924" cy="2357454"/>
          </a:xfrm>
          <a:prstGeom prst="flowChartProcess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hu-HU" sz="2400" dirty="0" smtClean="0"/>
              <a:t>A címzett megjelölhető névvel vagy cégnévvel is.</a:t>
            </a:r>
          </a:p>
          <a:p>
            <a:pPr algn="just">
              <a:buNone/>
            </a:pPr>
            <a:r>
              <a:rPr lang="hu-HU" sz="2400" dirty="0" smtClean="0"/>
              <a:t>A címzett nevét olyan módon kell az okiratnak tartalmaznia, hogy </a:t>
            </a:r>
            <a:r>
              <a:rPr lang="hu-HU" sz="2400" b="1" dirty="0" smtClean="0">
                <a:solidFill>
                  <a:srgbClr val="0070C0"/>
                </a:solidFill>
              </a:rPr>
              <a:t>a címzett személye külön tudakozódás nélkül megállapítható legyen</a:t>
            </a:r>
            <a:r>
              <a:rPr lang="hu-HU" sz="2400" dirty="0" smtClean="0"/>
              <a:t>; magából az okiratból kitűnjön.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yamatábra: Feldolgozás 4"/>
          <p:cNvSpPr/>
          <p:nvPr/>
        </p:nvSpPr>
        <p:spPr>
          <a:xfrm>
            <a:off x="1785918" y="1357298"/>
            <a:ext cx="6786610" cy="3571900"/>
          </a:xfrm>
          <a:prstGeom prst="flowChartProcess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u-HU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</a:rPr>
              <a:t>Pince-váltó:</a:t>
            </a:r>
            <a:r>
              <a:rPr lang="hu-HU" sz="2400" dirty="0" smtClean="0">
                <a:solidFill>
                  <a:schemeClr val="tx1"/>
                </a:solidFill>
              </a:rPr>
              <a:t> a címzett nem létező, fiktív személy. 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váltó akkor is érvényes, ha a címzett nem létező személy. </a:t>
            </a:r>
          </a:p>
        </p:txBody>
      </p:sp>
      <p:sp>
        <p:nvSpPr>
          <p:cNvPr id="6" name="Akciógomb: Információ 5">
            <a:hlinkClick r:id="" action="ppaction://noaction" highlightClick="1"/>
          </p:cNvPr>
          <p:cNvSpPr/>
          <p:nvPr/>
        </p:nvSpPr>
        <p:spPr>
          <a:xfrm>
            <a:off x="1928794" y="1500174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0"/>
            <a:ext cx="7500990" cy="1142984"/>
          </a:xfrm>
        </p:spPr>
        <p:txBody>
          <a:bodyPr>
            <a:normAutofit/>
          </a:bodyPr>
          <a:lstStyle/>
          <a:p>
            <a:pPr lvl="0"/>
            <a:r>
              <a:rPr lang="hu-HU" sz="3200" dirty="0" smtClean="0"/>
              <a:t>d) Az esedékesség megjelölése</a:t>
            </a:r>
            <a:endParaRPr lang="hu-HU" sz="3200" dirty="0"/>
          </a:p>
        </p:txBody>
      </p:sp>
      <p:sp>
        <p:nvSpPr>
          <p:cNvPr id="4" name="Folyamatábra: Feldolgozás 3"/>
          <p:cNvSpPr/>
          <p:nvPr/>
        </p:nvSpPr>
        <p:spPr>
          <a:xfrm>
            <a:off x="1643042" y="1142984"/>
            <a:ext cx="4500594" cy="32861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hu-HU" sz="2000" dirty="0" smtClean="0"/>
              <a:t>Esedékesség alapján négyféle váltó különböztethető meg:</a:t>
            </a:r>
          </a:p>
          <a:p>
            <a:pPr lvl="1">
              <a:buFont typeface="Wingdings" pitchFamily="2" charset="2"/>
              <a:buChar char="ü"/>
            </a:pPr>
            <a:r>
              <a:rPr lang="hu-HU" sz="2000" b="1" dirty="0" smtClean="0">
                <a:hlinkClick r:id="rId2" action="ppaction://hlinksldjump"/>
              </a:rPr>
              <a:t>megtekintésre szóló,</a:t>
            </a:r>
            <a:endParaRPr lang="hu-HU" sz="2000" b="1" dirty="0" smtClean="0"/>
          </a:p>
          <a:p>
            <a:pPr lvl="1">
              <a:buFont typeface="Wingdings" pitchFamily="2" charset="2"/>
              <a:buChar char="ü"/>
            </a:pPr>
            <a:r>
              <a:rPr lang="hu-HU" sz="2000" b="1" dirty="0" smtClean="0">
                <a:hlinkClick r:id="rId3" action="ppaction://hlinksldjump"/>
              </a:rPr>
              <a:t>megtekintés után meghatározott időre szóló</a:t>
            </a:r>
            <a:r>
              <a:rPr lang="hu-HU" sz="2000" b="1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hu-HU" sz="2000" b="1" dirty="0" smtClean="0">
                <a:hlinkClick r:id="rId2" action="ppaction://hlinksldjump"/>
              </a:rPr>
              <a:t>kelet után meghatározott időre szóló</a:t>
            </a:r>
            <a:r>
              <a:rPr lang="hu-HU" sz="2000" b="1" dirty="0" smtClean="0"/>
              <a:t>,</a:t>
            </a:r>
          </a:p>
          <a:p>
            <a:pPr lvl="1">
              <a:buFont typeface="Wingdings" pitchFamily="2" charset="2"/>
              <a:buChar char="ü"/>
            </a:pPr>
            <a:r>
              <a:rPr lang="hu-HU" sz="2000" b="1" dirty="0" smtClean="0"/>
              <a:t>és </a:t>
            </a:r>
            <a:r>
              <a:rPr lang="hu-HU" sz="2000" b="1" dirty="0" smtClean="0">
                <a:hlinkClick r:id="rId4" action="ppaction://hlinksldjump"/>
              </a:rPr>
              <a:t>határozott napra szóló váltó</a:t>
            </a:r>
            <a:r>
              <a:rPr lang="hu-HU" sz="2000" b="1" dirty="0" smtClean="0"/>
              <a:t>.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643042" y="4857760"/>
            <a:ext cx="7143800" cy="1714488"/>
          </a:xfrm>
          <a:prstGeom prst="flowChartProcess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hu-HU" sz="1600" dirty="0" smtClean="0"/>
          </a:p>
          <a:p>
            <a:pPr>
              <a:buNone/>
            </a:pPr>
            <a:r>
              <a:rPr lang="hu-HU" dirty="0" smtClean="0"/>
              <a:t>A váltót csak a fent meghatározott esedékességi időpontokra lehet kiállítani. </a:t>
            </a:r>
          </a:p>
          <a:p>
            <a:pPr>
              <a:buNone/>
            </a:pPr>
            <a:r>
              <a:rPr lang="hu-HU" dirty="0" smtClean="0"/>
              <a:t>Abban az esetben, ha a váltó egyik esedékességi változatába sem illeszthető, illetve, ha több esedékességi időpontra szól, </a:t>
            </a:r>
            <a:r>
              <a:rPr lang="hu-HU" b="1" u="sng" dirty="0" smtClean="0">
                <a:solidFill>
                  <a:srgbClr val="0070C0"/>
                </a:solidFill>
              </a:rPr>
              <a:t>semmis</a:t>
            </a:r>
            <a:r>
              <a:rPr lang="hu-HU" u="sng" dirty="0" smtClean="0">
                <a:solidFill>
                  <a:srgbClr val="0070C0"/>
                </a:solidFill>
              </a:rPr>
              <a:t>. </a:t>
            </a:r>
          </a:p>
          <a:p>
            <a:pPr algn="ctr"/>
            <a:endParaRPr lang="hu-HU" sz="1600" dirty="0"/>
          </a:p>
        </p:txBody>
      </p:sp>
      <p:sp>
        <p:nvSpPr>
          <p:cNvPr id="6" name="Jobbra nyíl 5"/>
          <p:cNvSpPr/>
          <p:nvPr/>
        </p:nvSpPr>
        <p:spPr>
          <a:xfrm>
            <a:off x="6143636" y="1857364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8" name="Folyamatábra: Feldolgozás 7"/>
          <p:cNvSpPr/>
          <p:nvPr/>
        </p:nvSpPr>
        <p:spPr>
          <a:xfrm>
            <a:off x="6786578" y="1571612"/>
            <a:ext cx="2000296" cy="26432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Ha az esedékesség </a:t>
            </a:r>
            <a:r>
              <a:rPr lang="hu-HU" sz="1600" i="1" dirty="0" smtClean="0"/>
              <a:t>nem került a váltón feltüntetésre, a </a:t>
            </a:r>
            <a:r>
              <a:rPr lang="hu-HU" sz="1600" dirty="0" smtClean="0"/>
              <a:t>váltó </a:t>
            </a:r>
            <a:r>
              <a:rPr lang="hu-HU" sz="1600" b="1" i="1" u="sng" dirty="0" smtClean="0"/>
              <a:t>megtekintésre szóló váltónak</a:t>
            </a:r>
            <a:r>
              <a:rPr lang="hu-HU" sz="1600" b="1" u="sng" dirty="0" smtClean="0"/>
              <a:t> </a:t>
            </a:r>
            <a:r>
              <a:rPr lang="hu-HU" sz="1600" dirty="0" smtClean="0"/>
              <a:t>minősül.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4480" y="0"/>
            <a:ext cx="7000892" cy="785794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Megtekintésre szóló váltó</a:t>
            </a:r>
            <a:endParaRPr lang="hu-HU" sz="400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Folyamatábra: Feldolgozás 3"/>
          <p:cNvSpPr/>
          <p:nvPr/>
        </p:nvSpPr>
        <p:spPr>
          <a:xfrm>
            <a:off x="1643042" y="1071546"/>
            <a:ext cx="3571900" cy="1428760"/>
          </a:xfrm>
          <a:prstGeom prst="flowChartProcess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megtekintésre szóló váltó </a:t>
            </a:r>
            <a:r>
              <a:rPr lang="hu-HU" sz="2400" b="1" dirty="0" smtClean="0">
                <a:solidFill>
                  <a:srgbClr val="0070C0"/>
                </a:solidFill>
              </a:rPr>
              <a:t>bemutatásakor fizetendő</a:t>
            </a:r>
            <a:r>
              <a:rPr lang="hu-HU" sz="2400" dirty="0" smtClean="0"/>
              <a:t>. 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643042" y="2571744"/>
            <a:ext cx="3571900" cy="178595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megtekintésre szóló váltót </a:t>
            </a:r>
            <a:r>
              <a:rPr lang="hu-HU" sz="2400" b="1" u="sng" dirty="0" smtClean="0">
                <a:solidFill>
                  <a:srgbClr val="0070C0"/>
                </a:solidFill>
              </a:rPr>
              <a:t>a keltétől számított 1 éven belül</a:t>
            </a:r>
            <a:r>
              <a:rPr lang="hu-HU" sz="2400" b="1" dirty="0" smtClean="0">
                <a:solidFill>
                  <a:srgbClr val="0070C0"/>
                </a:solidFill>
              </a:rPr>
              <a:t> </a:t>
            </a:r>
            <a:r>
              <a:rPr lang="hu-HU" sz="2400" dirty="0" smtClean="0"/>
              <a:t>kell fizetésre bemutatni. </a:t>
            </a:r>
          </a:p>
        </p:txBody>
      </p:sp>
      <p:sp>
        <p:nvSpPr>
          <p:cNvPr id="6" name="Folyamatábra: Feldolgozás 5"/>
          <p:cNvSpPr/>
          <p:nvPr/>
        </p:nvSpPr>
        <p:spPr>
          <a:xfrm>
            <a:off x="5357818" y="1071546"/>
            <a:ext cx="3500462" cy="278608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Az egyéves fizetésre bemutatásra meghatározott rendelkezés </a:t>
            </a:r>
            <a:r>
              <a:rPr lang="hu-HU" sz="2000" b="1" dirty="0" err="1" smtClean="0">
                <a:solidFill>
                  <a:srgbClr val="0070C0"/>
                </a:solidFill>
              </a:rPr>
              <a:t>diszpozitív</a:t>
            </a:r>
            <a:r>
              <a:rPr lang="hu-HU" sz="2000" b="1" dirty="0" smtClean="0">
                <a:solidFill>
                  <a:srgbClr val="0070C0"/>
                </a:solidFill>
              </a:rPr>
              <a:t>:</a:t>
            </a:r>
            <a:r>
              <a:rPr lang="hu-HU" sz="2000" dirty="0" smtClean="0"/>
              <a:t> a kibocsátó ennél rövidebb vagy hosszabb határidőt is tűzhet; a váltóátruházó a váltón meghatározott határidőket akár meg is rövidítheti.</a:t>
            </a:r>
          </a:p>
        </p:txBody>
      </p:sp>
      <p:sp>
        <p:nvSpPr>
          <p:cNvPr id="7" name="Téglalap 6"/>
          <p:cNvSpPr/>
          <p:nvPr/>
        </p:nvSpPr>
        <p:spPr>
          <a:xfrm>
            <a:off x="1714480" y="4572008"/>
            <a:ext cx="350046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határidő elmulasztásának jogkövetkezménye a megtérítési igény elvesztése.</a:t>
            </a:r>
          </a:p>
        </p:txBody>
      </p:sp>
      <p:sp>
        <p:nvSpPr>
          <p:cNvPr id="8" name="Folyamatábra: Feldolgozás 7"/>
          <p:cNvSpPr/>
          <p:nvPr/>
        </p:nvSpPr>
        <p:spPr>
          <a:xfrm>
            <a:off x="5429256" y="4143380"/>
            <a:ext cx="3500462" cy="242889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Megtekintésre szóló váltó esetében arra is lehetőség van, hogy a kibocsátó olyan kikötéssel éljen, amely szerint egy meghatározott nap előtt a váltó nem mutatható be fizetés végett.</a:t>
            </a:r>
          </a:p>
        </p:txBody>
      </p:sp>
      <p:sp>
        <p:nvSpPr>
          <p:cNvPr id="11" name="Szalagnyíl jobbra 10"/>
          <p:cNvSpPr/>
          <p:nvPr/>
        </p:nvSpPr>
        <p:spPr>
          <a:xfrm>
            <a:off x="285720" y="3071810"/>
            <a:ext cx="428628" cy="2143140"/>
          </a:xfrm>
          <a:prstGeom prst="curvedRightArrow">
            <a:avLst>
              <a:gd name="adj1" fmla="val 25000"/>
              <a:gd name="adj2" fmla="val 50000"/>
              <a:gd name="adj3" fmla="val 21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785918" y="5857892"/>
            <a:ext cx="3429024" cy="7143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Pl. esedékesség: megtekintéskor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71414"/>
            <a:ext cx="8001024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Megtekintés után meghatározott időre szóló váltó</a:t>
            </a:r>
            <a:endParaRPr lang="hu-HU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571604" y="1428736"/>
            <a:ext cx="7143800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Megtekintés után meghatározott időre szóló váltó esetében a váltót először be kell mutatni a címzettnek elfogadásra. </a:t>
            </a:r>
          </a:p>
          <a:p>
            <a:endParaRPr lang="hu-HU" sz="2000" dirty="0" smtClean="0"/>
          </a:p>
          <a:p>
            <a:r>
              <a:rPr lang="hu-HU" sz="2000" dirty="0" smtClean="0"/>
              <a:t>A címzett által történő </a:t>
            </a:r>
            <a:r>
              <a:rPr lang="hu-HU" sz="2400" b="1" u="sng" dirty="0" smtClean="0">
                <a:solidFill>
                  <a:srgbClr val="0070C0"/>
                </a:solidFill>
              </a:rPr>
              <a:t>aláírás napjától </a:t>
            </a:r>
          </a:p>
          <a:p>
            <a:r>
              <a:rPr lang="hu-HU" sz="2400" b="1" u="sng" dirty="0" smtClean="0">
                <a:solidFill>
                  <a:srgbClr val="0070C0"/>
                </a:solidFill>
              </a:rPr>
              <a:t>kezdődően számított meghatározott </a:t>
            </a:r>
          </a:p>
          <a:p>
            <a:r>
              <a:rPr lang="hu-HU" sz="2400" b="1" u="sng" dirty="0" smtClean="0">
                <a:solidFill>
                  <a:srgbClr val="0070C0"/>
                </a:solidFill>
              </a:rPr>
              <a:t>napon válik esedékessé</a:t>
            </a:r>
            <a:r>
              <a:rPr lang="hu-HU" sz="2400" dirty="0" smtClean="0">
                <a:solidFill>
                  <a:srgbClr val="0070C0"/>
                </a:solidFill>
              </a:rPr>
              <a:t>. </a:t>
            </a:r>
            <a:endParaRPr lang="hu-HU" sz="2000" dirty="0" smtClean="0">
              <a:solidFill>
                <a:srgbClr val="0070C0"/>
              </a:solidFill>
            </a:endParaRPr>
          </a:p>
          <a:p>
            <a:pPr algn="ctr"/>
            <a:endParaRPr lang="hu-HU" sz="2000" dirty="0" smtClean="0"/>
          </a:p>
          <a:p>
            <a:r>
              <a:rPr lang="hu-HU" sz="2000" b="1" dirty="0" smtClean="0"/>
              <a:t>			       KELTEZÉS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571604" y="4714884"/>
            <a:ext cx="4214810" cy="1928826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nem keltezett elfogadás esetében – a törvény szerint </a:t>
            </a:r>
            <a:r>
              <a:rPr lang="hu-HU" dirty="0" smtClean="0">
                <a:solidFill>
                  <a:schemeClr val="bg1"/>
                </a:solidFill>
              </a:rPr>
              <a:t>– </a:t>
            </a:r>
            <a:r>
              <a:rPr lang="hu-HU" b="1" dirty="0" smtClean="0">
                <a:solidFill>
                  <a:srgbClr val="0070C0"/>
                </a:solidFill>
              </a:rPr>
              <a:t>az elfogadás a kibocsátó vagy a váltóátruházók által megszabott határidő utolsó napja</a:t>
            </a:r>
            <a:r>
              <a:rPr lang="hu-HU" dirty="0" smtClean="0">
                <a:solidFill>
                  <a:srgbClr val="0070C0"/>
                </a:solidFill>
              </a:rPr>
              <a:t>;</a:t>
            </a:r>
            <a:r>
              <a:rPr lang="hu-HU" dirty="0" smtClean="0"/>
              <a:t> ezek hiányában pedig az egy éves határidő utolsó napja.</a:t>
            </a:r>
          </a:p>
          <a:p>
            <a:pPr algn="ctr"/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6643702" y="3429000"/>
            <a:ext cx="2071702" cy="164307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/>
              <a:t>Saját váltó esetében a kiállítónak láttamozásra kell bemutatnia a váltót.</a:t>
            </a:r>
          </a:p>
        </p:txBody>
      </p:sp>
      <p:sp>
        <p:nvSpPr>
          <p:cNvPr id="9" name="Lefelé nyíl 8"/>
          <p:cNvSpPr/>
          <p:nvPr/>
        </p:nvSpPr>
        <p:spPr>
          <a:xfrm>
            <a:off x="5429256" y="3214686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Lefelé nyíl 9"/>
          <p:cNvSpPr/>
          <p:nvPr/>
        </p:nvSpPr>
        <p:spPr>
          <a:xfrm>
            <a:off x="5286380" y="4286256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5929322" y="5500702"/>
            <a:ext cx="2786082" cy="11287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Pl. </a:t>
            </a:r>
          </a:p>
          <a:p>
            <a:pPr algn="ctr"/>
            <a:r>
              <a:rPr lang="hu-HU" dirty="0" smtClean="0"/>
              <a:t>Esedékesség: megtekintés utáni 13. napon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643834" cy="107157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Kelet után meghatározott időre szóló váltó</a:t>
            </a:r>
            <a:endParaRPr lang="hu-HU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Folyamatábra: Feldolgozás 3"/>
          <p:cNvSpPr/>
          <p:nvPr/>
        </p:nvSpPr>
        <p:spPr>
          <a:xfrm>
            <a:off x="1714480" y="1857364"/>
            <a:ext cx="6858048" cy="228601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kelet után meghatározott időre szóló váltó esedékessége </a:t>
            </a:r>
            <a:r>
              <a:rPr lang="hu-HU" sz="2400" b="1" u="sng" dirty="0" smtClean="0">
                <a:solidFill>
                  <a:srgbClr val="0070C0"/>
                </a:solidFill>
              </a:rPr>
              <a:t>a keltezést követő, előre meghatározott nap. </a:t>
            </a:r>
          </a:p>
          <a:p>
            <a:pPr algn="ctr"/>
            <a:r>
              <a:rPr lang="hu-HU" sz="2400" dirty="0" smtClean="0"/>
              <a:t>Ilyen váltó esetében pontosan és előre lehet tudni a teljesítés időpontját.</a:t>
            </a:r>
          </a:p>
        </p:txBody>
      </p:sp>
      <p:sp>
        <p:nvSpPr>
          <p:cNvPr id="5" name="Téglalap 4"/>
          <p:cNvSpPr/>
          <p:nvPr/>
        </p:nvSpPr>
        <p:spPr>
          <a:xfrm>
            <a:off x="4572000" y="5214950"/>
            <a:ext cx="4143404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pl. esedékesség: </a:t>
            </a:r>
          </a:p>
          <a:p>
            <a:pPr algn="ctr"/>
            <a:r>
              <a:rPr lang="hu-HU" sz="2800" dirty="0" smtClean="0"/>
              <a:t>kelet után 20. nap</a:t>
            </a:r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643042" y="500042"/>
            <a:ext cx="7215238" cy="607223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u-HU" sz="3200" dirty="0" smtClean="0">
              <a:solidFill>
                <a:schemeClr val="tx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határidők értelmezése: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 a váltó a kelettől vagy a megtekintéstől egy vagy több egész és egy fél hónapra szól, 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előbb az egész hónapokat kell számításba venni.</a:t>
            </a:r>
            <a:endParaRPr kumimoji="0" lang="hu-H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 az esedékesség a hónap kezdetére, közepére (január közepe, február közepe stb.) vagy végére szól, ezalatt 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hónap első, tizenötödik vagy utolsó napját kell érteni.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Ezek</a:t>
            </a:r>
            <a:r>
              <a:rPr kumimoji="0" lang="hu-H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kifejezések: „nyolc nap” vagy „tizenöt nap” nem egy, illetve két hetet, hanem valóságban nyolc, illetve tizenöt napi határidőt jelentenek.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 a kifejezés: „fél hónap” tizenöt napot jelent.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Megfelelő nap hiányában az esedékesség e hónap utolsó napja.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1785918" y="642918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358214" cy="785794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sz="400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Határozott napra szóló váltó</a:t>
            </a:r>
            <a:endParaRPr lang="hu-HU" sz="400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olyamatábra: Feldolgozás 4"/>
          <p:cNvSpPr/>
          <p:nvPr/>
        </p:nvSpPr>
        <p:spPr>
          <a:xfrm>
            <a:off x="1643042" y="1357298"/>
            <a:ext cx="3571900" cy="521497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Határozott napra szóló váltó esetében </a:t>
            </a:r>
            <a:r>
              <a:rPr lang="hu-HU" sz="2400" b="1" u="sng" dirty="0" smtClean="0">
                <a:solidFill>
                  <a:srgbClr val="0070C0"/>
                </a:solidFill>
              </a:rPr>
              <a:t>egy konkrét naptári napban </a:t>
            </a:r>
            <a:r>
              <a:rPr lang="hu-HU" sz="2400" dirty="0" smtClean="0"/>
              <a:t>kerül megjelölésre az esedékesség.</a:t>
            </a:r>
          </a:p>
          <a:p>
            <a:pPr algn="ctr"/>
            <a:r>
              <a:rPr lang="hu-HU" sz="2400" dirty="0" smtClean="0"/>
              <a:t>A hamisítás veszélyének elkerülése érdekében a határozott nap feltüntetése római számmal nem lehetséges, vagyis ezeket is </a:t>
            </a:r>
            <a:r>
              <a:rPr lang="hu-HU" sz="2400" b="1" dirty="0" smtClean="0">
                <a:solidFill>
                  <a:srgbClr val="0070C0"/>
                </a:solidFill>
              </a:rPr>
              <a:t>arab számmal </a:t>
            </a:r>
            <a:r>
              <a:rPr lang="hu-HU" sz="2400" dirty="0" smtClean="0"/>
              <a:t>kell meghatározni.</a:t>
            </a:r>
          </a:p>
        </p:txBody>
      </p:sp>
      <p:sp>
        <p:nvSpPr>
          <p:cNvPr id="4" name="Téglalap 3"/>
          <p:cNvSpPr/>
          <p:nvPr/>
        </p:nvSpPr>
        <p:spPr>
          <a:xfrm>
            <a:off x="5572132" y="5214950"/>
            <a:ext cx="3286148" cy="1285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hu-HU" sz="2000" dirty="0" smtClean="0"/>
              <a:t>pl.:</a:t>
            </a:r>
          </a:p>
          <a:p>
            <a:pPr>
              <a:buNone/>
            </a:pPr>
            <a:r>
              <a:rPr lang="hu-HU" sz="2000" dirty="0" smtClean="0"/>
              <a:t>esedékesség: 2018. október 17.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357422" y="1643050"/>
            <a:ext cx="5143536" cy="3357586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hu-H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hu-H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hu-H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hu-HU" sz="2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A határozott nap nemcsak naptárilag meghatározott nap lehet, hanem olyan esemény is, amelynek időpontja minden kétséget kizáróan meghatározható. 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tx1"/>
                </a:solidFill>
              </a:rPr>
              <a:t>Ilyen lehet az államalapítás ünnepe: augusztus 20. </a:t>
            </a: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571736" y="1857364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/>
              <a:t>Az értékpapírok csoportosítása</a:t>
            </a:r>
            <a:endParaRPr lang="hu-HU" b="1" dirty="0"/>
          </a:p>
        </p:txBody>
      </p:sp>
      <p:sp>
        <p:nvSpPr>
          <p:cNvPr id="8" name="Folyamatábra: Feldolgozás 7"/>
          <p:cNvSpPr/>
          <p:nvPr/>
        </p:nvSpPr>
        <p:spPr>
          <a:xfrm>
            <a:off x="1714480" y="1643050"/>
            <a:ext cx="3286148" cy="278608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Kötelmi jogi értékpapírok</a:t>
            </a:r>
          </a:p>
          <a:p>
            <a:pPr algn="ctr"/>
            <a:r>
              <a:rPr lang="hu-HU" b="1" dirty="0" smtClean="0"/>
              <a:t>Pénzkövetelésről szóló:</a:t>
            </a:r>
          </a:p>
          <a:p>
            <a:pPr algn="ctr"/>
            <a:r>
              <a:rPr lang="hu-HU" dirty="0" smtClean="0"/>
              <a:t>Váltó</a:t>
            </a:r>
          </a:p>
          <a:p>
            <a:pPr algn="ctr"/>
            <a:r>
              <a:rPr lang="hu-HU" dirty="0" smtClean="0"/>
              <a:t>Csekk</a:t>
            </a:r>
          </a:p>
          <a:p>
            <a:pPr algn="ctr"/>
            <a:r>
              <a:rPr lang="hu-HU" b="1" dirty="0" smtClean="0"/>
              <a:t>Tpt. Szerinti hitelviszonyt megtestesítő:</a:t>
            </a:r>
          </a:p>
          <a:p>
            <a:pPr algn="ctr"/>
            <a:r>
              <a:rPr lang="hu-HU" dirty="0" smtClean="0"/>
              <a:t>Kötvény</a:t>
            </a:r>
          </a:p>
          <a:p>
            <a:pPr algn="ctr"/>
            <a:r>
              <a:rPr lang="hu-HU" dirty="0" smtClean="0"/>
              <a:t>Kincstárjegy</a:t>
            </a:r>
          </a:p>
          <a:p>
            <a:pPr algn="ctr"/>
            <a:r>
              <a:rPr lang="hu-HU" dirty="0" smtClean="0"/>
              <a:t>Letéti jegy</a:t>
            </a:r>
          </a:p>
          <a:p>
            <a:pPr algn="ctr"/>
            <a:r>
              <a:rPr lang="hu-HU" dirty="0" smtClean="0"/>
              <a:t>Jelzáloglevél </a:t>
            </a:r>
            <a:endParaRPr lang="hu-HU" dirty="0"/>
          </a:p>
        </p:txBody>
      </p:sp>
      <p:sp>
        <p:nvSpPr>
          <p:cNvPr id="15" name="Folyamatábra: Feldolgozás 14"/>
          <p:cNvSpPr/>
          <p:nvPr/>
        </p:nvSpPr>
        <p:spPr>
          <a:xfrm>
            <a:off x="5429256" y="1643050"/>
            <a:ext cx="3286148" cy="178595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Dologi jogi értékpapírok</a:t>
            </a:r>
          </a:p>
          <a:p>
            <a:pPr algn="ctr"/>
            <a:r>
              <a:rPr lang="hu-HU" dirty="0" smtClean="0"/>
              <a:t>Közraktári jegy</a:t>
            </a:r>
          </a:p>
          <a:p>
            <a:pPr algn="ctr"/>
            <a:endParaRPr lang="hu-HU" b="1" dirty="0"/>
          </a:p>
        </p:txBody>
      </p:sp>
      <p:sp>
        <p:nvSpPr>
          <p:cNvPr id="16" name="Folyamatábra: Feldolgozás 15"/>
          <p:cNvSpPr/>
          <p:nvPr/>
        </p:nvSpPr>
        <p:spPr>
          <a:xfrm>
            <a:off x="5429256" y="4643446"/>
            <a:ext cx="3286148" cy="178595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Egyéb</a:t>
            </a:r>
          </a:p>
          <a:p>
            <a:pPr algn="ctr"/>
            <a:r>
              <a:rPr lang="hu-HU" dirty="0" smtClean="0"/>
              <a:t>Befektetési jegy</a:t>
            </a:r>
            <a:endParaRPr lang="hu-HU" dirty="0"/>
          </a:p>
        </p:txBody>
      </p:sp>
      <p:sp>
        <p:nvSpPr>
          <p:cNvPr id="17" name="Folyamatábra: Feldolgozás 16"/>
          <p:cNvSpPr/>
          <p:nvPr/>
        </p:nvSpPr>
        <p:spPr>
          <a:xfrm>
            <a:off x="1714480" y="4643446"/>
            <a:ext cx="3286148" cy="178595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Tagsági jogi értékpapír</a:t>
            </a:r>
          </a:p>
          <a:p>
            <a:pPr algn="ctr"/>
            <a:r>
              <a:rPr lang="hu-HU" dirty="0" smtClean="0"/>
              <a:t>Részvény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2428" cy="1143000"/>
          </a:xfrm>
        </p:spPr>
        <p:txBody>
          <a:bodyPr/>
          <a:lstStyle/>
          <a:p>
            <a:r>
              <a:rPr lang="hu-HU" sz="4000" dirty="0" smtClean="0"/>
              <a:t>e) A fizetési hely megjelölése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4546" y="2214554"/>
            <a:ext cx="5686436" cy="32861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/>
              <a:t>A </a:t>
            </a:r>
            <a:r>
              <a:rPr lang="hu-HU" sz="2400" dirty="0"/>
              <a:t>váltóban fel kell tüntetni </a:t>
            </a:r>
            <a:r>
              <a:rPr lang="hu-HU" sz="2400" dirty="0" smtClean="0"/>
              <a:t>a fizetés helyét.</a:t>
            </a:r>
          </a:p>
          <a:p>
            <a:pPr>
              <a:buNone/>
            </a:pPr>
            <a:r>
              <a:rPr lang="hu-HU" sz="2400" dirty="0" smtClean="0"/>
              <a:t>Főszabály </a:t>
            </a:r>
            <a:r>
              <a:rPr lang="hu-HU" sz="2400" dirty="0"/>
              <a:t>szerint a fizetési hely a címzett lakóhelye. Éppen ezért, ha a fizetési hely nem került külön megjelölésre, </a:t>
            </a:r>
            <a:r>
              <a:rPr lang="hu-HU" sz="2400" b="1" dirty="0">
                <a:solidFill>
                  <a:srgbClr val="0070C0"/>
                </a:solidFill>
              </a:rPr>
              <a:t>a címzett neve mellett feltüntetett helyet kell fizetési helynek tekinteni.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5984" y="785794"/>
            <a:ext cx="5715024" cy="53553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Ettől eltér az az eset, amikor a váltón feltüntetésre kerül a fizetés helye. Ilyenkor a címzettnek nem a lakóhelyén, hanem a váltóban feltüntetett helyen kell a fizetési kötelezettségét teljesítenie. Ez a folyamat a váltótelepítés.</a:t>
            </a:r>
          </a:p>
          <a:p>
            <a:pPr>
              <a:buNone/>
            </a:pPr>
            <a:r>
              <a:rPr lang="hu-HU" dirty="0" smtClean="0"/>
              <a:t>A telepítésnek az a célja, hogy olyan helyen történjen meg a fizetés, ahol a címzett rendelkezni tud a fizetéshez szükséges összeggel.</a:t>
            </a:r>
          </a:p>
          <a:p>
            <a:pPr>
              <a:buNone/>
            </a:pPr>
            <a:r>
              <a:rPr lang="hu-HU" dirty="0" smtClean="0"/>
              <a:t>Telepített a váltó, ha a teljesítés helye nem a címzett lakóhelye, hanem az a telep, hely, helység, amit a váltó feltüntet. </a:t>
            </a:r>
          </a:p>
          <a:p>
            <a:pPr>
              <a:buNone/>
            </a:pPr>
            <a:r>
              <a:rPr lang="hu-HU" dirty="0" smtClean="0"/>
              <a:t>Telepes az a személy, akinél személy szerint a váltót ki kell fizetni (pl. pénzintézet).</a:t>
            </a:r>
            <a:endParaRPr lang="hu-HU" dirty="0"/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500298" y="1071546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hu-HU" b="1" dirty="0" smtClean="0"/>
              <a:t>f) A jogosult neve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14480" y="1357298"/>
            <a:ext cx="6357982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váltó névre szóló értékpapír, ebből következően meg kell jelölni a jogosultat is benne; vagyis azt a személyt, akinek a részére vagy a rendelkezésére teljesíteni kell a fizetést. </a:t>
            </a:r>
          </a:p>
        </p:txBody>
      </p:sp>
      <p:sp>
        <p:nvSpPr>
          <p:cNvPr id="6" name="Téglalap feliratnak 5"/>
          <p:cNvSpPr/>
          <p:nvPr/>
        </p:nvSpPr>
        <p:spPr>
          <a:xfrm>
            <a:off x="1785918" y="4357694"/>
            <a:ext cx="6286544" cy="2214578"/>
          </a:xfrm>
          <a:prstGeom prst="wedgeRectCallout">
            <a:avLst>
              <a:gd name="adj1" fmla="val -26382"/>
              <a:gd name="adj2" fmla="val -65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Az első jogosult a rendelvényes; az a személy, akinek a részére a kibocsátó a váltót átadja. </a:t>
            </a:r>
          </a:p>
          <a:p>
            <a:r>
              <a:rPr lang="hu-HU" dirty="0" smtClean="0"/>
              <a:t>A rendelvényes egyben az első átruházó is.</a:t>
            </a:r>
          </a:p>
          <a:p>
            <a:r>
              <a:rPr lang="hu-HU" dirty="0" smtClean="0"/>
              <a:t>Rendelvényes lehet természetes személy, jogi személy, jogi személyiség nélküli </a:t>
            </a:r>
            <a:r>
              <a:rPr lang="hu-HU" dirty="0" err="1" smtClean="0"/>
              <a:t>gt</a:t>
            </a:r>
            <a:r>
              <a:rPr lang="hu-HU" dirty="0" smtClean="0"/>
              <a:t>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>
            <a:normAutofit fontScale="90000"/>
          </a:bodyPr>
          <a:lstStyle/>
          <a:p>
            <a:pPr lvl="0"/>
            <a:r>
              <a:rPr lang="hu-HU" b="1" dirty="0" smtClean="0"/>
              <a:t>g) A kiállítás napja és helye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2428868"/>
            <a:ext cx="6943716" cy="15430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váltón szerepeltetni kell a kiállítás helyét, </a:t>
            </a:r>
            <a:r>
              <a:rPr lang="hu-HU" dirty="0" smtClean="0"/>
              <a:t>idejét. A kiállítás ideje az évet</a:t>
            </a:r>
            <a:r>
              <a:rPr lang="hu-HU" dirty="0"/>
              <a:t>, hónapot, </a:t>
            </a:r>
            <a:r>
              <a:rPr lang="hu-HU" dirty="0" smtClean="0"/>
              <a:t>napot jelenti.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sig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357562"/>
            <a:ext cx="2243352" cy="121444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714356"/>
          </a:xfrm>
        </p:spPr>
        <p:txBody>
          <a:bodyPr>
            <a:normAutofit fontScale="90000"/>
          </a:bodyPr>
          <a:lstStyle/>
          <a:p>
            <a:pPr lvl="0"/>
            <a:r>
              <a:rPr lang="hu-HU" b="1" dirty="0" smtClean="0"/>
              <a:t>h) A kibocsátó aláírása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643042" y="2000240"/>
            <a:ext cx="7143800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kibocsátó aláírásának </a:t>
            </a:r>
            <a:r>
              <a:rPr lang="hu-HU" sz="2400" b="1" dirty="0" smtClean="0">
                <a:solidFill>
                  <a:srgbClr val="0070C0"/>
                </a:solidFill>
              </a:rPr>
              <a:t>a váltó kibocsátásakor </a:t>
            </a:r>
            <a:r>
              <a:rPr lang="hu-HU" sz="2400" dirty="0" smtClean="0"/>
              <a:t>kell azon szerepelnie. Ez a követelmény </a:t>
            </a:r>
            <a:r>
              <a:rPr lang="hu-HU" sz="2400" b="1" dirty="0" smtClean="0">
                <a:solidFill>
                  <a:srgbClr val="0070C0"/>
                </a:solidFill>
              </a:rPr>
              <a:t>törvényi minimum</a:t>
            </a:r>
            <a:r>
              <a:rPr lang="hu-HU" sz="2400" dirty="0" smtClean="0"/>
              <a:t>.</a:t>
            </a:r>
          </a:p>
        </p:txBody>
      </p:sp>
      <p:sp>
        <p:nvSpPr>
          <p:cNvPr id="6" name="Folyamatábra: Feldolgozás 5"/>
          <p:cNvSpPr/>
          <p:nvPr/>
        </p:nvSpPr>
        <p:spPr>
          <a:xfrm>
            <a:off x="2214546" y="4643446"/>
            <a:ext cx="5929354" cy="1857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kibocsátó/kiállító aláírásának kivételével a váltókellékeknek </a:t>
            </a:r>
            <a:r>
              <a:rPr lang="hu-HU" sz="2000" b="1" dirty="0" smtClean="0">
                <a:solidFill>
                  <a:srgbClr val="0070C0"/>
                </a:solidFill>
              </a:rPr>
              <a:t>a követelés érvényesítésekor kell szerepelniük a váltón.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váltókellékek hiánya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2571744"/>
            <a:ext cx="7158030" cy="40719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1600" b="1" dirty="0" smtClean="0"/>
              <a:t>Kivételek:</a:t>
            </a:r>
          </a:p>
          <a:p>
            <a:pPr lvl="0"/>
            <a:r>
              <a:rPr lang="hu-HU" sz="1600" dirty="0" smtClean="0"/>
              <a:t>az </a:t>
            </a:r>
            <a:r>
              <a:rPr lang="hu-HU" sz="1600" dirty="0"/>
              <a:t>olyan váltót, amelyen az esedékesség nincs megjelölve, </a:t>
            </a:r>
            <a:r>
              <a:rPr lang="hu-HU" sz="1600" b="1" dirty="0"/>
              <a:t>megtekintésre szóló váltónak kell </a:t>
            </a:r>
            <a:r>
              <a:rPr lang="hu-HU" sz="1600" b="1" dirty="0" smtClean="0"/>
              <a:t>tekinteni</a:t>
            </a:r>
          </a:p>
          <a:p>
            <a:pPr lvl="0"/>
            <a:endParaRPr lang="hu-HU" sz="1600" b="1" dirty="0"/>
          </a:p>
          <a:p>
            <a:pPr lvl="0"/>
            <a:r>
              <a:rPr lang="hu-HU" sz="1600" dirty="0"/>
              <a:t>külön megjelölés hiányában a címzett neve mellett feltüntetett helyet fizetési helynek és egyúttal </a:t>
            </a:r>
            <a:r>
              <a:rPr lang="hu-HU" sz="1600" b="1" dirty="0"/>
              <a:t>a címzett lakóhelyének kell </a:t>
            </a:r>
            <a:r>
              <a:rPr lang="hu-HU" sz="1600" b="1" dirty="0" smtClean="0"/>
              <a:t>tekinteni</a:t>
            </a:r>
          </a:p>
          <a:p>
            <a:pPr lvl="0"/>
            <a:endParaRPr lang="hu-HU" sz="1600" b="1" dirty="0"/>
          </a:p>
          <a:p>
            <a:pPr lvl="0"/>
            <a:r>
              <a:rPr lang="hu-HU" sz="1600" dirty="0"/>
              <a:t>ha a váltón a kiállítás helye nincs megjelölve, </a:t>
            </a:r>
            <a:r>
              <a:rPr lang="hu-HU" sz="1600" b="1" dirty="0"/>
              <a:t>a váltót úgy kell tekinteni, mintha a kibocsátó neve mellett megjelölt helyen állították volna ki.</a:t>
            </a:r>
          </a:p>
          <a:p>
            <a:endParaRPr lang="hu-HU" sz="1600" dirty="0" smtClean="0"/>
          </a:p>
          <a:p>
            <a:r>
              <a:rPr lang="hu-HU" sz="1600" dirty="0" smtClean="0"/>
              <a:t>Ha </a:t>
            </a:r>
            <a:r>
              <a:rPr lang="hu-HU" sz="1600" dirty="0"/>
              <a:t>a váltó a kibocsátáskor hiányos volt és a pótlás a létrejött megállapodástól eltér, a váltóbirtokossal szemben a megállapodás megszegésére csak abban az esetben lehet hivatkozni, ha a váltót a váltóbirtokos rosszhiszeműen szerezte, vagy ha a megszerzéssel kapcsolatban súlyos gondatlanságot követett el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sp>
        <p:nvSpPr>
          <p:cNvPr id="4" name="Téglalap 3"/>
          <p:cNvSpPr/>
          <p:nvPr/>
        </p:nvSpPr>
        <p:spPr>
          <a:xfrm>
            <a:off x="1643042" y="1142984"/>
            <a:ext cx="7143800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tx1"/>
                </a:solidFill>
              </a:rPr>
              <a:t>Főszabály:  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váltókellékek hiánya esetén az okirat nem tekinthető értékpapírnak, csupán utalványnak.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0"/>
            <a:ext cx="714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 smtClean="0"/>
              <a:t>Nem kötelező váltókellékek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857356" y="1714488"/>
            <a:ext cx="648656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váltón a kötelező kellékeken túl egyéb nyilatkozatok is szerepelhetnek. Ezek nem érintik a váltó érvényességét. </a:t>
            </a:r>
          </a:p>
        </p:txBody>
      </p:sp>
      <p:sp>
        <p:nvSpPr>
          <p:cNvPr id="5" name="Téglalap 4"/>
          <p:cNvSpPr/>
          <p:nvPr/>
        </p:nvSpPr>
        <p:spPr>
          <a:xfrm>
            <a:off x="3500430" y="4714884"/>
            <a:ext cx="3643338" cy="1857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u-HU" sz="2400" dirty="0" smtClean="0"/>
              <a:t>Pl.</a:t>
            </a:r>
          </a:p>
          <a:p>
            <a:pPr lvl="0">
              <a:buFont typeface="Arial" pitchFamily="34" charset="0"/>
              <a:buChar char="•"/>
            </a:pPr>
            <a:r>
              <a:rPr lang="hu-HU" sz="2400" b="1" dirty="0" err="1" smtClean="0"/>
              <a:t>Rektazáradék</a:t>
            </a:r>
            <a:endParaRPr lang="hu-H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hu-HU" sz="2400" dirty="0" smtClean="0"/>
              <a:t>„költség nélkül”</a:t>
            </a:r>
          </a:p>
          <a:p>
            <a:pPr lvl="0">
              <a:buFont typeface="Arial" pitchFamily="34" charset="0"/>
              <a:buChar char="•"/>
            </a:pPr>
            <a:r>
              <a:rPr lang="hu-HU" sz="2400" b="1" dirty="0" smtClean="0"/>
              <a:t>„óvás nélkül” záradék</a:t>
            </a:r>
            <a:endParaRPr lang="hu-HU" sz="2400" dirty="0" smtClean="0"/>
          </a:p>
          <a:p>
            <a:pPr algn="ctr">
              <a:buFont typeface="Arial" pitchFamily="34" charset="0"/>
              <a:buChar char="•"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939784"/>
          </a:xfrm>
        </p:spPr>
        <p:txBody>
          <a:bodyPr>
            <a:normAutofit/>
          </a:bodyPr>
          <a:lstStyle/>
          <a:p>
            <a:r>
              <a:rPr lang="hu-HU" b="1" dirty="0" smtClean="0"/>
              <a:t>A váltónyilatkozat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3571876"/>
            <a:ext cx="8229600" cy="4525963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571604" y="1285860"/>
            <a:ext cx="685804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váltójogviszony </a:t>
            </a:r>
            <a:r>
              <a:rPr lang="hu-HU" b="1" dirty="0" smtClean="0">
                <a:solidFill>
                  <a:srgbClr val="0070C0"/>
                </a:solidFill>
              </a:rPr>
              <a:t>váltónyilatkozat</a:t>
            </a:r>
            <a:r>
              <a:rPr lang="hu-HU" dirty="0" smtClean="0"/>
              <a:t> alapján keletkezik. </a:t>
            </a:r>
          </a:p>
          <a:p>
            <a:pPr algn="ctr"/>
            <a:r>
              <a:rPr lang="hu-HU" dirty="0" smtClean="0"/>
              <a:t>A váltónyilatkozat olyan írásbeli jognyilatkozat, amelyet a váltóra vagy az ahhoz csatolt lapra (toldatra) kell írni. Ezt a nyilatkozatot az átruházónak alá kell írnia.</a:t>
            </a:r>
          </a:p>
        </p:txBody>
      </p:sp>
      <p:sp>
        <p:nvSpPr>
          <p:cNvPr id="5" name="Téglalap 4"/>
          <p:cNvSpPr/>
          <p:nvPr/>
        </p:nvSpPr>
        <p:spPr>
          <a:xfrm>
            <a:off x="1571604" y="2714620"/>
            <a:ext cx="6858048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váltónyilatkozat érvényességi feltétele a váltóképesség. Váltónyilatkozatot csak váltóképes személy tehet (=polgári jogi cselekvőképesség). </a:t>
            </a:r>
          </a:p>
        </p:txBody>
      </p:sp>
      <p:sp>
        <p:nvSpPr>
          <p:cNvPr id="6" name="Téglalap 5"/>
          <p:cNvSpPr/>
          <p:nvPr/>
        </p:nvSpPr>
        <p:spPr>
          <a:xfrm>
            <a:off x="1571604" y="3714752"/>
            <a:ext cx="6858048" cy="1200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Váltókötelezettséget személyesen és meghatalmazott útján lehet vállalni. </a:t>
            </a:r>
          </a:p>
        </p:txBody>
      </p:sp>
      <p:sp>
        <p:nvSpPr>
          <p:cNvPr id="7" name="Téglalap 6"/>
          <p:cNvSpPr/>
          <p:nvPr/>
        </p:nvSpPr>
        <p:spPr>
          <a:xfrm>
            <a:off x="1571604" y="5072074"/>
            <a:ext cx="6858048" cy="164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Ha a képviselő jogkörét túllépi vagy álképviselet esetében, a (ál)képviselő maga válik kötelezetté. Ha fizet, ugyanazok a jogok illetik meg, mint az állítólagos képviseltet illették volna.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A váltó átruházása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571604" y="1214422"/>
            <a:ext cx="7358114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hu-HU" sz="2400" b="1" dirty="0" smtClean="0">
                <a:solidFill>
                  <a:srgbClr val="0070C0"/>
                </a:solidFill>
              </a:rPr>
              <a:t>Minden váltó </a:t>
            </a:r>
            <a:r>
              <a:rPr lang="hu-HU" sz="2400" dirty="0" smtClean="0"/>
              <a:t>váltóátruházás (forgatmány) útján átruházható.</a:t>
            </a:r>
          </a:p>
          <a:p>
            <a:pPr algn="ctr">
              <a:buNone/>
            </a:pPr>
            <a:endParaRPr lang="hu-HU" sz="2400" dirty="0" smtClean="0"/>
          </a:p>
          <a:p>
            <a:pPr algn="ctr">
              <a:buNone/>
            </a:pPr>
            <a:r>
              <a:rPr lang="hu-HU" sz="2400" dirty="0" smtClean="0"/>
              <a:t>A váltó a törvény erejénél fogva átruházható – </a:t>
            </a:r>
            <a:r>
              <a:rPr lang="hu-HU" sz="2400" b="1" dirty="0" smtClean="0">
                <a:solidFill>
                  <a:srgbClr val="0070C0"/>
                </a:solidFill>
              </a:rPr>
              <a:t>ipso </a:t>
            </a:r>
            <a:r>
              <a:rPr lang="hu-HU" sz="2400" b="1" dirty="0" err="1" smtClean="0">
                <a:solidFill>
                  <a:srgbClr val="0070C0"/>
                </a:solidFill>
              </a:rPr>
              <a:t>iure</a:t>
            </a:r>
            <a:r>
              <a:rPr lang="hu-HU" sz="2400" b="1" dirty="0" smtClean="0">
                <a:solidFill>
                  <a:srgbClr val="0070C0"/>
                </a:solidFill>
              </a:rPr>
              <a:t> forgatható értékpapír</a:t>
            </a:r>
            <a:r>
              <a:rPr lang="hu-HU" sz="2400" dirty="0" smtClean="0">
                <a:solidFill>
                  <a:srgbClr val="0070C0"/>
                </a:solidFill>
              </a:rPr>
              <a:t>.</a:t>
            </a:r>
            <a:endParaRPr lang="hu-HU" sz="2400" dirty="0">
              <a:solidFill>
                <a:srgbClr val="0070C0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857752" y="2071678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2786050" y="3429000"/>
            <a:ext cx="4714908" cy="3143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váltó nem forgatható, ha azt kifejezett nyilatkozattal, ún. negatív rendeleti záradékkal megtiltják. </a:t>
            </a:r>
          </a:p>
          <a:p>
            <a:pPr algn="ctr"/>
            <a:endParaRPr lang="hu-HU" sz="2400" i="1" dirty="0" smtClean="0"/>
          </a:p>
          <a:p>
            <a:pPr algn="ctr"/>
            <a:r>
              <a:rPr lang="hu-HU" sz="2400" b="1" dirty="0" err="1" smtClean="0">
                <a:solidFill>
                  <a:srgbClr val="0070C0"/>
                </a:solidFill>
              </a:rPr>
              <a:t>rektapapír</a:t>
            </a:r>
            <a:r>
              <a:rPr lang="hu-HU" sz="2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engedményezés</a:t>
            </a:r>
          </a:p>
        </p:txBody>
      </p:sp>
      <p:sp>
        <p:nvSpPr>
          <p:cNvPr id="10" name="Lefelé nyíl 9"/>
          <p:cNvSpPr/>
          <p:nvPr/>
        </p:nvSpPr>
        <p:spPr>
          <a:xfrm>
            <a:off x="4929190" y="507207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felé nyíl 10"/>
          <p:cNvSpPr/>
          <p:nvPr/>
        </p:nvSpPr>
        <p:spPr>
          <a:xfrm>
            <a:off x="4929190" y="578645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785794"/>
            <a:ext cx="1111258" cy="1428760"/>
          </a:xfrm>
          <a:prstGeom prst="rect">
            <a:avLst/>
          </a:prstGeom>
        </p:spPr>
      </p:pic>
      <p:pic>
        <p:nvPicPr>
          <p:cNvPr id="7" name="Kép 6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785794"/>
            <a:ext cx="1111258" cy="1428760"/>
          </a:xfrm>
          <a:prstGeom prst="rect">
            <a:avLst/>
          </a:prstGeom>
        </p:spPr>
      </p:pic>
      <p:pic>
        <p:nvPicPr>
          <p:cNvPr id="8" name="Kép 7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785794"/>
            <a:ext cx="1111258" cy="1428760"/>
          </a:xfrm>
          <a:prstGeom prst="rect">
            <a:avLst/>
          </a:prstGeom>
        </p:spPr>
      </p:pic>
      <p:pic>
        <p:nvPicPr>
          <p:cNvPr id="9" name="Kép 8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785794"/>
            <a:ext cx="1111258" cy="1428760"/>
          </a:xfrm>
          <a:prstGeom prst="rect">
            <a:avLst/>
          </a:prstGeom>
        </p:spPr>
      </p:pic>
      <p:pic>
        <p:nvPicPr>
          <p:cNvPr id="5" name="Kép 4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785794"/>
            <a:ext cx="1111258" cy="1428760"/>
          </a:xfrm>
          <a:prstGeom prst="rect">
            <a:avLst/>
          </a:prstGeom>
          <a:ln>
            <a:noFill/>
          </a:ln>
        </p:spPr>
      </p:pic>
      <p:sp>
        <p:nvSpPr>
          <p:cNvPr id="10" name="Szövegdoboz 9"/>
          <p:cNvSpPr txBox="1"/>
          <p:nvPr/>
        </p:nvSpPr>
        <p:spPr>
          <a:xfrm>
            <a:off x="1285852" y="2143116"/>
            <a:ext cx="22860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első </a:t>
            </a:r>
          </a:p>
          <a:p>
            <a:pPr algn="ctr"/>
            <a:r>
              <a:rPr lang="hu-HU" dirty="0" smtClean="0"/>
              <a:t>váltóbirtokos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571604" y="0"/>
            <a:ext cx="6643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váltójogviszony jogosultja a váltóbirtokos. </a:t>
            </a:r>
          </a:p>
          <a:p>
            <a:endParaRPr lang="hu-HU" dirty="0"/>
          </a:p>
        </p:txBody>
      </p:sp>
      <p:sp>
        <p:nvSpPr>
          <p:cNvPr id="14" name="Szalagnyíl jobbra 13"/>
          <p:cNvSpPr/>
          <p:nvPr/>
        </p:nvSpPr>
        <p:spPr>
          <a:xfrm rot="16200000">
            <a:off x="3349837" y="1936519"/>
            <a:ext cx="329188" cy="10281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5" name="Szalagnyíl jobbra 14"/>
          <p:cNvSpPr/>
          <p:nvPr/>
        </p:nvSpPr>
        <p:spPr>
          <a:xfrm rot="16200000">
            <a:off x="7136051" y="1936519"/>
            <a:ext cx="329188" cy="10281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6" name="Szalagnyíl jobbra 15"/>
          <p:cNvSpPr/>
          <p:nvPr/>
        </p:nvSpPr>
        <p:spPr>
          <a:xfrm rot="16200000">
            <a:off x="5778729" y="1936519"/>
            <a:ext cx="329188" cy="10281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7" name="Szalagnyíl jobbra 16"/>
          <p:cNvSpPr/>
          <p:nvPr/>
        </p:nvSpPr>
        <p:spPr>
          <a:xfrm rot="16200000">
            <a:off x="4492845" y="1936519"/>
            <a:ext cx="329188" cy="10281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8" name="Lefelé nyíl 17"/>
          <p:cNvSpPr/>
          <p:nvPr/>
        </p:nvSpPr>
        <p:spPr>
          <a:xfrm>
            <a:off x="7358082" y="3500438"/>
            <a:ext cx="714380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1571604" y="4857760"/>
            <a:ext cx="7215238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Átruházás esetében a rendelvényesből </a:t>
            </a:r>
            <a:r>
              <a:rPr lang="hu-HU" b="1" dirty="0" smtClean="0">
                <a:solidFill>
                  <a:srgbClr val="0070C0"/>
                </a:solidFill>
              </a:rPr>
              <a:t>forgató </a:t>
            </a:r>
            <a:r>
              <a:rPr lang="hu-HU" dirty="0" smtClean="0">
                <a:solidFill>
                  <a:schemeClr val="tx1"/>
                </a:solidFill>
              </a:rPr>
              <a:t>lesz</a:t>
            </a:r>
            <a:r>
              <a:rPr lang="hu-HU" dirty="0" smtClean="0"/>
              <a:t>; abból a személyből, akire a váltót átruházza pedig a </a:t>
            </a:r>
            <a:r>
              <a:rPr lang="hu-HU" b="1" dirty="0" smtClean="0">
                <a:solidFill>
                  <a:srgbClr val="0070C0"/>
                </a:solidFill>
              </a:rPr>
              <a:t>forgatmányos</a:t>
            </a:r>
            <a:r>
              <a:rPr lang="hu-HU" dirty="0" smtClean="0"/>
              <a:t>. </a:t>
            </a:r>
          </a:p>
          <a:p>
            <a:pPr algn="ctr"/>
            <a:r>
              <a:rPr lang="hu-HU" dirty="0" smtClean="0"/>
              <a:t>A váltóátruházás átruházza a váltóból eredő valamennyi jogot. A forgatmányos a szabályszerű forgatást követően a váltó jogosultjának, vagyis az átruházónak a helyébe lép, ő tekintendő a váltó jogosultjának.</a:t>
            </a:r>
          </a:p>
        </p:txBody>
      </p:sp>
      <p:sp>
        <p:nvSpPr>
          <p:cNvPr id="20" name="Téglalap 19"/>
          <p:cNvSpPr/>
          <p:nvPr/>
        </p:nvSpPr>
        <p:spPr>
          <a:xfrm>
            <a:off x="1571604" y="785794"/>
            <a:ext cx="1785950" cy="207170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feliratnak 11"/>
          <p:cNvSpPr/>
          <p:nvPr/>
        </p:nvSpPr>
        <p:spPr>
          <a:xfrm>
            <a:off x="2500298" y="3214686"/>
            <a:ext cx="3286148" cy="1500198"/>
          </a:xfrm>
          <a:prstGeom prst="wedgeRectCallout">
            <a:avLst>
              <a:gd name="adj1" fmla="val -31820"/>
              <a:gd name="adj2" fmla="val -695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első váltóbirtokos a rendelvényes. A rendelvényest illeti az a jogosultság, hogy a váltót átruházza.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28662" y="2130425"/>
            <a:ext cx="8215338" cy="147002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hu-HU" sz="8000" b="1" dirty="0" smtClean="0">
                <a:solidFill>
                  <a:schemeClr val="tx1"/>
                </a:solidFill>
              </a:rPr>
              <a:t>VÁLTÓ</a:t>
            </a:r>
            <a:endParaRPr lang="hu-H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43042" y="500042"/>
            <a:ext cx="7158030" cy="5697559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r>
              <a:rPr lang="hu-HU" b="1" dirty="0" smtClean="0"/>
              <a:t>A </a:t>
            </a:r>
            <a:r>
              <a:rPr lang="hu-HU" b="1" dirty="0"/>
              <a:t>forgatmány kötelező hatása:</a:t>
            </a:r>
          </a:p>
          <a:p>
            <a:pPr>
              <a:buNone/>
            </a:pPr>
            <a:r>
              <a:rPr lang="hu-HU" dirty="0"/>
              <a:t>A váltóátruházó</a:t>
            </a:r>
            <a:r>
              <a:rPr lang="hu-HU" i="1" dirty="0"/>
              <a:t> </a:t>
            </a:r>
            <a:r>
              <a:rPr lang="hu-HU" dirty="0"/>
              <a:t>felelős</a:t>
            </a:r>
            <a:r>
              <a:rPr lang="hu-HU" i="1" dirty="0"/>
              <a:t> </a:t>
            </a:r>
            <a:r>
              <a:rPr lang="hu-HU" dirty="0"/>
              <a:t>a későbbi jogosultakkal szemben a váltó elfogadásáért és fizetésért. Lehetősége van azonban arra, hogy mind az elfogadásért, mind a fizetésért való felelősségét kifejezett nyilatkozatával kizárja (kikötés).</a:t>
            </a:r>
          </a:p>
          <a:p>
            <a:pPr>
              <a:buNone/>
            </a:pPr>
            <a:r>
              <a:rPr lang="hu-HU" dirty="0"/>
              <a:t>A váltóátruházó meg is tilthatja a további váltóátruházást. Ebben az esetben nem felelős azokkal a személyekkel szemben, akikre a váltót a negatív rendeleti záradék ellenére utóbb ruházták át. 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b="1" dirty="0"/>
              <a:t>A forgatmány átruházó hatása:</a:t>
            </a:r>
          </a:p>
          <a:p>
            <a:pPr>
              <a:buNone/>
            </a:pPr>
            <a:r>
              <a:rPr lang="hu-HU" dirty="0"/>
              <a:t>Váltón alapuló keresettel megtámadott személy a váltóbirtokossal szemben nem hivatkozhat olyan kifogásra, amely a kibocsátóval vagy valamelyik előbbi váltóbirtokossal szemben fennálló személyes viszonyán alapul, kivéve, ha a váltóbirtokos a váltó megszerzésével tudatosan az adós hátrányára cselekedett.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b="1" dirty="0"/>
              <a:t>A forgatmány igazoló hatása:</a:t>
            </a:r>
          </a:p>
          <a:p>
            <a:pPr>
              <a:buNone/>
            </a:pPr>
            <a:r>
              <a:rPr lang="hu-HU" dirty="0"/>
              <a:t>A váltó birtokosát jogos váltóbirtokosnak kell tekinteni, ha jogot a váltóátruházások meg nem szakított láncolatával igazolja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Akciógomb: Információ 3">
            <a:hlinkClick r:id="" action="ppaction://noaction" highlightClick="1"/>
          </p:cNvPr>
          <p:cNvSpPr/>
          <p:nvPr/>
        </p:nvSpPr>
        <p:spPr>
          <a:xfrm>
            <a:off x="1785918" y="642918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14480" y="928670"/>
            <a:ext cx="6929486" cy="38576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hu-HU" b="1" dirty="0" smtClean="0">
                <a:solidFill>
                  <a:srgbClr val="0070C0"/>
                </a:solidFill>
              </a:rPr>
              <a:t>Az idegen váltó esetében ahhoz, hogy a címzett a jogviszony kötelezettjévé váljon</a:t>
            </a:r>
            <a:r>
              <a:rPr lang="hu-HU" b="1" dirty="0" smtClean="0">
                <a:solidFill>
                  <a:schemeClr val="tx1"/>
                </a:solidFill>
              </a:rPr>
              <a:t>,  </a:t>
            </a:r>
            <a:r>
              <a:rPr lang="hu-HU" dirty="0" smtClean="0">
                <a:solidFill>
                  <a:schemeClr val="tx1"/>
                </a:solidFill>
              </a:rPr>
              <a:t>a váltót az esedékesség napjáig elfogadásra be kell részére mutatni.</a:t>
            </a:r>
          </a:p>
          <a:p>
            <a:pPr lvl="1"/>
            <a:endParaRPr lang="hu-HU" dirty="0" smtClean="0">
              <a:solidFill>
                <a:schemeClr val="tx1"/>
              </a:solidFill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váltó elfogadásával a címzett arra vállal kötelezettséget, hogy </a:t>
            </a:r>
            <a:r>
              <a:rPr lang="hu-HU" b="1" dirty="0" smtClean="0">
                <a:solidFill>
                  <a:srgbClr val="0070C0"/>
                </a:solidFill>
              </a:rPr>
              <a:t>a váltót esedékességkor kifizeti. 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kibocsátó a váltóban megtilthatja az elfogadásra bemutatást. Ekkor a váltót nem kell elfogadásra, csak fizetésre bemutatni. 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Nem lehet az elfogadásra bemutatást megtiltani:</a:t>
            </a:r>
            <a:endParaRPr lang="hu-HU" sz="1600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 ha a váltó harmadik személynél vagy nem a címzett lakóhelyén fizetendő</a:t>
            </a:r>
            <a:endParaRPr lang="hu-HU" sz="1600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 ha megtekintés után bizonyos időre szól</a:t>
            </a:r>
            <a:endParaRPr lang="hu-HU" sz="1600" dirty="0" smtClean="0">
              <a:solidFill>
                <a:schemeClr val="tx1"/>
              </a:solidFill>
            </a:endParaRP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500298" y="5000636"/>
            <a:ext cx="5643602" cy="1643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hu-HU" b="1" dirty="0" smtClean="0"/>
              <a:t>A megtekintés után bizonyos időre szóló váltót </a:t>
            </a:r>
            <a:r>
              <a:rPr lang="hu-HU" dirty="0" smtClean="0"/>
              <a:t>elfogadás végett keltétől számított </a:t>
            </a:r>
            <a:r>
              <a:rPr lang="hu-HU" b="1" dirty="0" smtClean="0"/>
              <a:t>1 éven belül </a:t>
            </a:r>
            <a:r>
              <a:rPr lang="hu-HU" dirty="0" smtClean="0"/>
              <a:t>kell bemutatni a főkötelezettnek. </a:t>
            </a:r>
          </a:p>
          <a:p>
            <a:pPr marL="0" lvl="1" algn="ctr"/>
            <a:r>
              <a:rPr lang="hu-HU" dirty="0" smtClean="0"/>
              <a:t>A kibocsátó rövidítheti vagy hosszabbíthatja; míg a forgatók kizárólag rövidíthetik ezt a határidőt.</a:t>
            </a:r>
            <a:endParaRPr lang="hu-HU" sz="1600" dirty="0" smtClean="0"/>
          </a:p>
          <a:p>
            <a:pPr algn="ctr"/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500298" y="214290"/>
            <a:ext cx="55894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/>
              <a:t>A váltó elfogadásra bemutatása</a:t>
            </a:r>
            <a:endParaRPr lang="hu-H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3500438"/>
            <a:ext cx="6858048" cy="307183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/>
              <a:t> </a:t>
            </a:r>
            <a:r>
              <a:rPr lang="hu-HU" dirty="0" smtClean="0"/>
              <a:t> </a:t>
            </a:r>
          </a:p>
          <a:p>
            <a:r>
              <a:rPr lang="hu-HU" dirty="0" smtClean="0"/>
              <a:t>Főszabály szerint nem kell keltezni a váltó elfogadást. </a:t>
            </a:r>
          </a:p>
          <a:p>
            <a:r>
              <a:rPr lang="hu-HU" dirty="0" smtClean="0"/>
              <a:t>A főszabály alóli kivételt jelent, ha </a:t>
            </a:r>
            <a:r>
              <a:rPr lang="hu-HU" b="1" dirty="0" smtClean="0">
                <a:solidFill>
                  <a:srgbClr val="0070C0"/>
                </a:solidFill>
              </a:rPr>
              <a:t>a váltó megtekintés után bizonyos idő múlva fizetendő</a:t>
            </a:r>
            <a:r>
              <a:rPr lang="hu-HU" dirty="0" smtClean="0">
                <a:solidFill>
                  <a:srgbClr val="0070C0"/>
                </a:solidFill>
              </a:rPr>
              <a:t>,</a:t>
            </a:r>
            <a:r>
              <a:rPr lang="hu-HU" dirty="0" smtClean="0"/>
              <a:t> vagy ha a </a:t>
            </a:r>
            <a:r>
              <a:rPr lang="hu-HU" dirty="0" smtClean="0">
                <a:solidFill>
                  <a:schemeClr val="bg1"/>
                </a:solidFill>
              </a:rPr>
              <a:t>váltót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b="1" dirty="0" smtClean="0">
                <a:solidFill>
                  <a:srgbClr val="0070C0"/>
                </a:solidFill>
              </a:rPr>
              <a:t>külön kikötésnél fogva meghatározott időn belül elfogadás végett be kell mutatni</a:t>
            </a:r>
            <a:r>
              <a:rPr lang="hu-HU" dirty="0" smtClean="0">
                <a:solidFill>
                  <a:srgbClr val="0070C0"/>
                </a:solidFill>
              </a:rPr>
              <a:t>. </a:t>
            </a:r>
          </a:p>
          <a:p>
            <a:r>
              <a:rPr lang="hu-HU" dirty="0" smtClean="0"/>
              <a:t>Ilyen esetekben az elfogadást keltezni kell arról a napról, amelyen az elfogadás megtörtént, illetve - a váltóbirtokos kívánságára - a bemutatás napjáról. Keltezés hiányában a váltóbirtokosnak ahhoz, hogy megtérítési igényét a váltóátruházók és a kibocsátó ellen fenntartsa, e mulasztást kellő időben felvett óvással meg kell állapíttatnia.</a:t>
            </a:r>
          </a:p>
          <a:p>
            <a:pPr algn="ctr"/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1785918" y="1071546"/>
            <a:ext cx="6786610" cy="22860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A váltó elfogadását </a:t>
            </a:r>
            <a:r>
              <a:rPr lang="hu-HU" b="1" dirty="0" smtClean="0">
                <a:solidFill>
                  <a:srgbClr val="0070C0"/>
                </a:solidFill>
              </a:rPr>
              <a:t>a váltóra kell írni. 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elfogadás történhet:</a:t>
            </a:r>
          </a:p>
          <a:p>
            <a:pPr lvl="0"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</a:rPr>
              <a:t>Nyilatkozattal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 „elfogadom” vagy más hasonló értelmű szónak a váltóra írásával és a címzett aláírásával</a:t>
            </a:r>
            <a:endParaRPr lang="hu-HU" sz="16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b="1" dirty="0" smtClean="0">
                <a:solidFill>
                  <a:srgbClr val="0070C0"/>
                </a:solidFill>
              </a:rPr>
              <a:t>Puszta aláírással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címzett a váltó előlapját aláírja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57488" y="0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Az elfogadás módja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dirty="0" smtClean="0"/>
              <a:t>Váltókezesség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428736"/>
            <a:ext cx="6972320" cy="469742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u-HU" dirty="0" smtClean="0">
                <a:solidFill>
                  <a:schemeClr val="tx1"/>
                </a:solidFill>
              </a:rPr>
              <a:t>A váltó összegének kifizetését (a váltókövetelést) biztosítani lehet kezességgel is; akár az egész, akár részösszeg erejéig.</a:t>
            </a:r>
          </a:p>
          <a:p>
            <a:pPr>
              <a:buNone/>
            </a:pPr>
            <a:endParaRPr lang="hu-HU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hu-HU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u-HU" b="1" dirty="0" err="1" smtClean="0">
                <a:solidFill>
                  <a:srgbClr val="0070C0"/>
                </a:solidFill>
              </a:rPr>
              <a:t>avalváltó</a:t>
            </a:r>
            <a:endParaRPr lang="hu-H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kezességet vállalhatja harmadik személy, de a váltó bármely aláírója, átruházója is.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929190" y="307181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8286776" cy="78581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sz="4800" dirty="0" smtClean="0"/>
              <a:t>A kezességvállalás módja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285860"/>
            <a:ext cx="7115196" cy="53578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2800" b="1" i="1" dirty="0" smtClean="0">
                <a:solidFill>
                  <a:srgbClr val="0070C0"/>
                </a:solidFill>
              </a:rPr>
              <a:t> </a:t>
            </a:r>
            <a:r>
              <a:rPr lang="hu-HU" sz="2800" b="1" dirty="0" smtClean="0">
                <a:solidFill>
                  <a:srgbClr val="0070C0"/>
                </a:solidFill>
              </a:rPr>
              <a:t>Váltóra vagy a toldatára vezetett kezességvállaló nyilatkozattal</a:t>
            </a: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</a:rPr>
              <a:t>pl.: „kezességet vállalok” kifejezéssel </a:t>
            </a:r>
          </a:p>
          <a:p>
            <a:pPr>
              <a:buNone/>
            </a:pPr>
            <a:endParaRPr lang="hu-HU" sz="2800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</a:rPr>
              <a:t>A nyilatkozatot a kezesnek alá kell írnia.</a:t>
            </a:r>
          </a:p>
          <a:p>
            <a:pPr lvl="0" algn="ctr">
              <a:buNone/>
            </a:pPr>
            <a:endParaRPr lang="hu-HU" sz="2800" i="1" dirty="0" smtClean="0">
              <a:solidFill>
                <a:schemeClr val="tx1"/>
              </a:solidFill>
            </a:endParaRPr>
          </a:p>
          <a:p>
            <a:r>
              <a:rPr lang="hu-HU" sz="2800" b="1" dirty="0" smtClean="0">
                <a:solidFill>
                  <a:srgbClr val="0070C0"/>
                </a:solidFill>
              </a:rPr>
              <a:t>Előlap puszta aláírásával</a:t>
            </a: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</a:rPr>
              <a:t>A törvény értelmében az </a:t>
            </a:r>
            <a:r>
              <a:rPr lang="hu-HU" sz="2800" i="1" dirty="0" smtClean="0">
                <a:solidFill>
                  <a:schemeClr val="tx1"/>
                </a:solidFill>
              </a:rPr>
              <a:t>előlapra írt</a:t>
            </a:r>
            <a:r>
              <a:rPr lang="hu-HU" sz="2800" dirty="0" smtClean="0">
                <a:solidFill>
                  <a:schemeClr val="tx1"/>
                </a:solidFill>
              </a:rPr>
              <a:t> puszta aláírást is kezességvállalásnak kell tekinteni, kivéve a címzett és a kibocsátó aláírását. </a:t>
            </a:r>
          </a:p>
          <a:p>
            <a:pPr>
              <a:buNone/>
            </a:pPr>
            <a:endParaRPr lang="hu-H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sz="2800" dirty="0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4929190" y="2928934"/>
            <a:ext cx="484632" cy="35719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285728"/>
            <a:ext cx="7115196" cy="6215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kezességvállaló nyilatkozatban </a:t>
            </a:r>
            <a:r>
              <a:rPr lang="hu-HU" b="1" dirty="0" smtClean="0">
                <a:solidFill>
                  <a:srgbClr val="0070C0"/>
                </a:solidFill>
              </a:rPr>
              <a:t>meg kell jelölni azt a személyt, akiért a kezességet vállalták.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Ennek hiányában – </a:t>
            </a:r>
            <a:r>
              <a:rPr lang="hu-HU" b="1" dirty="0" smtClean="0">
                <a:solidFill>
                  <a:srgbClr val="0070C0"/>
                </a:solidFill>
              </a:rPr>
              <a:t>vélelem alapján </a:t>
            </a:r>
            <a:r>
              <a:rPr lang="hu-HU" dirty="0" smtClean="0">
                <a:solidFill>
                  <a:schemeClr val="tx1"/>
                </a:solidFill>
              </a:rPr>
              <a:t>- a kezességvállalás a </a:t>
            </a:r>
            <a:r>
              <a:rPr lang="hu-HU" u="sng" dirty="0" smtClean="0">
                <a:solidFill>
                  <a:schemeClr val="tx1"/>
                </a:solidFill>
              </a:rPr>
              <a:t>kibocsátóért</a:t>
            </a:r>
            <a:r>
              <a:rPr lang="hu-HU" dirty="0" smtClean="0">
                <a:solidFill>
                  <a:schemeClr val="tx1"/>
                </a:solidFill>
              </a:rPr>
              <a:t> történtnek tekintendő. 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váltókezes kötelezettségének terjedelme </a:t>
            </a:r>
            <a:r>
              <a:rPr lang="hu-HU" u="sng" dirty="0" smtClean="0">
                <a:solidFill>
                  <a:schemeClr val="tx1"/>
                </a:solidFill>
              </a:rPr>
              <a:t>annak a kötelezettségéhez igazodik, akiért </a:t>
            </a:r>
            <a:r>
              <a:rPr lang="hu-HU" dirty="0" smtClean="0">
                <a:solidFill>
                  <a:schemeClr val="tx1"/>
                </a:solidFill>
              </a:rPr>
              <a:t>a kezességet vállalta. 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tx1"/>
                </a:solidFill>
              </a:rPr>
              <a:t>készfizető kezesség</a:t>
            </a:r>
          </a:p>
          <a:p>
            <a:pPr algn="ctr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Ha a váltókezes a váltót kifizeti, a váltóból eredő jogokat megszerzi azzal szemben, akiért a kezességet vállalta, valamint azokkal szemben is, akik az utóbbi iránt a váltó alapján kötelezettek.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5072066" y="3571876"/>
            <a:ext cx="484632" cy="28575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1000108"/>
            <a:ext cx="6715172" cy="30718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A váltó fizetésre bemutatása esetén a váltó főkötelezettjének a teljesítési kötelezettsége beáll.</a:t>
            </a:r>
          </a:p>
          <a:p>
            <a:r>
              <a:rPr lang="hu-HU" sz="1600" dirty="0" smtClean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hu-HU" sz="1600" b="1" dirty="0" smtClean="0">
                <a:solidFill>
                  <a:srgbClr val="0070C0"/>
                </a:solidFill>
              </a:rPr>
              <a:t>Megtekintésre szóló váltó</a:t>
            </a:r>
            <a:r>
              <a:rPr lang="hu-HU" sz="1600" i="1" dirty="0" smtClean="0">
                <a:solidFill>
                  <a:srgbClr val="0070C0"/>
                </a:solidFill>
              </a:rPr>
              <a:t>: </a:t>
            </a:r>
            <a:r>
              <a:rPr lang="hu-HU" sz="1600" dirty="0" smtClean="0">
                <a:solidFill>
                  <a:schemeClr val="tx1"/>
                </a:solidFill>
              </a:rPr>
              <a:t>keltétől számított </a:t>
            </a:r>
            <a:r>
              <a:rPr lang="hu-HU" sz="1600" b="1" dirty="0" smtClean="0">
                <a:solidFill>
                  <a:srgbClr val="0070C0"/>
                </a:solidFill>
              </a:rPr>
              <a:t>1 éven belül </a:t>
            </a:r>
            <a:r>
              <a:rPr lang="hu-HU" sz="1600" dirty="0" smtClean="0">
                <a:solidFill>
                  <a:schemeClr val="tx1"/>
                </a:solidFill>
              </a:rPr>
              <a:t>kell fizetés végett bemutatni. A kibocsátó rövidebb és hosszabb határidőt is kiköthet, a forgató az 1 éves és a kibocsátó által szabott határidőt rövidítheti.</a:t>
            </a:r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600" dirty="0" smtClean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hu-HU" sz="1600" b="1" dirty="0" smtClean="0">
                <a:solidFill>
                  <a:srgbClr val="0070C0"/>
                </a:solidFill>
              </a:rPr>
              <a:t>Megtekintés vagy kelet után bizonyos időre, illetve határozott napra szóló váltó: a fizetési napon vagy azt követő 2 munkanapon belül </a:t>
            </a:r>
            <a:r>
              <a:rPr lang="hu-HU" sz="1600" dirty="0" smtClean="0">
                <a:solidFill>
                  <a:schemeClr val="tx1"/>
                </a:solidFill>
              </a:rPr>
              <a:t>kell fizetés végett a kötelezettnek bemutatni.</a:t>
            </a:r>
            <a:endParaRPr lang="hu-HU" sz="1400" dirty="0" smtClean="0">
              <a:solidFill>
                <a:schemeClr val="tx1"/>
              </a:solidFill>
            </a:endParaRPr>
          </a:p>
          <a:p>
            <a:pPr algn="ctr"/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071670" y="214290"/>
            <a:ext cx="67866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3600" dirty="0" smtClean="0"/>
              <a:t>A váltó fizetésre bemutatása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857884" y="4500570"/>
            <a:ext cx="3286116" cy="17145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/>
              <a:t>A váltónak valamely </a:t>
            </a:r>
            <a:r>
              <a:rPr lang="hu-HU" dirty="0" err="1" smtClean="0"/>
              <a:t>leszámolóhelyen</a:t>
            </a:r>
            <a:r>
              <a:rPr lang="hu-HU" dirty="0" smtClean="0"/>
              <a:t> történő bemutatása </a:t>
            </a:r>
            <a:r>
              <a:rPr lang="hu-HU" b="1" dirty="0" smtClean="0"/>
              <a:t>fizetés végett történő bemutatásnak számít.</a:t>
            </a:r>
          </a:p>
        </p:txBody>
      </p:sp>
      <p:sp>
        <p:nvSpPr>
          <p:cNvPr id="5" name="Téglalap feliratnak 4"/>
          <p:cNvSpPr/>
          <p:nvPr/>
        </p:nvSpPr>
        <p:spPr>
          <a:xfrm>
            <a:off x="1785918" y="4286256"/>
            <a:ext cx="3714776" cy="2357454"/>
          </a:xfrm>
          <a:prstGeom prst="wedgeRectCallout">
            <a:avLst>
              <a:gd name="adj1" fmla="val 55659"/>
              <a:gd name="adj2" fmla="val -186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solidFill>
                  <a:srgbClr val="0070C0"/>
                </a:solidFill>
              </a:rPr>
              <a:t>Leszámolóhely</a:t>
            </a:r>
            <a:r>
              <a:rPr lang="hu-HU" sz="1600" dirty="0" smtClean="0"/>
              <a:t> az a hitelintézet, amely az idegen váltó címzettje, illetve a saját váltó kiállítója javára fizetési számlát vezet, és az egyenes váltóadóssal létrejött megállapodása alapján a váltó fizetés végett történő bemutatásakor az egyenes váltóadós nevében és fizetési számlája terhére fizetést teljesít.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jo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85728"/>
            <a:ext cx="1078048" cy="1386062"/>
          </a:xfrm>
          <a:prstGeom prst="rect">
            <a:avLst/>
          </a:prstGeom>
        </p:spPr>
      </p:pic>
      <p:grpSp>
        <p:nvGrpSpPr>
          <p:cNvPr id="31" name="Csoportba foglalás 30"/>
          <p:cNvGrpSpPr/>
          <p:nvPr/>
        </p:nvGrpSpPr>
        <p:grpSpPr>
          <a:xfrm>
            <a:off x="3643306" y="2000240"/>
            <a:ext cx="4500594" cy="357190"/>
            <a:chOff x="2285984" y="2000240"/>
            <a:chExt cx="4500594" cy="357190"/>
          </a:xfrm>
        </p:grpSpPr>
        <p:sp>
          <p:nvSpPr>
            <p:cNvPr id="8" name="Szalagnyíl felfelé 7"/>
            <p:cNvSpPr/>
            <p:nvPr/>
          </p:nvSpPr>
          <p:spPr>
            <a:xfrm>
              <a:off x="5143504" y="2000240"/>
              <a:ext cx="1643074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9" name="Szalagnyíl felfelé 8"/>
            <p:cNvSpPr/>
            <p:nvPr/>
          </p:nvSpPr>
          <p:spPr>
            <a:xfrm>
              <a:off x="3714744" y="2000240"/>
              <a:ext cx="1214446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Szalagnyíl felfelé 9"/>
            <p:cNvSpPr/>
            <p:nvPr/>
          </p:nvSpPr>
          <p:spPr>
            <a:xfrm>
              <a:off x="2285984" y="2000240"/>
              <a:ext cx="1214446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Egyenes összekötő nyíllal 23"/>
          <p:cNvCxnSpPr/>
          <p:nvPr/>
        </p:nvCxnSpPr>
        <p:spPr>
          <a:xfrm rot="5400000" flipH="1" flipV="1">
            <a:off x="6572264" y="2786058"/>
            <a:ext cx="221457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7715272" y="157161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jogosult4</a:t>
            </a:r>
            <a:endParaRPr lang="hu-HU" dirty="0"/>
          </a:p>
        </p:txBody>
      </p:sp>
      <p:grpSp>
        <p:nvGrpSpPr>
          <p:cNvPr id="27" name="Csoportba foglalás 26"/>
          <p:cNvGrpSpPr/>
          <p:nvPr/>
        </p:nvGrpSpPr>
        <p:grpSpPr>
          <a:xfrm>
            <a:off x="2000232" y="214290"/>
            <a:ext cx="5500726" cy="1785950"/>
            <a:chOff x="357158" y="214290"/>
            <a:chExt cx="5500726" cy="1785950"/>
          </a:xfrm>
        </p:grpSpPr>
        <p:pic>
          <p:nvPicPr>
            <p:cNvPr id="2" name="Kép 1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34" y="285728"/>
              <a:ext cx="1078048" cy="1386062"/>
            </a:xfrm>
            <a:prstGeom prst="rect">
              <a:avLst/>
            </a:prstGeom>
          </p:spPr>
        </p:pic>
        <p:pic>
          <p:nvPicPr>
            <p:cNvPr id="3" name="Kép 2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85918" y="285728"/>
              <a:ext cx="1078048" cy="1386062"/>
            </a:xfrm>
            <a:prstGeom prst="rect">
              <a:avLst/>
            </a:prstGeom>
          </p:spPr>
        </p:pic>
        <p:pic>
          <p:nvPicPr>
            <p:cNvPr id="6" name="Kép 5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43240" y="285728"/>
              <a:ext cx="1078048" cy="1386062"/>
            </a:xfrm>
            <a:prstGeom prst="rect">
              <a:avLst/>
            </a:prstGeom>
          </p:spPr>
        </p:pic>
        <p:pic>
          <p:nvPicPr>
            <p:cNvPr id="11" name="Kép 10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9124" y="285728"/>
              <a:ext cx="1078048" cy="1386062"/>
            </a:xfrm>
            <a:prstGeom prst="rect">
              <a:avLst/>
            </a:prstGeom>
          </p:spPr>
        </p:pic>
        <p:sp>
          <p:nvSpPr>
            <p:cNvPr id="20" name="Szövegdoboz 19"/>
            <p:cNvSpPr txBox="1"/>
            <p:nvPr/>
          </p:nvSpPr>
          <p:spPr>
            <a:xfrm>
              <a:off x="428596" y="1571612"/>
              <a:ext cx="1077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kibocsátó</a:t>
              </a:r>
              <a:endParaRPr lang="hu-HU" dirty="0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1785918" y="1571612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jogosult1</a:t>
              </a:r>
              <a:endParaRPr lang="hu-HU" dirty="0"/>
            </a:p>
          </p:txBody>
        </p:sp>
        <p:sp>
          <p:nvSpPr>
            <p:cNvPr id="28" name="Szövegdoboz 27"/>
            <p:cNvSpPr txBox="1"/>
            <p:nvPr/>
          </p:nvSpPr>
          <p:spPr>
            <a:xfrm>
              <a:off x="4429124" y="1571612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jogosult3</a:t>
              </a:r>
              <a:endParaRPr lang="hu-HU" dirty="0"/>
            </a:p>
          </p:txBody>
        </p:sp>
        <p:sp>
          <p:nvSpPr>
            <p:cNvPr id="29" name="Szövegdoboz 28"/>
            <p:cNvSpPr txBox="1"/>
            <p:nvPr/>
          </p:nvSpPr>
          <p:spPr>
            <a:xfrm>
              <a:off x="3071802" y="1571612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jogosult2</a:t>
              </a:r>
              <a:endParaRPr lang="hu-HU" dirty="0"/>
            </a:p>
          </p:txBody>
        </p:sp>
        <p:sp>
          <p:nvSpPr>
            <p:cNvPr id="33" name="Téglalap 32"/>
            <p:cNvSpPr/>
            <p:nvPr/>
          </p:nvSpPr>
          <p:spPr>
            <a:xfrm>
              <a:off x="357158" y="214290"/>
              <a:ext cx="5500726" cy="178595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4929190" y="4786322"/>
            <a:ext cx="1571636" cy="1857388"/>
            <a:chOff x="4929190" y="4786322"/>
            <a:chExt cx="1571636" cy="1857388"/>
          </a:xfrm>
        </p:grpSpPr>
        <p:pic>
          <p:nvPicPr>
            <p:cNvPr id="5" name="Kép 4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14942" y="4786322"/>
              <a:ext cx="1078048" cy="1386062"/>
            </a:xfrm>
            <a:prstGeom prst="rect">
              <a:avLst/>
            </a:prstGeom>
          </p:spPr>
        </p:pic>
        <p:sp>
          <p:nvSpPr>
            <p:cNvPr id="22" name="Szövegdoboz 21"/>
            <p:cNvSpPr txBox="1"/>
            <p:nvPr/>
          </p:nvSpPr>
          <p:spPr>
            <a:xfrm>
              <a:off x="5357818" y="6143644"/>
              <a:ext cx="8706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címzett</a:t>
              </a:r>
              <a:endParaRPr lang="hu-HU" dirty="0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4929190" y="4786322"/>
              <a:ext cx="1571636" cy="1857388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36" name="Szövegdoboz 35"/>
          <p:cNvSpPr txBox="1"/>
          <p:nvPr/>
        </p:nvSpPr>
        <p:spPr>
          <a:xfrm>
            <a:off x="3714744" y="2357430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Forgatmányok megszakítatlan láncolata</a:t>
            </a:r>
            <a:endParaRPr lang="hu-H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6643702" y="5214950"/>
            <a:ext cx="2285984" cy="13849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Az idegen váltó kötelezettjei</a:t>
            </a:r>
          </a:p>
        </p:txBody>
      </p:sp>
      <p:sp>
        <p:nvSpPr>
          <p:cNvPr id="38" name="Téglalap feliratnak 37"/>
          <p:cNvSpPr/>
          <p:nvPr/>
        </p:nvSpPr>
        <p:spPr>
          <a:xfrm>
            <a:off x="1571604" y="4429132"/>
            <a:ext cx="3000396" cy="2428868"/>
          </a:xfrm>
          <a:prstGeom prst="wedgeRectCallout">
            <a:avLst>
              <a:gd name="adj1" fmla="val 66439"/>
              <a:gd name="adj2" fmla="val 210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/>
              <a:t>Egyenes adós (főkötelezett):</a:t>
            </a:r>
          </a:p>
          <a:p>
            <a:r>
              <a:rPr lang="hu-HU" sz="1600" dirty="0" smtClean="0"/>
              <a:t>Vele szemben minden egyéb jogcselekmény nélkül fel lehet lépni (nem kell óvást felvenni). A váltót szabályszerűen bemutató, alakilag legitimált jogosultnak köteles teljesíteni.</a:t>
            </a:r>
          </a:p>
        </p:txBody>
      </p:sp>
      <p:sp>
        <p:nvSpPr>
          <p:cNvPr id="44" name="Téglalap feliratnak 43"/>
          <p:cNvSpPr/>
          <p:nvPr/>
        </p:nvSpPr>
        <p:spPr>
          <a:xfrm>
            <a:off x="1571604" y="2786058"/>
            <a:ext cx="4643470" cy="1285884"/>
          </a:xfrm>
          <a:prstGeom prst="wedgeRectCallout">
            <a:avLst>
              <a:gd name="adj1" fmla="val -24571"/>
              <a:gd name="adj2" fmla="val -956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/>
              <a:t>Megtérítési adósok (visszkereseti adósok):</a:t>
            </a:r>
          </a:p>
          <a:p>
            <a:r>
              <a:rPr lang="hu-HU" sz="1600" dirty="0" smtClean="0"/>
              <a:t>Ha a főkötelezett nem teljesít, ők aláírásukkal vállalják, hogy helyette teljesítenek (helytállási kötelezettség). Velük szemben fellépni csak óvás alapján lehet.</a:t>
            </a: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3214678" y="1071546"/>
            <a:ext cx="2078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rot="10800000">
            <a:off x="3143240" y="12144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39"/>
          <p:cNvGrpSpPr/>
          <p:nvPr/>
        </p:nvGrpSpPr>
        <p:grpSpPr>
          <a:xfrm rot="10800000" flipH="1">
            <a:off x="4000496" y="2214554"/>
            <a:ext cx="4572032" cy="357190"/>
            <a:chOff x="3286116" y="2143116"/>
            <a:chExt cx="4357718" cy="357190"/>
          </a:xfrm>
        </p:grpSpPr>
        <p:sp>
          <p:nvSpPr>
            <p:cNvPr id="8" name="Szalagnyíl felfelé 7"/>
            <p:cNvSpPr/>
            <p:nvPr/>
          </p:nvSpPr>
          <p:spPr>
            <a:xfrm>
              <a:off x="6000760" y="2143116"/>
              <a:ext cx="1643074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9" name="Szalagnyíl felfelé 8"/>
            <p:cNvSpPr/>
            <p:nvPr/>
          </p:nvSpPr>
          <p:spPr>
            <a:xfrm>
              <a:off x="4643438" y="2143116"/>
              <a:ext cx="1214446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Szalagnyíl felfelé 9"/>
            <p:cNvSpPr/>
            <p:nvPr/>
          </p:nvSpPr>
          <p:spPr>
            <a:xfrm>
              <a:off x="3286116" y="2143116"/>
              <a:ext cx="1214446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Csoportba foglalás 42"/>
          <p:cNvGrpSpPr/>
          <p:nvPr/>
        </p:nvGrpSpPr>
        <p:grpSpPr>
          <a:xfrm>
            <a:off x="7786710" y="2571744"/>
            <a:ext cx="1078048" cy="1869530"/>
            <a:chOff x="6929454" y="285728"/>
            <a:chExt cx="1078048" cy="1869530"/>
          </a:xfrm>
        </p:grpSpPr>
        <p:pic>
          <p:nvPicPr>
            <p:cNvPr id="4" name="Kép 3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454" y="285728"/>
              <a:ext cx="1078048" cy="1386062"/>
            </a:xfrm>
            <a:prstGeom prst="rect">
              <a:avLst/>
            </a:prstGeom>
          </p:spPr>
        </p:pic>
        <p:sp>
          <p:nvSpPr>
            <p:cNvPr id="30" name="Szövegdoboz 29"/>
            <p:cNvSpPr txBox="1"/>
            <p:nvPr/>
          </p:nvSpPr>
          <p:spPr>
            <a:xfrm>
              <a:off x="6929454" y="1785926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jogosult4</a:t>
              </a:r>
              <a:endParaRPr lang="hu-HU" dirty="0"/>
            </a:p>
          </p:txBody>
        </p:sp>
      </p:grpSp>
      <p:grpSp>
        <p:nvGrpSpPr>
          <p:cNvPr id="12" name="Csoportba foglalás 41"/>
          <p:cNvGrpSpPr/>
          <p:nvPr/>
        </p:nvGrpSpPr>
        <p:grpSpPr>
          <a:xfrm>
            <a:off x="3571868" y="2571744"/>
            <a:ext cx="4071966" cy="1928826"/>
            <a:chOff x="2786050" y="214290"/>
            <a:chExt cx="4071966" cy="1928826"/>
          </a:xfrm>
        </p:grpSpPr>
        <p:sp>
          <p:nvSpPr>
            <p:cNvPr id="21" name="Szövegdoboz 20"/>
            <p:cNvSpPr txBox="1"/>
            <p:nvPr/>
          </p:nvSpPr>
          <p:spPr>
            <a:xfrm>
              <a:off x="2928926" y="1714488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jogosult1</a:t>
              </a:r>
              <a:endParaRPr lang="hu-HU" dirty="0"/>
            </a:p>
          </p:txBody>
        </p:sp>
        <p:sp>
          <p:nvSpPr>
            <p:cNvPr id="28" name="Szövegdoboz 27"/>
            <p:cNvSpPr txBox="1"/>
            <p:nvPr/>
          </p:nvSpPr>
          <p:spPr>
            <a:xfrm>
              <a:off x="5572132" y="1714488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jogosult3</a:t>
              </a:r>
              <a:endParaRPr lang="hu-HU" dirty="0"/>
            </a:p>
          </p:txBody>
        </p:sp>
        <p:sp>
          <p:nvSpPr>
            <p:cNvPr id="29" name="Szövegdoboz 28"/>
            <p:cNvSpPr txBox="1"/>
            <p:nvPr/>
          </p:nvSpPr>
          <p:spPr>
            <a:xfrm>
              <a:off x="4143372" y="1714488"/>
              <a:ext cx="1048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jogosult2</a:t>
              </a:r>
              <a:endParaRPr lang="hu-HU" dirty="0"/>
            </a:p>
          </p:txBody>
        </p:sp>
        <p:grpSp>
          <p:nvGrpSpPr>
            <p:cNvPr id="13" name="Csoportba foglalás 25"/>
            <p:cNvGrpSpPr/>
            <p:nvPr/>
          </p:nvGrpSpPr>
          <p:grpSpPr>
            <a:xfrm>
              <a:off x="2786050" y="214290"/>
              <a:ext cx="4071966" cy="1928826"/>
              <a:chOff x="1785918" y="214290"/>
              <a:chExt cx="4071966" cy="1785950"/>
            </a:xfrm>
          </p:grpSpPr>
          <p:pic>
            <p:nvPicPr>
              <p:cNvPr id="3" name="Kép 2" descr="jog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85918" y="285728"/>
                <a:ext cx="1078048" cy="1386062"/>
              </a:xfrm>
              <a:prstGeom prst="rect">
                <a:avLst/>
              </a:prstGeom>
            </p:spPr>
          </p:pic>
          <p:pic>
            <p:nvPicPr>
              <p:cNvPr id="6" name="Kép 5" descr="jog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43240" y="285728"/>
                <a:ext cx="1078048" cy="1386062"/>
              </a:xfrm>
              <a:prstGeom prst="rect">
                <a:avLst/>
              </a:prstGeom>
            </p:spPr>
          </p:pic>
          <p:pic>
            <p:nvPicPr>
              <p:cNvPr id="11" name="Kép 10" descr="jog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29124" y="285728"/>
                <a:ext cx="1078048" cy="1386062"/>
              </a:xfrm>
              <a:prstGeom prst="rect">
                <a:avLst/>
              </a:prstGeom>
            </p:spPr>
          </p:pic>
          <p:sp>
            <p:nvSpPr>
              <p:cNvPr id="33" name="Téglalap 32"/>
              <p:cNvSpPr/>
              <p:nvPr/>
            </p:nvSpPr>
            <p:spPr>
              <a:xfrm>
                <a:off x="1857356" y="214290"/>
                <a:ext cx="4000528" cy="178595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36" name="Szövegdoboz 35"/>
          <p:cNvSpPr txBox="1"/>
          <p:nvPr/>
        </p:nvSpPr>
        <p:spPr>
          <a:xfrm>
            <a:off x="4143372" y="1857364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Forgatmányok megszakítatlan láncolata</a:t>
            </a:r>
            <a:endParaRPr lang="hu-H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6929454" y="214290"/>
            <a:ext cx="2071670" cy="13849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A saját váltó kötelezettjei</a:t>
            </a:r>
          </a:p>
        </p:txBody>
      </p:sp>
      <p:sp>
        <p:nvSpPr>
          <p:cNvPr id="44" name="Téglalap feliratnak 43"/>
          <p:cNvSpPr/>
          <p:nvPr/>
        </p:nvSpPr>
        <p:spPr>
          <a:xfrm>
            <a:off x="1643042" y="214290"/>
            <a:ext cx="4786346" cy="1643050"/>
          </a:xfrm>
          <a:prstGeom prst="wedgeRectCallout">
            <a:avLst>
              <a:gd name="adj1" fmla="val -6696"/>
              <a:gd name="adj2" fmla="val 691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/>
              <a:t>Megtérítési adósok (visszkereseti adósok):</a:t>
            </a:r>
          </a:p>
          <a:p>
            <a:r>
              <a:rPr lang="hu-HU" sz="1600" dirty="0" smtClean="0"/>
              <a:t>Ha a főkötelezett nem teljesít, ők aláírásukkal vállalják, hogy helyette teljesítenek (helytállási kötelezettség). Velük szemben fellépni csak óvás alapján lehet.</a:t>
            </a:r>
          </a:p>
        </p:txBody>
      </p:sp>
      <p:grpSp>
        <p:nvGrpSpPr>
          <p:cNvPr id="15" name="Csoportba foglalás 40"/>
          <p:cNvGrpSpPr/>
          <p:nvPr/>
        </p:nvGrpSpPr>
        <p:grpSpPr>
          <a:xfrm>
            <a:off x="1714480" y="2571744"/>
            <a:ext cx="1428760" cy="1857388"/>
            <a:chOff x="357158" y="214290"/>
            <a:chExt cx="1428760" cy="1857388"/>
          </a:xfrm>
        </p:grpSpPr>
        <p:grpSp>
          <p:nvGrpSpPr>
            <p:cNvPr id="16" name="Csoportba foglalás 26"/>
            <p:cNvGrpSpPr/>
            <p:nvPr/>
          </p:nvGrpSpPr>
          <p:grpSpPr>
            <a:xfrm>
              <a:off x="500034" y="285728"/>
              <a:ext cx="1078048" cy="1655216"/>
              <a:chOff x="500034" y="285728"/>
              <a:chExt cx="1078048" cy="1655216"/>
            </a:xfrm>
          </p:grpSpPr>
          <p:pic>
            <p:nvPicPr>
              <p:cNvPr id="2" name="Kép 1" descr="jog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00034" y="285728"/>
                <a:ext cx="1078048" cy="1386062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0" name="Szövegdoboz 19"/>
              <p:cNvSpPr txBox="1"/>
              <p:nvPr/>
            </p:nvSpPr>
            <p:spPr>
              <a:xfrm>
                <a:off x="571472" y="1571612"/>
                <a:ext cx="80759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hu-HU" dirty="0" smtClean="0"/>
                  <a:t>kiállító</a:t>
                </a:r>
                <a:endParaRPr lang="hu-HU" dirty="0"/>
              </a:p>
            </p:txBody>
          </p:sp>
        </p:grpSp>
        <p:sp>
          <p:nvSpPr>
            <p:cNvPr id="32" name="Téglalap 31"/>
            <p:cNvSpPr/>
            <p:nvPr/>
          </p:nvSpPr>
          <p:spPr>
            <a:xfrm>
              <a:off x="357158" y="214290"/>
              <a:ext cx="1428760" cy="1857388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7" name="Csoportba foglalás 44"/>
          <p:cNvGrpSpPr/>
          <p:nvPr/>
        </p:nvGrpSpPr>
        <p:grpSpPr>
          <a:xfrm>
            <a:off x="3214678" y="3429000"/>
            <a:ext cx="347666" cy="153988"/>
            <a:chOff x="2214546" y="928670"/>
            <a:chExt cx="347666" cy="153988"/>
          </a:xfrm>
        </p:grpSpPr>
        <p:cxnSp>
          <p:nvCxnSpPr>
            <p:cNvPr id="14" name="Egyenes összekötő nyíllal 13"/>
            <p:cNvCxnSpPr/>
            <p:nvPr/>
          </p:nvCxnSpPr>
          <p:spPr>
            <a:xfrm rot="10800000">
              <a:off x="2214546" y="92867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nyíllal 34"/>
            <p:cNvCxnSpPr/>
            <p:nvPr/>
          </p:nvCxnSpPr>
          <p:spPr>
            <a:xfrm flipV="1">
              <a:off x="2214546" y="1071546"/>
              <a:ext cx="347666" cy="11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églalap feliratnak 37"/>
          <p:cNvSpPr/>
          <p:nvPr/>
        </p:nvSpPr>
        <p:spPr>
          <a:xfrm>
            <a:off x="1785918" y="5357826"/>
            <a:ext cx="6715172" cy="1143008"/>
          </a:xfrm>
          <a:prstGeom prst="wedgeRectCallout">
            <a:avLst>
              <a:gd name="adj1" fmla="val -34502"/>
              <a:gd name="adj2" fmla="val -1412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/>
              <a:t>Egyenes adós (főkötelezett):</a:t>
            </a:r>
          </a:p>
          <a:p>
            <a:r>
              <a:rPr lang="hu-HU" sz="1600" dirty="0" smtClean="0"/>
              <a:t>Vele szemben minden egyéb jogcselekmény nélkül fel lehet lépni (nem kell óvást felvenni). A váltót szabályszerűen bemutató, alakilag legitimált jogosultnak köteles teljesíteni.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71604" y="214290"/>
            <a:ext cx="7143800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</a:t>
            </a:r>
            <a:r>
              <a:rPr lang="hu-HU" sz="2400" b="1" dirty="0" smtClean="0">
                <a:solidFill>
                  <a:srgbClr val="0070C0"/>
                </a:solidFill>
              </a:rPr>
              <a:t>váltóbirtokos</a:t>
            </a:r>
            <a:r>
              <a:rPr lang="hu-HU" sz="2400" dirty="0" smtClean="0"/>
              <a:t> megtérítési igényt érvényesíthet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400" dirty="0" smtClean="0"/>
              <a:t>a váltóátruházók,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400" dirty="0" smtClean="0"/>
              <a:t>a kibocsátó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400" dirty="0" smtClean="0"/>
              <a:t>és a többi kötelezett ellen</a:t>
            </a:r>
          </a:p>
        </p:txBody>
      </p:sp>
      <p:sp>
        <p:nvSpPr>
          <p:cNvPr id="3" name="Téglalap 2"/>
          <p:cNvSpPr/>
          <p:nvPr/>
        </p:nvSpPr>
        <p:spPr>
          <a:xfrm>
            <a:off x="1571604" y="2214554"/>
            <a:ext cx="2428892" cy="1785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ESEDÉKESSÉG-KOR</a:t>
            </a:r>
            <a:r>
              <a:rPr lang="hu-HU" sz="2000" dirty="0" smtClean="0"/>
              <a:t>, </a:t>
            </a:r>
          </a:p>
          <a:p>
            <a:pPr algn="ctr"/>
            <a:r>
              <a:rPr lang="hu-HU" sz="2000" dirty="0" smtClean="0"/>
              <a:t>ha a fizetés nem történt meg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4143372" y="2214554"/>
            <a:ext cx="4786346" cy="4643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 dirty="0" smtClean="0"/>
              <a:t>ESEDÉKESSÉG ELŐTT</a:t>
            </a:r>
            <a:r>
              <a:rPr lang="hu-HU" sz="20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ha az elfogadást egészben vagy részben </a:t>
            </a:r>
            <a:r>
              <a:rPr lang="hu-HU" sz="2000" b="1" dirty="0" smtClean="0">
                <a:solidFill>
                  <a:srgbClr val="0070C0"/>
                </a:solidFill>
              </a:rPr>
              <a:t>megtagadták</a:t>
            </a:r>
            <a:r>
              <a:rPr lang="hu-H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ha a címzett ellen belföldön vagy külföldön </a:t>
            </a:r>
            <a:r>
              <a:rPr lang="hu-HU" sz="2000" b="1" dirty="0" smtClean="0">
                <a:solidFill>
                  <a:srgbClr val="0070C0"/>
                </a:solidFill>
              </a:rPr>
              <a:t>fizetésképtelenségi eljárás vagy a jogutód nélküli megszűnését eredményező eljárás indult</a:t>
            </a:r>
            <a:r>
              <a:rPr lang="hu-HU" sz="2000" dirty="0" smtClean="0">
                <a:solidFill>
                  <a:srgbClr val="0070C0"/>
                </a:solidFill>
              </a:rPr>
              <a:t>, vagy </a:t>
            </a:r>
            <a:r>
              <a:rPr lang="hu-HU" sz="2000" b="1" dirty="0" smtClean="0">
                <a:solidFill>
                  <a:srgbClr val="0070C0"/>
                </a:solidFill>
              </a:rPr>
              <a:t>fizetéseit megszünteti</a:t>
            </a:r>
            <a:r>
              <a:rPr lang="hu-HU" sz="2000" dirty="0" smtClean="0">
                <a:solidFill>
                  <a:srgbClr val="0070C0"/>
                </a:solidFill>
              </a:rPr>
              <a:t>, vagy </a:t>
            </a:r>
            <a:r>
              <a:rPr lang="hu-HU" sz="2000" b="1" dirty="0" smtClean="0">
                <a:solidFill>
                  <a:srgbClr val="0070C0"/>
                </a:solidFill>
              </a:rPr>
              <a:t>ha a vagyonára vezetett végrehajtás sikertelen volt</a:t>
            </a:r>
            <a:endParaRPr lang="hu-HU" sz="20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ha az elfogadás végett be nem mutatható váltó kibocsátója ellen </a:t>
            </a:r>
            <a:r>
              <a:rPr lang="hu-HU" sz="2000" b="1" dirty="0" smtClean="0">
                <a:solidFill>
                  <a:srgbClr val="0070C0"/>
                </a:solidFill>
              </a:rPr>
              <a:t>fizetésképtelenségi eljárás vagy a jogutód nélküli megszűnését eredményező eljárás indult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2571736" y="1857364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7429520" y="1857364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váltó – jogforrások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1643042" y="1571612"/>
            <a:ext cx="2000264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1930-as genfi Váltójogi Konferencia </a:t>
            </a:r>
          </a:p>
        </p:txBody>
      </p:sp>
      <p:sp>
        <p:nvSpPr>
          <p:cNvPr id="5" name="Téglalap 4"/>
          <p:cNvSpPr/>
          <p:nvPr/>
        </p:nvSpPr>
        <p:spPr>
          <a:xfrm>
            <a:off x="4857752" y="1571612"/>
            <a:ext cx="4000528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1965. évi I. törvényerejű rendelet a Genfben, 1930. június 7-én megkötött váltójogi egyezmények kihirdetéséről</a:t>
            </a:r>
          </a:p>
        </p:txBody>
      </p:sp>
      <p:sp>
        <p:nvSpPr>
          <p:cNvPr id="6" name="Téglalap 5"/>
          <p:cNvSpPr/>
          <p:nvPr/>
        </p:nvSpPr>
        <p:spPr>
          <a:xfrm>
            <a:off x="5500694" y="4786322"/>
            <a:ext cx="3143272" cy="1414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1/1965(I.24.) IM. rendelet (Vár.)</a:t>
            </a:r>
          </a:p>
          <a:p>
            <a:pPr algn="ctr"/>
            <a:r>
              <a:rPr lang="hu-HU" dirty="0" smtClean="0"/>
              <a:t>+</a:t>
            </a:r>
          </a:p>
          <a:p>
            <a:pPr algn="ctr"/>
            <a:r>
              <a:rPr lang="hu-HU" dirty="0" smtClean="0"/>
              <a:t>428/1984. MNB. számú közlemény </a:t>
            </a:r>
          </a:p>
        </p:txBody>
      </p:sp>
      <p:sp>
        <p:nvSpPr>
          <p:cNvPr id="7" name="Téglalap 6"/>
          <p:cNvSpPr/>
          <p:nvPr/>
        </p:nvSpPr>
        <p:spPr>
          <a:xfrm>
            <a:off x="1643042" y="4357694"/>
            <a:ext cx="2143140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 váltójogi szabályokról szóló 2017. évi CLXXXV. törvény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072330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Jobbra nyíl 8"/>
          <p:cNvSpPr/>
          <p:nvPr/>
        </p:nvSpPr>
        <p:spPr>
          <a:xfrm>
            <a:off x="3714744" y="21431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5400000">
            <a:off x="6325376" y="3675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 flipH="1">
            <a:off x="4357686" y="5000636"/>
            <a:ext cx="10001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1428736"/>
            <a:ext cx="6929486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400" dirty="0" smtClean="0"/>
              <a:t>Az elfogadás vagy a fizetés megtagadását </a:t>
            </a:r>
            <a:r>
              <a:rPr lang="hu-HU" sz="2400" b="1" dirty="0" smtClean="0">
                <a:solidFill>
                  <a:srgbClr val="0070C0"/>
                </a:solidFill>
              </a:rPr>
              <a:t>közokirattal kell igazolni </a:t>
            </a:r>
            <a:r>
              <a:rPr lang="hu-HU" sz="2400" dirty="0" smtClean="0"/>
              <a:t>(óvás az elfogadás vagy a fizetés hiánya miatt).</a:t>
            </a:r>
          </a:p>
          <a:p>
            <a:pPr algn="ctr"/>
            <a:r>
              <a:rPr lang="hu-HU" sz="2400" dirty="0" smtClean="0"/>
              <a:t>Az óvás a megtérítési igény érvényesíthetőségének előfeltételeként annak közhitelű igazolása </a:t>
            </a:r>
            <a:r>
              <a:rPr lang="hu-HU" sz="2400" b="1" dirty="0" smtClean="0">
                <a:solidFill>
                  <a:srgbClr val="0070C0"/>
                </a:solidFill>
              </a:rPr>
              <a:t>a megtérítési váltóadósok felé</a:t>
            </a:r>
            <a:r>
              <a:rPr lang="hu-HU" sz="2400" dirty="0" smtClean="0"/>
              <a:t>, hogy a váltó szabályszerű bemutatása ellenére a főkötelezett az elfogadást vagy a kifizetést megtagadta. </a:t>
            </a:r>
          </a:p>
          <a:p>
            <a:pPr algn="ctr"/>
            <a:r>
              <a:rPr lang="hu-HU" sz="2400" dirty="0" smtClean="0"/>
              <a:t>Az óvást </a:t>
            </a:r>
            <a:r>
              <a:rPr lang="hu-HU" sz="2400" b="1" dirty="0" smtClean="0">
                <a:solidFill>
                  <a:srgbClr val="0070C0"/>
                </a:solidFill>
              </a:rPr>
              <a:t>közjegyző</a:t>
            </a:r>
            <a:r>
              <a:rPr lang="hu-HU" sz="2400" dirty="0" smtClean="0"/>
              <a:t> veszi fel.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hu-HU" dirty="0" smtClean="0"/>
              <a:t>ÓVÁS</a:t>
            </a:r>
            <a:endParaRPr lang="hu-HU" dirty="0"/>
          </a:p>
        </p:txBody>
      </p:sp>
      <p:sp>
        <p:nvSpPr>
          <p:cNvPr id="4" name="Téglalap feliratnak 3"/>
          <p:cNvSpPr/>
          <p:nvPr/>
        </p:nvSpPr>
        <p:spPr>
          <a:xfrm>
            <a:off x="1857356" y="5715016"/>
            <a:ext cx="6858048" cy="928694"/>
          </a:xfrm>
          <a:prstGeom prst="wedgeRectCallout">
            <a:avLst>
              <a:gd name="adj1" fmla="val -25399"/>
              <a:gd name="adj2" fmla="val -70163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 óvás arra szolgál, hogy a jogosult ne csak a főkötelezettel szemben léphessen fel, hanem a megtérítési  adósokkal szemben is.</a:t>
            </a:r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58114" cy="85725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dirty="0" smtClean="0"/>
              <a:t>Óvás az elfogadás hiánya miatt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472005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Abban az esetben, ha </a:t>
            </a:r>
            <a:r>
              <a:rPr lang="hu-HU" b="1" dirty="0" smtClean="0">
                <a:solidFill>
                  <a:srgbClr val="0070C0"/>
                </a:solidFill>
              </a:rPr>
              <a:t>a váltót be kell mutatni elfogadásra a címzettnek és a címzett azt nem fogadja el, az elfogadás megtagadásáról óvást kell felvenni.</a:t>
            </a:r>
          </a:p>
          <a:p>
            <a:pPr>
              <a:buNone/>
            </a:pPr>
            <a:r>
              <a:rPr lang="hu-HU" dirty="0" smtClean="0"/>
              <a:t>Az elfogadás hiánya miatt felvett óvás esetén a megtérítési adósokkal szemben már fel lehet lépni (nem kell a fizetés hiánya miatt is óvást felvenni).</a:t>
            </a:r>
          </a:p>
          <a:p>
            <a:pPr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6372244" cy="71438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>Óvás a fizetés hiánya miatt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214422"/>
            <a:ext cx="6900882" cy="5257799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Abban az esetben, ha </a:t>
            </a:r>
            <a:r>
              <a:rPr lang="hu-HU" b="1" dirty="0" smtClean="0">
                <a:solidFill>
                  <a:srgbClr val="0070C0"/>
                </a:solidFill>
              </a:rPr>
              <a:t>a jogosult az esedékesség napján, illetve az azt követő 2 munkanap valamelyikén a váltót fizetésre bemutatta</a:t>
            </a:r>
            <a:r>
              <a:rPr lang="hu-HU" dirty="0" smtClean="0">
                <a:solidFill>
                  <a:srgbClr val="0070C0"/>
                </a:solidFill>
              </a:rPr>
              <a:t>, </a:t>
            </a:r>
            <a:r>
              <a:rPr lang="hu-HU" dirty="0" smtClean="0">
                <a:solidFill>
                  <a:schemeClr val="tx1"/>
                </a:solidFill>
              </a:rPr>
              <a:t>a fizetés megtagadása esetében óvást kell felvenni a fizetés hiánya miatt. 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Az óvást </a:t>
            </a:r>
            <a:r>
              <a:rPr lang="hu-HU" b="1" dirty="0" smtClean="0">
                <a:solidFill>
                  <a:srgbClr val="0070C0"/>
                </a:solidFill>
              </a:rPr>
              <a:t>a fizetésre bemutatást követő 2 munkanapon belül </a:t>
            </a:r>
            <a:r>
              <a:rPr lang="hu-HU" dirty="0" smtClean="0">
                <a:solidFill>
                  <a:schemeClr val="tx1"/>
                </a:solidFill>
              </a:rPr>
              <a:t>kell felvenni.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643051"/>
            <a:ext cx="7572396" cy="4500594"/>
          </a:xfrm>
        </p:spPr>
        <p:txBody>
          <a:bodyPr/>
          <a:lstStyle/>
          <a:p>
            <a:pPr>
              <a:buNone/>
            </a:pPr>
            <a:r>
              <a:rPr lang="hu-HU" sz="1800" dirty="0" smtClean="0"/>
              <a:t>A váltóbirtokos az </a:t>
            </a:r>
            <a:r>
              <a:rPr lang="hu-HU" sz="1800" b="1" dirty="0" smtClean="0">
                <a:solidFill>
                  <a:srgbClr val="0070C0"/>
                </a:solidFill>
              </a:rPr>
              <a:t>óvás felvételének napját követő 4 munkanapon belül</a:t>
            </a:r>
            <a:r>
              <a:rPr lang="hu-HU" sz="1800" b="1" dirty="0" smtClean="0">
                <a:solidFill>
                  <a:srgbClr val="FFC000"/>
                </a:solidFill>
              </a:rPr>
              <a:t> </a:t>
            </a:r>
            <a:r>
              <a:rPr lang="hu-HU" sz="1800" dirty="0" smtClean="0"/>
              <a:t>köteles az őt közvetlenül megelőző átruházót, a kibocsátót és ezek kezeseit az elfogadás vagy a fizetés megtagadásáról értesíteni.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 </a:t>
            </a:r>
          </a:p>
          <a:p>
            <a:endParaRPr lang="hu-HU" sz="1800" dirty="0" smtClean="0"/>
          </a:p>
          <a:p>
            <a:endParaRPr lang="hu-HU" sz="1800" dirty="0" smtClean="0"/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Az így értesített forgatók </a:t>
            </a:r>
            <a:r>
              <a:rPr lang="hu-HU" sz="1800" b="1" dirty="0" smtClean="0">
                <a:solidFill>
                  <a:srgbClr val="0070C0"/>
                </a:solidFill>
              </a:rPr>
              <a:t>az értesítésüktől számított 2 munkanapon belül</a:t>
            </a:r>
            <a:r>
              <a:rPr lang="hu-HU" sz="1800" b="1" dirty="0" smtClean="0">
                <a:solidFill>
                  <a:srgbClr val="FFC000"/>
                </a:solidFill>
              </a:rPr>
              <a:t> </a:t>
            </a:r>
            <a:r>
              <a:rPr lang="hu-HU" sz="1800" dirty="0" smtClean="0"/>
              <a:t>kötelesek értesíteni a megelőző forgatókat, egészen a kibocsátóig. </a:t>
            </a:r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/>
          </a:p>
        </p:txBody>
      </p:sp>
      <p:grpSp>
        <p:nvGrpSpPr>
          <p:cNvPr id="4" name="Csoportba foglalás 24"/>
          <p:cNvGrpSpPr/>
          <p:nvPr/>
        </p:nvGrpSpPr>
        <p:grpSpPr>
          <a:xfrm>
            <a:off x="1714480" y="2714620"/>
            <a:ext cx="7000924" cy="1285884"/>
            <a:chOff x="785786" y="3429000"/>
            <a:chExt cx="7000924" cy="1285884"/>
          </a:xfrm>
        </p:grpSpPr>
        <p:pic>
          <p:nvPicPr>
            <p:cNvPr id="5" name="Kép 4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786" y="3429000"/>
              <a:ext cx="500066" cy="642942"/>
            </a:xfrm>
            <a:prstGeom prst="rect">
              <a:avLst/>
            </a:prstGeom>
          </p:spPr>
        </p:pic>
        <p:pic>
          <p:nvPicPr>
            <p:cNvPr id="6" name="Kép 5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14810" y="3429000"/>
              <a:ext cx="500066" cy="642942"/>
            </a:xfrm>
            <a:prstGeom prst="rect">
              <a:avLst/>
            </a:prstGeom>
          </p:spPr>
        </p:pic>
        <p:pic>
          <p:nvPicPr>
            <p:cNvPr id="7" name="Kép 6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6644" y="3429000"/>
              <a:ext cx="500066" cy="642942"/>
            </a:xfrm>
            <a:prstGeom prst="rect">
              <a:avLst/>
            </a:prstGeom>
          </p:spPr>
        </p:pic>
        <p:pic>
          <p:nvPicPr>
            <p:cNvPr id="8" name="Kép 7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44" y="3429000"/>
              <a:ext cx="500066" cy="642942"/>
            </a:xfrm>
            <a:prstGeom prst="rect">
              <a:avLst/>
            </a:prstGeom>
          </p:spPr>
        </p:pic>
        <p:sp>
          <p:nvSpPr>
            <p:cNvPr id="9" name="Szalagnyíl felfelé 8"/>
            <p:cNvSpPr/>
            <p:nvPr/>
          </p:nvSpPr>
          <p:spPr>
            <a:xfrm>
              <a:off x="1000100" y="4143380"/>
              <a:ext cx="2857520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Szalagnyíl felfelé 9"/>
            <p:cNvSpPr/>
            <p:nvPr/>
          </p:nvSpPr>
          <p:spPr>
            <a:xfrm>
              <a:off x="1000100" y="4143380"/>
              <a:ext cx="664373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357290" y="3429000"/>
              <a:ext cx="2143140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chemeClr val="tx1"/>
                  </a:solidFill>
                </a:rPr>
                <a:t>Óvás + 4 munkanap</a:t>
              </a:r>
              <a:endParaRPr lang="hu-HU" b="1" dirty="0">
                <a:solidFill>
                  <a:schemeClr val="tx1"/>
                </a:solidFill>
              </a:endParaRPr>
            </a:p>
          </p:txBody>
        </p:sp>
        <p:pic>
          <p:nvPicPr>
            <p:cNvPr id="12" name="Kép 11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14876" y="3429000"/>
              <a:ext cx="500066" cy="642942"/>
            </a:xfrm>
            <a:prstGeom prst="rect">
              <a:avLst/>
            </a:prstGeom>
          </p:spPr>
        </p:pic>
        <p:pic>
          <p:nvPicPr>
            <p:cNvPr id="13" name="Kép 12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6380" y="3429000"/>
              <a:ext cx="500066" cy="642942"/>
            </a:xfrm>
            <a:prstGeom prst="rect">
              <a:avLst/>
            </a:prstGeom>
          </p:spPr>
        </p:pic>
        <p:pic>
          <p:nvPicPr>
            <p:cNvPr id="14" name="Kép 13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6446" y="3429000"/>
              <a:ext cx="500066" cy="642942"/>
            </a:xfrm>
            <a:prstGeom prst="rect">
              <a:avLst/>
            </a:prstGeom>
          </p:spPr>
        </p:pic>
        <p:pic>
          <p:nvPicPr>
            <p:cNvPr id="15" name="Kép 14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7950" y="3429000"/>
              <a:ext cx="500066" cy="642942"/>
            </a:xfrm>
            <a:prstGeom prst="rect">
              <a:avLst/>
            </a:prstGeom>
          </p:spPr>
        </p:pic>
      </p:grp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643834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hu-HU" sz="3600" dirty="0" smtClean="0"/>
              <a:t>Értesítési kötelezettség óvás esetében</a:t>
            </a:r>
            <a:endParaRPr lang="hu-HU" sz="3600" dirty="0"/>
          </a:p>
        </p:txBody>
      </p:sp>
      <p:grpSp>
        <p:nvGrpSpPr>
          <p:cNvPr id="17" name="Csoportba foglalás 24"/>
          <p:cNvGrpSpPr/>
          <p:nvPr/>
        </p:nvGrpSpPr>
        <p:grpSpPr>
          <a:xfrm>
            <a:off x="1785918" y="5572116"/>
            <a:ext cx="7000924" cy="1071570"/>
            <a:chOff x="785786" y="3429000"/>
            <a:chExt cx="7000924" cy="1071570"/>
          </a:xfrm>
        </p:grpSpPr>
        <p:pic>
          <p:nvPicPr>
            <p:cNvPr id="18" name="Kép 17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786" y="3429000"/>
              <a:ext cx="500066" cy="642942"/>
            </a:xfrm>
            <a:prstGeom prst="rect">
              <a:avLst/>
            </a:prstGeom>
          </p:spPr>
        </p:pic>
        <p:pic>
          <p:nvPicPr>
            <p:cNvPr id="19" name="Kép 18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14810" y="3429000"/>
              <a:ext cx="500066" cy="642942"/>
            </a:xfrm>
            <a:prstGeom prst="rect">
              <a:avLst/>
            </a:prstGeom>
          </p:spPr>
        </p:pic>
        <p:pic>
          <p:nvPicPr>
            <p:cNvPr id="20" name="Kép 19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86644" y="3429000"/>
              <a:ext cx="500066" cy="642942"/>
            </a:xfrm>
            <a:prstGeom prst="rect">
              <a:avLst/>
            </a:prstGeom>
          </p:spPr>
        </p:pic>
        <p:pic>
          <p:nvPicPr>
            <p:cNvPr id="21" name="Kép 20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44" y="3429000"/>
              <a:ext cx="500066" cy="642942"/>
            </a:xfrm>
            <a:prstGeom prst="rect">
              <a:avLst/>
            </a:prstGeom>
          </p:spPr>
        </p:pic>
        <p:sp>
          <p:nvSpPr>
            <p:cNvPr id="22" name="Szalagnyíl felfelé 21"/>
            <p:cNvSpPr/>
            <p:nvPr/>
          </p:nvSpPr>
          <p:spPr>
            <a:xfrm>
              <a:off x="1000100" y="4143380"/>
              <a:ext cx="2857520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>
            <a:xfrm>
              <a:off x="1357290" y="3429000"/>
              <a:ext cx="2143140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chemeClr val="tx1"/>
                  </a:solidFill>
                </a:rPr>
                <a:t>Óvás + 4 munkanap</a:t>
              </a:r>
              <a:endParaRPr lang="hu-HU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Kép 24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14876" y="3429000"/>
              <a:ext cx="500066" cy="642942"/>
            </a:xfrm>
            <a:prstGeom prst="rect">
              <a:avLst/>
            </a:prstGeom>
          </p:spPr>
        </p:pic>
        <p:pic>
          <p:nvPicPr>
            <p:cNvPr id="26" name="Kép 25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6380" y="3429000"/>
              <a:ext cx="500066" cy="642942"/>
            </a:xfrm>
            <a:prstGeom prst="rect">
              <a:avLst/>
            </a:prstGeom>
          </p:spPr>
        </p:pic>
        <p:pic>
          <p:nvPicPr>
            <p:cNvPr id="27" name="Kép 26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6446" y="3429000"/>
              <a:ext cx="500066" cy="642942"/>
            </a:xfrm>
            <a:prstGeom prst="rect">
              <a:avLst/>
            </a:prstGeom>
          </p:spPr>
        </p:pic>
        <p:pic>
          <p:nvPicPr>
            <p:cNvPr id="28" name="Kép 27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7950" y="3429000"/>
              <a:ext cx="500066" cy="642942"/>
            </a:xfrm>
            <a:prstGeom prst="rect">
              <a:avLst/>
            </a:prstGeom>
          </p:spPr>
        </p:pic>
      </p:grpSp>
      <p:sp>
        <p:nvSpPr>
          <p:cNvPr id="29" name="Téglalap 28"/>
          <p:cNvSpPr/>
          <p:nvPr/>
        </p:nvSpPr>
        <p:spPr>
          <a:xfrm>
            <a:off x="4714876" y="5572140"/>
            <a:ext cx="500066" cy="7143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lagnyíl felfelé 29"/>
          <p:cNvSpPr/>
          <p:nvPr/>
        </p:nvSpPr>
        <p:spPr>
          <a:xfrm>
            <a:off x="5072066" y="6286520"/>
            <a:ext cx="357190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5429256" y="6286520"/>
            <a:ext cx="1357322" cy="571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+2 munkanap</a:t>
            </a:r>
            <a:endParaRPr lang="hu-H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57356" y="1785926"/>
            <a:ext cx="6929454" cy="37147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Az értesítés </a:t>
            </a:r>
            <a:r>
              <a:rPr lang="hu-HU" b="1" dirty="0" smtClean="0">
                <a:solidFill>
                  <a:srgbClr val="0070C0"/>
                </a:solidFill>
              </a:rPr>
              <a:t>bármilyen formában meg lehet tenni.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Ha a kötelezettek az értesítési kötelezettségüknek nem tesznek eleget, </a:t>
            </a:r>
            <a:r>
              <a:rPr lang="hu-HU" b="1" dirty="0" smtClean="0">
                <a:solidFill>
                  <a:srgbClr val="0070C0"/>
                </a:solidFill>
              </a:rPr>
              <a:t>a mulasztással okozott kárért legfeljebb a váltó összegének erejéig felelnek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14422"/>
            <a:ext cx="7043758" cy="50006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sz="2000" dirty="0" smtClean="0"/>
              <a:t>Ha az óvás felvétele érdekében felkeresendő </a:t>
            </a:r>
            <a:r>
              <a:rPr lang="hu-HU" sz="2000" b="1" dirty="0" smtClean="0">
                <a:solidFill>
                  <a:srgbClr val="0070C0"/>
                </a:solidFill>
              </a:rPr>
              <a:t>természetes személy pontos címét a váltóokirat nem tartalmazza</a:t>
            </a:r>
            <a:r>
              <a:rPr lang="hu-HU" sz="2000" dirty="0" smtClean="0"/>
              <a:t>, a </a:t>
            </a:r>
            <a:r>
              <a:rPr lang="hu-HU" sz="2000" b="1" dirty="0" smtClean="0">
                <a:solidFill>
                  <a:srgbClr val="0070C0"/>
                </a:solidFill>
              </a:rPr>
              <a:t>közjegyző a </a:t>
            </a:r>
            <a:r>
              <a:rPr lang="hu-HU" sz="2000" b="1" dirty="0" err="1" smtClean="0">
                <a:solidFill>
                  <a:srgbClr val="0070C0"/>
                </a:solidFill>
              </a:rPr>
              <a:t>személyiadat-</a:t>
            </a:r>
            <a:r>
              <a:rPr lang="hu-HU" sz="2000" b="1" dirty="0" smtClean="0">
                <a:solidFill>
                  <a:srgbClr val="0070C0"/>
                </a:solidFill>
              </a:rPr>
              <a:t> és lakcímnyilvántartást vezető hatóságot keresi meg a szükséges adatok közlése miatt</a:t>
            </a:r>
            <a:r>
              <a:rPr lang="hu-HU" sz="2000" b="1" dirty="0" smtClean="0">
                <a:solidFill>
                  <a:schemeClr val="tx1"/>
                </a:solidFill>
              </a:rPr>
              <a:t>, </a:t>
            </a:r>
            <a:r>
              <a:rPr lang="hu-HU" sz="2000" dirty="0" smtClean="0">
                <a:solidFill>
                  <a:schemeClr val="tx1"/>
                </a:solidFill>
              </a:rPr>
              <a:t>a </a:t>
            </a:r>
            <a:r>
              <a:rPr lang="hu-HU" sz="2000" dirty="0" smtClean="0"/>
              <a:t>lakcím vagy tartózkodási hely megismerése érdekében.</a:t>
            </a:r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u-HU" sz="2000" dirty="0" smtClean="0"/>
              <a:t>Ha az adatszolgáltatás nem vezet eredményre, a közjegyző </a:t>
            </a:r>
            <a:r>
              <a:rPr lang="hu-HU" sz="2000" b="1" dirty="0" smtClean="0">
                <a:solidFill>
                  <a:srgbClr val="0070C0"/>
                </a:solidFill>
              </a:rPr>
              <a:t>e körülményre utalással veszi fel </a:t>
            </a:r>
            <a:r>
              <a:rPr lang="hu-HU" sz="2000" dirty="0" smtClean="0"/>
              <a:t>az elfogadás vagy a fizetés hiánya miatti óvást.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A közjegyző </a:t>
            </a:r>
            <a:r>
              <a:rPr lang="hu-HU" sz="2000" b="1" dirty="0" smtClean="0">
                <a:solidFill>
                  <a:srgbClr val="0070C0"/>
                </a:solidFill>
              </a:rPr>
              <a:t>nem köteles az</a:t>
            </a:r>
            <a:r>
              <a:rPr lang="hu-HU" sz="2000" b="1" dirty="0" smtClean="0"/>
              <a:t> </a:t>
            </a:r>
            <a:r>
              <a:rPr lang="hu-HU" sz="2000" b="1" dirty="0" smtClean="0">
                <a:solidFill>
                  <a:srgbClr val="0070C0"/>
                </a:solidFill>
              </a:rPr>
              <a:t>eljárást újból megkísérelni, </a:t>
            </a:r>
            <a:r>
              <a:rPr lang="hu-HU" sz="2000" dirty="0" smtClean="0">
                <a:solidFill>
                  <a:schemeClr val="tx1"/>
                </a:solidFill>
              </a:rPr>
              <a:t>ha </a:t>
            </a:r>
            <a:r>
              <a:rPr lang="hu-HU" sz="2000" dirty="0" smtClean="0"/>
              <a:t>a felszólítandó személyt nem lelte fel vagy hozzá kérdést - szabályos óvási eljárás ellenére - bármely egyéb okból nem intézhetett.</a:t>
            </a:r>
            <a:endParaRPr lang="hu-HU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5918" y="0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Közbenjárás (intervenció)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14422"/>
            <a:ext cx="7358114" cy="40005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/>
              <a:t>Közbenjárásra kerülhet sor abban az esetben, ha </a:t>
            </a:r>
            <a:r>
              <a:rPr lang="hu-HU" sz="2400" b="1" dirty="0" smtClean="0">
                <a:solidFill>
                  <a:srgbClr val="0070C0"/>
                </a:solidFill>
              </a:rPr>
              <a:t>a váltót nem fogadja el a címzett vagy nem fizetik ki a váltót.</a:t>
            </a:r>
          </a:p>
          <a:p>
            <a:pPr>
              <a:buNone/>
            </a:pPr>
            <a:r>
              <a:rPr lang="hu-HU" sz="2400" dirty="0" smtClean="0"/>
              <a:t>A közbenjáró lehet </a:t>
            </a:r>
          </a:p>
          <a:p>
            <a:r>
              <a:rPr lang="hu-HU" sz="2400" u="sng" dirty="0" smtClean="0"/>
              <a:t>a kibocsátó, valamely átruházó vagy kezes </a:t>
            </a:r>
            <a:r>
              <a:rPr lang="hu-HU" sz="2400" b="1" u="sng" dirty="0" smtClean="0">
                <a:solidFill>
                  <a:srgbClr val="FF0000"/>
                </a:solidFill>
              </a:rPr>
              <a:t>által, </a:t>
            </a:r>
            <a:r>
              <a:rPr lang="hu-HU" sz="2400" dirty="0" smtClean="0"/>
              <a:t>szükséghelyzetben a váltó elfogadására vagy fizetésére </a:t>
            </a:r>
            <a:r>
              <a:rPr lang="hu-HU" sz="2400" b="1" dirty="0" smtClean="0">
                <a:solidFill>
                  <a:srgbClr val="0070C0"/>
                </a:solidFill>
              </a:rPr>
              <a:t>kijelölt személy. </a:t>
            </a:r>
          </a:p>
          <a:p>
            <a:pPr>
              <a:buNone/>
            </a:pPr>
            <a:r>
              <a:rPr lang="hu-HU" sz="2400" dirty="0" smtClean="0"/>
              <a:t>Közbenjáró lehet harmadik személy, lehet a címzett, vagy pedig - az elfogadó kivételével - olyan személy is, aki </a:t>
            </a:r>
            <a:r>
              <a:rPr lang="hu-HU" sz="2400" b="1" dirty="0" smtClean="0">
                <a:solidFill>
                  <a:srgbClr val="0070C0"/>
                </a:solidFill>
              </a:rPr>
              <a:t>a váltó alapján már kötelezett.</a:t>
            </a:r>
          </a:p>
          <a:p>
            <a:pPr>
              <a:buNone/>
            </a:pPr>
            <a:r>
              <a:rPr lang="hu-HU" sz="2400" dirty="0" smtClean="0"/>
              <a:t> </a:t>
            </a:r>
          </a:p>
        </p:txBody>
      </p:sp>
      <p:sp>
        <p:nvSpPr>
          <p:cNvPr id="4" name="Téglalap 3"/>
          <p:cNvSpPr/>
          <p:nvPr/>
        </p:nvSpPr>
        <p:spPr>
          <a:xfrm>
            <a:off x="2143108" y="5715016"/>
            <a:ext cx="2786082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Fizetés szükséghelyzetben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5643570" y="5715016"/>
            <a:ext cx="2786082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Elfogadás szükséghelyzetben</a:t>
            </a:r>
            <a:endParaRPr lang="hu-HU" dirty="0"/>
          </a:p>
        </p:txBody>
      </p:sp>
      <p:sp>
        <p:nvSpPr>
          <p:cNvPr id="6" name="Lefelé nyíl 5"/>
          <p:cNvSpPr/>
          <p:nvPr/>
        </p:nvSpPr>
        <p:spPr>
          <a:xfrm>
            <a:off x="3357554" y="5357826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6715140" y="5357826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14414" y="0"/>
            <a:ext cx="8229600" cy="1143000"/>
          </a:xfrm>
        </p:spPr>
        <p:txBody>
          <a:bodyPr/>
          <a:lstStyle/>
          <a:p>
            <a:pPr lvl="0"/>
            <a:r>
              <a:rPr lang="hu-HU" b="1" dirty="0" smtClean="0"/>
              <a:t>Fizetés szükséghelyzetben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571604" y="857232"/>
            <a:ext cx="7572396" cy="6000768"/>
          </a:xfrm>
        </p:spPr>
        <p:txBody>
          <a:bodyPr/>
          <a:lstStyle/>
          <a:p>
            <a:pPr algn="just">
              <a:buNone/>
            </a:pPr>
            <a:r>
              <a:rPr lang="hu-HU" sz="1600" dirty="0" smtClean="0"/>
              <a:t>Akkor van rá lehetőség, ha </a:t>
            </a:r>
            <a:r>
              <a:rPr lang="hu-HU" sz="1600" b="1" dirty="0" smtClean="0">
                <a:solidFill>
                  <a:srgbClr val="0070C0"/>
                </a:solidFill>
              </a:rPr>
              <a:t>esedékességkor vagy esedékesség előtt a váltóbirtokos megtérítési igénye megnyílt</a:t>
            </a:r>
            <a:r>
              <a:rPr lang="hu-HU" sz="1600" dirty="0" smtClean="0"/>
              <a:t>. Ilyenkor a közbenjáró fizet.</a:t>
            </a:r>
          </a:p>
          <a:p>
            <a:pPr algn="ctr">
              <a:buNone/>
            </a:pPr>
            <a:r>
              <a:rPr lang="hu-HU" sz="1600" dirty="0" smtClean="0"/>
              <a:t>A közbenjáró az őt kijelölő személy érdekében jár el.</a:t>
            </a:r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endParaRPr lang="hu-HU" sz="1600" dirty="0" smtClean="0"/>
          </a:p>
          <a:p>
            <a:pPr algn="ctr">
              <a:buNone/>
            </a:pPr>
            <a:r>
              <a:rPr lang="hu-HU" sz="1600" dirty="0" smtClean="0"/>
              <a:t>Kötelezettségnek terjedelme ehhez igazodik (a közbenjárónak azt az egész összeget ki kell fizetnie, amely a váltókötelezettet terheli)</a:t>
            </a:r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r>
              <a:rPr lang="hu-HU" sz="1600" dirty="0" smtClean="0"/>
              <a:t>A közbenjáró általi fizetést a váltóra írt </a:t>
            </a:r>
            <a:r>
              <a:rPr lang="hu-HU" sz="1600" b="1" dirty="0" err="1" smtClean="0">
                <a:solidFill>
                  <a:srgbClr val="0070C0"/>
                </a:solidFill>
              </a:rPr>
              <a:t>elismervénnyel</a:t>
            </a:r>
            <a:r>
              <a:rPr lang="hu-HU" sz="1600" dirty="0" smtClean="0"/>
              <a:t> kell tanúsítani és ebben </a:t>
            </a:r>
            <a:r>
              <a:rPr lang="hu-HU" sz="1600" b="1" dirty="0" smtClean="0">
                <a:solidFill>
                  <a:srgbClr val="0070C0"/>
                </a:solidFill>
              </a:rPr>
              <a:t>meg kell jelölni azt a személyt, </a:t>
            </a:r>
            <a:r>
              <a:rPr lang="hu-HU" sz="1600" b="1" u="sng" dirty="0" smtClean="0">
                <a:solidFill>
                  <a:srgbClr val="0070C0"/>
                </a:solidFill>
              </a:rPr>
              <a:t>akiért</a:t>
            </a:r>
            <a:r>
              <a:rPr lang="hu-HU" sz="1600" b="1" dirty="0" smtClean="0">
                <a:solidFill>
                  <a:srgbClr val="0070C0"/>
                </a:solidFill>
              </a:rPr>
              <a:t> a fizetést teljesítették</a:t>
            </a:r>
            <a:r>
              <a:rPr lang="hu-HU" sz="1600" dirty="0" smtClean="0"/>
              <a:t>. </a:t>
            </a:r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r>
              <a:rPr lang="hu-HU" sz="1600" dirty="0" smtClean="0"/>
              <a:t>Megjelölés hiányában </a:t>
            </a:r>
            <a:r>
              <a:rPr lang="hu-HU" sz="1600" u="sng" dirty="0" smtClean="0"/>
              <a:t>a kibocsátó érdekében </a:t>
            </a:r>
            <a:r>
              <a:rPr lang="hu-HU" sz="1600" dirty="0" smtClean="0"/>
              <a:t>teljesítettnek kell tekinteni a fizetést.</a:t>
            </a:r>
          </a:p>
          <a:p>
            <a:pPr algn="just">
              <a:buNone/>
            </a:pPr>
            <a:endParaRPr lang="hu-HU" sz="1600" dirty="0" smtClean="0"/>
          </a:p>
          <a:p>
            <a:pPr algn="just">
              <a:buNone/>
            </a:pPr>
            <a:r>
              <a:rPr lang="hu-HU" sz="1600" dirty="0" smtClean="0"/>
              <a:t>A közbenjáró teljesítésekor a váltót át kell adni, mivel a közbenjáró megszerzi a váltóból eredő jogokat azzal szemben, aki helyett teljesített, illetve akik ezzel szemben kötelezettek. (Velük szemben a váltó birtokában tudja igazolni a teljesítését.)</a:t>
            </a:r>
          </a:p>
          <a:p>
            <a:pPr algn="just">
              <a:buNone/>
            </a:pPr>
            <a:r>
              <a:rPr lang="hu-HU" sz="1600" dirty="0" smtClean="0"/>
              <a:t>A közbenjáró fizetése esetén mentesülnek a kötelezettség alól azok átruházók, akik azután a váltókötelezett után következnek, aki helyett a közbenjáró fizetett; vagyis az azt követő forgatók és kezeseik.</a:t>
            </a:r>
          </a:p>
          <a:p>
            <a:endParaRPr lang="hu-HU" sz="1600" dirty="0" smtClean="0"/>
          </a:p>
          <a:p>
            <a:pPr algn="just">
              <a:buNone/>
            </a:pPr>
            <a:endParaRPr lang="hu-HU" sz="1600" dirty="0" smtClean="0"/>
          </a:p>
        </p:txBody>
      </p:sp>
      <p:sp>
        <p:nvSpPr>
          <p:cNvPr id="5" name="Lefelé nyíl 4"/>
          <p:cNvSpPr/>
          <p:nvPr/>
        </p:nvSpPr>
        <p:spPr>
          <a:xfrm>
            <a:off x="4786314" y="185736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4786314" y="385762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796908"/>
          </a:xfrm>
        </p:spPr>
        <p:txBody>
          <a:bodyPr/>
          <a:lstStyle/>
          <a:p>
            <a:r>
              <a:rPr lang="hu-HU" sz="3600" b="1" dirty="0" smtClean="0"/>
              <a:t>Elfogadás szükséghelyzetben</a:t>
            </a:r>
            <a:endParaRPr lang="hu-HU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643042" y="1000084"/>
            <a:ext cx="7500958" cy="5857916"/>
          </a:xfrm>
        </p:spPr>
        <p:txBody>
          <a:bodyPr/>
          <a:lstStyle/>
          <a:p>
            <a:pPr>
              <a:buNone/>
            </a:pPr>
            <a:r>
              <a:rPr lang="hu-HU" sz="1800" dirty="0" smtClean="0"/>
              <a:t>Abban az esetben kerülhet rá sor, ha </a:t>
            </a:r>
            <a:r>
              <a:rPr lang="hu-HU" sz="1800" b="1" dirty="0" smtClean="0">
                <a:solidFill>
                  <a:srgbClr val="0070C0"/>
                </a:solidFill>
              </a:rPr>
              <a:t>az elfogadásra bemutatott váltó birtokosának megtérítési igénye az esedékesség előtt megnyílt.</a:t>
            </a:r>
          </a:p>
          <a:p>
            <a:pPr>
              <a:buNone/>
            </a:pPr>
            <a:endParaRPr lang="hu-HU" sz="1800" dirty="0" smtClean="0"/>
          </a:p>
          <a:p>
            <a:pPr algn="ctr">
              <a:buNone/>
            </a:pPr>
            <a:r>
              <a:rPr lang="hu-HU" sz="1800" dirty="0" smtClean="0"/>
              <a:t>A közbenjárót a váltóban jelölik ki.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a </a:t>
            </a:r>
            <a:r>
              <a:rPr lang="hu-HU" sz="1800" b="1" dirty="0" smtClean="0">
                <a:solidFill>
                  <a:srgbClr val="0070C0"/>
                </a:solidFill>
              </a:rPr>
              <a:t>váltóbirtokos</a:t>
            </a:r>
            <a:r>
              <a:rPr lang="hu-HU" sz="1800" dirty="0" smtClean="0"/>
              <a:t> az esedékesség előtt megtérítési igényét az ellen, </a:t>
            </a:r>
            <a:r>
              <a:rPr lang="hu-HU" sz="1800" u="sng" dirty="0" smtClean="0"/>
              <a:t>akitől a kijelölés ered </a:t>
            </a:r>
            <a:r>
              <a:rPr lang="hu-HU" sz="1800" dirty="0" smtClean="0"/>
              <a:t>és </a:t>
            </a:r>
            <a:r>
              <a:rPr lang="hu-HU" sz="1800" u="sng" dirty="0" smtClean="0"/>
              <a:t>az utána következő aláírók ellen</a:t>
            </a:r>
            <a:r>
              <a:rPr lang="hu-HU" sz="1800" dirty="0" smtClean="0"/>
              <a:t> csak akkor érvényesítheti, ha a közbenjárónak a váltót bemutatta és az elfogadás megtagadása esetében </a:t>
            </a:r>
            <a:r>
              <a:rPr lang="hu-HU" sz="1800" u="sng" dirty="0" smtClean="0"/>
              <a:t>a megtagadást óvással igazolja</a:t>
            </a:r>
          </a:p>
          <a:p>
            <a:pPr>
              <a:buNone/>
            </a:pPr>
            <a:r>
              <a:rPr lang="hu-HU" sz="1800" dirty="0" smtClean="0"/>
              <a:t>A közbenjáró elfogadását a váltóra kell írni és azt a közbenjárónak alá kell írnia. 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A közbenjáró elfogadásában meg kell jelölni, hogy </a:t>
            </a:r>
            <a:r>
              <a:rPr lang="hu-HU" sz="1800" u="sng" dirty="0" smtClean="0"/>
              <a:t>kinek az érdekében </a:t>
            </a:r>
            <a:r>
              <a:rPr lang="hu-HU" sz="1800" dirty="0" smtClean="0"/>
              <a:t>teljesítik.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Ennek hiányában  az elfogadást úgy kell tekinteni, hogy az </a:t>
            </a:r>
            <a:r>
              <a:rPr lang="hu-HU" sz="1800" u="sng" dirty="0" smtClean="0"/>
              <a:t>a kibocsátó érdekében</a:t>
            </a:r>
            <a:r>
              <a:rPr lang="hu-HU" sz="1800" dirty="0" smtClean="0"/>
              <a:t> történt.</a:t>
            </a:r>
          </a:p>
          <a:p>
            <a:endParaRPr lang="hu-HU" sz="1800" dirty="0"/>
          </a:p>
        </p:txBody>
      </p:sp>
      <p:sp>
        <p:nvSpPr>
          <p:cNvPr id="6" name="Lefelé nyíl 5"/>
          <p:cNvSpPr/>
          <p:nvPr/>
        </p:nvSpPr>
        <p:spPr>
          <a:xfrm>
            <a:off x="5000628" y="228599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5143504" y="528638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07154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dirty="0" smtClean="0"/>
              <a:t>A váltóigény érvényesítésének határideje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714480" y="1357298"/>
            <a:ext cx="7143800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hu-HU" sz="4400" dirty="0" smtClean="0">
                <a:solidFill>
                  <a:schemeClr val="tx1"/>
                </a:solidFill>
              </a:rPr>
              <a:t>A </a:t>
            </a:r>
            <a:r>
              <a:rPr lang="hu-HU" sz="4400" b="1" dirty="0" smtClean="0">
                <a:solidFill>
                  <a:srgbClr val="0070C0"/>
                </a:solidFill>
              </a:rPr>
              <a:t>váltó főadósával szemben </a:t>
            </a:r>
            <a:r>
              <a:rPr lang="hu-HU" sz="4400" dirty="0" smtClean="0">
                <a:solidFill>
                  <a:schemeClr val="tx1"/>
                </a:solidFill>
              </a:rPr>
              <a:t>(elfogadó) </a:t>
            </a:r>
            <a:r>
              <a:rPr lang="hu-HU" sz="4400" b="1" dirty="0" smtClean="0">
                <a:solidFill>
                  <a:srgbClr val="0070C0"/>
                </a:solidFill>
              </a:rPr>
              <a:t>az esedékességtől számított 3 éven belül</a:t>
            </a:r>
            <a:r>
              <a:rPr lang="hu-HU" sz="4400" dirty="0" smtClean="0">
                <a:solidFill>
                  <a:srgbClr val="0070C0"/>
                </a:solidFill>
              </a:rPr>
              <a:t> </a:t>
            </a:r>
            <a:r>
              <a:rPr lang="hu-HU" sz="4400" dirty="0" smtClean="0">
                <a:solidFill>
                  <a:schemeClr val="tx1"/>
                </a:solidFill>
              </a:rPr>
              <a:t>lehet az igényt érvényesíteni.</a:t>
            </a:r>
          </a:p>
          <a:p>
            <a:pPr lvl="0">
              <a:buNone/>
            </a:pPr>
            <a:endParaRPr lang="hu-HU" sz="44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hu-HU" sz="4400" dirty="0" smtClean="0">
                <a:solidFill>
                  <a:schemeClr val="tx1"/>
                </a:solidFill>
              </a:rPr>
              <a:t> A </a:t>
            </a:r>
            <a:r>
              <a:rPr lang="hu-HU" sz="4400" b="1" dirty="0" smtClean="0">
                <a:solidFill>
                  <a:srgbClr val="0070C0"/>
                </a:solidFill>
              </a:rPr>
              <a:t>váltó megtérítési adósaival szemben </a:t>
            </a:r>
            <a:r>
              <a:rPr lang="hu-HU" sz="4400" dirty="0" smtClean="0">
                <a:solidFill>
                  <a:schemeClr val="tx1"/>
                </a:solidFill>
              </a:rPr>
              <a:t>(az átruházók és a kibocsátó) </a:t>
            </a:r>
            <a:r>
              <a:rPr lang="hu-HU" sz="4400" b="1" dirty="0" smtClean="0">
                <a:solidFill>
                  <a:srgbClr val="0070C0"/>
                </a:solidFill>
              </a:rPr>
              <a:t>az óvás felvételétől, illetve az óvás elengedése esetén az esedékességtől számított 1 éven belül </a:t>
            </a:r>
            <a:r>
              <a:rPr lang="hu-HU" sz="4400" dirty="0" smtClean="0">
                <a:solidFill>
                  <a:schemeClr val="tx1"/>
                </a:solidFill>
              </a:rPr>
              <a:t>lehet követeléssel élni.</a:t>
            </a:r>
          </a:p>
          <a:p>
            <a:pPr lvl="0">
              <a:buNone/>
            </a:pPr>
            <a:endParaRPr lang="hu-HU" sz="44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hu-HU" sz="4400" dirty="0" smtClean="0">
                <a:solidFill>
                  <a:schemeClr val="tx1"/>
                </a:solidFill>
              </a:rPr>
              <a:t>Ha valamelyik megtérítési adós teljesít, akkor </a:t>
            </a:r>
            <a:r>
              <a:rPr lang="hu-HU" sz="4400" b="1" dirty="0" smtClean="0">
                <a:solidFill>
                  <a:srgbClr val="0070C0"/>
                </a:solidFill>
              </a:rPr>
              <a:t>a teljesítésétől számított 6 hónapon belül</a:t>
            </a:r>
            <a:r>
              <a:rPr lang="hu-HU" sz="4400" b="1" dirty="0" smtClean="0">
                <a:solidFill>
                  <a:schemeClr val="tx1"/>
                </a:solidFill>
              </a:rPr>
              <a:t> </a:t>
            </a:r>
            <a:r>
              <a:rPr lang="hu-HU" sz="4400" dirty="0" smtClean="0">
                <a:solidFill>
                  <a:schemeClr val="tx1"/>
                </a:solidFill>
              </a:rPr>
              <a:t>léphet fel az őt megelőző </a:t>
            </a:r>
            <a:r>
              <a:rPr lang="hu-HU" sz="4400" b="1" dirty="0" smtClean="0">
                <a:solidFill>
                  <a:srgbClr val="0070C0"/>
                </a:solidFill>
              </a:rPr>
              <a:t>átruházókkal és a kibocsátóval szemben.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86116" y="0"/>
            <a:ext cx="2828916" cy="1143000"/>
          </a:xfrm>
        </p:spPr>
        <p:txBody>
          <a:bodyPr/>
          <a:lstStyle/>
          <a:p>
            <a:r>
              <a:rPr lang="hu-HU" dirty="0" smtClean="0"/>
              <a:t>A váltó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928670"/>
            <a:ext cx="7158030" cy="535785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  <a:p>
            <a:pPr algn="ctr">
              <a:buNone/>
            </a:pPr>
            <a:r>
              <a:rPr lang="hu-HU" b="1" dirty="0" smtClean="0">
                <a:solidFill>
                  <a:srgbClr val="0070C0"/>
                </a:solidFill>
              </a:rPr>
              <a:t>Rendeletre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/>
              <a:t>szóló </a:t>
            </a:r>
            <a:r>
              <a:rPr lang="hu-HU" b="1" dirty="0" smtClean="0">
                <a:solidFill>
                  <a:srgbClr val="0070C0"/>
                </a:solidFill>
              </a:rPr>
              <a:t>értékpapír</a:t>
            </a:r>
            <a:r>
              <a:rPr lang="hu-HU" dirty="0" smtClean="0"/>
              <a:t>, amelyben egy később esedékes fizetés testesül meg </a:t>
            </a:r>
            <a:r>
              <a:rPr lang="hu-HU" b="1" dirty="0" smtClean="0">
                <a:solidFill>
                  <a:srgbClr val="0070C0"/>
                </a:solidFill>
              </a:rPr>
              <a:t>fizetési</a:t>
            </a:r>
            <a:r>
              <a:rPr lang="hu-HU" b="1" dirty="0" smtClean="0">
                <a:solidFill>
                  <a:srgbClr val="92D050"/>
                </a:solidFill>
              </a:rPr>
              <a:t> </a:t>
            </a:r>
            <a:r>
              <a:rPr lang="hu-HU" b="1" dirty="0" smtClean="0">
                <a:solidFill>
                  <a:srgbClr val="0070C0"/>
                </a:solidFill>
              </a:rPr>
              <a:t>ígérvényként</a:t>
            </a:r>
            <a:r>
              <a:rPr lang="hu-HU" dirty="0" smtClean="0"/>
              <a:t> vagy </a:t>
            </a:r>
            <a:r>
              <a:rPr lang="hu-HU" b="1" dirty="0" smtClean="0">
                <a:solidFill>
                  <a:srgbClr val="0070C0"/>
                </a:solidFill>
              </a:rPr>
              <a:t>fizetési felszólításként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Ellipszis feliratnak 3"/>
          <p:cNvSpPr/>
          <p:nvPr/>
        </p:nvSpPr>
        <p:spPr>
          <a:xfrm>
            <a:off x="1643042" y="5286388"/>
            <a:ext cx="2643206" cy="1428760"/>
          </a:xfrm>
          <a:prstGeom prst="wedgeEllipseCallout">
            <a:avLst>
              <a:gd name="adj1" fmla="val 30260"/>
              <a:gd name="adj2" fmla="val -935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kiállító fizetést ígér a jogosultnak</a:t>
            </a:r>
            <a:endParaRPr lang="hu-HU" dirty="0"/>
          </a:p>
        </p:txBody>
      </p:sp>
      <p:sp>
        <p:nvSpPr>
          <p:cNvPr id="5" name="Ellipszis feliratnak 4"/>
          <p:cNvSpPr/>
          <p:nvPr/>
        </p:nvSpPr>
        <p:spPr>
          <a:xfrm>
            <a:off x="6286512" y="214290"/>
            <a:ext cx="2571800" cy="2041408"/>
          </a:xfrm>
          <a:prstGeom prst="wedgeEllipseCallout">
            <a:avLst>
              <a:gd name="adj1" fmla="val -31728"/>
              <a:gd name="adj2" fmla="val 701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egyedileg kiállított, nyomtatott formában megjelenő értékpapír</a:t>
            </a:r>
            <a:endParaRPr lang="hu-HU" dirty="0"/>
          </a:p>
        </p:txBody>
      </p:sp>
      <p:sp>
        <p:nvSpPr>
          <p:cNvPr id="6" name="Ellipszis feliratnak 5"/>
          <p:cNvSpPr/>
          <p:nvPr/>
        </p:nvSpPr>
        <p:spPr>
          <a:xfrm>
            <a:off x="1714480" y="1000108"/>
            <a:ext cx="2214578" cy="1357322"/>
          </a:xfrm>
          <a:prstGeom prst="wedgeEllipseCallout">
            <a:avLst>
              <a:gd name="adj1" fmla="val 50205"/>
              <a:gd name="adj2" fmla="val 740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forgatással átruházható</a:t>
            </a:r>
            <a:endParaRPr lang="hu-HU" dirty="0"/>
          </a:p>
        </p:txBody>
      </p:sp>
      <p:sp>
        <p:nvSpPr>
          <p:cNvPr id="8" name="Ellipszis feliratnak 7"/>
          <p:cNvSpPr/>
          <p:nvPr/>
        </p:nvSpPr>
        <p:spPr>
          <a:xfrm>
            <a:off x="6429388" y="5286364"/>
            <a:ext cx="2557474" cy="1571636"/>
          </a:xfrm>
          <a:prstGeom prst="wedgeEllipseCallout">
            <a:avLst>
              <a:gd name="adj1" fmla="val -24446"/>
              <a:gd name="adj2" fmla="val -806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kiállító egy harmadik személyt szólít fel teljesítésre</a:t>
            </a:r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857232"/>
            <a:ext cx="7158030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</a:rPr>
              <a:t>Nyugszik az elévülés</a:t>
            </a:r>
            <a:r>
              <a:rPr lang="hu-HU" dirty="0" smtClean="0"/>
              <a:t>, ha a jogosult követelését elháríthatatlan akadály következtében nem tudja érvényesíteni.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Az elévülést csak a követelés bíróság előtt történő érvényesítése </a:t>
            </a:r>
            <a:r>
              <a:rPr lang="hu-HU" b="1" dirty="0" smtClean="0">
                <a:solidFill>
                  <a:srgbClr val="0070C0"/>
                </a:solidFill>
              </a:rPr>
              <a:t>szakítja meg.</a:t>
            </a:r>
          </a:p>
          <a:p>
            <a:pPr>
              <a:buNone/>
            </a:pPr>
            <a:r>
              <a:rPr lang="hu-HU" dirty="0" smtClean="0"/>
              <a:t>A határidők elévülése esetén a jogosult </a:t>
            </a:r>
            <a:r>
              <a:rPr lang="hu-HU" b="1" dirty="0" smtClean="0">
                <a:solidFill>
                  <a:srgbClr val="0070C0"/>
                </a:solidFill>
              </a:rPr>
              <a:t>a polgári jog általános szabályai szerint megtérítési igényt érvényesíthet</a:t>
            </a:r>
            <a:r>
              <a:rPr lang="hu-HU" dirty="0" smtClean="0"/>
              <a:t> a kibocsátóval vagy váltóátruházóval szemben, ezek </a:t>
            </a:r>
            <a:r>
              <a:rPr lang="hu-HU" b="1" dirty="0" smtClean="0">
                <a:solidFill>
                  <a:srgbClr val="0070C0"/>
                </a:solidFill>
              </a:rPr>
              <a:t>jogalap nélküli gazdagodása</a:t>
            </a:r>
            <a:r>
              <a:rPr lang="hu-HU" dirty="0" smtClean="0"/>
              <a:t> alapján.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váltókövetelés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928802"/>
            <a:ext cx="6900882" cy="41148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sz="2400" i="1" dirty="0" smtClean="0"/>
              <a:t>a) </a:t>
            </a:r>
            <a:r>
              <a:rPr lang="hu-HU" sz="2400" dirty="0" err="1" smtClean="0"/>
              <a:t>a</a:t>
            </a:r>
            <a:r>
              <a:rPr lang="hu-HU" sz="2400" dirty="0" smtClean="0"/>
              <a:t> teljes kifizetett összeg</a:t>
            </a:r>
          </a:p>
          <a:p>
            <a:pPr>
              <a:buNone/>
            </a:pPr>
            <a:r>
              <a:rPr lang="hu-HU" sz="2400" i="1" dirty="0" smtClean="0"/>
              <a:t>b) </a:t>
            </a:r>
            <a:r>
              <a:rPr lang="hu-HU" sz="2400" dirty="0" smtClean="0"/>
              <a:t>a kifizetés napjától a teljes kifizetett összeg után számított  6 %-os kamat vagy - a Magyarország területén kibocsátott és fizetendő váltó tekintetében - a Polgári Törvénykönyv szerinti késedelmi kamat</a:t>
            </a:r>
          </a:p>
          <a:p>
            <a:pPr>
              <a:buNone/>
            </a:pPr>
            <a:r>
              <a:rPr lang="hu-HU" sz="2400" i="1" dirty="0" smtClean="0"/>
              <a:t>c) </a:t>
            </a:r>
            <a:r>
              <a:rPr lang="hu-HU" sz="2400" dirty="0" smtClean="0"/>
              <a:t>a felmerült költségek</a:t>
            </a:r>
          </a:p>
          <a:p>
            <a:pPr>
              <a:buNone/>
            </a:pPr>
            <a:r>
              <a:rPr lang="hu-HU" sz="2400" i="1" dirty="0" smtClean="0"/>
              <a:t>d) </a:t>
            </a:r>
            <a:r>
              <a:rPr lang="hu-HU" sz="2400" dirty="0" smtClean="0"/>
              <a:t>a teljes kifizetett összeg után számított 1 %-os váltódíj</a:t>
            </a:r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/>
          <a:lstStyle/>
          <a:p>
            <a:r>
              <a:rPr lang="hu-HU" sz="3600" b="1" dirty="0" smtClean="0"/>
              <a:t>A VÁLTÓCSELEKMÉNYEK HELYE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686320"/>
          </a:xfrm>
        </p:spPr>
        <p:txBody>
          <a:bodyPr/>
          <a:lstStyle/>
          <a:p>
            <a:pPr>
              <a:buNone/>
            </a:pPr>
            <a:r>
              <a:rPr lang="hu-HU" sz="2000" dirty="0" smtClean="0"/>
              <a:t>Az </a:t>
            </a:r>
            <a:r>
              <a:rPr lang="hu-HU" sz="2000" b="1" dirty="0" smtClean="0">
                <a:solidFill>
                  <a:srgbClr val="0070C0"/>
                </a:solidFill>
              </a:rPr>
              <a:t>elfogadás vagy fizetés végetti bemutatás</a:t>
            </a:r>
            <a:r>
              <a:rPr lang="hu-HU" sz="2000" dirty="0" smtClean="0"/>
              <a:t>, az </a:t>
            </a:r>
            <a:r>
              <a:rPr lang="hu-HU" sz="2000" b="1" dirty="0" smtClean="0">
                <a:solidFill>
                  <a:srgbClr val="0070C0"/>
                </a:solidFill>
              </a:rPr>
              <a:t>óvás</a:t>
            </a:r>
            <a:r>
              <a:rPr lang="hu-HU" sz="2000" dirty="0" smtClean="0"/>
              <a:t>, valamint mindazon cselekmények, amelyek a törvény szerint a váltóból eredő jogok érvényesítése vagy fenntartása végett </a:t>
            </a:r>
            <a:r>
              <a:rPr lang="hu-HU" sz="2000" b="1" dirty="0" smtClean="0">
                <a:solidFill>
                  <a:srgbClr val="0070C0"/>
                </a:solidFill>
              </a:rPr>
              <a:t>valamely személynél teljesítendők,</a:t>
            </a:r>
            <a:r>
              <a:rPr lang="hu-HU" sz="2000" dirty="0" smtClean="0"/>
              <a:t> a </a:t>
            </a:r>
            <a:r>
              <a:rPr lang="hu-HU" sz="2000" u="sng" dirty="0" smtClean="0"/>
              <a:t>váltócselekményre megszabott településen belül:</a:t>
            </a:r>
          </a:p>
          <a:p>
            <a:r>
              <a:rPr lang="hu-HU" sz="2000" dirty="0" smtClean="0"/>
              <a:t>a természetes személy tartózkodási helyén</a:t>
            </a:r>
          </a:p>
          <a:p>
            <a:pPr lvl="1"/>
            <a:r>
              <a:rPr lang="hu-HU" sz="1600" dirty="0" smtClean="0"/>
              <a:t>ennek hiányában lakóhelyén, </a:t>
            </a:r>
          </a:p>
          <a:p>
            <a:r>
              <a:rPr lang="hu-HU" sz="2000" dirty="0" smtClean="0"/>
              <a:t>jogi személy esetében belföldi székhelyén </a:t>
            </a:r>
          </a:p>
          <a:p>
            <a:pPr lvl="1"/>
            <a:r>
              <a:rPr lang="hu-HU" sz="1600" dirty="0" smtClean="0"/>
              <a:t>ennek hiányában telephelyén </a:t>
            </a:r>
          </a:p>
          <a:p>
            <a:pPr>
              <a:buNone/>
            </a:pPr>
            <a:r>
              <a:rPr lang="hu-HU" sz="2000" dirty="0" smtClean="0"/>
              <a:t>teljesítendőek.</a:t>
            </a:r>
          </a:p>
          <a:p>
            <a:pPr>
              <a:buNone/>
            </a:pPr>
            <a:r>
              <a:rPr lang="hu-HU" sz="2000" dirty="0" smtClean="0"/>
              <a:t>A váltócselekmények a teljesítésükre </a:t>
            </a:r>
            <a:r>
              <a:rPr lang="hu-HU" sz="2000" b="1" dirty="0" smtClean="0">
                <a:solidFill>
                  <a:srgbClr val="0070C0"/>
                </a:solidFill>
              </a:rPr>
              <a:t>megszabott településen belül más helyen csak az érdekelt beleegyezésével teljesíthetők</a:t>
            </a:r>
            <a:r>
              <a:rPr lang="hu-HU" sz="2000" dirty="0" smtClean="0"/>
              <a:t>. A beleegyezést a váltóbirtokosnak kell bizonyítania. Óvás esetében az érdekelt beleegyezését megadottnak kell tekinteni, ha az óvásról felvett közokiratból az ellenkezés ki nem tűnik.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VÁLTÓPER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600201"/>
            <a:ext cx="7043758" cy="4257692"/>
          </a:xfrm>
        </p:spPr>
        <p:txBody>
          <a:bodyPr/>
          <a:lstStyle/>
          <a:p>
            <a:pPr>
              <a:buNone/>
            </a:pPr>
            <a:r>
              <a:rPr lang="hu-HU" sz="1800" dirty="0" smtClean="0"/>
              <a:t>Váltóperben a bíróság hivatalból veszi figyelembe, ha</a:t>
            </a:r>
          </a:p>
          <a:p>
            <a:pPr>
              <a:buNone/>
            </a:pPr>
            <a:r>
              <a:rPr lang="hu-HU" sz="1800" i="1" dirty="0" smtClean="0"/>
              <a:t>a) </a:t>
            </a:r>
            <a:r>
              <a:rPr lang="hu-HU" sz="1800" dirty="0" smtClean="0"/>
              <a:t>az okirat jogszabályban meghatározott kötelező kellékek hiányában nem váltó,</a:t>
            </a:r>
          </a:p>
          <a:p>
            <a:pPr>
              <a:buNone/>
            </a:pPr>
            <a:r>
              <a:rPr lang="hu-HU" sz="1800" i="1" dirty="0" smtClean="0"/>
              <a:t>b) </a:t>
            </a:r>
            <a:r>
              <a:rPr lang="hu-HU" sz="1800" dirty="0" smtClean="0"/>
              <a:t>a megtérítési igény érvényesítéséhez szükséges óvás hiányzik,</a:t>
            </a:r>
          </a:p>
          <a:p>
            <a:pPr>
              <a:buNone/>
            </a:pPr>
            <a:r>
              <a:rPr lang="hu-HU" sz="1800" i="1" dirty="0" smtClean="0"/>
              <a:t>c) </a:t>
            </a:r>
            <a:r>
              <a:rPr lang="hu-HU" sz="1800" dirty="0" smtClean="0"/>
              <a:t>a beszámítás e törvény alapján kizárt,</a:t>
            </a:r>
          </a:p>
          <a:p>
            <a:pPr>
              <a:buNone/>
            </a:pPr>
            <a:r>
              <a:rPr lang="hu-HU" sz="1800" i="1" dirty="0" smtClean="0"/>
              <a:t>d) </a:t>
            </a:r>
            <a:r>
              <a:rPr lang="hu-HU" sz="1800" dirty="0" smtClean="0"/>
              <a:t>az anyagi jogi kifogás e törvény alapján nem érvényesíthető.</a:t>
            </a:r>
          </a:p>
          <a:p>
            <a:pPr>
              <a:buNone/>
            </a:pP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A váltóköveteléssel szemben csak</a:t>
            </a:r>
          </a:p>
          <a:p>
            <a:pPr>
              <a:buNone/>
            </a:pPr>
            <a:r>
              <a:rPr lang="hu-HU" sz="1800" i="1" dirty="0" smtClean="0"/>
              <a:t>a) </a:t>
            </a:r>
            <a:r>
              <a:rPr lang="hu-HU" sz="1800" dirty="0" smtClean="0"/>
              <a:t>végrehajtható határozattal megállapított,</a:t>
            </a:r>
          </a:p>
          <a:p>
            <a:pPr>
              <a:buNone/>
            </a:pPr>
            <a:r>
              <a:rPr lang="hu-HU" sz="1800" i="1" dirty="0" smtClean="0"/>
              <a:t>b) </a:t>
            </a:r>
            <a:r>
              <a:rPr lang="hu-HU" sz="1800" dirty="0" smtClean="0"/>
              <a:t>közokiratba foglalt,</a:t>
            </a:r>
          </a:p>
          <a:p>
            <a:pPr>
              <a:buNone/>
            </a:pPr>
            <a:r>
              <a:rPr lang="hu-HU" sz="1800" i="1" dirty="0" smtClean="0"/>
              <a:t>c) </a:t>
            </a:r>
            <a:r>
              <a:rPr lang="hu-HU" sz="1800" dirty="0" smtClean="0"/>
              <a:t>a váltóbirtokos által elismert, vagy</a:t>
            </a:r>
          </a:p>
          <a:p>
            <a:pPr>
              <a:buNone/>
            </a:pPr>
            <a:r>
              <a:rPr lang="hu-HU" sz="1800" i="1" dirty="0" smtClean="0"/>
              <a:t>d) </a:t>
            </a:r>
            <a:r>
              <a:rPr lang="hu-HU" sz="1800" dirty="0" smtClean="0"/>
              <a:t>lejárt váltón alapuló</a:t>
            </a:r>
          </a:p>
          <a:p>
            <a:pPr>
              <a:buNone/>
            </a:pPr>
            <a:r>
              <a:rPr lang="hu-HU" sz="1800" dirty="0" smtClean="0"/>
              <a:t>követelést lehet beszámítani.</a:t>
            </a:r>
          </a:p>
          <a:p>
            <a:endParaRPr lang="hu-HU" sz="1800" dirty="0"/>
          </a:p>
        </p:txBody>
      </p:sp>
      <p:sp>
        <p:nvSpPr>
          <p:cNvPr id="4" name="Téglalap feliratnak 3"/>
          <p:cNvSpPr/>
          <p:nvPr/>
        </p:nvSpPr>
        <p:spPr>
          <a:xfrm>
            <a:off x="6357950" y="214290"/>
            <a:ext cx="2571768" cy="1143008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A váltóper a törvényszék hatáskörébe tartozik.</a:t>
            </a:r>
            <a:endParaRPr lang="hu-HU" sz="1400" dirty="0"/>
          </a:p>
        </p:txBody>
      </p:sp>
      <p:sp>
        <p:nvSpPr>
          <p:cNvPr id="5" name="Téglalap feliratnak 4"/>
          <p:cNvSpPr/>
          <p:nvPr/>
        </p:nvSpPr>
        <p:spPr>
          <a:xfrm>
            <a:off x="1500166" y="0"/>
            <a:ext cx="1428728" cy="1000132"/>
          </a:xfrm>
          <a:prstGeom prst="wedgeRectCallout">
            <a:avLst>
              <a:gd name="adj1" fmla="val 56827"/>
              <a:gd name="adj2" fmla="val -17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Pp.-től</a:t>
            </a:r>
            <a:r>
              <a:rPr lang="hu-HU" dirty="0" smtClean="0"/>
              <a:t> eltérő szabályok</a:t>
            </a:r>
            <a:endParaRPr lang="hu-H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ELSŐFOKÚ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85860"/>
            <a:ext cx="6972320" cy="5572140"/>
          </a:xfrm>
        </p:spPr>
        <p:txBody>
          <a:bodyPr/>
          <a:lstStyle/>
          <a:p>
            <a:pPr>
              <a:buNone/>
            </a:pPr>
            <a:r>
              <a:rPr lang="hu-HU" sz="2000" dirty="0" smtClean="0"/>
              <a:t>Váltóra alapított keresetet nem váltójogi keresettel nem lehet összekapcsolni. </a:t>
            </a:r>
          </a:p>
          <a:p>
            <a:pPr>
              <a:buNone/>
            </a:pPr>
            <a:r>
              <a:rPr lang="hu-HU" sz="2000" dirty="0" smtClean="0"/>
              <a:t>A keresetlevélhez csatolni kell a váltó hiteles másolatát.</a:t>
            </a:r>
          </a:p>
          <a:p>
            <a:pPr>
              <a:buNone/>
            </a:pPr>
            <a:r>
              <a:rPr lang="hu-HU" sz="2000" dirty="0" smtClean="0"/>
              <a:t>Az írásbeli ellenkérelem és beszámítást tartalmazó irat előterjesztésének határideje: </a:t>
            </a:r>
            <a:r>
              <a:rPr lang="hu-HU" sz="2000" b="1" dirty="0" smtClean="0">
                <a:solidFill>
                  <a:srgbClr val="0070C0"/>
                </a:solidFill>
              </a:rPr>
              <a:t>15 nap. </a:t>
            </a:r>
          </a:p>
          <a:p>
            <a:pPr>
              <a:buNone/>
            </a:pPr>
            <a:r>
              <a:rPr lang="hu-HU" sz="2000" dirty="0" smtClean="0"/>
              <a:t>Az írásbeli ellenkérelem benyújtására előírt határidő meghosszabbítására vonatkozó határidő: </a:t>
            </a:r>
            <a:r>
              <a:rPr lang="hu-HU" sz="2000" b="1" dirty="0" smtClean="0">
                <a:solidFill>
                  <a:srgbClr val="0070C0"/>
                </a:solidFill>
              </a:rPr>
              <a:t>legfeljebb 15 nap.</a:t>
            </a:r>
          </a:p>
          <a:p>
            <a:pPr>
              <a:buNone/>
            </a:pPr>
            <a:r>
              <a:rPr lang="hu-HU" sz="2000" dirty="0" smtClean="0"/>
              <a:t>A bírósági meghagyással szembeni ellentmondás határideje: </a:t>
            </a:r>
            <a:r>
              <a:rPr lang="hu-HU" sz="2000" b="1" dirty="0" smtClean="0">
                <a:solidFill>
                  <a:srgbClr val="0070C0"/>
                </a:solidFill>
              </a:rPr>
              <a:t>8 nap.</a:t>
            </a:r>
          </a:p>
          <a:p>
            <a:pPr>
              <a:buNone/>
            </a:pPr>
            <a:r>
              <a:rPr lang="hu-HU" sz="2000" dirty="0" smtClean="0"/>
              <a:t>Váltóperben viszontkeresetnek nincs helye. </a:t>
            </a:r>
          </a:p>
          <a:p>
            <a:pPr>
              <a:buNone/>
            </a:pPr>
            <a:r>
              <a:rPr lang="hu-HU" sz="2000" dirty="0" smtClean="0"/>
              <a:t>Váltóperben a tárgyalási időköz: </a:t>
            </a:r>
            <a:r>
              <a:rPr lang="hu-HU" sz="2000" b="1" dirty="0" smtClean="0">
                <a:solidFill>
                  <a:srgbClr val="0070C0"/>
                </a:solidFill>
              </a:rPr>
              <a:t>8 nap.</a:t>
            </a:r>
          </a:p>
          <a:p>
            <a:pPr>
              <a:buNone/>
            </a:pPr>
            <a:r>
              <a:rPr lang="hu-HU" sz="2000" dirty="0" smtClean="0"/>
              <a:t>A tárgyalás kitűzésére vonatkozó határidő: </a:t>
            </a:r>
            <a:r>
              <a:rPr lang="hu-HU" sz="2000" b="1" dirty="0" smtClean="0">
                <a:solidFill>
                  <a:srgbClr val="0070C0"/>
                </a:solidFill>
              </a:rPr>
              <a:t>1 hónap.</a:t>
            </a:r>
          </a:p>
          <a:p>
            <a:pPr>
              <a:buNone/>
            </a:pPr>
            <a:r>
              <a:rPr lang="hu-HU" sz="2000" dirty="0" smtClean="0"/>
              <a:t>Perfelvételi tárgyalás tartása iránti kérelem határideje</a:t>
            </a:r>
            <a:r>
              <a:rPr lang="hu-HU" sz="2000" b="1" dirty="0" smtClean="0">
                <a:solidFill>
                  <a:srgbClr val="0070C0"/>
                </a:solidFill>
              </a:rPr>
              <a:t>: az erről szóló tájékoztatás kézbesítésétől számított 3 hónap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29552" cy="796908"/>
          </a:xfrm>
        </p:spPr>
        <p:txBody>
          <a:bodyPr/>
          <a:lstStyle/>
          <a:p>
            <a:r>
              <a:rPr lang="hu-HU" sz="3600" b="1" dirty="0" smtClean="0"/>
              <a:t>ÍTÉLET ÉS PERORVOSLATOK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071546"/>
            <a:ext cx="6972320" cy="5429288"/>
          </a:xfrm>
        </p:spPr>
        <p:txBody>
          <a:bodyPr/>
          <a:lstStyle/>
          <a:p>
            <a:pPr>
              <a:buNone/>
            </a:pPr>
            <a:r>
              <a:rPr lang="hu-HU" sz="1800" dirty="0" smtClean="0"/>
              <a:t>A bíróság a határozatában megállapított kötelezettség teljesítésére </a:t>
            </a:r>
            <a:r>
              <a:rPr lang="hu-HU" sz="1800" b="1" dirty="0" smtClean="0">
                <a:solidFill>
                  <a:srgbClr val="0070C0"/>
                </a:solidFill>
              </a:rPr>
              <a:t>3 napos </a:t>
            </a:r>
            <a:r>
              <a:rPr lang="hu-HU" sz="1800" dirty="0" smtClean="0"/>
              <a:t>határidőt szab.</a:t>
            </a:r>
          </a:p>
          <a:p>
            <a:pPr>
              <a:buNone/>
            </a:pPr>
            <a:r>
              <a:rPr lang="hu-HU" sz="1800" dirty="0" smtClean="0"/>
              <a:t>A bíróság az ítéletét annak </a:t>
            </a:r>
            <a:r>
              <a:rPr lang="hu-HU" sz="1800" b="1" dirty="0" smtClean="0">
                <a:solidFill>
                  <a:srgbClr val="0070C0"/>
                </a:solidFill>
              </a:rPr>
              <a:t>meghozatalától és kihirdetésétől számított 15 napon belül</a:t>
            </a:r>
            <a:r>
              <a:rPr lang="hu-HU" sz="1800" dirty="0" smtClean="0"/>
              <a:t> foglalja írásba, az ítélet meghozatalát és kihirdetését </a:t>
            </a:r>
            <a:r>
              <a:rPr lang="hu-HU" sz="1800" b="1" dirty="0" smtClean="0">
                <a:solidFill>
                  <a:srgbClr val="0070C0"/>
                </a:solidFill>
              </a:rPr>
              <a:t>legfeljebb 15 napra </a:t>
            </a:r>
            <a:r>
              <a:rPr lang="hu-HU" sz="1800" dirty="0" smtClean="0"/>
              <a:t>halasztja el.</a:t>
            </a:r>
          </a:p>
          <a:p>
            <a:pPr>
              <a:buNone/>
            </a:pPr>
            <a:r>
              <a:rPr lang="hu-HU" sz="1800" dirty="0" smtClean="0"/>
              <a:t>Ha a fellebbezés tárgyaláson kerül elbírálásra, azt úgy kell kitűzni, hogy a fellebbezésnek az ellenfél részére történő kézbesítése a </a:t>
            </a:r>
            <a:r>
              <a:rPr lang="hu-HU" sz="1800" b="1" dirty="0" smtClean="0">
                <a:solidFill>
                  <a:srgbClr val="0070C0"/>
                </a:solidFill>
              </a:rPr>
              <a:t>tárgyalás napját legalább 8 nappal megelőzze</a:t>
            </a:r>
            <a:r>
              <a:rPr lang="hu-HU" sz="1800" dirty="0" smtClean="0"/>
              <a:t>, valamint a tárgyalás az iratoknak vagy az ellenfél tárgyalás tartását kérő nyilatkozatának </a:t>
            </a:r>
            <a:r>
              <a:rPr lang="hu-HU" sz="1800" b="1" dirty="0" smtClean="0">
                <a:solidFill>
                  <a:srgbClr val="0070C0"/>
                </a:solidFill>
              </a:rPr>
              <a:t>a másodfokú bírósághoz érkezésétől számított 1 hónapon belül </a:t>
            </a:r>
            <a:r>
              <a:rPr lang="hu-HU" sz="1800" dirty="0" smtClean="0"/>
              <a:t>megtartható legyen.</a:t>
            </a:r>
          </a:p>
          <a:p>
            <a:pPr>
              <a:buNone/>
            </a:pPr>
            <a:r>
              <a:rPr lang="hu-HU" sz="1800" dirty="0" smtClean="0"/>
              <a:t>A felülvizsgálati kérelem és felülvizsgálat engedélyezése iránti kérelem határideje </a:t>
            </a:r>
            <a:r>
              <a:rPr lang="hu-HU" sz="1800" b="1" dirty="0" smtClean="0">
                <a:solidFill>
                  <a:srgbClr val="0070C0"/>
                </a:solidFill>
              </a:rPr>
              <a:t>30 nap</a:t>
            </a:r>
            <a:r>
              <a:rPr lang="hu-HU" sz="1800" dirty="0" smtClean="0"/>
              <a:t>; a határidő elmulasztása miatt igazolásnak nincs helye.</a:t>
            </a:r>
          </a:p>
          <a:p>
            <a:pPr>
              <a:buNone/>
            </a:pPr>
            <a:r>
              <a:rPr lang="hu-HU" sz="1800" dirty="0" smtClean="0"/>
              <a:t>Ha a felülvizsgálati kérelem tárgyaláson kerül elbírálásra, azt úgy kell kitűzni, hogy a felülvizsgálati kérelemnek az ellenfél részére történő kézbesítése </a:t>
            </a:r>
            <a:r>
              <a:rPr lang="hu-HU" sz="1800" b="1" dirty="0" smtClean="0">
                <a:solidFill>
                  <a:srgbClr val="0070C0"/>
                </a:solidFill>
              </a:rPr>
              <a:t>a tárgyalás napját legalább 8 nappal megelőzze.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9144000" cy="1470025"/>
          </a:xfrm>
          <a:noFill/>
          <a:ln>
            <a:noFill/>
          </a:ln>
        </p:spPr>
        <p:txBody>
          <a:bodyPr/>
          <a:lstStyle/>
          <a:p>
            <a:r>
              <a:rPr lang="hu-HU" sz="6600" b="1" dirty="0" smtClean="0">
                <a:solidFill>
                  <a:schemeClr val="tx1"/>
                </a:solidFill>
              </a:rPr>
              <a:t>CSEKK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csekk - jogforrások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7429520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olyamatábra: Feldolgozás 5"/>
          <p:cNvSpPr/>
          <p:nvPr/>
        </p:nvSpPr>
        <p:spPr>
          <a:xfrm>
            <a:off x="1714480" y="2143116"/>
            <a:ext cx="2714644" cy="128588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1931-es genfi csekkjogi konferencia </a:t>
            </a:r>
          </a:p>
        </p:txBody>
      </p:sp>
      <p:sp>
        <p:nvSpPr>
          <p:cNvPr id="7" name="Folyamatábra: Feldolgozás 6"/>
          <p:cNvSpPr/>
          <p:nvPr/>
        </p:nvSpPr>
        <p:spPr>
          <a:xfrm>
            <a:off x="5357818" y="2000240"/>
            <a:ext cx="3214710" cy="192882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3200" b="1" dirty="0" smtClean="0"/>
              <a:t>A csekkről </a:t>
            </a:r>
            <a:r>
              <a:rPr lang="hu-HU" sz="3200" b="1" dirty="0"/>
              <a:t>szóló 2/1965(I.24) IM. rendelet </a:t>
            </a:r>
          </a:p>
        </p:txBody>
      </p:sp>
      <p:sp>
        <p:nvSpPr>
          <p:cNvPr id="8" name="Folyamatábra: Feldolgozás 7"/>
          <p:cNvSpPr/>
          <p:nvPr/>
        </p:nvSpPr>
        <p:spPr>
          <a:xfrm>
            <a:off x="3500430" y="4429132"/>
            <a:ext cx="2857520" cy="200026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Mögöttes joganyag: </a:t>
            </a:r>
          </a:p>
          <a:p>
            <a:pPr algn="ctr">
              <a:buFont typeface="Arial" pitchFamily="34" charset="0"/>
              <a:buChar char="•"/>
            </a:pPr>
            <a:r>
              <a:rPr lang="hu-HU" sz="2000" dirty="0" smtClean="0"/>
              <a:t>A váltójogi szabályokról szóló 2017. évi CLXXXV. törvény </a:t>
            </a:r>
          </a:p>
          <a:p>
            <a:pPr algn="ctr">
              <a:buFont typeface="Arial" pitchFamily="34" charset="0"/>
              <a:buChar char="•"/>
            </a:pPr>
            <a:r>
              <a:rPr lang="hu-HU" sz="2000" dirty="0" smtClean="0"/>
              <a:t>Ptk.</a:t>
            </a:r>
            <a:endParaRPr lang="hu-HU" sz="2000" dirty="0"/>
          </a:p>
        </p:txBody>
      </p:sp>
      <p:sp>
        <p:nvSpPr>
          <p:cNvPr id="9" name="Jobbra nyíl 8"/>
          <p:cNvSpPr/>
          <p:nvPr/>
        </p:nvSpPr>
        <p:spPr>
          <a:xfrm>
            <a:off x="4572000" y="2571744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csekk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2214554"/>
            <a:ext cx="7015154" cy="285751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hu-HU" dirty="0"/>
              <a:t>A </a:t>
            </a:r>
            <a:r>
              <a:rPr lang="hu-HU" b="1" dirty="0">
                <a:solidFill>
                  <a:srgbClr val="0070C0"/>
                </a:solidFill>
              </a:rPr>
              <a:t>csekk kibocsátója </a:t>
            </a:r>
            <a:r>
              <a:rPr lang="hu-HU" dirty="0"/>
              <a:t>utasítást ad egy </a:t>
            </a:r>
            <a:r>
              <a:rPr lang="hu-HU" b="1" dirty="0">
                <a:solidFill>
                  <a:srgbClr val="0070C0"/>
                </a:solidFill>
              </a:rPr>
              <a:t>banknak</a:t>
            </a:r>
            <a:r>
              <a:rPr lang="hu-HU" dirty="0"/>
              <a:t>, </a:t>
            </a:r>
            <a:r>
              <a:rPr lang="hu-HU" dirty="0" smtClean="0"/>
              <a:t>amelynél </a:t>
            </a:r>
            <a:r>
              <a:rPr lang="hu-HU" dirty="0"/>
              <a:t>követelése van, hogy </a:t>
            </a: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csekk </a:t>
            </a:r>
            <a:r>
              <a:rPr lang="hu-HU" dirty="0" smtClean="0">
                <a:solidFill>
                  <a:schemeClr val="tx1"/>
                </a:solidFill>
              </a:rPr>
              <a:t>jogosultjának </a:t>
            </a:r>
            <a:r>
              <a:rPr lang="hu-HU" dirty="0" smtClean="0"/>
              <a:t>meghatározott pénzösszeget fizessen meg.</a:t>
            </a:r>
            <a:endParaRPr lang="hu-HU" b="1" dirty="0">
              <a:solidFill>
                <a:srgbClr val="0070C0"/>
              </a:solidFill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857488" y="5286388"/>
            <a:ext cx="2580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= sárgacsekk</a:t>
            </a:r>
            <a:endParaRPr lang="hu-HU" sz="3600" b="1" dirty="0">
              <a:solidFill>
                <a:srgbClr val="FF0000"/>
              </a:solidFill>
            </a:endParaRPr>
          </a:p>
        </p:txBody>
      </p:sp>
      <p:cxnSp>
        <p:nvCxnSpPr>
          <p:cNvPr id="6" name="Egyenes összekötő 5"/>
          <p:cNvCxnSpPr/>
          <p:nvPr/>
        </p:nvCxnSpPr>
        <p:spPr>
          <a:xfrm rot="5400000" flipH="1" flipV="1">
            <a:off x="2786050" y="5500702"/>
            <a:ext cx="500066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86050" y="0"/>
            <a:ext cx="5214974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csekk-jogviszony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857356" y="1857364"/>
            <a:ext cx="3929090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csekk esetében az alapjogviszony egy </a:t>
            </a:r>
            <a:r>
              <a:rPr lang="hu-HU" sz="2000" b="1" dirty="0" smtClean="0">
                <a:solidFill>
                  <a:srgbClr val="0070C0"/>
                </a:solidFill>
              </a:rPr>
              <a:t>csekkszámlaszerződés. A csekkszámla (és a mögötte fekvő bankszámlaszerződés) </a:t>
            </a:r>
            <a:r>
              <a:rPr lang="hu-HU" sz="2000" dirty="0" smtClean="0"/>
              <a:t>alapján a számlatulajdonos elhelyez egy összeget a bankszámláján és megállapodik a bankkal, hogy csekk útján fog rendelkezni a számla felett.</a:t>
            </a:r>
          </a:p>
          <a:p>
            <a:pPr algn="ctr"/>
            <a:r>
              <a:rPr lang="hu-HU" sz="2000" dirty="0" smtClean="0"/>
              <a:t>A bank akkor fizet, ha van a számlán fedezet. </a:t>
            </a:r>
          </a:p>
          <a:p>
            <a:pPr algn="ctr"/>
            <a:endParaRPr lang="hu-HU" sz="1600" dirty="0"/>
          </a:p>
        </p:txBody>
      </p:sp>
      <p:pic>
        <p:nvPicPr>
          <p:cNvPr id="8" name="Kép 7" descr="bank_building_1110_02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36" y="3857628"/>
            <a:ext cx="2139964" cy="2286016"/>
          </a:xfrm>
          <a:prstGeom prst="rect">
            <a:avLst/>
          </a:prstGeom>
        </p:spPr>
      </p:pic>
      <p:cxnSp>
        <p:nvCxnSpPr>
          <p:cNvPr id="11" name="Egyenes összekötő nyíllal 10"/>
          <p:cNvCxnSpPr/>
          <p:nvPr/>
        </p:nvCxnSpPr>
        <p:spPr>
          <a:xfrm>
            <a:off x="4286248" y="592933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feliratnak 12"/>
          <p:cNvSpPr/>
          <p:nvPr/>
        </p:nvSpPr>
        <p:spPr>
          <a:xfrm>
            <a:off x="6143636" y="1857364"/>
            <a:ext cx="2643206" cy="1928826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A banktól kap egy csekktömböt, abból „szakítja ki” a csekket.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14480" y="0"/>
            <a:ext cx="7429520" cy="939784"/>
          </a:xfrm>
        </p:spPr>
        <p:txBody>
          <a:bodyPr/>
          <a:lstStyle/>
          <a:p>
            <a:r>
              <a:rPr lang="hu-HU" dirty="0" smtClean="0"/>
              <a:t>A váltójogviszony létrejötte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43108" y="428625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ALAPJOGVISZONY</a:t>
            </a:r>
            <a:endParaRPr lang="hu-HU" b="1" dirty="0"/>
          </a:p>
        </p:txBody>
      </p:sp>
      <p:grpSp>
        <p:nvGrpSpPr>
          <p:cNvPr id="3" name="Csoportba foglalás 36"/>
          <p:cNvGrpSpPr/>
          <p:nvPr/>
        </p:nvGrpSpPr>
        <p:grpSpPr>
          <a:xfrm>
            <a:off x="3143240" y="2928934"/>
            <a:ext cx="500066" cy="215902"/>
            <a:chOff x="2500298" y="1857364"/>
            <a:chExt cx="500066" cy="215902"/>
          </a:xfrm>
        </p:grpSpPr>
        <p:cxnSp>
          <p:nvCxnSpPr>
            <p:cNvPr id="13" name="Egyenes összekötő nyíllal 12"/>
            <p:cNvCxnSpPr/>
            <p:nvPr/>
          </p:nvCxnSpPr>
          <p:spPr>
            <a:xfrm>
              <a:off x="2500298" y="1857364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rot="10800000">
              <a:off x="2500298" y="2071678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églalap feliratnak 21"/>
          <p:cNvSpPr/>
          <p:nvPr/>
        </p:nvSpPr>
        <p:spPr>
          <a:xfrm>
            <a:off x="5572132" y="1285860"/>
            <a:ext cx="3286148" cy="1785950"/>
          </a:xfrm>
          <a:prstGeom prst="wedgeRectCallout">
            <a:avLst>
              <a:gd name="adj1" fmla="val -58587"/>
              <a:gd name="adj2" fmla="val 232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dirty="0"/>
              <a:t>A </a:t>
            </a:r>
            <a:r>
              <a:rPr lang="hu-HU" dirty="0" smtClean="0"/>
              <a:t>váltójogviszonyt időben egy </a:t>
            </a:r>
            <a:r>
              <a:rPr lang="hu-HU" dirty="0"/>
              <a:t>alapjogviszony </a:t>
            </a:r>
            <a:r>
              <a:rPr lang="hu-HU" dirty="0" smtClean="0"/>
              <a:t>előzi meg.</a:t>
            </a:r>
          </a:p>
          <a:p>
            <a:pPr algn="just"/>
            <a:r>
              <a:rPr lang="hu-HU" dirty="0" smtClean="0"/>
              <a:t>Ez az alapul </a:t>
            </a:r>
            <a:r>
              <a:rPr lang="hu-HU" dirty="0"/>
              <a:t>fekvő jogviszony </a:t>
            </a:r>
            <a:r>
              <a:rPr lang="hu-HU" dirty="0" smtClean="0"/>
              <a:t>bármely polgári </a:t>
            </a:r>
            <a:r>
              <a:rPr lang="hu-HU" dirty="0"/>
              <a:t>jogi </a:t>
            </a:r>
            <a:r>
              <a:rPr lang="hu-HU" dirty="0" smtClean="0"/>
              <a:t>jogviszony lehet.</a:t>
            </a:r>
            <a:endParaRPr lang="hu-HU" dirty="0"/>
          </a:p>
        </p:txBody>
      </p:sp>
      <p:grpSp>
        <p:nvGrpSpPr>
          <p:cNvPr id="4" name="Csoportba foglalás 34"/>
          <p:cNvGrpSpPr/>
          <p:nvPr/>
        </p:nvGrpSpPr>
        <p:grpSpPr>
          <a:xfrm>
            <a:off x="1714480" y="1928802"/>
            <a:ext cx="1285884" cy="2012406"/>
            <a:chOff x="857224" y="1357298"/>
            <a:chExt cx="1285884" cy="2012406"/>
          </a:xfrm>
        </p:grpSpPr>
        <p:sp>
          <p:nvSpPr>
            <p:cNvPr id="8" name="Szövegdoboz 7"/>
            <p:cNvSpPr txBox="1"/>
            <p:nvPr/>
          </p:nvSpPr>
          <p:spPr>
            <a:xfrm>
              <a:off x="857224" y="3000372"/>
              <a:ext cx="1285884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hu-HU" b="1" dirty="0" smtClean="0"/>
                <a:t>jogosult</a:t>
              </a:r>
              <a:endParaRPr lang="hu-HU" b="1" dirty="0"/>
            </a:p>
          </p:txBody>
        </p:sp>
        <p:pic>
          <p:nvPicPr>
            <p:cNvPr id="15" name="Kép 14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224" y="1357298"/>
              <a:ext cx="1252674" cy="16105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5" name="Csoportba foglalás 35"/>
          <p:cNvGrpSpPr/>
          <p:nvPr/>
        </p:nvGrpSpPr>
        <p:grpSpPr>
          <a:xfrm>
            <a:off x="3714744" y="1928802"/>
            <a:ext cx="1285884" cy="2012406"/>
            <a:chOff x="3286116" y="1428736"/>
            <a:chExt cx="1285884" cy="2012406"/>
          </a:xfrm>
        </p:grpSpPr>
        <p:sp>
          <p:nvSpPr>
            <p:cNvPr id="9" name="Szövegdoboz 8"/>
            <p:cNvSpPr txBox="1"/>
            <p:nvPr/>
          </p:nvSpPr>
          <p:spPr>
            <a:xfrm>
              <a:off x="3286116" y="3071810"/>
              <a:ext cx="1285884" cy="36933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hu-HU" b="1" dirty="0" smtClean="0"/>
                <a:t>kötelezett</a:t>
              </a:r>
              <a:endParaRPr lang="hu-HU" b="1" dirty="0"/>
            </a:p>
          </p:txBody>
        </p:sp>
        <p:pic>
          <p:nvPicPr>
            <p:cNvPr id="18" name="Kép 17" descr="jo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6116" y="1428736"/>
              <a:ext cx="1252674" cy="1610581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  <p:sp>
        <p:nvSpPr>
          <p:cNvPr id="29" name="Téglalap feliratnak 28"/>
          <p:cNvSpPr/>
          <p:nvPr/>
        </p:nvSpPr>
        <p:spPr>
          <a:xfrm>
            <a:off x="5929322" y="4714884"/>
            <a:ext cx="2857520" cy="1214446"/>
          </a:xfrm>
          <a:prstGeom prst="wedgeRectCallout">
            <a:avLst>
              <a:gd name="adj1" fmla="val -82371"/>
              <a:gd name="adj2" fmla="val -133384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Jellemzően az alapjogviszony kötelezettje az, aki kibocsátja/kiállítja a váltót.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5403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hu-HU" sz="4000" b="1" dirty="0" smtClean="0"/>
              <a:t>A csekk alanyai</a:t>
            </a:r>
            <a:r>
              <a:rPr lang="hu-HU" dirty="0" smtClean="0"/>
              <a:t> </a:t>
            </a:r>
            <a:endParaRPr lang="hu-HU" sz="4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5429225" y="1357298"/>
            <a:ext cx="3714775" cy="34163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A kibocsátó a csekket kitöltés és a tömbből történő eltávolítása után átadja a jogosultnak. A </a:t>
            </a:r>
            <a:r>
              <a:rPr lang="hu-HU" dirty="0"/>
              <a:t>csekk </a:t>
            </a:r>
            <a:r>
              <a:rPr lang="hu-HU" dirty="0" smtClean="0"/>
              <a:t>jogosultja a </a:t>
            </a:r>
            <a:r>
              <a:rPr lang="hu-HU" b="1" dirty="0" smtClean="0">
                <a:solidFill>
                  <a:srgbClr val="0070C0"/>
                </a:solidFill>
              </a:rPr>
              <a:t>kedvezményezett</a:t>
            </a:r>
            <a:r>
              <a:rPr lang="hu-HU" dirty="0" smtClean="0"/>
              <a:t>.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</a:rPr>
              <a:t>Névre </a:t>
            </a:r>
            <a:r>
              <a:rPr lang="hu-HU" b="1" dirty="0">
                <a:solidFill>
                  <a:srgbClr val="0070C0"/>
                </a:solidFill>
              </a:rPr>
              <a:t>szóló csekk </a:t>
            </a:r>
            <a:r>
              <a:rPr lang="hu-HU" dirty="0"/>
              <a:t>esetén a kedvezményezett maga a </a:t>
            </a:r>
            <a:r>
              <a:rPr lang="hu-HU" dirty="0" smtClean="0"/>
              <a:t>csekken feltüntetett </a:t>
            </a:r>
            <a:r>
              <a:rPr lang="hu-HU" dirty="0"/>
              <a:t>személy. Ha kedvezményezett nincs megjelölve, </a:t>
            </a:r>
            <a:r>
              <a:rPr lang="hu-HU" b="1" dirty="0">
                <a:solidFill>
                  <a:srgbClr val="0070C0"/>
                </a:solidFill>
              </a:rPr>
              <a:t>a csekk bemutatóra szól</a:t>
            </a:r>
            <a:r>
              <a:rPr lang="hu-HU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500166" y="1357298"/>
            <a:ext cx="3429024" cy="3429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</a:t>
            </a:r>
            <a:r>
              <a:rPr lang="hu-HU" b="1" dirty="0" smtClean="0">
                <a:solidFill>
                  <a:srgbClr val="0070C0"/>
                </a:solidFill>
              </a:rPr>
              <a:t>kibocsátó</a:t>
            </a:r>
            <a:r>
              <a:rPr lang="hu-HU" dirty="0" smtClean="0"/>
              <a:t> az a személy, aki jogosult a bankszámla felett rendelkezni (bankszámla-tulajdonos). Ő állítja ki a csekket. </a:t>
            </a:r>
          </a:p>
          <a:p>
            <a:pPr algn="ctr"/>
            <a:r>
              <a:rPr lang="hu-HU" dirty="0" smtClean="0"/>
              <a:t>A kibocsátó felelős a fizetésért, a felelősségét nem zárhatja ki. Ha ezt megteszi, az nem írottnak tekintendő. </a:t>
            </a:r>
          </a:p>
          <a:p>
            <a:pPr algn="ctr"/>
            <a:r>
              <a:rPr lang="hu-HU" dirty="0" smtClean="0"/>
              <a:t>A kibocsátó a csekk megtérítési adósa.</a:t>
            </a:r>
          </a:p>
        </p:txBody>
      </p:sp>
      <p:sp>
        <p:nvSpPr>
          <p:cNvPr id="13" name="Téglalap 12"/>
          <p:cNvSpPr/>
          <p:nvPr/>
        </p:nvSpPr>
        <p:spPr>
          <a:xfrm>
            <a:off x="3000364" y="5357826"/>
            <a:ext cx="4071966" cy="1500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</a:t>
            </a:r>
            <a:r>
              <a:rPr lang="hu-HU" b="1" dirty="0" smtClean="0">
                <a:solidFill>
                  <a:srgbClr val="0070C0"/>
                </a:solidFill>
              </a:rPr>
              <a:t>címzett</a:t>
            </a:r>
            <a:r>
              <a:rPr lang="hu-HU" dirty="0" smtClean="0"/>
              <a:t> az a bank, amelynél a kibocsátónak követelése van. Amennyiben a csekk mögött van fedezet, a bank fizet a kedvezményezettnek.</a:t>
            </a:r>
            <a:endParaRPr lang="hu-HU" dirty="0"/>
          </a:p>
        </p:txBody>
      </p:sp>
      <p:sp>
        <p:nvSpPr>
          <p:cNvPr id="15" name="Lefelé nyíl 14"/>
          <p:cNvSpPr/>
          <p:nvPr/>
        </p:nvSpPr>
        <p:spPr>
          <a:xfrm>
            <a:off x="3500430" y="492919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000628" y="2714620"/>
            <a:ext cx="3571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Felfelé nyíl 8"/>
          <p:cNvSpPr/>
          <p:nvPr/>
        </p:nvSpPr>
        <p:spPr>
          <a:xfrm>
            <a:off x="6215074" y="4929198"/>
            <a:ext cx="48463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hu-HU" sz="3200" b="1" dirty="0" smtClean="0"/>
              <a:t>Csekk-kellékek</a:t>
            </a:r>
            <a:r>
              <a:rPr lang="hu-HU" sz="2000" dirty="0" smtClean="0"/>
              <a:t> 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lphaLcParenR"/>
            </a:pPr>
            <a:r>
              <a:rPr lang="hu-HU" dirty="0" smtClean="0"/>
              <a:t>A </a:t>
            </a:r>
            <a:r>
              <a:rPr lang="hu-HU" dirty="0"/>
              <a:t>„csekk” elnevezés a szövegben, a kiállítás nyelvén</a:t>
            </a:r>
            <a:endParaRPr lang="hu-HU" sz="28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Pénzösszeg fizetésére szóló feltétlen meghagyás</a:t>
            </a:r>
            <a:endParaRPr lang="hu-HU" sz="28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Címzett neve (pénzintézet)</a:t>
            </a:r>
            <a:endParaRPr lang="hu-HU" sz="28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Fizetés helye</a:t>
            </a:r>
            <a:endParaRPr lang="hu-HU" sz="28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Kiállítás helye, időpontja</a:t>
            </a:r>
            <a:endParaRPr lang="hu-HU" sz="2800" dirty="0"/>
          </a:p>
          <a:p>
            <a:pPr marL="514350" lvl="0" indent="-514350" algn="just">
              <a:buFont typeface="+mj-lt"/>
              <a:buAutoNum type="alphaLcParenR"/>
            </a:pPr>
            <a:r>
              <a:rPr lang="hu-HU" dirty="0"/>
              <a:t>Kibocsátó </a:t>
            </a:r>
            <a:r>
              <a:rPr lang="hu-HU" dirty="0" smtClean="0"/>
              <a:t>aláírása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hu-HU" sz="3600" b="1" dirty="0" smtClean="0"/>
              <a:t>A csekk átruházása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571612"/>
            <a:ext cx="7158030" cy="4525963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bemutatóra szóló </a:t>
            </a:r>
            <a:r>
              <a:rPr lang="hu-HU" dirty="0" smtClean="0">
                <a:solidFill>
                  <a:schemeClr val="tx1"/>
                </a:solidFill>
              </a:rPr>
              <a:t>csekk		  </a:t>
            </a:r>
            <a:r>
              <a:rPr lang="hu-HU" dirty="0">
                <a:solidFill>
                  <a:schemeClr val="tx1"/>
                </a:solidFill>
              </a:rPr>
              <a:t>egyszerű </a:t>
            </a:r>
            <a:r>
              <a:rPr lang="hu-HU" dirty="0" smtClean="0">
                <a:solidFill>
                  <a:schemeClr val="tx1"/>
                </a:solidFill>
              </a:rPr>
              <a:t>birtokbaadással</a:t>
            </a:r>
          </a:p>
          <a:p>
            <a:pPr>
              <a:buNone/>
            </a:pPr>
            <a:endParaRPr lang="hu-H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>
                <a:solidFill>
                  <a:schemeClr val="tx1"/>
                </a:solidFill>
              </a:rPr>
              <a:t>A névre szóló csekk </a:t>
            </a:r>
            <a:r>
              <a:rPr lang="hu-HU" dirty="0" smtClean="0">
                <a:solidFill>
                  <a:schemeClr val="tx1"/>
                </a:solidFill>
              </a:rPr>
              <a:t>		forgatással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névre szóló és negatív rendeleti záradékkal </a:t>
            </a:r>
            <a:r>
              <a:rPr lang="hu-HU" dirty="0" smtClean="0">
                <a:solidFill>
                  <a:schemeClr val="tx1"/>
                </a:solidFill>
              </a:rPr>
              <a:t>ellátott csekk		 engedményezéssel</a:t>
            </a:r>
            <a:endParaRPr lang="hu-HU" sz="2000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6572264" y="1857364"/>
            <a:ext cx="1857388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6000760" y="3286124"/>
            <a:ext cx="928694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6786578" y="5357826"/>
            <a:ext cx="1143008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2547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hu-HU" sz="2800" dirty="0" smtClean="0">
                <a:solidFill>
                  <a:schemeClr val="tx1"/>
                </a:solidFill>
              </a:rPr>
              <a:t>A csekk bemutatása és fizetés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Folyamatábra: Feldolgozás 3"/>
          <p:cNvSpPr/>
          <p:nvPr/>
        </p:nvSpPr>
        <p:spPr>
          <a:xfrm>
            <a:off x="1571604" y="1000108"/>
            <a:ext cx="7215238" cy="100013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csekk mindig </a:t>
            </a:r>
            <a:r>
              <a:rPr lang="hu-HU" sz="2400" b="1" dirty="0" smtClean="0">
                <a:solidFill>
                  <a:srgbClr val="0070C0"/>
                </a:solidFill>
              </a:rPr>
              <a:t>megtekintéskor</a:t>
            </a:r>
            <a:r>
              <a:rPr lang="hu-HU" sz="2400" dirty="0" smtClean="0">
                <a:solidFill>
                  <a:schemeClr val="tx1"/>
                </a:solidFill>
              </a:rPr>
              <a:t> (a banknak történő bemutatáskor) fizetendő.</a:t>
            </a:r>
          </a:p>
        </p:txBody>
      </p:sp>
      <p:sp>
        <p:nvSpPr>
          <p:cNvPr id="5" name="Folyamatábra: Feldolgozás 4"/>
          <p:cNvSpPr/>
          <p:nvPr/>
        </p:nvSpPr>
        <p:spPr>
          <a:xfrm>
            <a:off x="1571604" y="2571744"/>
            <a:ext cx="7215238" cy="12144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Amikor a csekkbirtokos bemutatja a csekket, a bank fizetési kötelezettsége beáll. 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7" name="Folyamatábra: Feldolgozás 6"/>
          <p:cNvSpPr/>
          <p:nvPr/>
        </p:nvSpPr>
        <p:spPr>
          <a:xfrm>
            <a:off x="1571604" y="5000636"/>
            <a:ext cx="7215238" cy="7555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 hamis csekk beváltásának kockázatát a bank viseli.</a:t>
            </a:r>
          </a:p>
        </p:txBody>
      </p:sp>
      <p:sp>
        <p:nvSpPr>
          <p:cNvPr id="8" name="Lefelé nyíl 7"/>
          <p:cNvSpPr/>
          <p:nvPr/>
        </p:nvSpPr>
        <p:spPr>
          <a:xfrm>
            <a:off x="5072066" y="2143116"/>
            <a:ext cx="484632" cy="285752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Bemutatási határidő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00166" y="1357298"/>
            <a:ext cx="7186634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dirty="0" smtClean="0"/>
              <a:t>A csekk </a:t>
            </a:r>
            <a:r>
              <a:rPr lang="hu-HU" b="1" dirty="0" smtClean="0">
                <a:solidFill>
                  <a:srgbClr val="0070C0"/>
                </a:solidFill>
              </a:rPr>
              <a:t>kiállítási és </a:t>
            </a:r>
            <a:r>
              <a:rPr lang="hu-HU" b="1" dirty="0">
                <a:solidFill>
                  <a:srgbClr val="0070C0"/>
                </a:solidFill>
              </a:rPr>
              <a:t>bemutatási </a:t>
            </a:r>
            <a:r>
              <a:rPr lang="hu-HU" b="1" dirty="0" smtClean="0">
                <a:solidFill>
                  <a:srgbClr val="0070C0"/>
                </a:solidFill>
              </a:rPr>
              <a:t>(földrajzi) helyétől függően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smtClean="0"/>
              <a:t>- a </a:t>
            </a:r>
            <a:r>
              <a:rPr lang="hu-HU" dirty="0"/>
              <a:t>bemutatási határidő </a:t>
            </a:r>
            <a:r>
              <a:rPr lang="hu-HU" b="1" dirty="0" smtClean="0">
                <a:solidFill>
                  <a:srgbClr val="0070C0"/>
                </a:solidFill>
              </a:rPr>
              <a:t>a kiállítás napjától számítva</a:t>
            </a:r>
            <a:r>
              <a:rPr lang="hu-HU" b="1" dirty="0" smtClean="0">
                <a:solidFill>
                  <a:srgbClr val="00B0F0"/>
                </a:solidFill>
              </a:rPr>
              <a:t> </a:t>
            </a:r>
            <a:r>
              <a:rPr lang="hu-HU" dirty="0" smtClean="0"/>
              <a:t>a </a:t>
            </a:r>
            <a:r>
              <a:rPr lang="hu-HU" dirty="0"/>
              <a:t>következők szerint alakul</a:t>
            </a:r>
            <a:r>
              <a:rPr lang="hu-HU" dirty="0" smtClean="0"/>
              <a:t>:</a:t>
            </a:r>
            <a:endParaRPr lang="hu-HU" dirty="0"/>
          </a:p>
        </p:txBody>
      </p:sp>
      <p:pic>
        <p:nvPicPr>
          <p:cNvPr id="4" name="Kép 3" descr="földrésze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357442"/>
            <a:ext cx="5987447" cy="2500558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 flipV="1">
            <a:off x="5643570" y="4429132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yamatábra: Feldolgozás 6"/>
          <p:cNvSpPr/>
          <p:nvPr/>
        </p:nvSpPr>
        <p:spPr>
          <a:xfrm>
            <a:off x="6929454" y="3786190"/>
            <a:ext cx="2214546" cy="1143008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2400" b="1" dirty="0" smtClean="0"/>
              <a:t>Azonos országon belül 8 nap</a:t>
            </a:r>
          </a:p>
        </p:txBody>
      </p:sp>
      <p:cxnSp>
        <p:nvCxnSpPr>
          <p:cNvPr id="9" name="Egyenes összekötő nyíllal 8"/>
          <p:cNvCxnSpPr/>
          <p:nvPr/>
        </p:nvCxnSpPr>
        <p:spPr>
          <a:xfrm rot="10800000">
            <a:off x="4000496" y="4214818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1571604" y="4000504"/>
            <a:ext cx="2357454" cy="11430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2400" b="1" dirty="0" smtClean="0"/>
              <a:t>Azonos földrészen 20 nap</a:t>
            </a:r>
          </a:p>
        </p:txBody>
      </p:sp>
      <p:cxnSp>
        <p:nvCxnSpPr>
          <p:cNvPr id="12" name="Egyenes összekötő nyíllal 11"/>
          <p:cNvCxnSpPr/>
          <p:nvPr/>
        </p:nvCxnSpPr>
        <p:spPr>
          <a:xfrm flipV="1">
            <a:off x="4857752" y="5929330"/>
            <a:ext cx="571504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lyamatábra: Feldolgozás 17"/>
          <p:cNvSpPr/>
          <p:nvPr/>
        </p:nvSpPr>
        <p:spPr>
          <a:xfrm>
            <a:off x="1643042" y="5429264"/>
            <a:ext cx="2286016" cy="1143008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2400" b="1" dirty="0" smtClean="0"/>
              <a:t>Különböző földrészen 70 nap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0"/>
            <a:ext cx="7643834" cy="785818"/>
          </a:xfrm>
          <a:ln>
            <a:noFill/>
          </a:ln>
        </p:spPr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hu-HU" sz="1100" dirty="0" smtClean="0">
                <a:solidFill>
                  <a:schemeClr val="tx1"/>
                </a:solidFill>
              </a:rPr>
              <a:t> </a:t>
            </a:r>
            <a:r>
              <a:rPr lang="hu-HU" sz="4000" dirty="0" smtClean="0">
                <a:solidFill>
                  <a:schemeClr val="tx1"/>
                </a:solidFill>
              </a:rPr>
              <a:t>A megtérítési igény, elévülés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4500570"/>
            <a:ext cx="6943716" cy="2071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3100" dirty="0" smtClean="0"/>
              <a:t>A </a:t>
            </a:r>
            <a:r>
              <a:rPr lang="hu-HU" sz="3100" dirty="0"/>
              <a:t>csekkbirtokos megtérítési igényt érvényesíthet a csekkátruházók, a kibocsátó és a többi kötelezett ellen, ha a kellő időben bemutatott csekket nem fizetik ki</a:t>
            </a:r>
            <a:r>
              <a:rPr lang="hu-HU" sz="3100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b="1" dirty="0" smtClean="0"/>
              <a:t>				</a:t>
            </a:r>
          </a:p>
          <a:p>
            <a:pPr>
              <a:buNone/>
            </a:pPr>
            <a:r>
              <a:rPr lang="hu-HU" b="1" dirty="0" smtClean="0"/>
              <a:t>				megtérítési kereset</a:t>
            </a:r>
            <a:endParaRPr lang="hu-HU" b="1" dirty="0"/>
          </a:p>
        </p:txBody>
      </p:sp>
      <p:sp>
        <p:nvSpPr>
          <p:cNvPr id="13" name="Lefelé nyíl 12"/>
          <p:cNvSpPr/>
          <p:nvPr/>
        </p:nvSpPr>
        <p:spPr>
          <a:xfrm>
            <a:off x="6000760" y="564357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2571736" y="1285860"/>
            <a:ext cx="5429288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A kibocsátó a csekk kifizetéséért a felelősséget nem zárhatja ki. </a:t>
            </a:r>
          </a:p>
          <a:p>
            <a:pPr algn="ctr"/>
            <a:r>
              <a:rPr lang="hu-HU" sz="1600" dirty="0" smtClean="0"/>
              <a:t>A csekkbirtokos megtérítési igénye az átruházókkal, kibocsátóval és a többi kötelezettel szemben a bemutatásra megszabott határidő lejártától számított </a:t>
            </a:r>
            <a:r>
              <a:rPr lang="hu-HU" sz="1600" b="1" dirty="0" smtClean="0">
                <a:solidFill>
                  <a:srgbClr val="0070C0"/>
                </a:solidFill>
              </a:rPr>
              <a:t>6 hónap </a:t>
            </a:r>
            <a:r>
              <a:rPr lang="hu-HU" sz="1600" dirty="0" smtClean="0"/>
              <a:t>alatt évül el. </a:t>
            </a:r>
          </a:p>
          <a:p>
            <a:pPr algn="ctr"/>
            <a:r>
              <a:rPr lang="hu-HU" sz="1600" dirty="0" smtClean="0"/>
              <a:t>A csekk fizetésére kötelezettek megtérítési igénye a többi ilyen kötelezett ellen </a:t>
            </a:r>
            <a:r>
              <a:rPr lang="hu-HU" sz="1600" b="1" dirty="0" smtClean="0">
                <a:solidFill>
                  <a:srgbClr val="0070C0"/>
                </a:solidFill>
              </a:rPr>
              <a:t>6 hónap </a:t>
            </a:r>
            <a:r>
              <a:rPr lang="hu-HU" sz="1600" dirty="0" smtClean="0"/>
              <a:t>alatt évül el attól a naptól számítva, amelyen a kötelezett kifizette a csekket, vagy amelyen az ellene beadott keresetet neki kézbesítették.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428604"/>
            <a:ext cx="6943716" cy="58293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Ahhoz, hogy a jogosult velük szemben az igényét érvényesíthesse, a kifizetés megtagadását igazolnia kell:</a:t>
            </a:r>
          </a:p>
          <a:p>
            <a:r>
              <a:rPr lang="hu-HU" b="1" dirty="0" smtClean="0">
                <a:solidFill>
                  <a:srgbClr val="0070C0"/>
                </a:solidFill>
              </a:rPr>
              <a:t>közokirattal (óvás), vagy</a:t>
            </a:r>
          </a:p>
          <a:p>
            <a:r>
              <a:rPr lang="hu-HU" b="1" dirty="0" smtClean="0">
                <a:solidFill>
                  <a:srgbClr val="0070C0"/>
                </a:solidFill>
              </a:rPr>
              <a:t>a címzett által a csekkre írt és keltezett nyilatkozattal, amely megjelöli a bemutatás napját, vagy</a:t>
            </a:r>
          </a:p>
          <a:p>
            <a:r>
              <a:rPr lang="hu-HU" b="1" dirty="0" smtClean="0">
                <a:solidFill>
                  <a:srgbClr val="0070C0"/>
                </a:solidFill>
              </a:rPr>
              <a:t>leszámoló hely keltezett nyilatkozatával, amely közli, hogy a csekket kellő időben bemutatták, de nem fizették ki.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Az óvást vagy az azt pótló nyilatkozatokat munkanapon, </a:t>
            </a:r>
            <a:r>
              <a:rPr lang="hu-HU" b="1" dirty="0" smtClean="0">
                <a:solidFill>
                  <a:srgbClr val="0070C0"/>
                </a:solidFill>
              </a:rPr>
              <a:t>a bemutatásra nyitva álló határidő alatt lehet felvenni.</a:t>
            </a:r>
          </a:p>
          <a:p>
            <a:pPr>
              <a:buNone/>
            </a:pPr>
            <a:endParaRPr lang="hu-H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A követelés összege: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csekken szereplő meghatározott pénzösszeg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6%-os kamat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felmerült költségek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</a:rPr>
              <a:t>a 3 ezrelékes csekkjutalékból</a:t>
            </a:r>
          </a:p>
          <a:p>
            <a:pPr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9144000" cy="1470025"/>
          </a:xfrm>
          <a:noFill/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KÖTVÉNY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kötvény - jogforrások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286644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olyamatábra: Feldolgozás 5"/>
          <p:cNvSpPr/>
          <p:nvPr/>
        </p:nvSpPr>
        <p:spPr>
          <a:xfrm>
            <a:off x="2428860" y="1500174"/>
            <a:ext cx="4000528" cy="142876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kötvényről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szóló</a:t>
            </a:r>
            <a:r>
              <a:rPr lang="en-US" sz="2400" b="1" dirty="0" smtClean="0"/>
              <a:t>  285/2001.  (XII.  26.)  </a:t>
            </a:r>
            <a:r>
              <a:rPr lang="en-US" sz="2400" b="1" dirty="0" err="1" smtClean="0"/>
              <a:t>Korm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Rendelet</a:t>
            </a:r>
            <a:endParaRPr lang="hu-HU" sz="2400" b="1" dirty="0" smtClean="0"/>
          </a:p>
        </p:txBody>
      </p:sp>
      <p:sp>
        <p:nvSpPr>
          <p:cNvPr id="7" name="Folyamatábra: Feldolgozás 6"/>
          <p:cNvSpPr/>
          <p:nvPr/>
        </p:nvSpPr>
        <p:spPr>
          <a:xfrm>
            <a:off x="5429256" y="3286124"/>
            <a:ext cx="914400" cy="6126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Tpt.</a:t>
            </a:r>
            <a:endParaRPr lang="hu-HU" dirty="0"/>
          </a:p>
        </p:txBody>
      </p:sp>
      <p:sp>
        <p:nvSpPr>
          <p:cNvPr id="8" name="Folyamatábra: Feldolgozás 7"/>
          <p:cNvSpPr/>
          <p:nvPr/>
        </p:nvSpPr>
        <p:spPr>
          <a:xfrm>
            <a:off x="2428860" y="4143380"/>
            <a:ext cx="914400" cy="6126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Ptk.</a:t>
            </a:r>
            <a:endParaRPr lang="hu-HU" dirty="0"/>
          </a:p>
        </p:txBody>
      </p:sp>
      <p:sp>
        <p:nvSpPr>
          <p:cNvPr id="9" name="Folyamatábra: Feldolgozás 8"/>
          <p:cNvSpPr/>
          <p:nvPr/>
        </p:nvSpPr>
        <p:spPr>
          <a:xfrm>
            <a:off x="2428860" y="3286124"/>
            <a:ext cx="1500198" cy="6126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Váltótörvény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0"/>
            <a:ext cx="7358114" cy="1143000"/>
          </a:xfrm>
        </p:spPr>
        <p:txBody>
          <a:bodyPr/>
          <a:lstStyle/>
          <a:p>
            <a:r>
              <a:rPr lang="hu-HU" dirty="0" smtClean="0"/>
              <a:t>A kötvény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7356" y="5072074"/>
            <a:ext cx="6715172" cy="12144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dirty="0" err="1" smtClean="0">
                <a:solidFill>
                  <a:schemeClr val="bg1"/>
                </a:solidFill>
              </a:rPr>
              <a:t>kötvény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névre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szóló</a:t>
            </a:r>
            <a:r>
              <a:rPr lang="hu-HU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hitelviszonyt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megtestesítő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értékpapír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amely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lejárat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nélküli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vagy</a:t>
            </a:r>
            <a:r>
              <a:rPr lang="en-US" sz="2000" dirty="0">
                <a:solidFill>
                  <a:schemeClr val="bg1"/>
                </a:solidFill>
              </a:rPr>
              <a:t> - </a:t>
            </a:r>
            <a:r>
              <a:rPr lang="en-US" sz="2000" dirty="0" err="1">
                <a:solidFill>
                  <a:schemeClr val="bg1"/>
                </a:solidFill>
              </a:rPr>
              <a:t>jogszabály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által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megszabott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keretek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között</a:t>
            </a:r>
            <a:r>
              <a:rPr lang="en-US" sz="2000" dirty="0">
                <a:solidFill>
                  <a:schemeClr val="bg1"/>
                </a:solidFill>
              </a:rPr>
              <a:t> - </a:t>
            </a:r>
            <a:r>
              <a:rPr lang="en-US" sz="2000" dirty="0" err="1">
                <a:solidFill>
                  <a:schemeClr val="bg1"/>
                </a:solidFill>
              </a:rPr>
              <a:t>lejárattal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rendelkezik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643042" y="1071546"/>
            <a:ext cx="7215238" cy="32861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</a:t>
            </a:r>
            <a:r>
              <a:rPr lang="en-US" sz="2400" dirty="0" err="1" smtClean="0"/>
              <a:t>kötvényben</a:t>
            </a:r>
            <a:r>
              <a:rPr lang="en-US" sz="2400" dirty="0" smtClean="0"/>
              <a:t> a </a:t>
            </a:r>
            <a:r>
              <a:rPr lang="en-US" sz="2400" dirty="0" err="1" smtClean="0"/>
              <a:t>kibocsátó</a:t>
            </a:r>
            <a:r>
              <a:rPr lang="en-US" sz="2400" dirty="0" smtClean="0"/>
              <a:t> (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adós</a:t>
            </a:r>
            <a:r>
              <a:rPr lang="en-US" sz="2400" dirty="0" smtClean="0"/>
              <a:t>) </a:t>
            </a:r>
            <a:r>
              <a:rPr lang="en-US" sz="2400" dirty="0" err="1" smtClean="0"/>
              <a:t>arra</a:t>
            </a:r>
            <a:r>
              <a:rPr lang="en-US" sz="2400" dirty="0" smtClean="0"/>
              <a:t> </a:t>
            </a:r>
            <a:r>
              <a:rPr lang="en-US" sz="2400" dirty="0" err="1" smtClean="0"/>
              <a:t>kötelezi</a:t>
            </a:r>
            <a:r>
              <a:rPr lang="en-US" sz="2400" dirty="0" smtClean="0"/>
              <a:t> </a:t>
            </a:r>
            <a:r>
              <a:rPr lang="en-US" sz="2400" dirty="0" err="1" smtClean="0"/>
              <a:t>magát</a:t>
            </a:r>
            <a:r>
              <a:rPr lang="en-US" sz="2400" dirty="0" smtClean="0"/>
              <a:t>, </a:t>
            </a:r>
            <a:r>
              <a:rPr lang="en-US" sz="2400" dirty="0" err="1" smtClean="0"/>
              <a:t>hogy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ott</a:t>
            </a:r>
            <a:r>
              <a:rPr lang="en-US" sz="2400" dirty="0" smtClean="0"/>
              <a:t> </a:t>
            </a:r>
            <a:r>
              <a:rPr lang="en-US" sz="2400" dirty="0" err="1" smtClean="0"/>
              <a:t>megjelölt</a:t>
            </a:r>
            <a:r>
              <a:rPr lang="en-US" sz="2400" dirty="0" smtClean="0"/>
              <a:t> </a:t>
            </a:r>
            <a:r>
              <a:rPr lang="en-US" sz="2400" dirty="0" err="1" smtClean="0"/>
              <a:t>pénzösszegnek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előre</a:t>
            </a:r>
            <a:r>
              <a:rPr lang="en-US" sz="2400" dirty="0" smtClean="0"/>
              <a:t> </a:t>
            </a:r>
            <a:r>
              <a:rPr lang="en-US" sz="2400" dirty="0" err="1" smtClean="0"/>
              <a:t>meghatározott</a:t>
            </a:r>
            <a:r>
              <a:rPr lang="en-US" sz="2400" dirty="0" smtClean="0"/>
              <a:t> </a:t>
            </a:r>
            <a:r>
              <a:rPr lang="en-US" sz="2400" dirty="0" err="1" smtClean="0"/>
              <a:t>kamatát</a:t>
            </a:r>
            <a:r>
              <a:rPr lang="en-US" sz="2400" dirty="0" smtClean="0"/>
              <a:t> </a:t>
            </a:r>
            <a:r>
              <a:rPr lang="en-US" sz="2400" dirty="0" err="1" smtClean="0"/>
              <a:t>vagy</a:t>
            </a:r>
            <a:r>
              <a:rPr lang="en-US" sz="2400" dirty="0" smtClean="0"/>
              <a:t> </a:t>
            </a:r>
            <a:r>
              <a:rPr lang="en-US" sz="2400" dirty="0" err="1" smtClean="0"/>
              <a:t>egyéb</a:t>
            </a:r>
            <a:r>
              <a:rPr lang="en-US" sz="2400" dirty="0" smtClean="0"/>
              <a:t> </a:t>
            </a:r>
            <a:r>
              <a:rPr lang="en-US" sz="2400" dirty="0" err="1" smtClean="0"/>
              <a:t>jutalékait</a:t>
            </a:r>
            <a:r>
              <a:rPr lang="en-US" sz="2400" dirty="0" smtClean="0"/>
              <a:t>, </a:t>
            </a:r>
            <a:r>
              <a:rPr lang="en-US" sz="2400" dirty="0" err="1" smtClean="0"/>
              <a:t>valamint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általa</a:t>
            </a:r>
            <a:r>
              <a:rPr lang="en-US" sz="2400" dirty="0" smtClean="0"/>
              <a:t> </a:t>
            </a:r>
            <a:r>
              <a:rPr lang="en-US" sz="2400" dirty="0" err="1" smtClean="0"/>
              <a:t>vállalt</a:t>
            </a:r>
            <a:r>
              <a:rPr lang="en-US" sz="2400" dirty="0" smtClean="0"/>
              <a:t> </a:t>
            </a:r>
            <a:r>
              <a:rPr lang="en-US" sz="2400" dirty="0" err="1" smtClean="0"/>
              <a:t>esetleges</a:t>
            </a:r>
            <a:r>
              <a:rPr lang="en-US" sz="2400" dirty="0" smtClean="0"/>
              <a:t> </a:t>
            </a:r>
            <a:r>
              <a:rPr lang="en-US" sz="2400" dirty="0" err="1" smtClean="0"/>
              <a:t>egyéb</a:t>
            </a:r>
            <a:r>
              <a:rPr lang="en-US" sz="2400" dirty="0" smtClean="0"/>
              <a:t> </a:t>
            </a:r>
            <a:r>
              <a:rPr lang="en-US" sz="2400" dirty="0" err="1" smtClean="0"/>
              <a:t>szolgáltatásokat</a:t>
            </a:r>
            <a:r>
              <a:rPr lang="en-US" sz="2400" dirty="0" smtClean="0"/>
              <a:t> (a </a:t>
            </a:r>
            <a:r>
              <a:rPr lang="en-US" sz="2400" dirty="0" err="1" smtClean="0"/>
              <a:t>továbbiakban</a:t>
            </a:r>
            <a:r>
              <a:rPr lang="en-US" sz="2400" dirty="0" smtClean="0"/>
              <a:t> </a:t>
            </a:r>
            <a:r>
              <a:rPr lang="en-US" sz="2400" dirty="0" err="1" smtClean="0"/>
              <a:t>együtt</a:t>
            </a:r>
            <a:r>
              <a:rPr lang="en-US" sz="2400" dirty="0" smtClean="0"/>
              <a:t>: </a:t>
            </a:r>
            <a:r>
              <a:rPr lang="en-US" sz="2400" dirty="0" err="1" smtClean="0"/>
              <a:t>kamat</a:t>
            </a:r>
            <a:r>
              <a:rPr lang="en-US" sz="2400" dirty="0" smtClean="0"/>
              <a:t>), </a:t>
            </a:r>
            <a:r>
              <a:rPr lang="en-US" sz="2400" dirty="0" err="1" smtClean="0"/>
              <a:t>továbbá</a:t>
            </a:r>
            <a:r>
              <a:rPr lang="en-US" sz="2400" dirty="0" smtClean="0"/>
              <a:t> a </a:t>
            </a:r>
            <a:r>
              <a:rPr lang="en-US" sz="2400" dirty="0" err="1" smtClean="0"/>
              <a:t>pénzösszeget</a:t>
            </a:r>
            <a:r>
              <a:rPr lang="en-US" sz="2400" dirty="0" smtClean="0"/>
              <a:t> a </a:t>
            </a:r>
            <a:r>
              <a:rPr lang="en-US" sz="2400" dirty="0" err="1" smtClean="0"/>
              <a:t>kötvény</a:t>
            </a:r>
            <a:r>
              <a:rPr lang="en-US" sz="2400" dirty="0" smtClean="0"/>
              <a:t> </a:t>
            </a:r>
            <a:r>
              <a:rPr lang="en-US" sz="2400" dirty="0" err="1" smtClean="0"/>
              <a:t>mindenkori</a:t>
            </a:r>
            <a:r>
              <a:rPr lang="en-US" sz="2400" dirty="0" smtClean="0"/>
              <a:t> </a:t>
            </a:r>
            <a:r>
              <a:rPr lang="en-US" sz="2400" dirty="0" err="1" smtClean="0"/>
              <a:t>tulajdonosának</a:t>
            </a:r>
            <a:r>
              <a:rPr lang="en-US" sz="2400" dirty="0" smtClean="0"/>
              <a:t>, </a:t>
            </a:r>
            <a:r>
              <a:rPr lang="en-US" sz="2400" dirty="0" err="1" smtClean="0"/>
              <a:t>illetve</a:t>
            </a:r>
            <a:r>
              <a:rPr lang="en-US" sz="2400" dirty="0" smtClean="0"/>
              <a:t> </a:t>
            </a:r>
            <a:r>
              <a:rPr lang="en-US" sz="2400" dirty="0" err="1" smtClean="0"/>
              <a:t>jogosultjának</a:t>
            </a:r>
            <a:r>
              <a:rPr lang="en-US" sz="2400" dirty="0" smtClean="0"/>
              <a:t> (a </a:t>
            </a:r>
            <a:r>
              <a:rPr lang="en-US" sz="2400" dirty="0" err="1" smtClean="0"/>
              <a:t>hitelezőnek</a:t>
            </a:r>
            <a:r>
              <a:rPr lang="en-US" sz="2400" dirty="0" smtClean="0"/>
              <a:t>) a </a:t>
            </a:r>
            <a:r>
              <a:rPr lang="en-US" sz="2400" dirty="0" err="1" smtClean="0"/>
              <a:t>megjelölt</a:t>
            </a:r>
            <a:r>
              <a:rPr lang="en-US" sz="2400" dirty="0" smtClean="0"/>
              <a:t> </a:t>
            </a:r>
            <a:r>
              <a:rPr lang="en-US" sz="2400" dirty="0" err="1" smtClean="0"/>
              <a:t>időben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módon</a:t>
            </a:r>
            <a:r>
              <a:rPr lang="en-US" sz="2400" dirty="0" smtClean="0"/>
              <a:t> </a:t>
            </a:r>
            <a:r>
              <a:rPr lang="en-US" sz="2400" dirty="0" err="1" smtClean="0"/>
              <a:t>megfizeti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teljesíti</a:t>
            </a:r>
            <a:r>
              <a:rPr lang="en-US" sz="2400" dirty="0" smtClean="0"/>
              <a:t>.</a:t>
            </a:r>
            <a:r>
              <a:rPr lang="hu-HU" sz="2400" dirty="0" smtClean="0"/>
              <a:t> (Tpt.)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4857752" y="450057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hu-HU" dirty="0" smtClean="0"/>
              <a:t>A váltó fajtái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71604" y="1714488"/>
            <a:ext cx="3543296" cy="42687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b="1" dirty="0" smtClean="0"/>
              <a:t>Idegen váltó:</a:t>
            </a:r>
          </a:p>
          <a:p>
            <a:pPr algn="just">
              <a:buNone/>
            </a:pPr>
            <a:r>
              <a:rPr lang="hu-HU" dirty="0"/>
              <a:t>a váltó kibocsátója egy harmadik </a:t>
            </a:r>
            <a:r>
              <a:rPr lang="hu-HU" dirty="0" smtClean="0"/>
              <a:t>személyt szólít fel </a:t>
            </a:r>
            <a:r>
              <a:rPr lang="hu-HU" dirty="0"/>
              <a:t>fizetésre. </a:t>
            </a:r>
            <a:endParaRPr lang="hu-HU" dirty="0" smtClean="0"/>
          </a:p>
          <a:p>
            <a:pPr algn="just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9600" b="1" dirty="0" smtClean="0">
                <a:solidFill>
                  <a:srgbClr val="00B050"/>
                </a:solidFill>
              </a:rPr>
              <a:t>!</a:t>
            </a:r>
            <a:r>
              <a:rPr lang="hu-HU" dirty="0" smtClean="0"/>
              <a:t> </a:t>
            </a:r>
            <a:r>
              <a:rPr lang="hu-HU" i="1" dirty="0" smtClean="0"/>
              <a:t>fizetési </a:t>
            </a:r>
            <a:r>
              <a:rPr lang="hu-HU" i="1" dirty="0"/>
              <a:t>felszólítás</a:t>
            </a:r>
            <a:r>
              <a:rPr lang="hu-HU" dirty="0"/>
              <a:t> 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572132" y="1714488"/>
            <a:ext cx="3328982" cy="42687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Saját váltó:</a:t>
            </a:r>
          </a:p>
          <a:p>
            <a:pPr algn="just">
              <a:buNone/>
            </a:pPr>
            <a:r>
              <a:rPr lang="hu-HU" dirty="0"/>
              <a:t>a váltó kiállítója maga vállalja a teljesítést. </a:t>
            </a:r>
            <a:endParaRPr lang="hu-HU" dirty="0" smtClean="0"/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9600" b="1" dirty="0" smtClean="0">
                <a:solidFill>
                  <a:srgbClr val="00B050"/>
                </a:solidFill>
              </a:rPr>
              <a:t>!</a:t>
            </a:r>
            <a:r>
              <a:rPr lang="hu-HU" dirty="0" smtClean="0">
                <a:solidFill>
                  <a:srgbClr val="00B050"/>
                </a:solidFill>
              </a:rPr>
              <a:t> </a:t>
            </a:r>
            <a:r>
              <a:rPr lang="hu-HU" i="1" dirty="0" smtClean="0"/>
              <a:t>fizetési ígéret</a:t>
            </a:r>
            <a:endParaRPr lang="hu-HU" b="1" dirty="0"/>
          </a:p>
        </p:txBody>
      </p:sp>
      <p:sp>
        <p:nvSpPr>
          <p:cNvPr id="6" name="Lefelé nyíl 5"/>
          <p:cNvSpPr/>
          <p:nvPr/>
        </p:nvSpPr>
        <p:spPr>
          <a:xfrm>
            <a:off x="3214678" y="38576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7143768" y="38576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hu-HU" dirty="0" smtClean="0"/>
              <a:t>A jogviszony</a:t>
            </a:r>
            <a:endParaRPr lang="hu-HU" dirty="0"/>
          </a:p>
        </p:txBody>
      </p:sp>
      <p:sp>
        <p:nvSpPr>
          <p:cNvPr id="6" name="Folyamatábra: Feldolgozás 5"/>
          <p:cNvSpPr/>
          <p:nvPr/>
        </p:nvSpPr>
        <p:spPr>
          <a:xfrm>
            <a:off x="1857356" y="1285860"/>
            <a:ext cx="6715172" cy="278608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Az</a:t>
            </a:r>
            <a:r>
              <a:rPr lang="en-US" sz="3200" dirty="0"/>
              <a:t> </a:t>
            </a:r>
            <a:r>
              <a:rPr lang="en-US" sz="3200" dirty="0" err="1" smtClean="0"/>
              <a:t>alapul</a:t>
            </a:r>
            <a:r>
              <a:rPr lang="en-US" sz="3200" dirty="0" smtClean="0"/>
              <a:t> </a:t>
            </a:r>
            <a:r>
              <a:rPr lang="en-US" sz="3200" dirty="0" err="1" smtClean="0"/>
              <a:t>fekvő</a:t>
            </a:r>
            <a:r>
              <a:rPr lang="en-US" sz="3200" dirty="0" smtClean="0"/>
              <a:t> </a:t>
            </a:r>
            <a:r>
              <a:rPr lang="en-US" sz="3200" dirty="0" err="1"/>
              <a:t>jogviszony</a:t>
            </a:r>
            <a:r>
              <a:rPr lang="en-US" sz="3200" dirty="0"/>
              <a:t> </a:t>
            </a:r>
            <a:r>
              <a:rPr lang="hu-HU" sz="3200" dirty="0" smtClean="0"/>
              <a:t>egy </a:t>
            </a:r>
            <a:r>
              <a:rPr lang="en-US" sz="3200" dirty="0" err="1" smtClean="0"/>
              <a:t>kölcsönügylet</a:t>
            </a:r>
            <a:r>
              <a:rPr lang="en-US" sz="3200" i="1" dirty="0"/>
              <a:t>, </a:t>
            </a:r>
            <a:r>
              <a:rPr lang="hu-HU" sz="3200" i="1" dirty="0" smtClean="0"/>
              <a:t>a</a:t>
            </a:r>
            <a:r>
              <a:rPr lang="en-US" sz="3200" dirty="0" err="1" smtClean="0"/>
              <a:t>melyben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a </a:t>
            </a:r>
            <a:r>
              <a:rPr lang="en-US" sz="3200" b="1" dirty="0" err="1">
                <a:solidFill>
                  <a:srgbClr val="0070C0"/>
                </a:solidFill>
              </a:rPr>
              <a:t>kibocsátó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az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adós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b="1" dirty="0" smtClean="0">
                <a:solidFill>
                  <a:srgbClr val="0070C0"/>
                </a:solidFill>
              </a:rPr>
              <a:t>a </a:t>
            </a:r>
            <a:r>
              <a:rPr lang="en-US" sz="3200" b="1" dirty="0" err="1" smtClean="0">
                <a:solidFill>
                  <a:srgbClr val="0070C0"/>
                </a:solidFill>
              </a:rPr>
              <a:t>kötvény</a:t>
            </a: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r>
              <a:rPr lang="hu-HU" sz="3200" b="1" dirty="0" smtClean="0">
                <a:solidFill>
                  <a:srgbClr val="0070C0"/>
                </a:solidFill>
              </a:rPr>
              <a:t>jogosultja </a:t>
            </a:r>
            <a:r>
              <a:rPr lang="en-US" sz="3200" b="1" dirty="0" err="1" smtClean="0">
                <a:solidFill>
                  <a:srgbClr val="0070C0"/>
                </a:solidFill>
              </a:rPr>
              <a:t>pedig</a:t>
            </a:r>
            <a:r>
              <a:rPr lang="en-US" sz="3200" b="1" dirty="0" smtClean="0">
                <a:solidFill>
                  <a:srgbClr val="0070C0"/>
                </a:solidFill>
              </a:rPr>
              <a:t> a</a:t>
            </a:r>
            <a:r>
              <a:rPr lang="hu-HU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hitelező</a:t>
            </a:r>
            <a:r>
              <a:rPr lang="en-US" sz="3200" dirty="0" smtClean="0"/>
              <a:t>. </a:t>
            </a:r>
            <a:endParaRPr lang="hu-HU" sz="3200" dirty="0"/>
          </a:p>
        </p:txBody>
      </p:sp>
      <p:sp>
        <p:nvSpPr>
          <p:cNvPr id="8" name="Lefelé nyíl 7"/>
          <p:cNvSpPr/>
          <p:nvPr/>
        </p:nvSpPr>
        <p:spPr>
          <a:xfrm>
            <a:off x="4857752" y="3857628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Folyamatábra: Feldolgozás 8"/>
          <p:cNvSpPr/>
          <p:nvPr/>
        </p:nvSpPr>
        <p:spPr>
          <a:xfrm>
            <a:off x="1928794" y="4643446"/>
            <a:ext cx="6500858" cy="1857388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adós</a:t>
            </a:r>
            <a:r>
              <a:rPr lang="en-US" sz="2400" dirty="0" smtClean="0"/>
              <a:t> a </a:t>
            </a:r>
            <a:r>
              <a:rPr lang="en-US" sz="2400" dirty="0" err="1" smtClean="0"/>
              <a:t>kötvény</a:t>
            </a:r>
            <a:r>
              <a:rPr lang="en-US" sz="2400" dirty="0" smtClean="0"/>
              <a:t> </a:t>
            </a:r>
            <a:r>
              <a:rPr lang="en-US" sz="2400" dirty="0" err="1" smtClean="0"/>
              <a:t>kibocsátásával</a:t>
            </a:r>
            <a:r>
              <a:rPr lang="en-US" sz="2400" dirty="0" smtClean="0"/>
              <a:t> </a:t>
            </a:r>
            <a:r>
              <a:rPr lang="en-US" sz="2400" dirty="0" err="1" smtClean="0"/>
              <a:t>vállalja</a:t>
            </a:r>
            <a:r>
              <a:rPr lang="en-US" sz="2400" dirty="0" smtClean="0"/>
              <a:t>  el a </a:t>
            </a:r>
            <a:r>
              <a:rPr lang="en-US" sz="2400" dirty="0" err="1" smtClean="0"/>
              <a:t>kölcsön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kamatainak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hu-HU" sz="2400" dirty="0" smtClean="0"/>
              <a:t> </a:t>
            </a:r>
            <a:r>
              <a:rPr lang="en-US" sz="2400" dirty="0" err="1" smtClean="0"/>
              <a:t>értékpapírban</a:t>
            </a:r>
            <a:r>
              <a:rPr lang="en-US" sz="2400" dirty="0" smtClean="0"/>
              <a:t> </a:t>
            </a:r>
            <a:r>
              <a:rPr lang="en-US" sz="2400" dirty="0" err="1" smtClean="0"/>
              <a:t>meghatározottak</a:t>
            </a:r>
            <a:r>
              <a:rPr lang="en-US" sz="2400" dirty="0" smtClean="0"/>
              <a:t> </a:t>
            </a:r>
            <a:r>
              <a:rPr lang="en-US" sz="2400" dirty="0" err="1" smtClean="0"/>
              <a:t>szerint</a:t>
            </a:r>
            <a:r>
              <a:rPr lang="en-US" sz="2400" dirty="0" smtClean="0"/>
              <a:t> </a:t>
            </a:r>
            <a:r>
              <a:rPr lang="en-US" sz="2400" dirty="0" err="1" smtClean="0"/>
              <a:t>történő</a:t>
            </a:r>
            <a:r>
              <a:rPr lang="en-US" sz="2400" dirty="0" smtClean="0"/>
              <a:t> </a:t>
            </a:r>
            <a:r>
              <a:rPr lang="en-US" sz="2400" dirty="0" err="1" smtClean="0"/>
              <a:t>visszafizetését</a:t>
            </a:r>
            <a:r>
              <a:rPr lang="en-US" sz="2400" dirty="0" smtClean="0"/>
              <a:t>.</a:t>
            </a: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jogviszony alanyai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072198" y="1500174"/>
            <a:ext cx="280959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 </a:t>
            </a:r>
            <a:r>
              <a:rPr lang="en-US" sz="2800" b="1" dirty="0" err="1"/>
              <a:t>jogosult</a:t>
            </a:r>
            <a:r>
              <a:rPr lang="en-US" sz="2800" dirty="0"/>
              <a:t>  </a:t>
            </a:r>
            <a:r>
              <a:rPr lang="en-US" sz="2800" dirty="0" err="1"/>
              <a:t>bármely</a:t>
            </a:r>
            <a:r>
              <a:rPr lang="en-US" sz="2800" dirty="0"/>
              <a:t>  </a:t>
            </a:r>
            <a:r>
              <a:rPr lang="en-US" sz="2800" dirty="0" err="1"/>
              <a:t>személy</a:t>
            </a:r>
            <a:r>
              <a:rPr lang="en-US" sz="2800" dirty="0"/>
              <a:t>  </a:t>
            </a:r>
            <a:r>
              <a:rPr lang="en-US" sz="2800" dirty="0" err="1" smtClean="0"/>
              <a:t>lehet</a:t>
            </a:r>
            <a:r>
              <a:rPr lang="hu-HU" sz="2800" dirty="0" smtClean="0"/>
              <a:t>.</a:t>
            </a:r>
            <a:r>
              <a:rPr lang="en-US" sz="2800" dirty="0" smtClean="0"/>
              <a:t> 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571604" y="1500174"/>
            <a:ext cx="4286280" cy="51398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400" b="1" dirty="0"/>
              <a:t>Kötvény kibocsátására jogosult:</a:t>
            </a:r>
          </a:p>
          <a:p>
            <a:r>
              <a:rPr lang="hu-HU" sz="2000" i="1" dirty="0"/>
              <a:t>a) </a:t>
            </a:r>
            <a:r>
              <a:rPr lang="hu-HU" sz="2000" dirty="0"/>
              <a:t>az állam, beleértve a külföldi államot is,</a:t>
            </a:r>
          </a:p>
          <a:p>
            <a:r>
              <a:rPr lang="hu-HU" sz="2000" i="1" dirty="0"/>
              <a:t>b) </a:t>
            </a:r>
            <a:r>
              <a:rPr lang="hu-HU" sz="2000" dirty="0"/>
              <a:t>a Magyar Nemzeti Bank,</a:t>
            </a:r>
          </a:p>
          <a:p>
            <a:r>
              <a:rPr lang="hu-HU" sz="2000" i="1" dirty="0"/>
              <a:t>c) </a:t>
            </a:r>
            <a:r>
              <a:rPr lang="hu-HU" sz="2000" dirty="0"/>
              <a:t>az önkormányzat,</a:t>
            </a:r>
          </a:p>
          <a:p>
            <a:r>
              <a:rPr lang="hu-HU" sz="2000" i="1" dirty="0"/>
              <a:t>d) </a:t>
            </a:r>
            <a:r>
              <a:rPr lang="hu-HU" sz="2000" dirty="0"/>
              <a:t>nemzetközi szervezet és minden olyan külföldi szervezet, amely saját joga alapján kötvény kibocsátására jogosult,</a:t>
            </a:r>
          </a:p>
          <a:p>
            <a:r>
              <a:rPr lang="hu-HU" sz="2000" i="1" dirty="0"/>
              <a:t>e) </a:t>
            </a:r>
            <a:r>
              <a:rPr lang="hu-HU" sz="2000" dirty="0"/>
              <a:t>jogi személyiséggel rendelkező gazdálkodó szervezet, illetve a jogi személyiséggel rendelkező külföldi gazdálkodó szervezet fióktelepe,</a:t>
            </a:r>
          </a:p>
          <a:p>
            <a:r>
              <a:rPr lang="hu-HU" sz="2000" i="1" dirty="0"/>
              <a:t>f) </a:t>
            </a:r>
            <a:r>
              <a:rPr lang="hu-HU" sz="2000" dirty="0"/>
              <a:t>külön törvényben erre feljogosított szervezet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2867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kötvény</a:t>
            </a:r>
            <a:r>
              <a:rPr lang="en-US" dirty="0" smtClean="0"/>
              <a:t> </a:t>
            </a:r>
            <a:r>
              <a:rPr lang="en-US" dirty="0" err="1" smtClean="0"/>
              <a:t>kellékei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142984"/>
            <a:ext cx="4286280" cy="52863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1600" i="1" dirty="0" smtClean="0"/>
              <a:t>a</a:t>
            </a:r>
            <a:r>
              <a:rPr lang="hu-HU" sz="1600" i="1" dirty="0"/>
              <a:t>) </a:t>
            </a:r>
            <a:r>
              <a:rPr lang="hu-HU" sz="1600" dirty="0" err="1"/>
              <a:t>a</a:t>
            </a:r>
            <a:r>
              <a:rPr lang="hu-HU" sz="1600" dirty="0"/>
              <a:t> kibocsátáshoz szükséges </a:t>
            </a:r>
            <a:r>
              <a:rPr lang="hu-HU" sz="1600" dirty="0" smtClean="0"/>
              <a:t>felhatalmazás,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b) </a:t>
            </a:r>
            <a:r>
              <a:rPr lang="hu-HU" sz="1600" dirty="0"/>
              <a:t>a kötvény elnevezését és kibocsátásának </a:t>
            </a:r>
            <a:r>
              <a:rPr lang="hu-HU" sz="1600" dirty="0" smtClean="0"/>
              <a:t>célja,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c) </a:t>
            </a:r>
            <a:r>
              <a:rPr lang="hu-HU" sz="1600" dirty="0"/>
              <a:t>a kötvény névértékét, </a:t>
            </a:r>
            <a:r>
              <a:rPr lang="hu-HU" sz="1600" dirty="0" smtClean="0"/>
              <a:t>értékpapírkódja </a:t>
            </a:r>
            <a:r>
              <a:rPr lang="hu-HU" sz="1600" dirty="0"/>
              <a:t>és - </a:t>
            </a:r>
            <a:r>
              <a:rPr lang="hu-HU" sz="1600" dirty="0" err="1"/>
              <a:t>dematerializált</a:t>
            </a:r>
            <a:r>
              <a:rPr lang="hu-HU" sz="1600" dirty="0"/>
              <a:t> kötvény kivételével - </a:t>
            </a:r>
            <a:r>
              <a:rPr lang="hu-HU" sz="1600" dirty="0" smtClean="0"/>
              <a:t>sorszáma,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d) </a:t>
            </a:r>
            <a:r>
              <a:rPr lang="hu-HU" sz="1600" dirty="0"/>
              <a:t>a kibocsátó </a:t>
            </a:r>
            <a:r>
              <a:rPr lang="hu-HU" sz="1600" dirty="0" smtClean="0"/>
              <a:t>megnevezése,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e) </a:t>
            </a:r>
            <a:r>
              <a:rPr lang="hu-HU" sz="1600" dirty="0"/>
              <a:t>az átruházásra vonatkozó esetleges </a:t>
            </a:r>
            <a:r>
              <a:rPr lang="hu-HU" sz="1600" dirty="0" smtClean="0"/>
              <a:t>korlátozás,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f) </a:t>
            </a:r>
            <a:r>
              <a:rPr lang="hu-HU" sz="1600" dirty="0"/>
              <a:t>a kötvény </a:t>
            </a:r>
            <a:r>
              <a:rPr lang="hu-HU" sz="1600" dirty="0" smtClean="0"/>
              <a:t>futamideje </a:t>
            </a:r>
            <a:r>
              <a:rPr lang="hu-HU" sz="1600" dirty="0"/>
              <a:t>(kivéve a lejárat nélküli kötvényt); a kamatfizetési és beváltási (törlesztési) </a:t>
            </a:r>
            <a:r>
              <a:rPr lang="hu-HU" sz="1600" dirty="0" smtClean="0"/>
              <a:t>időpontok </a:t>
            </a:r>
            <a:r>
              <a:rPr lang="hu-HU" sz="1600" dirty="0"/>
              <a:t>és </a:t>
            </a:r>
            <a:r>
              <a:rPr lang="hu-HU" sz="1600" dirty="0" smtClean="0"/>
              <a:t>feltételek,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g) </a:t>
            </a:r>
            <a:r>
              <a:rPr lang="hu-HU" sz="1600" dirty="0"/>
              <a:t>a kötvény összegének </a:t>
            </a:r>
            <a:r>
              <a:rPr lang="hu-HU" sz="1600" dirty="0" smtClean="0"/>
              <a:t>visszafizetése </a:t>
            </a:r>
            <a:r>
              <a:rPr lang="hu-HU" sz="1600" dirty="0"/>
              <a:t>(kivéve a lejárat nélküli kötvényt) és a kamat megfizetését biztosító </a:t>
            </a:r>
            <a:r>
              <a:rPr lang="hu-HU" sz="1600" dirty="0" smtClean="0"/>
              <a:t>kötelezettségvállalások,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h) </a:t>
            </a:r>
            <a:r>
              <a:rPr lang="hu-HU" sz="1600" dirty="0"/>
              <a:t>a kötvény kiállításának </a:t>
            </a:r>
            <a:r>
              <a:rPr lang="hu-HU" sz="1600" dirty="0" smtClean="0"/>
              <a:t>helye </a:t>
            </a:r>
            <a:r>
              <a:rPr lang="hu-HU" sz="1600" dirty="0"/>
              <a:t>és </a:t>
            </a:r>
            <a:r>
              <a:rPr lang="hu-HU" sz="1600" dirty="0" smtClean="0"/>
              <a:t>napja,</a:t>
            </a:r>
            <a:endParaRPr lang="hu-HU" sz="1600" dirty="0"/>
          </a:p>
          <a:p>
            <a:pPr>
              <a:buNone/>
            </a:pPr>
            <a:r>
              <a:rPr lang="hu-HU" sz="1600" i="1" dirty="0"/>
              <a:t>i) </a:t>
            </a:r>
            <a:r>
              <a:rPr lang="hu-HU" sz="1600" dirty="0"/>
              <a:t>a kibocsátó </a:t>
            </a:r>
            <a:r>
              <a:rPr lang="hu-HU" sz="1600" dirty="0" smtClean="0"/>
              <a:t>aláírása</a:t>
            </a:r>
            <a:endParaRPr lang="hu-HU" sz="1600" dirty="0"/>
          </a:p>
        </p:txBody>
      </p:sp>
      <p:sp>
        <p:nvSpPr>
          <p:cNvPr id="5" name="Téglalap feliratnak 4"/>
          <p:cNvSpPr/>
          <p:nvPr/>
        </p:nvSpPr>
        <p:spPr>
          <a:xfrm>
            <a:off x="6215074" y="3929066"/>
            <a:ext cx="2928926" cy="2928934"/>
          </a:xfrm>
          <a:prstGeom prst="wedgeRectCallout">
            <a:avLst>
              <a:gd name="adj1" fmla="val -57204"/>
              <a:gd name="adj2" fmla="val 199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kern="0" dirty="0" smtClean="0">
                <a:solidFill>
                  <a:schemeClr val="bg1"/>
                </a:solidFill>
              </a:rPr>
              <a:t>D</a:t>
            </a:r>
            <a:r>
              <a:rPr lang="en-US" kern="0" dirty="0" err="1" smtClean="0">
                <a:solidFill>
                  <a:schemeClr val="bg1"/>
                </a:solidFill>
              </a:rPr>
              <a:t>ematerializált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kötvény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esetében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az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aláírást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a kibocsátó által kiállított és a központi értéktárban elhelyezett okiraton kell feltüntetni. A </a:t>
            </a:r>
            <a:r>
              <a:rPr lang="hu-HU" dirty="0" err="1" smtClean="0">
                <a:solidFill>
                  <a:schemeClr val="bg1"/>
                </a:solidFill>
              </a:rPr>
              <a:t>dematerializált</a:t>
            </a:r>
            <a:r>
              <a:rPr lang="hu-HU" dirty="0" smtClean="0">
                <a:solidFill>
                  <a:schemeClr val="bg1"/>
                </a:solidFill>
              </a:rPr>
              <a:t> kötvény az aláírás helyett az okiratot aláírók nevét tartalmazza.</a:t>
            </a:r>
            <a:endParaRPr lang="hu-HU" kern="0" dirty="0" smtClean="0">
              <a:solidFill>
                <a:schemeClr val="bg1"/>
              </a:solidFill>
            </a:endParaRPr>
          </a:p>
        </p:txBody>
      </p:sp>
      <p:sp>
        <p:nvSpPr>
          <p:cNvPr id="6" name="Téglalap feliratnak 5"/>
          <p:cNvSpPr/>
          <p:nvPr/>
        </p:nvSpPr>
        <p:spPr>
          <a:xfrm>
            <a:off x="6215074" y="1071546"/>
            <a:ext cx="2928926" cy="2071702"/>
          </a:xfrm>
          <a:prstGeom prst="wedgeRectCallout">
            <a:avLst>
              <a:gd name="adj1" fmla="val -57614"/>
              <a:gd name="adj2" fmla="val -2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kern="0" dirty="0" smtClean="0">
                <a:solidFill>
                  <a:schemeClr val="bg1"/>
                </a:solidFill>
              </a:rPr>
              <a:t>N</a:t>
            </a:r>
            <a:r>
              <a:rPr lang="en-US" kern="0" dirty="0" err="1" smtClean="0">
                <a:solidFill>
                  <a:schemeClr val="bg1"/>
                </a:solidFill>
              </a:rPr>
              <a:t>yom</a:t>
            </a:r>
            <a:r>
              <a:rPr lang="hu-HU" kern="0" dirty="0" err="1" smtClean="0">
                <a:solidFill>
                  <a:schemeClr val="bg1"/>
                </a:solidFill>
              </a:rPr>
              <a:t>dai</a:t>
            </a:r>
            <a:r>
              <a:rPr lang="hu-HU" kern="0" dirty="0" smtClean="0">
                <a:solidFill>
                  <a:schemeClr val="bg1"/>
                </a:solidFill>
              </a:rPr>
              <a:t> úton előállított k</a:t>
            </a:r>
            <a:r>
              <a:rPr lang="en-US" kern="0" dirty="0" err="1" smtClean="0">
                <a:solidFill>
                  <a:schemeClr val="bg1"/>
                </a:solidFill>
              </a:rPr>
              <a:t>ötvényen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fel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kell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tüntetni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az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első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tulajdonos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azonosítását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szolgáló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adatokat</a:t>
            </a:r>
            <a:r>
              <a:rPr lang="en-US" kern="0" dirty="0" smtClean="0">
                <a:solidFill>
                  <a:schemeClr val="bg1"/>
                </a:solidFill>
              </a:rPr>
              <a:t> is. </a:t>
            </a:r>
            <a:endParaRPr lang="hu-HU" kern="0" dirty="0" smtClean="0">
              <a:solidFill>
                <a:schemeClr val="bg1"/>
              </a:solidFill>
            </a:endParaRPr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Feldolgozás 1"/>
          <p:cNvSpPr/>
          <p:nvPr/>
        </p:nvSpPr>
        <p:spPr>
          <a:xfrm>
            <a:off x="2285984" y="1000108"/>
            <a:ext cx="6000792" cy="47863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Azonosító adat:</a:t>
            </a:r>
          </a:p>
          <a:p>
            <a:pPr marL="342900" indent="-342900">
              <a:buAutoNum type="alphaLcParenR"/>
            </a:pPr>
            <a:r>
              <a:rPr lang="hu-HU" dirty="0" smtClean="0">
                <a:solidFill>
                  <a:schemeClr val="tx1"/>
                </a:solidFill>
              </a:rPr>
              <a:t>természetes személy esetén: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családi és utónév,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születési családi és utónév,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születési hely és születési idő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b) </a:t>
            </a:r>
            <a:r>
              <a:rPr lang="hu-HU" dirty="0" smtClean="0">
                <a:solidFill>
                  <a:schemeClr val="tx1"/>
                </a:solidFill>
              </a:rPr>
              <a:t>jogi személy vagy jogi személyiséggel nem rendelkező szervezet esetén: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név,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székhely,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cégjegyzék-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vagy nyilvántartási szám.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2500298" y="1142984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kötvény</a:t>
            </a:r>
            <a:r>
              <a:rPr lang="en-US" dirty="0" smtClean="0"/>
              <a:t> </a:t>
            </a:r>
            <a:r>
              <a:rPr lang="en-US" dirty="0" err="1" smtClean="0"/>
              <a:t>átruházása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3108" y="4214818"/>
            <a:ext cx="6072230" cy="2286016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smtClean="0"/>
              <a:t>Nyomtatott forma 			</a:t>
            </a:r>
            <a:r>
              <a:rPr lang="en-US" sz="1600" dirty="0" smtClean="0"/>
              <a:t>a </a:t>
            </a:r>
            <a:r>
              <a:rPr lang="en-US" sz="1600" dirty="0" err="1"/>
              <a:t>váltóra</a:t>
            </a:r>
            <a:r>
              <a:rPr lang="en-US" sz="1600" dirty="0"/>
              <a:t> </a:t>
            </a:r>
            <a:r>
              <a:rPr lang="en-US" sz="1600" dirty="0" err="1"/>
              <a:t>vonatkozó</a:t>
            </a:r>
            <a:r>
              <a:rPr lang="en-US" sz="1600" dirty="0"/>
              <a:t> </a:t>
            </a:r>
            <a:r>
              <a:rPr lang="hu-HU" sz="1600" dirty="0" smtClean="0"/>
              <a:t>					</a:t>
            </a:r>
            <a:r>
              <a:rPr lang="en-US" sz="1600" dirty="0" err="1" smtClean="0"/>
              <a:t>átruházási</a:t>
            </a:r>
            <a:r>
              <a:rPr lang="en-US" sz="1600" dirty="0" smtClean="0"/>
              <a:t> </a:t>
            </a:r>
            <a:r>
              <a:rPr lang="hu-HU" sz="1600" dirty="0" smtClean="0"/>
              <a:t>					</a:t>
            </a:r>
            <a:r>
              <a:rPr lang="en-US" sz="1600" dirty="0" err="1" smtClean="0"/>
              <a:t>szabályok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endParaRPr lang="hu-HU" sz="1600" i="1" dirty="0" smtClean="0"/>
          </a:p>
          <a:p>
            <a:pPr>
              <a:buNone/>
            </a:pPr>
            <a:r>
              <a:rPr lang="hu-HU" sz="1600" dirty="0" smtClean="0"/>
              <a:t>D</a:t>
            </a:r>
            <a:r>
              <a:rPr lang="en-US" sz="1600" dirty="0" err="1" smtClean="0"/>
              <a:t>ematerializált</a:t>
            </a:r>
            <a:r>
              <a:rPr lang="en-US" sz="1600" dirty="0" smtClean="0"/>
              <a:t> </a:t>
            </a:r>
            <a:r>
              <a:rPr lang="hu-HU" sz="1600" dirty="0" smtClean="0"/>
              <a:t>			</a:t>
            </a:r>
            <a:r>
              <a:rPr lang="en-US" sz="1600" dirty="0" err="1" smtClean="0"/>
              <a:t>értékpapírszámlák</a:t>
            </a:r>
            <a:r>
              <a:rPr lang="en-US" sz="1600" dirty="0" smtClean="0"/>
              <a:t> </a:t>
            </a:r>
            <a:r>
              <a:rPr lang="hu-HU" sz="1600" dirty="0" smtClean="0"/>
              <a:t>forma				</a:t>
            </a:r>
            <a:r>
              <a:rPr lang="en-US" sz="1600" dirty="0" err="1" smtClean="0"/>
              <a:t>közötti</a:t>
            </a:r>
            <a:r>
              <a:rPr lang="en-US" sz="1600" dirty="0" smtClean="0"/>
              <a:t> 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					</a:t>
            </a:r>
            <a:r>
              <a:rPr lang="en-US" sz="1600" dirty="0" err="1" smtClean="0"/>
              <a:t>terhelés</a:t>
            </a:r>
            <a:r>
              <a:rPr lang="en-US" sz="1600" dirty="0" smtClean="0"/>
              <a:t> </a:t>
            </a:r>
            <a:r>
              <a:rPr lang="en-US" sz="1600" dirty="0" err="1"/>
              <a:t>és</a:t>
            </a:r>
            <a:r>
              <a:rPr lang="en-US" sz="1600" dirty="0"/>
              <a:t> </a:t>
            </a:r>
            <a:r>
              <a:rPr lang="en-US" sz="1600" dirty="0" err="1"/>
              <a:t>jóváírás</a:t>
            </a:r>
            <a:r>
              <a:rPr lang="en-US" sz="1600" dirty="0"/>
              <a:t> </a:t>
            </a:r>
            <a:r>
              <a:rPr lang="hu-HU" sz="1600" dirty="0" smtClean="0"/>
              <a:t>					</a:t>
            </a:r>
            <a:r>
              <a:rPr lang="en-US" sz="1600" dirty="0" err="1" smtClean="0"/>
              <a:t>szabályai</a:t>
            </a:r>
            <a:endParaRPr lang="hu-HU" sz="1600" dirty="0"/>
          </a:p>
          <a:p>
            <a:endParaRPr lang="hu-HU" sz="1600" dirty="0"/>
          </a:p>
        </p:txBody>
      </p:sp>
      <p:sp>
        <p:nvSpPr>
          <p:cNvPr id="9" name="Téglalap 8"/>
          <p:cNvSpPr/>
          <p:nvPr/>
        </p:nvSpPr>
        <p:spPr>
          <a:xfrm>
            <a:off x="1928794" y="1643050"/>
            <a:ext cx="6643734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kötvény átruházható értékpapír (ipso </a:t>
            </a:r>
            <a:r>
              <a:rPr lang="hu-HU" dirty="0" err="1" smtClean="0"/>
              <a:t>iure</a:t>
            </a:r>
            <a:r>
              <a:rPr lang="hu-HU" dirty="0" smtClean="0"/>
              <a:t> forgatható); az átruházással a kötvényből eredő valamennyi jog átszáll az új kötvénytulajdonosra.</a:t>
            </a:r>
            <a:endParaRPr lang="hu-HU" dirty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4357686" y="4357694"/>
            <a:ext cx="1049846" cy="1413326"/>
            <a:chOff x="3428992" y="3357562"/>
            <a:chExt cx="1049846" cy="1413326"/>
          </a:xfrm>
        </p:grpSpPr>
        <p:sp>
          <p:nvSpPr>
            <p:cNvPr id="10" name="Jobbra nyíl 9"/>
            <p:cNvSpPr/>
            <p:nvPr/>
          </p:nvSpPr>
          <p:spPr>
            <a:xfrm>
              <a:off x="3428992" y="335756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Jobbra nyíl 10"/>
            <p:cNvSpPr/>
            <p:nvPr/>
          </p:nvSpPr>
          <p:spPr>
            <a:xfrm>
              <a:off x="3500430" y="4286256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857356" y="500042"/>
            <a:ext cx="5929354" cy="56436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dirty="0" err="1" smtClean="0"/>
              <a:t>kötvényátruházás</a:t>
            </a:r>
            <a:r>
              <a:rPr lang="en-US" sz="2000" dirty="0" smtClean="0"/>
              <a:t> </a:t>
            </a:r>
            <a:r>
              <a:rPr lang="hu-HU" sz="2000" b="1" dirty="0" smtClean="0">
                <a:solidFill>
                  <a:srgbClr val="0070C0"/>
                </a:solidFill>
              </a:rPr>
              <a:t>csak </a:t>
            </a:r>
            <a:r>
              <a:rPr lang="en-US" sz="2000" b="1" dirty="0" err="1" smtClean="0">
                <a:solidFill>
                  <a:srgbClr val="0070C0"/>
                </a:solidFill>
              </a:rPr>
              <a:t>feltétlen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/>
              <a:t>lehet</a:t>
            </a:r>
            <a:r>
              <a:rPr lang="en-US" sz="2000" dirty="0" smtClean="0"/>
              <a:t>. </a:t>
            </a:r>
            <a:endParaRPr lang="hu-HU" sz="2000" dirty="0" smtClean="0"/>
          </a:p>
          <a:p>
            <a:pPr algn="ctr"/>
            <a:endParaRPr lang="hu-HU" sz="2000" dirty="0" smtClean="0"/>
          </a:p>
          <a:p>
            <a:pPr algn="ctr"/>
            <a:endParaRPr lang="hu-HU" sz="2000" dirty="0" smtClean="0"/>
          </a:p>
          <a:p>
            <a:pPr algn="ctr"/>
            <a:r>
              <a:rPr lang="hu-HU" sz="2000" dirty="0" smtClean="0"/>
              <a:t>A kötvényátruházáshoz fűzött bármilyen feltétel, illetőleg a részleges kötvényátruházás </a:t>
            </a:r>
            <a:r>
              <a:rPr lang="hu-HU" sz="2000" b="1" u="sng" dirty="0" smtClean="0">
                <a:solidFill>
                  <a:srgbClr val="0070C0"/>
                </a:solidFill>
              </a:rPr>
              <a:t>semmis</a:t>
            </a:r>
            <a:r>
              <a:rPr lang="hu-HU" sz="2000" dirty="0" smtClean="0"/>
              <a:t>.</a:t>
            </a:r>
          </a:p>
          <a:p>
            <a:pPr algn="ctr"/>
            <a:endParaRPr lang="hu-HU" sz="2000" dirty="0" smtClean="0"/>
          </a:p>
          <a:p>
            <a:pPr algn="ctr"/>
            <a:r>
              <a:rPr lang="hu-HU" sz="2000" dirty="0" smtClean="0"/>
              <a:t>A kötvény átruházását jogszabály vagy a kibocsátó </a:t>
            </a:r>
            <a:r>
              <a:rPr lang="hu-HU" sz="2000" b="1" dirty="0" smtClean="0">
                <a:solidFill>
                  <a:srgbClr val="0070C0"/>
                </a:solidFill>
              </a:rPr>
              <a:t>korlátozhatja, kizárhatja</a:t>
            </a:r>
            <a:r>
              <a:rPr lang="hu-HU" sz="2000" dirty="0" smtClean="0"/>
              <a:t>. Az ilyen rendelkezést tartalmazó jogszabály csak törvény vagy kormányrendelet lehet.</a:t>
            </a:r>
          </a:p>
          <a:p>
            <a:pPr algn="ctr"/>
            <a:endParaRPr lang="hu-HU" sz="2000" dirty="0" smtClean="0"/>
          </a:p>
          <a:p>
            <a:pPr algn="ctr"/>
            <a:endParaRPr lang="hu-HU" sz="2000" dirty="0" smtClean="0"/>
          </a:p>
          <a:p>
            <a:pPr algn="ctr"/>
            <a:r>
              <a:rPr lang="hu-HU" sz="2000" dirty="0" smtClean="0"/>
              <a:t>A kötvénynek a korlátozásba ütköző átruházása </a:t>
            </a:r>
            <a:r>
              <a:rPr lang="hu-HU" sz="2000" b="1" u="sng" dirty="0" smtClean="0">
                <a:solidFill>
                  <a:srgbClr val="0070C0"/>
                </a:solidFill>
              </a:rPr>
              <a:t>semmis</a:t>
            </a:r>
            <a:r>
              <a:rPr lang="hu-HU" sz="2000" dirty="0" smtClean="0"/>
              <a:t>.</a:t>
            </a:r>
          </a:p>
          <a:p>
            <a:pPr algn="ctr"/>
            <a:endParaRPr lang="hu-HU" sz="2000" dirty="0" smtClean="0"/>
          </a:p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A kötvényen alapuló követelés </a:t>
            </a:r>
            <a:r>
              <a:rPr lang="es-ES" sz="2000" b="1" u="sng" dirty="0" smtClean="0">
                <a:solidFill>
                  <a:srgbClr val="FF0000"/>
                </a:solidFill>
              </a:rPr>
              <a:t>a kibocsátóval szemben nem évül el.</a:t>
            </a:r>
            <a:endParaRPr lang="hu-HU" sz="2000" b="1" u="sng" dirty="0">
              <a:solidFill>
                <a:srgbClr val="FF0000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572000" y="121442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4500562" y="385762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2214546" y="785794"/>
            <a:ext cx="6357982" cy="30003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357422" y="928670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4214810" y="1428736"/>
            <a:ext cx="407196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További kiegészítő információ, érdekesség a kötvényekről az alábbi linken: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>
                <a:hlinkClick r:id="rId2"/>
              </a:rPr>
              <a:t>A kötvény mint befektetés</a:t>
            </a:r>
            <a:endParaRPr lang="hu-H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9144000" cy="1470025"/>
          </a:xfrm>
          <a:noFill/>
          <a:ln>
            <a:noFill/>
          </a:ln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KINCSTÁRJEGY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/>
          <a:lstStyle/>
          <a:p>
            <a:r>
              <a:rPr lang="hu-HU" dirty="0" smtClean="0"/>
              <a:t>A kincstárjegy - jogforrások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8396680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olyamatábra: Feldolgozás 5"/>
          <p:cNvSpPr/>
          <p:nvPr/>
        </p:nvSpPr>
        <p:spPr>
          <a:xfrm>
            <a:off x="1785918" y="2143116"/>
            <a:ext cx="5715040" cy="121444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kincstárjegyről</a:t>
            </a:r>
            <a:r>
              <a:rPr lang="en-US" sz="2400" dirty="0" smtClean="0"/>
              <a:t>  </a:t>
            </a:r>
            <a:r>
              <a:rPr lang="en-US" sz="2400" dirty="0" err="1" smtClean="0"/>
              <a:t>szóló</a:t>
            </a:r>
            <a:r>
              <a:rPr lang="en-US" sz="2400" dirty="0" smtClean="0"/>
              <a:t>  286/2001.  (XII.  26.)  </a:t>
            </a:r>
            <a:r>
              <a:rPr lang="en-US" sz="2400" dirty="0" err="1" smtClean="0"/>
              <a:t>Korm</a:t>
            </a:r>
            <a:r>
              <a:rPr lang="en-US" sz="2400" dirty="0" smtClean="0"/>
              <a:t>. </a:t>
            </a:r>
            <a:r>
              <a:rPr lang="en-US" sz="2400" dirty="0" err="1" smtClean="0"/>
              <a:t>rendelet</a:t>
            </a:r>
            <a:endParaRPr lang="hu-HU" sz="2400" dirty="0"/>
          </a:p>
        </p:txBody>
      </p:sp>
      <p:sp>
        <p:nvSpPr>
          <p:cNvPr id="7" name="Folyamatábra: Feldolgozás 6"/>
          <p:cNvSpPr/>
          <p:nvPr/>
        </p:nvSpPr>
        <p:spPr>
          <a:xfrm>
            <a:off x="1785918" y="3571876"/>
            <a:ext cx="2571768" cy="30003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Mögöttes joganyag: </a:t>
            </a:r>
          </a:p>
          <a:p>
            <a:pPr algn="ctr"/>
            <a:r>
              <a:rPr lang="hu-HU" sz="2400" dirty="0" smtClean="0"/>
              <a:t>a kötvényre vonatkozó kormányrendelet;</a:t>
            </a:r>
          </a:p>
          <a:p>
            <a:pPr algn="ctr"/>
            <a:r>
              <a:rPr lang="hu-HU" sz="2400" dirty="0" smtClean="0"/>
              <a:t>Váltótörvény;</a:t>
            </a:r>
          </a:p>
          <a:p>
            <a:pPr algn="ctr"/>
            <a:r>
              <a:rPr lang="hu-HU" sz="2400" dirty="0" smtClean="0"/>
              <a:t>Ptk.</a:t>
            </a:r>
          </a:p>
        </p:txBody>
      </p:sp>
      <p:sp>
        <p:nvSpPr>
          <p:cNvPr id="8" name="Folyamatábra: Feldolgozás 7"/>
          <p:cNvSpPr/>
          <p:nvPr/>
        </p:nvSpPr>
        <p:spPr>
          <a:xfrm>
            <a:off x="4643438" y="3571876"/>
            <a:ext cx="2857520" cy="30003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Mögöttes joganyag: </a:t>
            </a:r>
          </a:p>
          <a:p>
            <a:pPr algn="ctr"/>
            <a:r>
              <a:rPr lang="hu-HU" sz="2400" dirty="0" smtClean="0"/>
              <a:t>a kötvényre vonatkozó kormányrendelet;</a:t>
            </a:r>
          </a:p>
          <a:p>
            <a:pPr algn="ctr"/>
            <a:r>
              <a:rPr lang="hu-HU" sz="2400" dirty="0" smtClean="0"/>
              <a:t>Váltótörvény;</a:t>
            </a:r>
          </a:p>
          <a:p>
            <a:pPr algn="ctr"/>
            <a:r>
              <a:rPr lang="hu-HU" sz="2400" dirty="0" smtClean="0"/>
              <a:t>Tpt.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57686" y="0"/>
            <a:ext cx="4786314" cy="164305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kincstárjegy</a:t>
            </a:r>
            <a:r>
              <a:rPr lang="en-US" dirty="0" smtClean="0"/>
              <a:t> </a:t>
            </a:r>
            <a:r>
              <a:rPr lang="en-US" dirty="0" err="1" smtClean="0"/>
              <a:t>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414" y="2285991"/>
            <a:ext cx="7658096" cy="4572009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dirty="0" smtClean="0"/>
              <a:t>A </a:t>
            </a:r>
            <a:r>
              <a:rPr lang="en-US" dirty="0" err="1"/>
              <a:t>kincstárjegyben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az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állam</a:t>
            </a:r>
            <a:r>
              <a:rPr lang="en-US" b="1" dirty="0">
                <a:solidFill>
                  <a:srgbClr val="0070C0"/>
                </a:solidFill>
              </a:rPr>
              <a:t> (</a:t>
            </a:r>
            <a:r>
              <a:rPr lang="en-US" b="1" dirty="0" err="1">
                <a:solidFill>
                  <a:srgbClr val="0070C0"/>
                </a:solidFill>
              </a:rPr>
              <a:t>az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adós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dirty="0" err="1"/>
              <a:t>arra</a:t>
            </a:r>
            <a:r>
              <a:rPr lang="en-US" dirty="0"/>
              <a:t> </a:t>
            </a:r>
            <a:r>
              <a:rPr lang="en-US" dirty="0" err="1"/>
              <a:t>kötelezi</a:t>
            </a:r>
            <a:r>
              <a:rPr lang="en-US" dirty="0"/>
              <a:t> </a:t>
            </a:r>
            <a:r>
              <a:rPr lang="en-US" dirty="0" err="1"/>
              <a:t>magát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kamatozó</a:t>
            </a:r>
            <a:r>
              <a:rPr lang="en-US" dirty="0"/>
              <a:t> </a:t>
            </a:r>
            <a:r>
              <a:rPr lang="en-US" dirty="0" err="1"/>
              <a:t>kincstárjegy</a:t>
            </a:r>
            <a:r>
              <a:rPr lang="en-US" dirty="0"/>
              <a:t> </a:t>
            </a:r>
            <a:r>
              <a:rPr lang="hu-HU" dirty="0" smtClean="0"/>
              <a:t>	</a:t>
            </a:r>
            <a:r>
              <a:rPr lang="en-US" dirty="0" err="1" smtClean="0"/>
              <a:t>esetén</a:t>
            </a:r>
            <a:r>
              <a:rPr lang="en-US" dirty="0" smtClean="0"/>
              <a:t> </a:t>
            </a:r>
            <a:r>
              <a:rPr lang="en-US" dirty="0"/>
              <a:t>a  </a:t>
            </a:r>
            <a:r>
              <a:rPr lang="en-US" dirty="0" err="1"/>
              <a:t>megjelölt</a:t>
            </a:r>
            <a:r>
              <a:rPr lang="en-US" dirty="0"/>
              <a:t>  </a:t>
            </a:r>
            <a:r>
              <a:rPr lang="en-US" dirty="0" err="1"/>
              <a:t>pénzösszeget</a:t>
            </a:r>
            <a:r>
              <a:rPr lang="en-US" dirty="0"/>
              <a:t> 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/>
              <a:t>annak</a:t>
            </a:r>
            <a:r>
              <a:rPr lang="en-US" dirty="0"/>
              <a:t>  </a:t>
            </a:r>
            <a:r>
              <a:rPr lang="en-US" dirty="0" err="1"/>
              <a:t>kamatát</a:t>
            </a:r>
            <a:r>
              <a:rPr lang="en-US" dirty="0"/>
              <a:t>,  </a:t>
            </a:r>
            <a:r>
              <a:rPr lang="en-US" dirty="0" err="1"/>
              <a:t>nem</a:t>
            </a:r>
            <a:r>
              <a:rPr lang="en-US" dirty="0"/>
              <a:t>  </a:t>
            </a:r>
            <a:r>
              <a:rPr lang="en-US" dirty="0" err="1"/>
              <a:t>kamatozó</a:t>
            </a:r>
            <a:r>
              <a:rPr lang="en-US" dirty="0"/>
              <a:t>  </a:t>
            </a:r>
            <a:r>
              <a:rPr lang="en-US" dirty="0" err="1"/>
              <a:t>kincstárjegy</a:t>
            </a:r>
            <a:r>
              <a:rPr lang="en-US" dirty="0"/>
              <a:t> </a:t>
            </a:r>
            <a:r>
              <a:rPr lang="hu-HU" b="1" dirty="0" smtClean="0">
                <a:solidFill>
                  <a:srgbClr val="92D050"/>
                </a:solidFill>
              </a:rPr>
              <a:t>	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hu-HU" b="1" dirty="0" smtClean="0">
                <a:solidFill>
                  <a:srgbClr val="92D050"/>
                </a:solidFill>
              </a:rPr>
              <a:t>    </a:t>
            </a:r>
            <a:r>
              <a:rPr lang="en-US" dirty="0" err="1" smtClean="0"/>
              <a:t>esetén</a:t>
            </a:r>
            <a:r>
              <a:rPr lang="en-US" dirty="0" smtClean="0"/>
              <a:t>  </a:t>
            </a:r>
            <a:r>
              <a:rPr lang="en-US" dirty="0"/>
              <a:t>a  </a:t>
            </a:r>
            <a:r>
              <a:rPr lang="en-US" dirty="0" err="1"/>
              <a:t>megjelölt</a:t>
            </a:r>
            <a:r>
              <a:rPr lang="en-US" dirty="0"/>
              <a:t> </a:t>
            </a:r>
            <a:r>
              <a:rPr lang="en-US" dirty="0" err="1"/>
              <a:t>pénzösszeget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hu-HU" dirty="0" smtClean="0"/>
              <a:t>   </a:t>
            </a:r>
            <a:r>
              <a:rPr lang="en-US" dirty="0" err="1" smtClean="0"/>
              <a:t>kincstárjegy</a:t>
            </a:r>
            <a:r>
              <a:rPr lang="en-US" dirty="0" smtClean="0"/>
              <a:t> </a:t>
            </a:r>
            <a:r>
              <a:rPr lang="en-US" dirty="0" err="1" smtClean="0"/>
              <a:t>mindenkori</a:t>
            </a:r>
            <a:r>
              <a:rPr lang="hu-HU" dirty="0" smtClean="0"/>
              <a:t>	</a:t>
            </a:r>
            <a:r>
              <a:rPr lang="en-US" dirty="0" err="1" smtClean="0"/>
              <a:t>tulajdonosának</a:t>
            </a:r>
            <a:r>
              <a:rPr lang="en-US" dirty="0"/>
              <a:t>, </a:t>
            </a:r>
            <a:r>
              <a:rPr lang="en-US" dirty="0" err="1"/>
              <a:t>illetve</a:t>
            </a:r>
            <a:r>
              <a:rPr lang="en-US" dirty="0"/>
              <a:t> </a:t>
            </a:r>
            <a:r>
              <a:rPr lang="en-US" dirty="0" err="1" smtClean="0"/>
              <a:t>jogosultjának</a:t>
            </a:r>
            <a:r>
              <a:rPr lang="hu-HU" dirty="0" smtClean="0"/>
              <a:t> </a:t>
            </a:r>
            <a:r>
              <a:rPr lang="en-US" dirty="0" smtClean="0"/>
              <a:t>(a </a:t>
            </a:r>
            <a:r>
              <a:rPr lang="en-US" dirty="0" err="1"/>
              <a:t>hitelezőnek</a:t>
            </a:r>
            <a:r>
              <a:rPr lang="en-US" dirty="0"/>
              <a:t>) a </a:t>
            </a:r>
            <a:r>
              <a:rPr lang="en-US" dirty="0" err="1"/>
              <a:t>megjelölt</a:t>
            </a:r>
            <a:r>
              <a:rPr lang="en-US" dirty="0"/>
              <a:t> </a:t>
            </a:r>
            <a:r>
              <a:rPr lang="en-US" dirty="0" err="1"/>
              <a:t>időben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módon</a:t>
            </a:r>
            <a:r>
              <a:rPr lang="en-US" dirty="0"/>
              <a:t> </a:t>
            </a:r>
            <a:r>
              <a:rPr lang="en-US" dirty="0" err="1"/>
              <a:t>megfizeti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Téglalap feliratnak 3"/>
          <p:cNvSpPr/>
          <p:nvPr/>
        </p:nvSpPr>
        <p:spPr>
          <a:xfrm>
            <a:off x="1643042" y="214290"/>
            <a:ext cx="2071702" cy="1428760"/>
          </a:xfrm>
          <a:prstGeom prst="wedgeRectCallout">
            <a:avLst>
              <a:gd name="adj1" fmla="val 61152"/>
              <a:gd name="adj2" fmla="val -215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Kincstárjegy </a:t>
            </a:r>
            <a:r>
              <a:rPr lang="en-US" sz="1600" dirty="0" err="1" smtClean="0"/>
              <a:t>kibocsátására</a:t>
            </a:r>
            <a:r>
              <a:rPr lang="en-US" sz="1600" dirty="0" smtClean="0"/>
              <a:t>  </a:t>
            </a:r>
            <a:r>
              <a:rPr lang="en-US" sz="1600" dirty="0" err="1" smtClean="0"/>
              <a:t>csak</a:t>
            </a:r>
            <a:r>
              <a:rPr lang="en-US" sz="1600" dirty="0" smtClean="0"/>
              <a:t>  </a:t>
            </a:r>
            <a:r>
              <a:rPr lang="en-US" sz="1600" dirty="0" err="1" smtClean="0"/>
              <a:t>az</a:t>
            </a:r>
            <a:r>
              <a:rPr lang="en-US" sz="1600" dirty="0" smtClean="0"/>
              <a:t>  </a:t>
            </a:r>
            <a:r>
              <a:rPr lang="en-US" sz="1600" dirty="0" err="1" smtClean="0"/>
              <a:t>állam</a:t>
            </a:r>
            <a:r>
              <a:rPr lang="en-US" sz="1600" dirty="0" smtClean="0"/>
              <a:t>  </a:t>
            </a:r>
            <a:r>
              <a:rPr lang="en-US" sz="1600" dirty="0" err="1" smtClean="0"/>
              <a:t>jogosult</a:t>
            </a:r>
            <a:r>
              <a:rPr lang="en-US" sz="1600" dirty="0" smtClean="0"/>
              <a:t>.  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9784"/>
          </a:xfrm>
        </p:spPr>
        <p:txBody>
          <a:bodyPr>
            <a:normAutofit/>
          </a:bodyPr>
          <a:lstStyle/>
          <a:p>
            <a:r>
              <a:rPr lang="hu-HU" dirty="0" smtClean="0"/>
              <a:t>A váltójogviszony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1428728" y="1857364"/>
            <a:ext cx="5429288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solidFill>
                  <a:schemeClr val="tx1"/>
                </a:solidFill>
              </a:rPr>
              <a:t>Idegen </a:t>
            </a:r>
            <a:r>
              <a:rPr lang="hu-HU" dirty="0">
                <a:solidFill>
                  <a:schemeClr val="tx1"/>
                </a:solidFill>
              </a:rPr>
              <a:t>váltó esetében egy </a:t>
            </a:r>
            <a:r>
              <a:rPr lang="hu-HU" b="1" dirty="0">
                <a:solidFill>
                  <a:srgbClr val="0070C0"/>
                </a:solidFill>
              </a:rPr>
              <a:t>hárompólusú jogviszony </a:t>
            </a:r>
            <a:r>
              <a:rPr lang="hu-HU" dirty="0">
                <a:solidFill>
                  <a:schemeClr val="tx1"/>
                </a:solidFill>
              </a:rPr>
              <a:t>jön létre, amelyben a kibocsátó egy harmadik </a:t>
            </a:r>
            <a:r>
              <a:rPr lang="hu-HU" dirty="0" smtClean="0">
                <a:solidFill>
                  <a:schemeClr val="tx1"/>
                </a:solidFill>
              </a:rPr>
              <a:t>személyt szólít </a:t>
            </a:r>
            <a:r>
              <a:rPr lang="hu-HU" dirty="0">
                <a:solidFill>
                  <a:schemeClr val="tx1"/>
                </a:solidFill>
              </a:rPr>
              <a:t>fel arra, hogy a váltóban megjelölt összeget a </a:t>
            </a:r>
            <a:r>
              <a:rPr lang="hu-HU" dirty="0" smtClean="0">
                <a:solidFill>
                  <a:schemeClr val="tx1"/>
                </a:solidFill>
              </a:rPr>
              <a:t>váltó jogosultjának vagy a jogosult rendelkezése alapján más jogosultnak </a:t>
            </a:r>
            <a:r>
              <a:rPr lang="hu-HU" dirty="0">
                <a:solidFill>
                  <a:schemeClr val="tx1"/>
                </a:solidFill>
              </a:rPr>
              <a:t>a váltóban található feltételek szerint fizesse meg. 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2643174" y="4500570"/>
            <a:ext cx="650082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Saját váltó esetében </a:t>
            </a:r>
            <a:r>
              <a:rPr lang="hu-HU" b="1" dirty="0">
                <a:solidFill>
                  <a:srgbClr val="0070C0"/>
                </a:solidFill>
              </a:rPr>
              <a:t>kétpólusú jogviszony </a:t>
            </a:r>
            <a:r>
              <a:rPr lang="hu-HU" dirty="0"/>
              <a:t>jön létre.</a:t>
            </a:r>
          </a:p>
          <a:p>
            <a:pPr algn="just"/>
            <a:r>
              <a:rPr lang="hu-HU" dirty="0"/>
              <a:t>A váltó kiállítója arra kötelezi magát, hogy meghatározott összeget a váltóban foglalt feltételek szerint kifizet a váltó jogosultjának.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kincstárjegy</a:t>
            </a:r>
            <a:r>
              <a:rPr lang="en-US" b="1" dirty="0" smtClean="0"/>
              <a:t> </a:t>
            </a:r>
            <a:r>
              <a:rPr lang="en-US" b="1" dirty="0" err="1" smtClean="0"/>
              <a:t>fajtái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85918" y="2071678"/>
            <a:ext cx="3286148" cy="4071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</a:rPr>
              <a:t>Kamatozó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err="1" smtClean="0">
                <a:solidFill>
                  <a:srgbClr val="0070C0"/>
                </a:solidFill>
              </a:rPr>
              <a:t>kincstárjegy</a:t>
            </a:r>
            <a:endParaRPr lang="hu-H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hu-HU" sz="2400" dirty="0" smtClean="0"/>
              <a:t>Az állam a futamidő végén </a:t>
            </a:r>
            <a:r>
              <a:rPr lang="en-US" sz="2400" dirty="0" smtClean="0"/>
              <a:t>a  </a:t>
            </a:r>
            <a:r>
              <a:rPr lang="hu-HU" sz="2400" dirty="0" smtClean="0"/>
              <a:t>a megjelölt pénzösszeget és annak </a:t>
            </a:r>
            <a:r>
              <a:rPr lang="hu-HU" sz="2400" u="sng" dirty="0" smtClean="0"/>
              <a:t>kamatát</a:t>
            </a:r>
            <a:r>
              <a:rPr lang="hu-HU" sz="2400" dirty="0" smtClean="0"/>
              <a:t> fizeti meg </a:t>
            </a:r>
            <a:r>
              <a:rPr lang="en-US" sz="2400" dirty="0" smtClean="0"/>
              <a:t>a </a:t>
            </a:r>
            <a:r>
              <a:rPr lang="en-US" sz="2400" dirty="0" err="1" smtClean="0"/>
              <a:t>jogosultnak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5572132" y="1500174"/>
            <a:ext cx="3071834" cy="535782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</a:rPr>
              <a:t>Nem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kamatozó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kincstárjegy</a:t>
            </a:r>
            <a:endParaRPr lang="hu-H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hu-HU" sz="2400" dirty="0" smtClean="0"/>
              <a:t>A</a:t>
            </a:r>
            <a:r>
              <a:rPr lang="en-US" sz="2400" dirty="0" smtClean="0"/>
              <a:t>z </a:t>
            </a:r>
            <a:r>
              <a:rPr lang="en-US" sz="2400" dirty="0" err="1" smtClean="0"/>
              <a:t>állam</a:t>
            </a:r>
            <a:r>
              <a:rPr lang="en-US" sz="2400" dirty="0" smtClean="0"/>
              <a:t> a </a:t>
            </a:r>
            <a:r>
              <a:rPr lang="en-US" sz="2400" dirty="0" err="1" smtClean="0"/>
              <a:t>futamidő</a:t>
            </a:r>
            <a:r>
              <a:rPr lang="en-US" sz="2400" dirty="0" smtClean="0"/>
              <a:t> </a:t>
            </a:r>
            <a:r>
              <a:rPr lang="en-US" sz="2400" dirty="0" err="1" smtClean="0"/>
              <a:t>végén</a:t>
            </a:r>
            <a:r>
              <a:rPr lang="en-US" sz="2400" dirty="0" smtClean="0"/>
              <a:t> </a:t>
            </a:r>
            <a:r>
              <a:rPr lang="hu-HU" sz="2400" dirty="0" smtClean="0"/>
              <a:t>a megjelölt pénzösszeget a kincstárjegy mindenkori tulajdonosának, illetve jogosultjának a megjelölt időben és módon megfizeti.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b="1" dirty="0" err="1" smtClean="0"/>
              <a:t>Diszkont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kincstárjegy</a:t>
            </a:r>
            <a:r>
              <a:rPr lang="en-US" sz="2400" dirty="0" smtClean="0"/>
              <a:t>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71670" y="142852"/>
            <a:ext cx="6215074" cy="1143000"/>
          </a:xfrm>
        </p:spPr>
        <p:txBody>
          <a:bodyPr>
            <a:normAutofit/>
          </a:bodyPr>
          <a:lstStyle/>
          <a:p>
            <a:r>
              <a:rPr lang="hu-HU" dirty="0" smtClean="0"/>
              <a:t>A kincstárjegy jellemzői</a:t>
            </a:r>
            <a:endParaRPr lang="hu-HU" dirty="0"/>
          </a:p>
        </p:txBody>
      </p:sp>
      <p:sp>
        <p:nvSpPr>
          <p:cNvPr id="4" name="Folyamatábra: Feldolgozás 3"/>
          <p:cNvSpPr/>
          <p:nvPr/>
        </p:nvSpPr>
        <p:spPr>
          <a:xfrm>
            <a:off x="5143504" y="1428736"/>
            <a:ext cx="3500462" cy="2071702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/>
              <a:t>Forma:</a:t>
            </a:r>
            <a:endParaRPr lang="hu-HU" sz="2800" dirty="0" smtClean="0"/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Nyomtatott</a:t>
            </a:r>
            <a:endParaRPr lang="hu-HU" sz="2800" dirty="0" smtClean="0"/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dematerializált</a:t>
            </a:r>
            <a:endParaRPr lang="hu-HU" sz="2800" dirty="0" smtClean="0"/>
          </a:p>
          <a:p>
            <a:pPr algn="ctr"/>
            <a:endParaRPr lang="hu-HU" sz="2800" dirty="0"/>
          </a:p>
        </p:txBody>
      </p:sp>
      <p:sp>
        <p:nvSpPr>
          <p:cNvPr id="6" name="Folyamatábra: Feldolgozás 5"/>
          <p:cNvSpPr/>
          <p:nvPr/>
        </p:nvSpPr>
        <p:spPr>
          <a:xfrm>
            <a:off x="5214942" y="4143380"/>
            <a:ext cx="3571900" cy="228601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/>
              <a:t>Elévülési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idő</a:t>
            </a:r>
            <a:r>
              <a:rPr lang="en-US" sz="2400" b="1" dirty="0" smtClean="0"/>
              <a:t>: </a:t>
            </a:r>
            <a:endParaRPr lang="hu-HU" sz="2400" b="1" dirty="0" smtClean="0"/>
          </a:p>
          <a:p>
            <a:endParaRPr lang="hu-HU" sz="2400" b="1" dirty="0" smtClean="0"/>
          </a:p>
          <a:p>
            <a:r>
              <a:rPr lang="hu-HU" sz="2400" dirty="0" smtClean="0"/>
              <a:t>a</a:t>
            </a:r>
            <a:r>
              <a:rPr lang="en-US" sz="2400" dirty="0" smtClean="0"/>
              <a:t> benne </a:t>
            </a:r>
            <a:r>
              <a:rPr lang="hu-HU" sz="2400" dirty="0" smtClean="0"/>
              <a:t>foglalt </a:t>
            </a:r>
            <a:r>
              <a:rPr lang="en-US" sz="2400" dirty="0" err="1" smtClean="0"/>
              <a:t>követelés</a:t>
            </a:r>
            <a:r>
              <a:rPr lang="hu-HU" sz="2400" dirty="0" smtClean="0"/>
              <a:t> n</a:t>
            </a:r>
            <a:r>
              <a:rPr lang="en-US" sz="2400" dirty="0" err="1" smtClean="0"/>
              <a:t>em</a:t>
            </a:r>
            <a:r>
              <a:rPr lang="hu-HU" sz="2400" dirty="0" smtClean="0"/>
              <a:t> é</a:t>
            </a:r>
            <a:r>
              <a:rPr lang="en-US" sz="2400" dirty="0" err="1" smtClean="0"/>
              <a:t>vül</a:t>
            </a:r>
            <a:r>
              <a:rPr lang="en-US" sz="2400" dirty="0" smtClean="0"/>
              <a:t> el</a:t>
            </a:r>
            <a:endParaRPr lang="hu-HU" sz="2400" dirty="0" smtClean="0"/>
          </a:p>
        </p:txBody>
      </p:sp>
      <p:sp>
        <p:nvSpPr>
          <p:cNvPr id="8" name="Téglalap 7"/>
          <p:cNvSpPr/>
          <p:nvPr/>
        </p:nvSpPr>
        <p:spPr>
          <a:xfrm>
            <a:off x="1785918" y="2285992"/>
            <a:ext cx="2286016" cy="3000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Futamidő</a:t>
            </a:r>
            <a:r>
              <a:rPr lang="en-US" sz="2000" b="1" dirty="0" smtClean="0"/>
              <a:t>:  </a:t>
            </a:r>
            <a:endParaRPr lang="hu-HU" sz="2000" b="1" dirty="0" smtClean="0"/>
          </a:p>
          <a:p>
            <a:pPr algn="ctr"/>
            <a:r>
              <a:rPr lang="en-US" sz="2000" dirty="0" err="1" smtClean="0"/>
              <a:t>rövid</a:t>
            </a:r>
            <a:r>
              <a:rPr lang="en-US" sz="2000" dirty="0" smtClean="0"/>
              <a:t>  </a:t>
            </a:r>
            <a:r>
              <a:rPr lang="en-US" sz="2000" dirty="0" err="1" smtClean="0"/>
              <a:t>lejáratú</a:t>
            </a:r>
            <a:r>
              <a:rPr lang="en-US" sz="2000" dirty="0" smtClean="0"/>
              <a:t>  </a:t>
            </a:r>
            <a:r>
              <a:rPr lang="en-US" sz="2000" dirty="0" err="1" smtClean="0"/>
              <a:t>értékpapír</a:t>
            </a:r>
            <a:endParaRPr lang="hu-HU" sz="2000" dirty="0" smtClean="0"/>
          </a:p>
          <a:p>
            <a:pPr algn="ctr"/>
            <a:r>
              <a:rPr lang="hu-HU" sz="2000" i="1" dirty="0" smtClean="0"/>
              <a:t>-</a:t>
            </a:r>
          </a:p>
          <a:p>
            <a:pPr algn="ctr"/>
            <a:r>
              <a:rPr lang="hu-HU" sz="2000" dirty="0" smtClean="0"/>
              <a:t>A futamidő a </a:t>
            </a:r>
            <a:r>
              <a:rPr lang="en-US" sz="2000" dirty="0" err="1" smtClean="0"/>
              <a:t>kibocsátás</a:t>
            </a:r>
            <a:r>
              <a:rPr lang="en-US" sz="2000" dirty="0" smtClean="0"/>
              <a:t>  </a:t>
            </a:r>
            <a:r>
              <a:rPr lang="en-US" sz="2000" dirty="0" err="1" smtClean="0"/>
              <a:t>időpontjától</a:t>
            </a:r>
            <a:r>
              <a:rPr lang="en-US" sz="2000" dirty="0" smtClean="0"/>
              <a:t>  </a:t>
            </a:r>
            <a:r>
              <a:rPr lang="en-US" sz="2000" dirty="0" err="1" smtClean="0"/>
              <a:t>számított</a:t>
            </a:r>
            <a:r>
              <a:rPr lang="en-US" sz="2000" dirty="0" smtClean="0"/>
              <a:t>  </a:t>
            </a:r>
            <a:r>
              <a:rPr lang="hu-HU" sz="2000" dirty="0" smtClean="0"/>
              <a:t>1 </a:t>
            </a:r>
            <a:r>
              <a:rPr lang="en-US" sz="2000" dirty="0" err="1" smtClean="0"/>
              <a:t>évig</a:t>
            </a:r>
            <a:r>
              <a:rPr lang="en-US" sz="2000" dirty="0" smtClean="0"/>
              <a:t> </a:t>
            </a:r>
            <a:r>
              <a:rPr lang="en-US" sz="2000" dirty="0" err="1" smtClean="0"/>
              <a:t>terjedhet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yamatábra: Feldolgozás 3"/>
          <p:cNvSpPr/>
          <p:nvPr/>
        </p:nvSpPr>
        <p:spPr>
          <a:xfrm>
            <a:off x="2571736" y="1142984"/>
            <a:ext cx="5357850" cy="450059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Információk az állampapírokról:</a:t>
            </a:r>
          </a:p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  <a:hlinkClick r:id="rId2"/>
              </a:rPr>
              <a:t>A Magyar Államkincstár honlapja (link)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Akciógomb: Információ 4">
            <a:hlinkClick r:id="" action="ppaction://noaction" highlightClick="1"/>
          </p:cNvPr>
          <p:cNvSpPr/>
          <p:nvPr/>
        </p:nvSpPr>
        <p:spPr>
          <a:xfrm>
            <a:off x="2786050" y="1357298"/>
            <a:ext cx="1042416" cy="1042416"/>
          </a:xfrm>
          <a:prstGeom prst="actionButtonInform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LETÉTI JEGY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/>
          <a:lstStyle/>
          <a:p>
            <a:r>
              <a:rPr lang="hu-HU" dirty="0" smtClean="0"/>
              <a:t>A letéti jegy - jogforrások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001024" y="0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§</a:t>
            </a:r>
            <a:endParaRPr lang="hu-H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lyamatábra: Feldolgozás 4"/>
          <p:cNvSpPr/>
          <p:nvPr/>
        </p:nvSpPr>
        <p:spPr>
          <a:xfrm>
            <a:off x="2428860" y="1571612"/>
            <a:ext cx="4357718" cy="250033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letéti</a:t>
            </a:r>
            <a:r>
              <a:rPr lang="en-US" sz="2400" dirty="0" smtClean="0"/>
              <a:t> </a:t>
            </a:r>
            <a:r>
              <a:rPr lang="en-US" sz="2400" dirty="0" err="1" smtClean="0"/>
              <a:t>jegyről</a:t>
            </a:r>
            <a:r>
              <a:rPr lang="en-US" sz="2400" dirty="0" smtClean="0"/>
              <a:t> </a:t>
            </a:r>
            <a:r>
              <a:rPr lang="en-US" sz="2400" dirty="0" err="1" smtClean="0"/>
              <a:t>szóló</a:t>
            </a:r>
            <a:r>
              <a:rPr lang="en-US" sz="2400" dirty="0" smtClean="0"/>
              <a:t> 287/2001. (XII. 26.) </a:t>
            </a:r>
            <a:r>
              <a:rPr lang="en-US" sz="2400" dirty="0" err="1" smtClean="0"/>
              <a:t>Korm</a:t>
            </a:r>
            <a:r>
              <a:rPr lang="en-US" sz="2400" dirty="0" smtClean="0"/>
              <a:t>. </a:t>
            </a:r>
            <a:r>
              <a:rPr lang="en-US" sz="2400" dirty="0" err="1" smtClean="0"/>
              <a:t>rendelet</a:t>
            </a:r>
            <a:endParaRPr lang="hu-HU" sz="2400" dirty="0"/>
          </a:p>
        </p:txBody>
      </p:sp>
      <p:sp>
        <p:nvSpPr>
          <p:cNvPr id="6" name="Folyamatábra: Feldolgozás 5"/>
          <p:cNvSpPr/>
          <p:nvPr/>
        </p:nvSpPr>
        <p:spPr>
          <a:xfrm>
            <a:off x="2857488" y="5000636"/>
            <a:ext cx="3643338" cy="135732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Mögöttes anyag: </a:t>
            </a:r>
          </a:p>
          <a:p>
            <a:pPr algn="ctr"/>
            <a:r>
              <a:rPr lang="hu-HU" dirty="0" smtClean="0"/>
              <a:t>a kötvényre vonatkozó rendelet;</a:t>
            </a:r>
          </a:p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4071966" cy="14287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letéti jegy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0100" y="2928934"/>
            <a:ext cx="7658096" cy="3786214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A </a:t>
            </a:r>
            <a:r>
              <a:rPr lang="en-US" b="1" dirty="0" err="1">
                <a:solidFill>
                  <a:srgbClr val="0070C0"/>
                </a:solidFill>
              </a:rPr>
              <a:t>hitelintézet</a:t>
            </a:r>
            <a:r>
              <a:rPr lang="en-US" b="1" dirty="0">
                <a:solidFill>
                  <a:srgbClr val="0070C0"/>
                </a:solidFill>
              </a:rPr>
              <a:t> (</a:t>
            </a:r>
            <a:r>
              <a:rPr lang="en-US" b="1" dirty="0" err="1">
                <a:solidFill>
                  <a:srgbClr val="0070C0"/>
                </a:solidFill>
              </a:rPr>
              <a:t>fióktelep</a:t>
            </a:r>
            <a:r>
              <a:rPr lang="en-US" b="1" dirty="0">
                <a:solidFill>
                  <a:srgbClr val="0070C0"/>
                </a:solidFill>
              </a:rPr>
              <a:t>, MNB) </a:t>
            </a:r>
            <a:r>
              <a:rPr lang="en-US" b="1" dirty="0" err="1">
                <a:solidFill>
                  <a:srgbClr val="0070C0"/>
                </a:solidFill>
              </a:rPr>
              <a:t>kibocsátó</a:t>
            </a:r>
            <a:r>
              <a:rPr lang="en-US" b="1" dirty="0">
                <a:solidFill>
                  <a:srgbClr val="0070C0"/>
                </a:solidFill>
              </a:rPr>
              <a:t> (</a:t>
            </a:r>
            <a:r>
              <a:rPr lang="en-US" b="1" dirty="0" err="1">
                <a:solidFill>
                  <a:srgbClr val="0070C0"/>
                </a:solidFill>
              </a:rPr>
              <a:t>az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adós</a:t>
            </a:r>
            <a:r>
              <a:rPr lang="en-US" b="1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arra</a:t>
            </a:r>
            <a:r>
              <a:rPr lang="en-US" dirty="0"/>
              <a:t> </a:t>
            </a:r>
            <a:r>
              <a:rPr lang="en-US" dirty="0" err="1"/>
              <a:t>kötelezi</a:t>
            </a:r>
            <a:r>
              <a:rPr lang="en-US" dirty="0"/>
              <a:t> </a:t>
            </a:r>
            <a:r>
              <a:rPr lang="en-US" dirty="0" err="1"/>
              <a:t>magát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ott</a:t>
            </a:r>
            <a:r>
              <a:rPr lang="en-US" dirty="0"/>
              <a:t> </a:t>
            </a:r>
            <a:r>
              <a:rPr lang="en-US" dirty="0" err="1"/>
              <a:t>megjelölt</a:t>
            </a:r>
            <a:r>
              <a:rPr lang="en-US" dirty="0"/>
              <a:t> - </a:t>
            </a:r>
            <a:r>
              <a:rPr lang="en-US" dirty="0" err="1"/>
              <a:t>részére</a:t>
            </a:r>
            <a:r>
              <a:rPr lang="en-US" dirty="0"/>
              <a:t> </a:t>
            </a:r>
            <a:r>
              <a:rPr lang="en-US" dirty="0" err="1"/>
              <a:t>befizetett</a:t>
            </a:r>
            <a:r>
              <a:rPr lang="en-US" dirty="0"/>
              <a:t> - </a:t>
            </a:r>
            <a:r>
              <a:rPr lang="en-US" dirty="0" err="1"/>
              <a:t>pénzösszeg</a:t>
            </a:r>
            <a:r>
              <a:rPr lang="en-US" dirty="0"/>
              <a:t> </a:t>
            </a:r>
            <a:r>
              <a:rPr lang="en-US" dirty="0" err="1"/>
              <a:t>előre</a:t>
            </a:r>
            <a:r>
              <a:rPr lang="en-US" dirty="0"/>
              <a:t> </a:t>
            </a:r>
            <a:r>
              <a:rPr lang="en-US" dirty="0" err="1"/>
              <a:t>meghatározott</a:t>
            </a:r>
            <a:r>
              <a:rPr lang="en-US" dirty="0"/>
              <a:t> </a:t>
            </a:r>
            <a:r>
              <a:rPr lang="en-US" dirty="0" err="1"/>
              <a:t>kamatát</a:t>
            </a:r>
            <a:r>
              <a:rPr lang="en-US" dirty="0"/>
              <a:t>, </a:t>
            </a:r>
            <a:r>
              <a:rPr lang="en-US" dirty="0" err="1"/>
              <a:t>valamint</a:t>
            </a:r>
            <a:r>
              <a:rPr lang="en-US" dirty="0"/>
              <a:t> a </a:t>
            </a:r>
            <a:r>
              <a:rPr lang="en-US" dirty="0" err="1"/>
              <a:t>pénzösszeget</a:t>
            </a:r>
            <a:r>
              <a:rPr lang="en-US" dirty="0"/>
              <a:t> a </a:t>
            </a:r>
            <a:r>
              <a:rPr lang="en-US" dirty="0" err="1"/>
              <a:t>letéti</a:t>
            </a:r>
            <a:r>
              <a:rPr lang="en-US" dirty="0"/>
              <a:t> </a:t>
            </a:r>
            <a:r>
              <a:rPr lang="en-US" dirty="0" err="1"/>
              <a:t>jegy</a:t>
            </a:r>
            <a:r>
              <a:rPr lang="en-US" dirty="0"/>
              <a:t> </a:t>
            </a:r>
            <a:r>
              <a:rPr lang="en-US" dirty="0" err="1"/>
              <a:t>mindenkori</a:t>
            </a:r>
            <a:r>
              <a:rPr lang="en-US" dirty="0"/>
              <a:t> </a:t>
            </a:r>
            <a:r>
              <a:rPr lang="en-US" dirty="0" err="1"/>
              <a:t>tulajdonosának</a:t>
            </a:r>
            <a:r>
              <a:rPr lang="en-US" dirty="0"/>
              <a:t> (a </a:t>
            </a:r>
            <a:r>
              <a:rPr lang="en-US" dirty="0" err="1"/>
              <a:t>hitelezőnek</a:t>
            </a:r>
            <a:r>
              <a:rPr lang="en-US" dirty="0"/>
              <a:t>) a </a:t>
            </a:r>
            <a:r>
              <a:rPr lang="en-US" dirty="0" err="1"/>
              <a:t>megjelölt</a:t>
            </a:r>
            <a:r>
              <a:rPr lang="en-US" dirty="0"/>
              <a:t> </a:t>
            </a:r>
            <a:r>
              <a:rPr lang="en-US" dirty="0" err="1"/>
              <a:t>időben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módon</a:t>
            </a:r>
            <a:r>
              <a:rPr lang="en-US" dirty="0"/>
              <a:t> </a:t>
            </a:r>
            <a:r>
              <a:rPr lang="en-US" dirty="0" err="1"/>
              <a:t>megfizeti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Téglalap feliratnak 3"/>
          <p:cNvSpPr/>
          <p:nvPr/>
        </p:nvSpPr>
        <p:spPr>
          <a:xfrm>
            <a:off x="5429256" y="357166"/>
            <a:ext cx="3429024" cy="2071702"/>
          </a:xfrm>
          <a:prstGeom prst="wedgeRectCallout">
            <a:avLst>
              <a:gd name="adj1" fmla="val -19537"/>
              <a:gd name="adj2" fmla="val 641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Kibocsátó: </a:t>
            </a:r>
          </a:p>
          <a:p>
            <a:pPr algn="ctr">
              <a:buFont typeface="Arial" pitchFamily="34" charset="0"/>
              <a:buChar char="•"/>
            </a:pPr>
            <a:r>
              <a:rPr lang="hu-HU" sz="1600" dirty="0" smtClean="0"/>
              <a:t>a</a:t>
            </a:r>
            <a:r>
              <a:rPr lang="en-US" sz="1600" dirty="0" smtClean="0"/>
              <a:t>  </a:t>
            </a:r>
            <a:r>
              <a:rPr lang="en-US" sz="1600" dirty="0" err="1" smtClean="0"/>
              <a:t>hitelintézet</a:t>
            </a:r>
            <a:r>
              <a:rPr lang="en-US" sz="1600" dirty="0" smtClean="0"/>
              <a:t>,  </a:t>
            </a:r>
            <a:r>
              <a:rPr lang="en-US" sz="1600" dirty="0" err="1" smtClean="0"/>
              <a:t>valamint</a:t>
            </a:r>
            <a:r>
              <a:rPr lang="en-US" sz="1600" dirty="0" smtClean="0"/>
              <a:t>  a  </a:t>
            </a:r>
            <a:r>
              <a:rPr lang="en-US" sz="1600" dirty="0" err="1" smtClean="0"/>
              <a:t>külföldi</a:t>
            </a:r>
            <a:r>
              <a:rPr lang="en-US" sz="1600" dirty="0" smtClean="0"/>
              <a:t>  </a:t>
            </a:r>
            <a:r>
              <a:rPr lang="en-US" sz="1600" dirty="0" err="1" smtClean="0"/>
              <a:t>hitelintézet</a:t>
            </a:r>
            <a:r>
              <a:rPr lang="en-US" sz="1600" dirty="0" smtClean="0"/>
              <a:t>  </a:t>
            </a:r>
            <a:r>
              <a:rPr lang="en-US" sz="1600" dirty="0" err="1" smtClean="0"/>
              <a:t>fióktelepe</a:t>
            </a:r>
            <a:r>
              <a:rPr lang="en-US" sz="1600" dirty="0" smtClean="0"/>
              <a:t>  </a:t>
            </a:r>
            <a:r>
              <a:rPr lang="hu-HU" sz="1600" dirty="0" smtClean="0"/>
              <a:t>- </a:t>
            </a:r>
            <a:r>
              <a:rPr lang="en-US" sz="1600" dirty="0" smtClean="0"/>
              <a:t>a  </a:t>
            </a:r>
            <a:r>
              <a:rPr lang="en-US" sz="1600" dirty="0" err="1" smtClean="0"/>
              <a:t>megtakarítási</a:t>
            </a:r>
            <a:r>
              <a:rPr lang="en-US" sz="1600" dirty="0" smtClean="0"/>
              <a:t> </a:t>
            </a:r>
            <a:r>
              <a:rPr lang="en-US" sz="1600" dirty="0" err="1" smtClean="0"/>
              <a:t>lehetőségek</a:t>
            </a:r>
            <a:r>
              <a:rPr lang="en-US" sz="1600" dirty="0" smtClean="0"/>
              <a:t> </a:t>
            </a:r>
            <a:r>
              <a:rPr lang="en-US" sz="1600" dirty="0" err="1" smtClean="0"/>
              <a:t>bővítése</a:t>
            </a:r>
            <a:r>
              <a:rPr lang="en-US" sz="1600" dirty="0" smtClean="0"/>
              <a:t> </a:t>
            </a:r>
            <a:r>
              <a:rPr lang="en-US" sz="1600" dirty="0" err="1" smtClean="0"/>
              <a:t>érdekében</a:t>
            </a:r>
            <a:endParaRPr lang="hu-HU" sz="1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a Magyar </a:t>
            </a:r>
            <a:r>
              <a:rPr lang="en-US" sz="1600" dirty="0" err="1" smtClean="0"/>
              <a:t>Nemzeti</a:t>
            </a:r>
            <a:r>
              <a:rPr lang="en-US" sz="1600" dirty="0" smtClean="0"/>
              <a:t> Bank </a:t>
            </a:r>
            <a:r>
              <a:rPr lang="hu-HU" sz="1600" dirty="0" smtClean="0"/>
              <a:t>- </a:t>
            </a:r>
            <a:r>
              <a:rPr lang="en-US" sz="1600" dirty="0" smtClean="0"/>
              <a:t>a </a:t>
            </a:r>
            <a:r>
              <a:rPr lang="en-US" sz="1600" dirty="0" err="1" smtClean="0"/>
              <a:t>monetáris</a:t>
            </a:r>
            <a:r>
              <a:rPr lang="en-US" sz="1600" dirty="0" smtClean="0"/>
              <a:t> </a:t>
            </a:r>
            <a:r>
              <a:rPr lang="en-US" sz="1600" dirty="0" err="1" smtClean="0"/>
              <a:t>politikai</a:t>
            </a:r>
            <a:r>
              <a:rPr lang="en-US" sz="1600" dirty="0" smtClean="0"/>
              <a:t> </a:t>
            </a:r>
            <a:r>
              <a:rPr lang="en-US" sz="1600" dirty="0" err="1" smtClean="0"/>
              <a:t>céljai</a:t>
            </a:r>
            <a:r>
              <a:rPr lang="en-US" sz="1600" dirty="0" smtClean="0"/>
              <a:t> </a:t>
            </a:r>
            <a:r>
              <a:rPr lang="en-US" sz="1600" dirty="0" err="1" smtClean="0"/>
              <a:t>megvalósítása</a:t>
            </a:r>
            <a:r>
              <a:rPr lang="en-US" sz="1600" dirty="0" smtClean="0"/>
              <a:t> </a:t>
            </a:r>
            <a:r>
              <a:rPr lang="en-US" sz="1600" dirty="0" err="1" smtClean="0"/>
              <a:t>érdekében</a:t>
            </a:r>
            <a:r>
              <a:rPr lang="en-US" sz="1600" dirty="0" smtClean="0"/>
              <a:t> </a:t>
            </a:r>
            <a:endParaRPr lang="hu-H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sz="4000" dirty="0" smtClean="0"/>
              <a:t>A letéti jegy jellemzői</a:t>
            </a:r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1928794" y="2071678"/>
            <a:ext cx="2500330" cy="3429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Futamidő</a:t>
            </a:r>
            <a:r>
              <a:rPr lang="en-US" b="1" dirty="0" smtClean="0"/>
              <a:t>:  </a:t>
            </a:r>
            <a:endParaRPr lang="hu-HU" b="1" dirty="0" smtClean="0"/>
          </a:p>
          <a:p>
            <a:pPr algn="ctr"/>
            <a:r>
              <a:rPr lang="hu-HU" dirty="0" smtClean="0"/>
              <a:t>Középtávú </a:t>
            </a:r>
            <a:r>
              <a:rPr lang="en-US" dirty="0" err="1" smtClean="0"/>
              <a:t>értékpapír</a:t>
            </a:r>
            <a:endParaRPr lang="hu-HU" dirty="0" smtClean="0"/>
          </a:p>
          <a:p>
            <a:pPr algn="ctr"/>
            <a:r>
              <a:rPr lang="hu-HU" i="1" dirty="0" smtClean="0"/>
              <a:t>-</a:t>
            </a:r>
          </a:p>
          <a:p>
            <a:pPr algn="ctr"/>
            <a:r>
              <a:rPr lang="hu-HU" dirty="0" smtClean="0"/>
              <a:t>A futamidő a </a:t>
            </a:r>
            <a:r>
              <a:rPr lang="en-US" dirty="0" err="1" smtClean="0"/>
              <a:t>kibocsátás</a:t>
            </a:r>
            <a:r>
              <a:rPr lang="en-US" dirty="0" smtClean="0"/>
              <a:t>  </a:t>
            </a:r>
            <a:r>
              <a:rPr lang="en-US" dirty="0" err="1" smtClean="0"/>
              <a:t>időpontjától</a:t>
            </a:r>
            <a:r>
              <a:rPr lang="en-US" dirty="0" smtClean="0"/>
              <a:t>  </a:t>
            </a:r>
            <a:r>
              <a:rPr lang="en-US" dirty="0" err="1" smtClean="0"/>
              <a:t>számított</a:t>
            </a:r>
            <a:r>
              <a:rPr lang="en-US" dirty="0" smtClean="0"/>
              <a:t>  </a:t>
            </a:r>
            <a:r>
              <a:rPr lang="hu-HU" dirty="0" smtClean="0"/>
              <a:t>3 </a:t>
            </a:r>
            <a:r>
              <a:rPr lang="en-US" dirty="0" err="1" smtClean="0"/>
              <a:t>évig</a:t>
            </a:r>
            <a:r>
              <a:rPr lang="en-US" dirty="0" smtClean="0"/>
              <a:t> </a:t>
            </a:r>
            <a:r>
              <a:rPr lang="en-US" dirty="0" err="1" smtClean="0"/>
              <a:t>terjedhet</a:t>
            </a:r>
            <a:endParaRPr lang="hu-HU" dirty="0" smtClean="0"/>
          </a:p>
        </p:txBody>
      </p:sp>
      <p:sp>
        <p:nvSpPr>
          <p:cNvPr id="5" name="Folyamatábra: Feldolgozás 4"/>
          <p:cNvSpPr/>
          <p:nvPr/>
        </p:nvSpPr>
        <p:spPr>
          <a:xfrm>
            <a:off x="5072066" y="4286256"/>
            <a:ext cx="3714776" cy="2000264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Elévülési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idő</a:t>
            </a:r>
            <a:endParaRPr lang="hu-HU" sz="2000" b="1" dirty="0" smtClean="0">
              <a:solidFill>
                <a:schemeClr val="tx1"/>
              </a:solidFill>
            </a:endParaRPr>
          </a:p>
          <a:p>
            <a:endParaRPr lang="hu-HU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letéti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jegyen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alapuló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követelés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beváltásra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előírt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határidő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lejártát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követő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hu-HU" sz="2000" b="1" dirty="0" smtClean="0">
                <a:solidFill>
                  <a:srgbClr val="0070C0"/>
                </a:solidFill>
              </a:rPr>
              <a:t>10 </a:t>
            </a:r>
            <a:r>
              <a:rPr lang="en-US" sz="2000" b="1" dirty="0" err="1" smtClean="0">
                <a:solidFill>
                  <a:srgbClr val="0070C0"/>
                </a:solidFill>
              </a:rPr>
              <a:t>év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alatt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évül</a:t>
            </a:r>
            <a:r>
              <a:rPr lang="en-US" sz="2000" dirty="0" smtClean="0">
                <a:solidFill>
                  <a:schemeClr val="tx1"/>
                </a:solidFill>
              </a:rPr>
              <a:t> el.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7" name="Folyamatábra: Feldolgozás 6"/>
          <p:cNvSpPr/>
          <p:nvPr/>
        </p:nvSpPr>
        <p:spPr>
          <a:xfrm>
            <a:off x="4929190" y="1214422"/>
            <a:ext cx="3857652" cy="2571768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Átruházás</a:t>
            </a:r>
            <a:endParaRPr lang="hu-HU" sz="2000" b="1" dirty="0" smtClean="0">
              <a:solidFill>
                <a:schemeClr val="tx1"/>
              </a:solidFill>
            </a:endParaRPr>
          </a:p>
          <a:p>
            <a:pPr algn="ctr"/>
            <a:endParaRPr lang="hu-HU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letéti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jegy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átruházható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értékpapír</a:t>
            </a:r>
            <a:r>
              <a:rPr lang="hu-HU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z </a:t>
            </a:r>
            <a:r>
              <a:rPr lang="en-US" sz="2000" dirty="0" err="1" smtClean="0">
                <a:solidFill>
                  <a:schemeClr val="tx1"/>
                </a:solidFill>
              </a:rPr>
              <a:t>átruházáshoz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fűzött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bármilyen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feltétel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hu-HU" sz="2000" dirty="0" smtClean="0">
                <a:solidFill>
                  <a:schemeClr val="tx1"/>
                </a:solidFill>
              </a:rPr>
              <a:t>valamint </a:t>
            </a: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részleges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átruházás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semmis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hu-HU" sz="2000" dirty="0" smtClean="0">
              <a:solidFill>
                <a:schemeClr val="tx1"/>
              </a:solidFill>
            </a:endParaRPr>
          </a:p>
          <a:p>
            <a:pPr algn="ctr"/>
            <a:endParaRPr lang="hu-H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0"/>
            <a:ext cx="7500958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A letéti </a:t>
            </a:r>
            <a:r>
              <a:rPr lang="hu-HU" b="1" dirty="0" err="1" smtClean="0"/>
              <a:t>jegy-k</a:t>
            </a:r>
            <a:r>
              <a:rPr lang="en-US" b="1" dirty="0" err="1" smtClean="0"/>
              <a:t>ellékek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57422" y="1071546"/>
            <a:ext cx="5286412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1800" i="1" dirty="0" smtClean="0"/>
              <a:t>a</a:t>
            </a:r>
            <a:r>
              <a:rPr lang="en-US" sz="1800" i="1" dirty="0"/>
              <a:t>) </a:t>
            </a:r>
            <a:r>
              <a:rPr lang="en-US" sz="1800" dirty="0"/>
              <a:t>a </a:t>
            </a:r>
            <a:r>
              <a:rPr lang="en-US" sz="1800" dirty="0" err="1"/>
              <a:t>kibocsátó</a:t>
            </a:r>
            <a:r>
              <a:rPr lang="en-US" sz="1800" dirty="0"/>
              <a:t> </a:t>
            </a:r>
            <a:r>
              <a:rPr lang="en-US" sz="1800" dirty="0" err="1"/>
              <a:t>megnevezése</a:t>
            </a:r>
            <a:r>
              <a:rPr lang="en-US" sz="1800" dirty="0"/>
              <a:t>,</a:t>
            </a:r>
            <a:endParaRPr lang="hu-HU" sz="1800" dirty="0"/>
          </a:p>
          <a:p>
            <a:pPr algn="just">
              <a:buNone/>
            </a:pPr>
            <a:r>
              <a:rPr lang="en-US" sz="1800" i="1" dirty="0"/>
              <a:t>b) </a:t>
            </a:r>
            <a:r>
              <a:rPr lang="en-US" sz="1800" dirty="0" err="1"/>
              <a:t>névérték</a:t>
            </a:r>
            <a:r>
              <a:rPr lang="en-US" sz="1800" dirty="0"/>
              <a:t>, </a:t>
            </a:r>
            <a:r>
              <a:rPr lang="en-US" sz="1800" dirty="0" err="1"/>
              <a:t>értékpapírkód</a:t>
            </a:r>
            <a:r>
              <a:rPr lang="en-US" sz="1800" dirty="0"/>
              <a:t> </a:t>
            </a:r>
            <a:r>
              <a:rPr lang="en-US" sz="1800" dirty="0" err="1"/>
              <a:t>és</a:t>
            </a:r>
            <a:r>
              <a:rPr lang="en-US" sz="1800" dirty="0"/>
              <a:t> – </a:t>
            </a:r>
            <a:r>
              <a:rPr lang="en-US" sz="1800" dirty="0" err="1"/>
              <a:t>dematerializált</a:t>
            </a:r>
            <a:r>
              <a:rPr lang="en-US" sz="1800" dirty="0"/>
              <a:t> forma </a:t>
            </a:r>
            <a:r>
              <a:rPr lang="en-US" sz="1800" dirty="0" err="1"/>
              <a:t>kivételével</a:t>
            </a:r>
            <a:r>
              <a:rPr lang="en-US" sz="1800" dirty="0"/>
              <a:t> - </a:t>
            </a:r>
            <a:r>
              <a:rPr lang="en-US" sz="1800" dirty="0" err="1"/>
              <a:t>sorszám</a:t>
            </a:r>
            <a:r>
              <a:rPr lang="en-US" sz="1800" dirty="0"/>
              <a:t>,</a:t>
            </a:r>
            <a:endParaRPr lang="hu-HU" sz="1800" dirty="0"/>
          </a:p>
          <a:p>
            <a:pPr algn="just">
              <a:buNone/>
            </a:pPr>
            <a:r>
              <a:rPr lang="en-US" sz="1800" i="1" dirty="0"/>
              <a:t>c) </a:t>
            </a:r>
            <a:r>
              <a:rPr lang="en-US" sz="1800" dirty="0"/>
              <a:t>a </a:t>
            </a:r>
            <a:r>
              <a:rPr lang="en-US" sz="1800" dirty="0" err="1"/>
              <a:t>kamat</a:t>
            </a:r>
            <a:r>
              <a:rPr lang="en-US" sz="1800" dirty="0"/>
              <a:t>- </a:t>
            </a:r>
            <a:r>
              <a:rPr lang="en-US" sz="1800" dirty="0" err="1"/>
              <a:t>és</a:t>
            </a:r>
            <a:r>
              <a:rPr lang="en-US" sz="1800" dirty="0"/>
              <a:t> </a:t>
            </a:r>
            <a:r>
              <a:rPr lang="en-US" sz="1800" dirty="0" err="1"/>
              <a:t>beváltási</a:t>
            </a:r>
            <a:r>
              <a:rPr lang="en-US" sz="1800" dirty="0"/>
              <a:t> (</a:t>
            </a:r>
            <a:r>
              <a:rPr lang="en-US" sz="1800" dirty="0" err="1"/>
              <a:t>törlesztési</a:t>
            </a:r>
            <a:r>
              <a:rPr lang="en-US" sz="1800" dirty="0"/>
              <a:t>) </a:t>
            </a:r>
            <a:r>
              <a:rPr lang="en-US" sz="1800" dirty="0" err="1"/>
              <a:t>feltételek</a:t>
            </a:r>
            <a:r>
              <a:rPr lang="en-US" sz="1800" dirty="0"/>
              <a:t>,</a:t>
            </a:r>
            <a:endParaRPr lang="hu-HU" sz="1800" dirty="0"/>
          </a:p>
          <a:p>
            <a:pPr algn="just">
              <a:buNone/>
            </a:pPr>
            <a:r>
              <a:rPr lang="en-US" sz="1800" i="1" dirty="0"/>
              <a:t>d) </a:t>
            </a:r>
            <a:r>
              <a:rPr lang="en-US" sz="1800" dirty="0" err="1"/>
              <a:t>kiállításának</a:t>
            </a:r>
            <a:r>
              <a:rPr lang="en-US" sz="1800" dirty="0"/>
              <a:t> </a:t>
            </a:r>
            <a:r>
              <a:rPr lang="en-US" sz="1800" dirty="0" err="1"/>
              <a:t>helye</a:t>
            </a:r>
            <a:r>
              <a:rPr lang="en-US" sz="1800" dirty="0"/>
              <a:t> </a:t>
            </a:r>
            <a:r>
              <a:rPr lang="en-US" sz="1800" dirty="0" err="1"/>
              <a:t>és</a:t>
            </a:r>
            <a:r>
              <a:rPr lang="en-US" sz="1800" dirty="0"/>
              <a:t> </a:t>
            </a:r>
            <a:r>
              <a:rPr lang="en-US" sz="1800" dirty="0" err="1"/>
              <a:t>napja</a:t>
            </a:r>
            <a:r>
              <a:rPr lang="en-US" sz="1800" dirty="0"/>
              <a:t>,</a:t>
            </a:r>
            <a:endParaRPr lang="hu-HU" sz="1800" dirty="0"/>
          </a:p>
          <a:p>
            <a:pPr algn="just">
              <a:buNone/>
            </a:pPr>
            <a:r>
              <a:rPr lang="en-US" sz="1800" i="1" dirty="0"/>
              <a:t>e) </a:t>
            </a:r>
            <a:r>
              <a:rPr lang="en-US" sz="1800" dirty="0"/>
              <a:t>a </a:t>
            </a:r>
            <a:r>
              <a:rPr lang="en-US" sz="1800" dirty="0" err="1"/>
              <a:t>kibocsátó</a:t>
            </a:r>
            <a:r>
              <a:rPr lang="en-US" sz="1800" dirty="0"/>
              <a:t> </a:t>
            </a:r>
            <a:r>
              <a:rPr lang="en-US" sz="1800" dirty="0" err="1" smtClean="0"/>
              <a:t>aláírása</a:t>
            </a:r>
            <a:endParaRPr lang="hu-HU" sz="1800" dirty="0"/>
          </a:p>
        </p:txBody>
      </p:sp>
      <p:sp>
        <p:nvSpPr>
          <p:cNvPr id="7" name="Folyamatábra: Feldolgozás 6"/>
          <p:cNvSpPr/>
          <p:nvPr/>
        </p:nvSpPr>
        <p:spPr>
          <a:xfrm>
            <a:off x="1571604" y="3286124"/>
            <a:ext cx="1643074" cy="1143008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dirty="0" err="1" smtClean="0"/>
              <a:t>nyom</a:t>
            </a:r>
            <a:r>
              <a:rPr lang="hu-HU" dirty="0" err="1" smtClean="0"/>
              <a:t>dai</a:t>
            </a:r>
            <a:r>
              <a:rPr lang="hu-HU" dirty="0" smtClean="0"/>
              <a:t> úton előállított letéti jegy</a:t>
            </a:r>
            <a:r>
              <a:rPr lang="en-US" dirty="0" smtClean="0"/>
              <a:t> </a:t>
            </a:r>
            <a:endParaRPr lang="hu-HU" dirty="0" smtClean="0"/>
          </a:p>
        </p:txBody>
      </p:sp>
      <p:sp>
        <p:nvSpPr>
          <p:cNvPr id="6" name="Téglalap feliratnak 5"/>
          <p:cNvSpPr/>
          <p:nvPr/>
        </p:nvSpPr>
        <p:spPr>
          <a:xfrm>
            <a:off x="3500430" y="3357562"/>
            <a:ext cx="5286412" cy="714380"/>
          </a:xfrm>
          <a:prstGeom prst="wedgeRectCallout">
            <a:avLst>
              <a:gd name="adj1" fmla="val -52599"/>
              <a:gd name="adj2" fmla="val 180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+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első</a:t>
            </a:r>
            <a:r>
              <a:rPr lang="en-US" dirty="0" smtClean="0"/>
              <a:t> </a:t>
            </a:r>
            <a:r>
              <a:rPr lang="en-US" dirty="0" err="1" smtClean="0"/>
              <a:t>tulajdonos</a:t>
            </a:r>
            <a:r>
              <a:rPr lang="en-US" dirty="0" smtClean="0"/>
              <a:t> </a:t>
            </a:r>
            <a:r>
              <a:rPr lang="en-US" dirty="0" err="1" smtClean="0"/>
              <a:t>azonosító</a:t>
            </a:r>
            <a:r>
              <a:rPr lang="en-US" dirty="0" smtClean="0"/>
              <a:t> </a:t>
            </a:r>
            <a:r>
              <a:rPr lang="en-US" dirty="0" err="1" smtClean="0"/>
              <a:t>adatai</a:t>
            </a:r>
            <a:endParaRPr lang="hu-HU" dirty="0"/>
          </a:p>
        </p:txBody>
      </p:sp>
      <p:sp>
        <p:nvSpPr>
          <p:cNvPr id="8" name="Folyamatábra: Feldolgozás 7"/>
          <p:cNvSpPr/>
          <p:nvPr/>
        </p:nvSpPr>
        <p:spPr>
          <a:xfrm>
            <a:off x="1571604" y="5143512"/>
            <a:ext cx="1714512" cy="1285884"/>
          </a:xfrm>
          <a:prstGeom prst="flowChartProcess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hu-HU" dirty="0" err="1" smtClean="0"/>
              <a:t>dematerializált</a:t>
            </a:r>
            <a:r>
              <a:rPr lang="hu-HU" dirty="0" smtClean="0"/>
              <a:t> letéti jegy</a:t>
            </a:r>
          </a:p>
        </p:txBody>
      </p:sp>
      <p:sp>
        <p:nvSpPr>
          <p:cNvPr id="10" name="Téglalap feliratnak 9"/>
          <p:cNvSpPr/>
          <p:nvPr/>
        </p:nvSpPr>
        <p:spPr>
          <a:xfrm>
            <a:off x="3571868" y="4286256"/>
            <a:ext cx="5214974" cy="2214578"/>
          </a:xfrm>
          <a:prstGeom prst="wedgeRectCallout">
            <a:avLst>
              <a:gd name="adj1" fmla="val -52434"/>
              <a:gd name="adj2" fmla="val 216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hu-HU" b="1" dirty="0" smtClean="0"/>
              <a:t>*A</a:t>
            </a:r>
            <a:r>
              <a:rPr lang="en-US" b="1" dirty="0" smtClean="0"/>
              <a:t>z  </a:t>
            </a:r>
            <a:r>
              <a:rPr lang="en-US" b="1" dirty="0" err="1" smtClean="0"/>
              <a:t>aláírás</a:t>
            </a:r>
            <a:r>
              <a:rPr lang="en-US" dirty="0" smtClean="0"/>
              <a:t> a  </a:t>
            </a:r>
            <a:r>
              <a:rPr lang="en-US" dirty="0" err="1" smtClean="0"/>
              <a:t>kibocsátáskor</a:t>
            </a:r>
            <a:r>
              <a:rPr lang="en-US" dirty="0" smtClean="0"/>
              <a:t>  </a:t>
            </a:r>
            <a:r>
              <a:rPr lang="en-US" dirty="0" err="1" smtClean="0"/>
              <a:t>kiállított</a:t>
            </a:r>
            <a:r>
              <a:rPr lang="en-US" dirty="0" smtClean="0"/>
              <a:t>  </a:t>
            </a:r>
            <a:r>
              <a:rPr lang="en-US" dirty="0" err="1" smtClean="0"/>
              <a:t>és</a:t>
            </a:r>
            <a:r>
              <a:rPr lang="en-US" dirty="0" smtClean="0"/>
              <a:t>  </a:t>
            </a:r>
            <a:r>
              <a:rPr lang="en-US" dirty="0" err="1" smtClean="0"/>
              <a:t>az</a:t>
            </a:r>
            <a:r>
              <a:rPr lang="en-US" dirty="0" smtClean="0"/>
              <a:t>  </a:t>
            </a:r>
            <a:r>
              <a:rPr lang="en-US" dirty="0" err="1" smtClean="0"/>
              <a:t>értéktárban</a:t>
            </a:r>
            <a:r>
              <a:rPr lang="en-US" dirty="0" smtClean="0"/>
              <a:t>  </a:t>
            </a:r>
            <a:r>
              <a:rPr lang="en-US" dirty="0" err="1" smtClean="0"/>
              <a:t>elhelyezett</a:t>
            </a:r>
            <a:r>
              <a:rPr lang="en-US" dirty="0" smtClean="0"/>
              <a:t>  </a:t>
            </a:r>
            <a:r>
              <a:rPr lang="en-US" b="1" dirty="0" err="1" smtClean="0"/>
              <a:t>okiraton</a:t>
            </a:r>
            <a:r>
              <a:rPr lang="en-US" dirty="0" smtClean="0"/>
              <a:t>  </a:t>
            </a:r>
            <a:r>
              <a:rPr lang="hu-HU" dirty="0" smtClean="0"/>
              <a:t>szerepel  </a:t>
            </a:r>
          </a:p>
          <a:p>
            <a:pPr algn="just"/>
            <a:r>
              <a:rPr lang="hu-HU" dirty="0" smtClean="0"/>
              <a:t>A tulajdonos azonosító adatait az értékpapírszámla tartalmazza</a:t>
            </a:r>
            <a:r>
              <a:rPr lang="en-US" dirty="0" smtClean="0"/>
              <a:t>  </a:t>
            </a:r>
            <a:endParaRPr lang="hu-HU" dirty="0" smtClean="0"/>
          </a:p>
          <a:p>
            <a:pPr algn="ctr"/>
            <a:endParaRPr lang="hu-HU" sz="1600" dirty="0" smtClean="0"/>
          </a:p>
          <a:p>
            <a:pPr algn="ctr"/>
            <a:r>
              <a:rPr lang="hu-HU" sz="1600" dirty="0" smtClean="0"/>
              <a:t>A</a:t>
            </a:r>
            <a:r>
              <a:rPr lang="en-US" sz="1600" dirty="0" smtClean="0"/>
              <a:t> </a:t>
            </a:r>
            <a:r>
              <a:rPr lang="en-US" sz="1600" dirty="0" err="1" smtClean="0"/>
              <a:t>letéti</a:t>
            </a:r>
            <a:r>
              <a:rPr lang="en-US" sz="1600" dirty="0" smtClean="0"/>
              <a:t>  </a:t>
            </a:r>
            <a:r>
              <a:rPr lang="en-US" sz="1600" dirty="0" err="1" smtClean="0"/>
              <a:t>jegyen</a:t>
            </a:r>
            <a:r>
              <a:rPr lang="en-US" sz="1600" dirty="0" smtClean="0"/>
              <a:t>  </a:t>
            </a:r>
            <a:r>
              <a:rPr lang="en-US" sz="1600" dirty="0" err="1" smtClean="0"/>
              <a:t>az</a:t>
            </a:r>
            <a:r>
              <a:rPr lang="en-US" sz="1600" dirty="0" smtClean="0"/>
              <a:t>  </a:t>
            </a:r>
            <a:r>
              <a:rPr lang="en-US" sz="1600" dirty="0" err="1" smtClean="0"/>
              <a:t>okiratot</a:t>
            </a:r>
            <a:r>
              <a:rPr lang="en-US" sz="1600" dirty="0" smtClean="0"/>
              <a:t>  </a:t>
            </a:r>
            <a:r>
              <a:rPr lang="en-US" sz="1600" dirty="0" err="1" smtClean="0"/>
              <a:t>cégszerűen</a:t>
            </a:r>
            <a:r>
              <a:rPr lang="en-US" sz="1600" dirty="0" smtClean="0"/>
              <a:t>  </a:t>
            </a:r>
            <a:r>
              <a:rPr lang="en-US" sz="1600" dirty="0" err="1" smtClean="0"/>
              <a:t>aláírók</a:t>
            </a:r>
            <a:r>
              <a:rPr lang="en-US" sz="1600" dirty="0" smtClean="0"/>
              <a:t>  </a:t>
            </a:r>
            <a:r>
              <a:rPr lang="en-US" sz="1600" dirty="0" err="1" smtClean="0"/>
              <a:t>neve</a:t>
            </a:r>
            <a:r>
              <a:rPr lang="en-US" sz="1600" dirty="0" smtClean="0"/>
              <a:t> </a:t>
            </a:r>
            <a:r>
              <a:rPr lang="en-US" sz="1600" dirty="0" err="1" smtClean="0"/>
              <a:t>szerepel</a:t>
            </a:r>
            <a:endParaRPr lang="hu-HU" sz="1600" dirty="0" smtClean="0"/>
          </a:p>
        </p:txBody>
      </p:sp>
      <p:sp>
        <p:nvSpPr>
          <p:cNvPr id="11" name="Lefelé nyíl 10"/>
          <p:cNvSpPr/>
          <p:nvPr/>
        </p:nvSpPr>
        <p:spPr>
          <a:xfrm>
            <a:off x="6715140" y="5500702"/>
            <a:ext cx="484632" cy="28575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Feldolgozás 1"/>
          <p:cNvSpPr/>
          <p:nvPr/>
        </p:nvSpPr>
        <p:spPr>
          <a:xfrm>
            <a:off x="2285984" y="1000108"/>
            <a:ext cx="6000792" cy="478634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Azonosító adat:</a:t>
            </a:r>
          </a:p>
          <a:p>
            <a:pPr marL="342900" indent="-342900">
              <a:buAutoNum type="alphaLcParenR"/>
            </a:pPr>
            <a:r>
              <a:rPr lang="hu-HU" dirty="0" smtClean="0">
                <a:solidFill>
                  <a:schemeClr val="tx1"/>
                </a:solidFill>
              </a:rPr>
              <a:t>természetes személy esetén: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családi és utónév,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születési családi és utónév,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születési hely és születési idő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b) </a:t>
            </a:r>
            <a:r>
              <a:rPr lang="hu-HU" dirty="0" smtClean="0">
                <a:solidFill>
                  <a:schemeClr val="tx1"/>
                </a:solidFill>
              </a:rPr>
              <a:t>jogi személy vagy jogi személyiséggel nem rendelkező szervezet esetén: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név,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székhely,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cégjegyzék-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vagy nyilvántartási szám.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Akciógomb: Információ 2">
            <a:hlinkClick r:id="" action="ppaction://noaction" highlightClick="1"/>
          </p:cNvPr>
          <p:cNvSpPr/>
          <p:nvPr/>
        </p:nvSpPr>
        <p:spPr>
          <a:xfrm>
            <a:off x="2500298" y="1142984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9144000" cy="1470025"/>
          </a:xfrm>
          <a:noFill/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JELZÁLOGLEVÉL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10348</Words>
  <Application>Microsoft Office PowerPoint</Application>
  <PresentationFormat>Diavetítés a képernyőre (4:3 oldalarány)</PresentationFormat>
  <Paragraphs>1204</Paragraphs>
  <Slides>184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184</vt:i4>
      </vt:variant>
    </vt:vector>
  </HeadingPairs>
  <TitlesOfParts>
    <vt:vector size="187" baseType="lpstr">
      <vt:lpstr>Arial</vt:lpstr>
      <vt:lpstr>Wingdings</vt:lpstr>
      <vt:lpstr>Alapértelmezett terv</vt:lpstr>
      <vt:lpstr>Értékpapírjog</vt:lpstr>
      <vt:lpstr>PowerPoint-bemutató</vt:lpstr>
      <vt:lpstr>Az értékpapírok csoportosítása</vt:lpstr>
      <vt:lpstr>VÁLTÓ</vt:lpstr>
      <vt:lpstr>A váltó – jogforrások</vt:lpstr>
      <vt:lpstr>A váltó</vt:lpstr>
      <vt:lpstr>A váltójogviszony létrejötte</vt:lpstr>
      <vt:lpstr>A váltó fajtái</vt:lpstr>
      <vt:lpstr>A váltójogviszony</vt:lpstr>
      <vt:lpstr>A váltójogviszony alanyai – idegen váltó</vt:lpstr>
      <vt:lpstr>A váltójogviszony alanyai – saját váltó</vt:lpstr>
      <vt:lpstr>PowerPoint-bemutató</vt:lpstr>
      <vt:lpstr>PowerPoint-bemutató</vt:lpstr>
      <vt:lpstr>A váltókellékek</vt:lpstr>
      <vt:lpstr>Az egyes váltókellékek</vt:lpstr>
      <vt:lpstr>A váltó elnevezés az okirat szövegében, az okirat kiállításának nyelvén</vt:lpstr>
      <vt:lpstr>PowerPoint-bemutató</vt:lpstr>
      <vt:lpstr>b) Határozott pénzösszeg fizetésére szóló feltétlen meghagyás </vt:lpstr>
      <vt:lpstr>PowerPoint-bemutató</vt:lpstr>
      <vt:lpstr>*Kamatfizetés kikötése a váltón</vt:lpstr>
      <vt:lpstr>c) A fizetésre kötelezett neve – a címzett  </vt:lpstr>
      <vt:lpstr>PowerPoint-bemutató</vt:lpstr>
      <vt:lpstr>d) Az esedékesség megjelölése</vt:lpstr>
      <vt:lpstr>Megtekintésre szóló váltó</vt:lpstr>
      <vt:lpstr>Megtekintés után meghatározott időre szóló váltó</vt:lpstr>
      <vt:lpstr>Kelet után meghatározott időre szóló váltó</vt:lpstr>
      <vt:lpstr>PowerPoint-bemutató</vt:lpstr>
      <vt:lpstr>Határozott napra szóló váltó</vt:lpstr>
      <vt:lpstr>PowerPoint-bemutató</vt:lpstr>
      <vt:lpstr>e) A fizetési hely megjelölése</vt:lpstr>
      <vt:lpstr>PowerPoint-bemutató</vt:lpstr>
      <vt:lpstr>f) A jogosult neve</vt:lpstr>
      <vt:lpstr>g) A kiállítás napja és helye</vt:lpstr>
      <vt:lpstr>h) A kibocsátó aláírása</vt:lpstr>
      <vt:lpstr>A váltókellékek hiánya</vt:lpstr>
      <vt:lpstr>Nem kötelező váltókellékek</vt:lpstr>
      <vt:lpstr>A váltónyilatkozat</vt:lpstr>
      <vt:lpstr>A váltó átruházása</vt:lpstr>
      <vt:lpstr>PowerPoint-bemutató</vt:lpstr>
      <vt:lpstr>PowerPoint-bemutató</vt:lpstr>
      <vt:lpstr>PowerPoint-bemutató</vt:lpstr>
      <vt:lpstr>PowerPoint-bemutató</vt:lpstr>
      <vt:lpstr>Váltókezesség</vt:lpstr>
      <vt:lpstr>A kezességvállalás módja</vt:lpstr>
      <vt:lpstr>PowerPoint-bemutató</vt:lpstr>
      <vt:lpstr>PowerPoint-bemutató</vt:lpstr>
      <vt:lpstr>PowerPoint-bemutató</vt:lpstr>
      <vt:lpstr>PowerPoint-bemutató</vt:lpstr>
      <vt:lpstr>PowerPoint-bemutató</vt:lpstr>
      <vt:lpstr>ÓVÁS</vt:lpstr>
      <vt:lpstr>Óvás az elfogadás hiánya miatt</vt:lpstr>
      <vt:lpstr>Óvás a fizetés hiánya miatt</vt:lpstr>
      <vt:lpstr>Értesítési kötelezettség óvás esetében</vt:lpstr>
      <vt:lpstr>PowerPoint-bemutató</vt:lpstr>
      <vt:lpstr>PowerPoint-bemutató</vt:lpstr>
      <vt:lpstr>Közbenjárás (intervenció)</vt:lpstr>
      <vt:lpstr>Fizetés szükséghelyzetben</vt:lpstr>
      <vt:lpstr>Elfogadás szükséghelyzetben</vt:lpstr>
      <vt:lpstr>A váltóigény érvényesítésének határideje</vt:lpstr>
      <vt:lpstr>PowerPoint-bemutató</vt:lpstr>
      <vt:lpstr>A váltókövetelés</vt:lpstr>
      <vt:lpstr>A VÁLTÓCSELEKMÉNYEK HELYE</vt:lpstr>
      <vt:lpstr>VÁLTÓPER</vt:lpstr>
      <vt:lpstr>ELSŐFOKÚ ELJÁRÁS</vt:lpstr>
      <vt:lpstr>ÍTÉLET ÉS PERORVOSLATOK</vt:lpstr>
      <vt:lpstr>CSEKK</vt:lpstr>
      <vt:lpstr>A csekk - jogforrások</vt:lpstr>
      <vt:lpstr>A csekk fogalma</vt:lpstr>
      <vt:lpstr>A csekk-jogviszony</vt:lpstr>
      <vt:lpstr>A csekk alanyai </vt:lpstr>
      <vt:lpstr>Csekk-kellékek </vt:lpstr>
      <vt:lpstr>A csekk átruházása</vt:lpstr>
      <vt:lpstr>A csekk bemutatása és fizetés</vt:lpstr>
      <vt:lpstr>Bemutatási határidő</vt:lpstr>
      <vt:lpstr> A megtérítési igény, elévülés</vt:lpstr>
      <vt:lpstr>PowerPoint-bemutató</vt:lpstr>
      <vt:lpstr>KÖTVÉNY</vt:lpstr>
      <vt:lpstr>A kötvény - jogforrások</vt:lpstr>
      <vt:lpstr>A kötvény fogalma</vt:lpstr>
      <vt:lpstr>A jogviszony</vt:lpstr>
      <vt:lpstr>A jogviszony alanyai</vt:lpstr>
      <vt:lpstr>A kötvény kellékei</vt:lpstr>
      <vt:lpstr>PowerPoint-bemutató</vt:lpstr>
      <vt:lpstr>A kötvény átruházása </vt:lpstr>
      <vt:lpstr>PowerPoint-bemutató</vt:lpstr>
      <vt:lpstr>PowerPoint-bemutató</vt:lpstr>
      <vt:lpstr>KINCSTÁRJEGY</vt:lpstr>
      <vt:lpstr>A kincstárjegy - jogforrások</vt:lpstr>
      <vt:lpstr>A kincstárjegy fogalma</vt:lpstr>
      <vt:lpstr>A kincstárjegy fajtái</vt:lpstr>
      <vt:lpstr>A kincstárjegy jellemzői</vt:lpstr>
      <vt:lpstr>PowerPoint-bemutató</vt:lpstr>
      <vt:lpstr>LETÉTI JEGY</vt:lpstr>
      <vt:lpstr>A letéti jegy - jogforrások</vt:lpstr>
      <vt:lpstr>A letéti jegy fogalma</vt:lpstr>
      <vt:lpstr>A letéti jegy jellemzői</vt:lpstr>
      <vt:lpstr>A letéti jegy-kellékek</vt:lpstr>
      <vt:lpstr>PowerPoint-bemutató</vt:lpstr>
      <vt:lpstr>JELZÁLOGLEVÉL</vt:lpstr>
      <vt:lpstr>Jogforrások</vt:lpstr>
      <vt:lpstr>A jelzáloglevél fogalma</vt:lpstr>
      <vt:lpstr>PowerPoint-bemutató</vt:lpstr>
      <vt:lpstr>PowerPoint-bemutató</vt:lpstr>
      <vt:lpstr>PowerPoint-bemutató</vt:lpstr>
      <vt:lpstr>Jelzáloglevél-kellékek</vt:lpstr>
      <vt:lpstr>KÖZRAKTÁRI JEGY</vt:lpstr>
      <vt:lpstr>Jogforrások</vt:lpstr>
      <vt:lpstr>A közraktározási tevékenység </vt:lpstr>
      <vt:lpstr>PowerPoint-bemutató</vt:lpstr>
      <vt:lpstr>A közraktározással kapcsolatos jogviszonyok</vt:lpstr>
      <vt:lpstr>A közraktári szerződés</vt:lpstr>
      <vt:lpstr>PowerPoint-bemutató</vt:lpstr>
      <vt:lpstr>PowerPoint-bemutató</vt:lpstr>
      <vt:lpstr>PowerPoint-bemutató</vt:lpstr>
      <vt:lpstr>A közraktári szerződés tárgya</vt:lpstr>
      <vt:lpstr>A szerződés tartalma</vt:lpstr>
      <vt:lpstr>PowerPoint-bemutató</vt:lpstr>
      <vt:lpstr>Az áru megnevezése, mennyisége, minősége, értéke</vt:lpstr>
      <vt:lpstr>A közraktári őrzés módja</vt:lpstr>
      <vt:lpstr>PowerPoint-bemutató</vt:lpstr>
      <vt:lpstr>PowerPoint-bemutató</vt:lpstr>
      <vt:lpstr>A közraktári jegy</vt:lpstr>
      <vt:lpstr>A közraktári jegy-kellékek az árujegynek és a zálogjegynek is tartalmaznia kell</vt:lpstr>
      <vt:lpstr>A közraktári jegy részei </vt:lpstr>
      <vt:lpstr>Zálogjegy</vt:lpstr>
      <vt:lpstr>Árujegy</vt:lpstr>
      <vt:lpstr>PowerPoint-bemutató</vt:lpstr>
      <vt:lpstr>Kölcsön</vt:lpstr>
      <vt:lpstr>PowerPoint-bemutató</vt:lpstr>
      <vt:lpstr>Ha a zálogjegy átruházása külön történik, az első hátiratnak tartalmaznia kell:</vt:lpstr>
      <vt:lpstr>PowerPoint-bemutató</vt:lpstr>
      <vt:lpstr>A zálogjegyből eredő követelés érvényesítése</vt:lpstr>
      <vt:lpstr>Elévülési határidők</vt:lpstr>
      <vt:lpstr>RÉSZVÉNY</vt:lpstr>
      <vt:lpstr>A részvény - jogforrás</vt:lpstr>
      <vt:lpstr>A részvény fogalma</vt:lpstr>
      <vt:lpstr>Kibocsátó: részvénytársaság</vt:lpstr>
      <vt:lpstr>PowerPoint-bemutató</vt:lpstr>
      <vt:lpstr>Részvény-kellékek</vt:lpstr>
      <vt:lpstr>PowerPoint-bemutató</vt:lpstr>
      <vt:lpstr>Tagsági jog</vt:lpstr>
      <vt:lpstr>Részvényutalvány, ideiglenes részvény (előrészvény)</vt:lpstr>
      <vt:lpstr>PowerPoint-bemutató</vt:lpstr>
      <vt:lpstr>PowerPoint-bemutató</vt:lpstr>
      <vt:lpstr>Saját részvény</vt:lpstr>
      <vt:lpstr>Részvénykönyv</vt:lpstr>
      <vt:lpstr>PowerPoint-bemutató</vt:lpstr>
      <vt:lpstr>PowerPoint-bemutató</vt:lpstr>
      <vt:lpstr>Részvényfajta, részvényosztály, részvénysorozat</vt:lpstr>
      <vt:lpstr>A részvénytársaság által kibocsátható részvényfajták</vt:lpstr>
      <vt:lpstr>Törzsrészvény</vt:lpstr>
      <vt:lpstr>Dolgozói részvény</vt:lpstr>
      <vt:lpstr>PowerPoint-bemutató</vt:lpstr>
      <vt:lpstr>Kamatozó részvény</vt:lpstr>
      <vt:lpstr>Visszaváltható részvény</vt:lpstr>
      <vt:lpstr>Elsőbbségi részvény</vt:lpstr>
      <vt:lpstr>Osztalékelsőbbséget biztosító részvény</vt:lpstr>
      <vt:lpstr>Likvidációs hányadhoz fűződő elsőbbség</vt:lpstr>
      <vt:lpstr>Szavazati  elsőbbséget  biztosító  részvény</vt:lpstr>
      <vt:lpstr>PowerPoint-bemutató</vt:lpstr>
      <vt:lpstr>Vezető tisztségviselő, felügyelőbizottsági tag kijelölésére vonatkozó elsőbbségi részvény</vt:lpstr>
      <vt:lpstr>PowerPoint-bemutató</vt:lpstr>
      <vt:lpstr>Elővásárlási jogot biztosító részvény</vt:lpstr>
      <vt:lpstr>Speciális kötvények</vt:lpstr>
      <vt:lpstr>PowerPoint-bemutató</vt:lpstr>
      <vt:lpstr>BEFEKTETÉSI JEGY</vt:lpstr>
      <vt:lpstr>A befektetési jegy - jogforrás</vt:lpstr>
      <vt:lpstr>A befektetési jegy fogalma</vt:lpstr>
      <vt:lpstr>PowerPoint-bemutató</vt:lpstr>
      <vt:lpstr>Forgalomba hozatal (elsődleges értékpapírpiac)</vt:lpstr>
      <vt:lpstr>A befektetési jegy kötelező tartalmi kellékei</vt:lpstr>
      <vt:lpstr>Elsődleges forgalomba hozatal</vt:lpstr>
      <vt:lpstr>Másodlagos forgalomba hozatal</vt:lpstr>
      <vt:lpstr>A forgalomba hozatal alanyai</vt:lpstr>
      <vt:lpstr>A forgalomba hozatal fajtái</vt:lpstr>
      <vt:lpstr>Zártkörű forgalomba hozatal esetei</vt:lpstr>
      <vt:lpstr>Nyilvános forgalomba hozatal</vt:lpstr>
      <vt:lpstr>PowerPoint-bemutató</vt:lpstr>
      <vt:lpstr>A nyilvános forgalomba hozatal esetei</vt:lpstr>
      <vt:lpstr>A forgalomba hozatal feltételei</vt:lpstr>
      <vt:lpstr>PowerPoint-bemutató</vt:lpstr>
      <vt:lpstr>Felhasznált irodalom, források</vt:lpstr>
      <vt:lpstr>PowerPoint-bemutató</vt:lpstr>
      <vt:lpstr>Jelen tananyag a Szegedi Tudományegyetemen készült az Európai Unió támogatásával. Projekt azonosító: EFOP-3.4.3-16-2016-00014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Gellén Klára Dr.</cp:lastModifiedBy>
  <cp:revision>86</cp:revision>
  <dcterms:created xsi:type="dcterms:W3CDTF">2008-02-07T08:58:19Z</dcterms:created>
  <dcterms:modified xsi:type="dcterms:W3CDTF">2018-08-29T07:52:54Z</dcterms:modified>
</cp:coreProperties>
</file>