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950" r:id="rId2"/>
  </p:sldMasterIdLst>
  <p:notesMasterIdLst>
    <p:notesMasterId r:id="rId26"/>
  </p:notesMasterIdLst>
  <p:handoutMasterIdLst>
    <p:handoutMasterId r:id="rId27"/>
  </p:handoutMasterIdLst>
  <p:sldIdLst>
    <p:sldId id="305" r:id="rId3"/>
    <p:sldId id="343" r:id="rId4"/>
    <p:sldId id="299" r:id="rId5"/>
    <p:sldId id="301" r:id="rId6"/>
    <p:sldId id="307" r:id="rId7"/>
    <p:sldId id="312" r:id="rId8"/>
    <p:sldId id="336" r:id="rId9"/>
    <p:sldId id="337" r:id="rId10"/>
    <p:sldId id="309" r:id="rId11"/>
    <p:sldId id="339" r:id="rId12"/>
    <p:sldId id="340" r:id="rId13"/>
    <p:sldId id="313" r:id="rId14"/>
    <p:sldId id="341" r:id="rId15"/>
    <p:sldId id="342" r:id="rId16"/>
    <p:sldId id="326" r:id="rId17"/>
    <p:sldId id="306" r:id="rId18"/>
    <p:sldId id="315" r:id="rId19"/>
    <p:sldId id="311" r:id="rId20"/>
    <p:sldId id="338" r:id="rId21"/>
    <p:sldId id="334" r:id="rId22"/>
    <p:sldId id="344" r:id="rId23"/>
    <p:sldId id="345" r:id="rId24"/>
    <p:sldId id="283" r:id="rId25"/>
  </p:sldIdLst>
  <p:sldSz cx="9144000" cy="6858000" type="screen4x3"/>
  <p:notesSz cx="6735763" cy="9866313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99"/>
    <a:srgbClr val="000000"/>
    <a:srgbClr val="FF9900"/>
    <a:srgbClr val="FF33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86" autoAdjust="0"/>
    <p:restoredTop sz="93638" autoAdjust="0"/>
  </p:normalViewPr>
  <p:slideViewPr>
    <p:cSldViewPr>
      <p:cViewPr varScale="1">
        <p:scale>
          <a:sx n="59" d="100"/>
          <a:sy n="59" d="100"/>
        </p:scale>
        <p:origin x="176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55B34AD-BF81-48B6-912D-FE643510CD4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1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A129614-0D4F-4E9A-ACF3-B99166A7C89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73418B5-D5D1-4FC2-849F-F3F8699BEFD4}" type="slidenum">
              <a:rPr lang="hu-HU" altLang="hu-HU" smtClean="0"/>
              <a:pPr>
                <a:spcBef>
                  <a:spcPct val="0"/>
                </a:spcBef>
              </a:pPr>
              <a:t>23</a:t>
            </a:fld>
            <a:endParaRPr lang="hu-HU" altLang="hu-HU" smtClean="0"/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hu-HU" altLang="hu-HU" sz="2400" smtClean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hu-HU" altLang="hu-HU" sz="2400" smtClean="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hu-HU" altLang="hu-HU" sz="2400" smtClean="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hu-HU" altLang="hu-HU" sz="2400" smtClean="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hu-HU" altLang="hu-HU" sz="2400" smtClean="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hu-HU" altLang="hu-HU" sz="2400" smtClean="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hu-HU" altLang="hu-HU" sz="2400" smtClean="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hu-HU" altLang="hu-HU" sz="2400" smtClean="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hu-HU" altLang="hu-HU" sz="2400" smtClean="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hu-HU" altLang="hu-HU" sz="2400" smtClean="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hu-HU" altLang="hu-HU" sz="2400" smtClean="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hu-HU" altLang="hu-HU" sz="2400" smtClean="0">
                  <a:latin typeface="Times New Roman" pitchFamily="18" charset="0"/>
                </a:endParaRPr>
              </a:p>
            </p:txBody>
          </p:sp>
        </p:grpSp>
      </p:grpSp>
      <p:sp>
        <p:nvSpPr>
          <p:cNvPr id="1333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1333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B7491-9D05-419A-9333-8C4489B5304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55299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EC143-66D3-409C-BE56-D76E9BC31F6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4133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BD735-13F6-43AB-88B9-2A341E81A78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9542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A7ACD-080A-41B7-AD90-B71FD075E82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8531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38881-902F-4800-8405-8D9CDA2F0C4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699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A9B19-E999-4E29-821E-BDFEA480DE3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5256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C7A64-B6AD-4BE4-8189-BAE78C8919E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616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578EA-88EC-4604-A715-694BE726C24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61827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CBDD-CB45-4B6D-8495-EA037678BE9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51517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0E704-8D61-4633-AF76-55F5738B4B1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54392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C0B0F-E122-41A3-81D8-F3673639799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58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FA8B3-A730-41D6-ABF8-960AE4B2022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48128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1D50F-D80B-4CD1-ABED-47045FCB0A0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40354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513F4-3864-4C20-B383-361E05EDDB3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79145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15793-CD05-4CA9-A322-81529BAD9D5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99061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BDCA8-4F29-42F8-B3CD-64FC5164880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3215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A9576-E5EE-4A5F-AE2E-29068849AD5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9832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3036A-94CC-4A3D-9FD7-530CD46C15F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6035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915F7-DA7C-4022-80CD-2E5C88940FD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1110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A9998-2AC8-4F62-A997-B52769AD6ED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0021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574FC-3C71-4229-A286-D32D15E73AB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0860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17EA4-C87D-4BC2-8CC5-64AB8415A23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134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51733-D0C6-42D1-8FF6-7BF30179975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5740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515EDAC4-6070-4892-ACCD-49D8CCBA860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hu-HU" altLang="hu-HU" sz="2400" smtClean="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hu-HU" altLang="hu-HU" sz="2400" smtClean="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hu-HU" altLang="hu-HU" sz="1800" smtClean="0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hu-HU" altLang="hu-HU" sz="1800" smtClean="0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hu-HU" altLang="hu-HU" sz="1800" smtClean="0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hu-HU" altLang="hu-HU" sz="1800" smtClean="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hu-HU" altLang="hu-HU" sz="2400" smtClean="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hu-HU" altLang="hu-HU" sz="1800" smtClean="0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hu-HU" altLang="hu-HU" sz="1800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230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7" r:id="rId1"/>
    <p:sldLayoutId id="2147484455" r:id="rId2"/>
    <p:sldLayoutId id="2147484456" r:id="rId3"/>
    <p:sldLayoutId id="2147484457" r:id="rId4"/>
    <p:sldLayoutId id="2147484458" r:id="rId5"/>
    <p:sldLayoutId id="2147484459" r:id="rId6"/>
    <p:sldLayoutId id="2147484460" r:id="rId7"/>
    <p:sldLayoutId id="2147484461" r:id="rId8"/>
    <p:sldLayoutId id="2147484462" r:id="rId9"/>
    <p:sldLayoutId id="2147484463" r:id="rId10"/>
    <p:sldLayoutId id="2147484464" r:id="rId11"/>
    <p:sldLayoutId id="2147484465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6B8AA813-FF4D-477D-9CFB-A75CA8E9512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4915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hu-HU" altLang="hu-HU" sz="2400" smtClean="0">
                <a:latin typeface="Times New Roman" pitchFamily="18" charset="0"/>
              </a:endParaRPr>
            </a:p>
          </p:txBody>
        </p:sp>
        <p:sp>
          <p:nvSpPr>
            <p:cNvPr id="4915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hu-HU" altLang="hu-HU" sz="2400" smtClean="0">
                <a:latin typeface="Times New Roman" pitchFamily="18" charset="0"/>
              </a:endParaRPr>
            </a:p>
          </p:txBody>
        </p:sp>
        <p:sp>
          <p:nvSpPr>
            <p:cNvPr id="4915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hu-HU" altLang="hu-HU" sz="1800" smtClean="0">
                <a:solidFill>
                  <a:schemeClr val="hlink"/>
                </a:solidFill>
              </a:endParaRPr>
            </a:p>
          </p:txBody>
        </p:sp>
        <p:sp>
          <p:nvSpPr>
            <p:cNvPr id="4916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hu-HU" altLang="hu-HU" sz="1800" smtClean="0">
                <a:solidFill>
                  <a:schemeClr val="hlink"/>
                </a:solidFill>
              </a:endParaRPr>
            </a:p>
          </p:txBody>
        </p:sp>
        <p:sp>
          <p:nvSpPr>
            <p:cNvPr id="4916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hu-HU" altLang="hu-HU" sz="1800" smtClean="0">
                <a:solidFill>
                  <a:schemeClr val="accent2"/>
                </a:solidFill>
              </a:endParaRPr>
            </a:p>
          </p:txBody>
        </p:sp>
        <p:sp>
          <p:nvSpPr>
            <p:cNvPr id="4916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hu-HU" altLang="hu-HU" sz="1800" smtClean="0">
                <a:solidFill>
                  <a:schemeClr val="hlink"/>
                </a:solidFill>
              </a:endParaRPr>
            </a:p>
          </p:txBody>
        </p:sp>
        <p:sp>
          <p:nvSpPr>
            <p:cNvPr id="4916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hu-HU" altLang="hu-HU" sz="2400" smtClean="0">
                <a:latin typeface="Times New Roman" pitchFamily="18" charset="0"/>
              </a:endParaRPr>
            </a:p>
          </p:txBody>
        </p:sp>
        <p:sp>
          <p:nvSpPr>
            <p:cNvPr id="4916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hu-HU" altLang="hu-HU" sz="1800" smtClean="0">
                <a:solidFill>
                  <a:schemeClr val="accent2"/>
                </a:solidFill>
              </a:endParaRPr>
            </a:p>
          </p:txBody>
        </p:sp>
        <p:sp>
          <p:nvSpPr>
            <p:cNvPr id="4916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hu-HU" altLang="hu-HU" sz="1800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205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205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230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6" r:id="rId1"/>
    <p:sldLayoutId id="2147484467" r:id="rId2"/>
    <p:sldLayoutId id="2147484468" r:id="rId3"/>
    <p:sldLayoutId id="2147484469" r:id="rId4"/>
    <p:sldLayoutId id="2147484470" r:id="rId5"/>
    <p:sldLayoutId id="2147484471" r:id="rId6"/>
    <p:sldLayoutId id="2147484472" r:id="rId7"/>
    <p:sldLayoutId id="2147484473" r:id="rId8"/>
    <p:sldLayoutId id="2147484474" r:id="rId9"/>
    <p:sldLayoutId id="2147484475" r:id="rId10"/>
    <p:sldLayoutId id="2147484476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valinagy78@mk.u-szeged.hu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gif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youtube.com/watch?v=bBQC8sCrA9c&amp;t=13s" TargetMode="Externa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valinagy78@mk.u-szeged.hu" TargetMode="External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hyperlink" Target="https://m2.mtmt.hu/gui2/?type=authors&amp;mode=browse&amp;sel=authors1002255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ím 1"/>
          <p:cNvSpPr>
            <a:spLocks noGrp="1"/>
          </p:cNvSpPr>
          <p:nvPr>
            <p:ph type="title" idx="4294967295"/>
          </p:nvPr>
        </p:nvSpPr>
        <p:spPr>
          <a:xfrm>
            <a:off x="1676400" y="533400"/>
            <a:ext cx="6265863" cy="1066800"/>
          </a:xfrm>
        </p:spPr>
        <p:txBody>
          <a:bodyPr/>
          <a:lstStyle/>
          <a:p>
            <a:pPr algn="ctr"/>
            <a:r>
              <a:rPr lang="hu-HU" altLang="hu-HU" smtClean="0"/>
              <a:t> MEGHÍVÓ</a:t>
            </a:r>
            <a:br>
              <a:rPr lang="hu-HU" altLang="hu-HU" smtClean="0"/>
            </a:br>
            <a:r>
              <a:rPr lang="hu-HU" altLang="hu-HU" sz="2600" smtClean="0"/>
              <a:t>„Magyary Zoltán szeminárium”</a:t>
            </a:r>
            <a:endParaRPr lang="hu-HU" altLang="hu-HU" smtClean="0"/>
          </a:p>
        </p:txBody>
      </p:sp>
      <p:sp>
        <p:nvSpPr>
          <p:cNvPr id="6147" name="Tartalom helye 2"/>
          <p:cNvSpPr>
            <a:spLocks noGrp="1"/>
          </p:cNvSpPr>
          <p:nvPr>
            <p:ph idx="4294967295"/>
          </p:nvPr>
        </p:nvSpPr>
        <p:spPr>
          <a:xfrm>
            <a:off x="1116013" y="3581400"/>
            <a:ext cx="7646987" cy="2633663"/>
          </a:xfrm>
        </p:spPr>
        <p:txBody>
          <a:bodyPr/>
          <a:lstStyle/>
          <a:p>
            <a:pPr>
              <a:buFontTx/>
              <a:buNone/>
            </a:pPr>
            <a:r>
              <a:rPr lang="hu-HU" altLang="hu-HU" sz="1800" smtClean="0"/>
              <a:t>Program:</a:t>
            </a:r>
          </a:p>
          <a:p>
            <a:pPr>
              <a:buFontTx/>
              <a:buNone/>
            </a:pPr>
            <a:r>
              <a:rPr lang="hu-HU" altLang="hu-HU" sz="1800" smtClean="0"/>
              <a:t>16:00 – Köszöntő</a:t>
            </a:r>
          </a:p>
          <a:p>
            <a:pPr algn="just">
              <a:buFontTx/>
              <a:buNone/>
            </a:pPr>
            <a:r>
              <a:rPr lang="hu-HU" altLang="hu-HU" sz="1800" smtClean="0"/>
              <a:t>16:05 – Nagy Valéria: </a:t>
            </a:r>
            <a:r>
              <a:rPr lang="hu-HU" altLang="hu-HU" sz="1800" b="1" smtClean="0">
                <a:solidFill>
                  <a:srgbClr val="666699"/>
                </a:solidFill>
              </a:rPr>
              <a:t>Interdiszciplináris megközelítések </a:t>
            </a:r>
            <a:r>
              <a:rPr lang="hu-HU" altLang="hu-HU" sz="1400" b="1" smtClean="0">
                <a:solidFill>
                  <a:srgbClr val="666699"/>
                </a:solidFill>
              </a:rPr>
              <a:t>a kutatásokban</a:t>
            </a:r>
            <a:endParaRPr lang="hu-HU" altLang="hu-HU" sz="1800" b="1" smtClean="0">
              <a:solidFill>
                <a:srgbClr val="666699"/>
              </a:solidFill>
            </a:endParaRPr>
          </a:p>
          <a:p>
            <a:pPr>
              <a:buFontTx/>
              <a:buNone/>
            </a:pPr>
            <a:r>
              <a:rPr lang="hu-HU" altLang="hu-HU" sz="1800" smtClean="0"/>
              <a:t>16:55 – Kérdések és hozzászólások, Zárszó</a:t>
            </a:r>
          </a:p>
          <a:p>
            <a:pPr>
              <a:buFontTx/>
              <a:buNone/>
            </a:pPr>
            <a:endParaRPr lang="hu-HU" altLang="hu-HU" sz="1800" smtClean="0"/>
          </a:p>
          <a:p>
            <a:pPr>
              <a:buFontTx/>
              <a:buNone/>
            </a:pPr>
            <a:r>
              <a:rPr lang="hu-HU" altLang="hu-HU" sz="1200" smtClean="0"/>
              <a:t>A részvétel ingyenes, de előzetes regisztrációhoz kötött.</a:t>
            </a:r>
          </a:p>
          <a:p>
            <a:pPr>
              <a:buFontTx/>
              <a:buNone/>
            </a:pPr>
            <a:r>
              <a:rPr lang="hu-HU" altLang="hu-HU" sz="1200" smtClean="0"/>
              <a:t>Részvételi szándékát kérem a </a:t>
            </a:r>
            <a:r>
              <a:rPr lang="hu-HU" altLang="hu-HU" sz="1200" smtClean="0">
                <a:hlinkClick r:id="rId2"/>
              </a:rPr>
              <a:t>valinagy78@mk.u-szeged.hu</a:t>
            </a:r>
            <a:r>
              <a:rPr lang="hu-HU" altLang="hu-HU" sz="1200" smtClean="0"/>
              <a:t> e-mail címen jelezze 2023. április 11. 12 óráig</a:t>
            </a:r>
          </a:p>
        </p:txBody>
      </p:sp>
      <p:sp>
        <p:nvSpPr>
          <p:cNvPr id="6148" name="Élőláb helye 4"/>
          <p:cNvSpPr txBox="1">
            <a:spLocks noGrp="1"/>
          </p:cNvSpPr>
          <p:nvPr/>
        </p:nvSpPr>
        <p:spPr bwMode="auto">
          <a:xfrm>
            <a:off x="755650" y="6248400"/>
            <a:ext cx="73453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hu-HU" altLang="hu-HU" sz="1200"/>
              <a:t>TÁMOP-4.2.4.A/2-11/1-2012-0001 </a:t>
            </a:r>
          </a:p>
          <a:p>
            <a:pPr algn="ctr" eaLnBrk="1" hangingPunct="1">
              <a:buFontTx/>
              <a:buNone/>
            </a:pPr>
            <a:r>
              <a:rPr lang="hu-HU" altLang="hu-HU" sz="1200"/>
              <a:t>A2-MZPD-13-0099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257300" y="457200"/>
            <a:ext cx="1943100" cy="5334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42900" indent="-342900"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hu-HU" dirty="0">
                <a:latin typeface="Arial" charset="0"/>
              </a:rPr>
              <a:t>Mérnöki Kar</a:t>
            </a:r>
          </a:p>
          <a:p>
            <a:pPr marL="342900" indent="-342900"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hu-HU" sz="1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Gépészeti Intézet</a:t>
            </a:r>
          </a:p>
        </p:txBody>
      </p:sp>
      <p:sp>
        <p:nvSpPr>
          <p:cNvPr id="6150" name="Tartalom helye 2"/>
          <p:cNvSpPr txBox="1">
            <a:spLocks/>
          </p:cNvSpPr>
          <p:nvPr/>
        </p:nvSpPr>
        <p:spPr bwMode="auto">
          <a:xfrm>
            <a:off x="1219200" y="1524000"/>
            <a:ext cx="71437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endParaRPr lang="hu-HU" altLang="hu-HU" sz="1600">
              <a:solidFill>
                <a:schemeClr val="bg2"/>
              </a:solidFill>
            </a:endParaRPr>
          </a:p>
          <a:p>
            <a:pPr algn="ctr">
              <a:buClrTx/>
              <a:buSzTx/>
              <a:buFontTx/>
              <a:buNone/>
            </a:pPr>
            <a:r>
              <a:rPr lang="hu-HU" altLang="hu-HU" sz="1600">
                <a:solidFill>
                  <a:schemeClr val="bg2"/>
                </a:solidFill>
              </a:rPr>
              <a:t>Időpont: 2023. április 18. (kedd), 16:00</a:t>
            </a:r>
          </a:p>
          <a:p>
            <a:pPr algn="ctr">
              <a:buClrTx/>
              <a:buSzTx/>
              <a:buFontTx/>
              <a:buNone/>
            </a:pPr>
            <a:endParaRPr lang="hu-HU" altLang="hu-HU" sz="1600">
              <a:solidFill>
                <a:schemeClr val="bg2"/>
              </a:solidFill>
            </a:endParaRPr>
          </a:p>
          <a:p>
            <a:pPr algn="ctr">
              <a:buClrTx/>
              <a:buSzTx/>
              <a:buFontTx/>
              <a:buNone/>
            </a:pPr>
            <a:r>
              <a:rPr lang="hu-HU" altLang="hu-HU" sz="1600">
                <a:solidFill>
                  <a:schemeClr val="bg2"/>
                </a:solidFill>
              </a:rPr>
              <a:t>Helyszín:</a:t>
            </a:r>
          </a:p>
          <a:p>
            <a:pPr algn="ctr">
              <a:buClrTx/>
              <a:buSzTx/>
              <a:buFontTx/>
              <a:buNone/>
            </a:pPr>
            <a:r>
              <a:rPr lang="hu-HU" altLang="hu-HU" sz="1600">
                <a:solidFill>
                  <a:schemeClr val="bg2"/>
                </a:solidFill>
              </a:rPr>
              <a:t>Szegedi Tudományegyetem, Mérnöki Kar</a:t>
            </a:r>
          </a:p>
          <a:p>
            <a:pPr algn="ctr">
              <a:buClrTx/>
              <a:buSzTx/>
              <a:buFontTx/>
              <a:buNone/>
            </a:pPr>
            <a:r>
              <a:rPr lang="hu-HU" altLang="hu-HU" sz="1600">
                <a:solidFill>
                  <a:schemeClr val="bg2"/>
                </a:solidFill>
              </a:rPr>
              <a:t>6725 Szeged, Moszkvai krt. 9., „D” ép. F13 terem</a:t>
            </a:r>
          </a:p>
        </p:txBody>
      </p:sp>
      <p:pic>
        <p:nvPicPr>
          <p:cNvPr id="6151" name="Kép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446088"/>
            <a:ext cx="7747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57200"/>
            <a:ext cx="16002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79"/>
          <a:stretch/>
        </p:blipFill>
        <p:spPr>
          <a:xfrm>
            <a:off x="6629400" y="2209800"/>
            <a:ext cx="2376187" cy="2894879"/>
          </a:xfrm>
          <a:prstGeom prst="rect">
            <a:avLst/>
          </a:prstGeom>
        </p:spPr>
      </p:pic>
      <p:sp>
        <p:nvSpPr>
          <p:cNvPr id="15363" name="Cím 1"/>
          <p:cNvSpPr>
            <a:spLocks noGrp="1"/>
          </p:cNvSpPr>
          <p:nvPr>
            <p:ph type="title"/>
          </p:nvPr>
        </p:nvSpPr>
        <p:spPr>
          <a:xfrm>
            <a:off x="762000" y="495300"/>
            <a:ext cx="7162800" cy="838200"/>
          </a:xfrm>
        </p:spPr>
        <p:txBody>
          <a:bodyPr/>
          <a:lstStyle/>
          <a:p>
            <a:pPr algn="ctr"/>
            <a:r>
              <a:rPr lang="hu-HU" altLang="hu-HU" smtClean="0">
                <a:solidFill>
                  <a:schemeClr val="hlink"/>
                </a:solidFill>
              </a:rPr>
              <a:t>Lehetőségek?</a:t>
            </a:r>
          </a:p>
        </p:txBody>
      </p:sp>
      <p:sp>
        <p:nvSpPr>
          <p:cNvPr id="24579" name="Tartalom helye 2"/>
          <p:cNvSpPr>
            <a:spLocks noGrp="1"/>
          </p:cNvSpPr>
          <p:nvPr>
            <p:ph idx="1"/>
          </p:nvPr>
        </p:nvSpPr>
        <p:spPr>
          <a:xfrm>
            <a:off x="762000" y="1219200"/>
            <a:ext cx="8001000" cy="5029200"/>
          </a:xfrm>
        </p:spPr>
        <p:txBody>
          <a:bodyPr/>
          <a:lstStyle/>
          <a:p>
            <a:pPr algn="just">
              <a:defRPr/>
            </a:pPr>
            <a:r>
              <a:rPr lang="hu-HU" sz="2800" dirty="0" smtClean="0"/>
              <a:t>Tudományterületi kapcsolódás(i pont)ok</a:t>
            </a:r>
          </a:p>
          <a:p>
            <a:pPr lvl="1" algn="just">
              <a:defRPr/>
            </a:pPr>
            <a:r>
              <a:rPr lang="hu-HU" sz="2000" dirty="0" smtClean="0"/>
              <a:t>jelentősége mára felértékelődött</a:t>
            </a:r>
            <a:endParaRPr lang="hu-HU" sz="2000" dirty="0"/>
          </a:p>
          <a:p>
            <a:pPr algn="just">
              <a:defRPr/>
            </a:pPr>
            <a:r>
              <a:rPr lang="hu-HU" sz="2800" dirty="0" smtClean="0"/>
              <a:t>Korábban: multidiszciplináris</a:t>
            </a:r>
          </a:p>
          <a:p>
            <a:pPr algn="just">
              <a:defRPr/>
            </a:pPr>
            <a:r>
              <a:rPr lang="hu-HU" sz="2800" dirty="0" smtClean="0"/>
              <a:t>JELEN + </a:t>
            </a:r>
            <a:r>
              <a:rPr lang="hu-HU" sz="2800" dirty="0" err="1" smtClean="0"/>
              <a:t>közelJÖVŐ</a:t>
            </a:r>
            <a:r>
              <a:rPr lang="hu-HU" sz="2800" dirty="0" smtClean="0"/>
              <a:t>: interdiszciplináris</a:t>
            </a:r>
          </a:p>
          <a:p>
            <a:pPr marL="0" indent="0" algn="just">
              <a:buFont typeface="Wingdings" panose="05000000000000000000" pitchFamily="2" charset="2"/>
              <a:buNone/>
              <a:defRPr/>
            </a:pPr>
            <a:r>
              <a:rPr lang="hu-HU" sz="2800" dirty="0" smtClean="0"/>
              <a:t>Milyen lehetőségekkel?</a:t>
            </a:r>
          </a:p>
          <a:p>
            <a:pPr marL="0" indent="0" algn="just">
              <a:buFont typeface="Wingdings" panose="05000000000000000000" pitchFamily="2" charset="2"/>
              <a:buNone/>
              <a:defRPr/>
            </a:pPr>
            <a:r>
              <a:rPr lang="hu-HU" sz="2800" dirty="0" smtClean="0"/>
              <a:t>„Vezérelvek”</a:t>
            </a:r>
          </a:p>
          <a:p>
            <a:pPr lvl="1" algn="just">
              <a:defRPr/>
            </a:pPr>
            <a:r>
              <a:rPr lang="hu-HU" sz="2000" dirty="0" smtClean="0"/>
              <a:t>mesterséges </a:t>
            </a:r>
            <a:r>
              <a:rPr lang="hu-HU" sz="2000" dirty="0"/>
              <a:t>intelligencia + egyéb technológiák</a:t>
            </a:r>
          </a:p>
          <a:p>
            <a:pPr lvl="1" algn="just">
              <a:defRPr/>
            </a:pPr>
            <a:r>
              <a:rPr lang="hu-HU" altLang="hu-HU" sz="2000" dirty="0" smtClean="0"/>
              <a:t>Ipar 5.0</a:t>
            </a:r>
          </a:p>
          <a:p>
            <a:pPr lvl="1" algn="just">
              <a:defRPr/>
            </a:pPr>
            <a:r>
              <a:rPr lang="hu-HU" altLang="hu-HU" sz="2000" dirty="0" smtClean="0"/>
              <a:t>…</a:t>
            </a:r>
            <a:endParaRPr lang="hu-HU" altLang="hu-HU" sz="4000" b="1" dirty="0">
              <a:solidFill>
                <a:srgbClr val="66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hu-HU" sz="2000" dirty="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</a:t>
            </a:r>
            <a:r>
              <a:rPr lang="hu-HU" sz="2000" dirty="0" smtClean="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tütő </a:t>
            </a:r>
            <a:r>
              <a:rPr lang="hu-HU" sz="2000" dirty="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(hasznosítható) </a:t>
            </a:r>
            <a:r>
              <a:rPr lang="hu-HU" sz="2000" dirty="0" smtClean="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eredmények akkor várhatók, ha mind az informatika, mind az automatizálás, a </a:t>
            </a:r>
            <a:r>
              <a:rPr lang="hu-HU" sz="2000" dirty="0" err="1" smtClean="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digitalizáció</a:t>
            </a:r>
            <a:r>
              <a:rPr lang="hu-HU" sz="2000" dirty="0" smtClean="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biztosította erényeket ötvözik a kutatások.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endParaRPr lang="hu-H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5" name="Dia számának helye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53E07FA-AABF-44DB-B31F-92837313AB69}" type="slidenum">
              <a:rPr lang="hu-HU" altLang="hu-HU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hu-HU" altLang="hu-HU" sz="1200" smtClean="0">
              <a:latin typeface="Arial Black" panose="020B0A04020102020204" pitchFamily="34" charset="0"/>
            </a:endParaRPr>
          </a:p>
        </p:txBody>
      </p:sp>
      <p:sp>
        <p:nvSpPr>
          <p:cNvPr id="15366" name="Élőláb helye 4"/>
          <p:cNvSpPr txBox="1">
            <a:spLocks noGrp="1"/>
          </p:cNvSpPr>
          <p:nvPr/>
        </p:nvSpPr>
        <p:spPr bwMode="auto">
          <a:xfrm>
            <a:off x="755650" y="6248400"/>
            <a:ext cx="73453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hu-HU" altLang="hu-HU" sz="1200"/>
              <a:t>TÁMOP-4.2.4.A/2-11/1-2012-0001 </a:t>
            </a:r>
          </a:p>
          <a:p>
            <a:pPr algn="ctr" eaLnBrk="1" hangingPunct="1">
              <a:buFontTx/>
              <a:buNone/>
            </a:pPr>
            <a:r>
              <a:rPr lang="hu-HU" altLang="hu-HU" sz="1200"/>
              <a:t>A2-MZPD-13-0099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5"/>
          <a:stretch/>
        </p:blipFill>
        <p:spPr>
          <a:xfrm>
            <a:off x="609600" y="455476"/>
            <a:ext cx="1044990" cy="1525724"/>
          </a:xfrm>
          <a:prstGeom prst="rect">
            <a:avLst/>
          </a:prstGeom>
        </p:spPr>
      </p:pic>
      <p:sp>
        <p:nvSpPr>
          <p:cNvPr id="16387" name="Cím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7467600" cy="838200"/>
          </a:xfrm>
        </p:spPr>
        <p:txBody>
          <a:bodyPr/>
          <a:lstStyle/>
          <a:p>
            <a:pPr algn="ctr"/>
            <a:r>
              <a:rPr lang="hu-HU" altLang="hu-HU" smtClean="0">
                <a:solidFill>
                  <a:schemeClr val="hlink"/>
                </a:solidFill>
              </a:rPr>
              <a:t>Mit? Kik(kel)?</a:t>
            </a:r>
          </a:p>
        </p:txBody>
      </p:sp>
      <p:sp>
        <p:nvSpPr>
          <p:cNvPr id="24579" name="Tartalom helye 2"/>
          <p:cNvSpPr>
            <a:spLocks noGrp="1"/>
          </p:cNvSpPr>
          <p:nvPr>
            <p:ph idx="1"/>
          </p:nvPr>
        </p:nvSpPr>
        <p:spPr>
          <a:xfrm>
            <a:off x="762000" y="1219200"/>
            <a:ext cx="8001000" cy="5029200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hu-HU" sz="2000" dirty="0" smtClean="0">
                <a:solidFill>
                  <a:srgbClr val="666699"/>
                </a:solidFill>
              </a:rPr>
              <a:t> L   Á   N  C  (O  L  A  T)  K   U   T   A   T   Á   S: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hu-HU" sz="2800" dirty="0" smtClean="0"/>
              <a:t>   Az új technikák és technológiák hatáselemzése</a:t>
            </a:r>
          </a:p>
          <a:p>
            <a:pPr marL="0" indent="0" algn="ctr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hu-HU" sz="2800" dirty="0"/>
              <a:t> </a:t>
            </a:r>
            <a:r>
              <a:rPr lang="hu-HU" sz="2800" dirty="0" smtClean="0"/>
              <a:t>  feltárja a soron következő feladatokat és problémákat.</a:t>
            </a:r>
          </a:p>
          <a:p>
            <a:pPr algn="just">
              <a:defRPr/>
            </a:pPr>
            <a:r>
              <a:rPr lang="hu-HU" sz="2800" dirty="0" smtClean="0"/>
              <a:t>éghajlat, emberi egészség, jóllét …</a:t>
            </a:r>
          </a:p>
          <a:p>
            <a:pPr lvl="1" algn="just">
              <a:defRPr/>
            </a:pPr>
            <a:r>
              <a:rPr lang="hu-HU" sz="2000" dirty="0"/>
              <a:t>l</a:t>
            </a:r>
            <a:r>
              <a:rPr lang="hu-HU" sz="2000" dirty="0" smtClean="0"/>
              <a:t>áncolat – kombinációk </a:t>
            </a:r>
            <a:r>
              <a:rPr lang="hu-HU" sz="2000" dirty="0"/>
              <a:t>száma végtelen(</a:t>
            </a:r>
            <a:r>
              <a:rPr lang="hu-HU" sz="2000" dirty="0" err="1"/>
              <a:t>nek</a:t>
            </a:r>
            <a:r>
              <a:rPr lang="hu-HU" sz="2000" dirty="0"/>
              <a:t> tűnhet</a:t>
            </a:r>
            <a:r>
              <a:rPr lang="hu-HU" sz="2000" dirty="0" smtClean="0"/>
              <a:t>)</a:t>
            </a:r>
            <a:endParaRPr lang="hu-HU" sz="2000" dirty="0"/>
          </a:p>
          <a:p>
            <a:pPr algn="just">
              <a:defRPr/>
            </a:pPr>
            <a:r>
              <a:rPr lang="hu-HU" sz="2800" dirty="0" smtClean="0"/>
              <a:t>kutatói láncolat hídszerepekkel …</a:t>
            </a:r>
          </a:p>
          <a:p>
            <a:pPr lvl="1" algn="just">
              <a:defRPr/>
            </a:pPr>
            <a:r>
              <a:rPr lang="hu-HU" sz="2000" dirty="0" smtClean="0"/>
              <a:t>Az egyes tudományterületeket, mint kis szigeteket, kell összekötni.</a:t>
            </a:r>
            <a:endParaRPr lang="hu-HU" sz="2000" dirty="0"/>
          </a:p>
          <a:p>
            <a:pPr algn="just">
              <a:defRPr/>
            </a:pPr>
            <a:r>
              <a:rPr lang="hu-HU" sz="2800" dirty="0"/>
              <a:t>k</a:t>
            </a:r>
            <a:r>
              <a:rPr lang="hu-HU" sz="2800" dirty="0" smtClean="0"/>
              <a:t>utatócsoportok résztvevői:</a:t>
            </a:r>
          </a:p>
          <a:p>
            <a:pPr lvl="1" algn="just">
              <a:defRPr/>
            </a:pPr>
            <a:r>
              <a:rPr lang="hu-HU" sz="2000" dirty="0"/>
              <a:t>s</a:t>
            </a:r>
            <a:r>
              <a:rPr lang="hu-HU" sz="2000" dirty="0" smtClean="0"/>
              <a:t>zakkollégiumi hallgatók, doktori képzés hallgatói, oktatók, kutatók, ipari szakemberek (</a:t>
            </a:r>
            <a:r>
              <a:rPr lang="hu-HU" sz="2000" dirty="0" err="1" smtClean="0"/>
              <a:t>tutor</a:t>
            </a:r>
            <a:r>
              <a:rPr lang="hu-HU" sz="2000" dirty="0" smtClean="0"/>
              <a:t>, mentor szerepek)</a:t>
            </a:r>
            <a:endParaRPr lang="hu-HU" altLang="hu-HU" sz="4000" b="1" dirty="0">
              <a:solidFill>
                <a:srgbClr val="66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6389" name="Dia számának helye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0EB589F-5F1C-4179-A355-CD779C697B3B}" type="slidenum">
              <a:rPr lang="hu-HU" altLang="hu-HU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hu-HU" altLang="hu-HU" sz="1200" smtClean="0">
              <a:latin typeface="Arial Black" panose="020B0A04020102020204" pitchFamily="34" charset="0"/>
            </a:endParaRPr>
          </a:p>
        </p:txBody>
      </p:sp>
      <p:sp>
        <p:nvSpPr>
          <p:cNvPr id="16390" name="Élőláb helye 4"/>
          <p:cNvSpPr txBox="1">
            <a:spLocks noGrp="1"/>
          </p:cNvSpPr>
          <p:nvPr/>
        </p:nvSpPr>
        <p:spPr bwMode="auto">
          <a:xfrm>
            <a:off x="755650" y="6248400"/>
            <a:ext cx="73453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hu-HU" altLang="hu-HU" sz="1200"/>
              <a:t>TÁMOP-4.2.4.A/2-11/1-2012-0001 </a:t>
            </a:r>
          </a:p>
          <a:p>
            <a:pPr algn="ctr" eaLnBrk="1" hangingPunct="1">
              <a:buFontTx/>
              <a:buNone/>
            </a:pPr>
            <a:r>
              <a:rPr lang="hu-HU" altLang="hu-HU" sz="1200"/>
              <a:t>A2-MZPD-13-0099 </a:t>
            </a:r>
          </a:p>
        </p:txBody>
      </p:sp>
      <p:pic>
        <p:nvPicPr>
          <p:cNvPr id="8" name="Kép 7"/>
          <p:cNvPicPr/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 l="3941" t="65873" r="79503" b="22739"/>
          <a:stretch/>
        </p:blipFill>
        <p:spPr bwMode="auto">
          <a:xfrm>
            <a:off x="7278529" y="4724400"/>
            <a:ext cx="1832814" cy="7035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ím 1"/>
          <p:cNvSpPr>
            <a:spLocks noGrp="1"/>
          </p:cNvSpPr>
          <p:nvPr>
            <p:ph type="title" idx="4294967295"/>
          </p:nvPr>
        </p:nvSpPr>
        <p:spPr>
          <a:xfrm>
            <a:off x="1143000" y="304800"/>
            <a:ext cx="6781800" cy="1066800"/>
          </a:xfrm>
        </p:spPr>
        <p:txBody>
          <a:bodyPr/>
          <a:lstStyle/>
          <a:p>
            <a:pPr algn="ctr"/>
            <a:r>
              <a:rPr lang="hu-HU" altLang="hu-HU" smtClean="0">
                <a:solidFill>
                  <a:schemeClr val="hlink"/>
                </a:solidFill>
              </a:rPr>
              <a:t>(Sürgető) feladataink</a:t>
            </a:r>
          </a:p>
        </p:txBody>
      </p:sp>
      <p:sp>
        <p:nvSpPr>
          <p:cNvPr id="7171" name="Tartalom helye 2"/>
          <p:cNvSpPr>
            <a:spLocks noGrp="1"/>
          </p:cNvSpPr>
          <p:nvPr>
            <p:ph idx="4294967295"/>
          </p:nvPr>
        </p:nvSpPr>
        <p:spPr>
          <a:xfrm>
            <a:off x="838200" y="1447800"/>
            <a:ext cx="7848600" cy="4800600"/>
          </a:xfrm>
        </p:spPr>
        <p:txBody>
          <a:bodyPr/>
          <a:lstStyle/>
          <a:p>
            <a:pPr algn="just">
              <a:defRPr/>
            </a:pPr>
            <a:r>
              <a:rPr lang="hu-HU" altLang="hu-HU" sz="2800" dirty="0" smtClean="0"/>
              <a:t>Az energetika területén: előállítási/átalakítási technológiák, alkalmazási lehetőségek, felhasználási formák folyamatos fejlesztése, újragondolása…</a:t>
            </a:r>
          </a:p>
          <a:p>
            <a:pPr lvl="1" algn="just">
              <a:defRPr/>
            </a:pPr>
            <a:r>
              <a:rPr lang="hu-HU" altLang="hu-HU" sz="2000" dirty="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hu-HU" altLang="hu-HU" sz="2000" dirty="0" smtClean="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sak egy példa: </a:t>
            </a:r>
            <a:r>
              <a:rPr lang="hu-HU" altLang="hu-HU" sz="2000" dirty="0" err="1" smtClean="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biohajtóanyagok</a:t>
            </a:r>
            <a:r>
              <a:rPr lang="hu-HU" altLang="hu-HU" sz="2000" dirty="0" smtClean="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előállítása – előállítási idő és energia (hatékonyság) </a:t>
            </a:r>
          </a:p>
          <a:p>
            <a:pPr marL="457200" lvl="1" indent="0" algn="just">
              <a:buFont typeface="Wingdings" panose="05000000000000000000" pitchFamily="2" charset="2"/>
              <a:buNone/>
              <a:defRPr/>
            </a:pPr>
            <a:r>
              <a:rPr lang="hu-HU" altLang="hu-HU" sz="2000" dirty="0" smtClean="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más szemszögből való vizsgálat</a:t>
            </a:r>
          </a:p>
          <a:p>
            <a:pPr lvl="1" algn="just">
              <a:defRPr/>
            </a:pPr>
            <a:r>
              <a:rPr lang="hu-HU" altLang="hu-HU" sz="2000" dirty="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</a:t>
            </a:r>
            <a:r>
              <a:rPr lang="hu-HU" altLang="hu-HU" sz="2000" dirty="0" smtClean="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sztönzőleg hat a folytatásra</a:t>
            </a:r>
          </a:p>
          <a:p>
            <a:pPr marL="457200" lvl="1" indent="0" algn="ctr">
              <a:buFont typeface="Wingdings" panose="05000000000000000000" pitchFamily="2" charset="2"/>
              <a:buNone/>
              <a:defRPr/>
            </a:pPr>
            <a:endParaRPr lang="hu-HU" altLang="hu-HU" sz="2000" dirty="0">
              <a:solidFill>
                <a:srgbClr val="66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 algn="ctr">
              <a:buFont typeface="Wingdings" panose="05000000000000000000" pitchFamily="2" charset="2"/>
              <a:buNone/>
              <a:defRPr/>
            </a:pPr>
            <a:r>
              <a:rPr lang="hu-HU" altLang="hu-HU" sz="2000" dirty="0" smtClean="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N </a:t>
            </a:r>
            <a:r>
              <a:rPr lang="hu-HU" altLang="hu-HU" sz="2000" dirty="0" err="1" smtClean="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hu-HU" altLang="hu-HU" sz="2000" dirty="0" smtClean="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V Á C I Ó ?</a:t>
            </a:r>
          </a:p>
          <a:p>
            <a:pPr marL="457200" lvl="1" indent="0" algn="just">
              <a:buFont typeface="Wingdings" panose="05000000000000000000" pitchFamily="2" charset="2"/>
              <a:buNone/>
              <a:defRPr/>
            </a:pPr>
            <a:endParaRPr lang="hu-HU" altLang="hu-HU" sz="1000" dirty="0" smtClean="0"/>
          </a:p>
          <a:p>
            <a:pPr indent="0" algn="ctr">
              <a:buFont typeface="Wingdings" panose="05000000000000000000" pitchFamily="2" charset="2"/>
              <a:buNone/>
              <a:defRPr/>
            </a:pPr>
            <a:endParaRPr lang="hu-HU" altLang="hu-HU" sz="2200" i="1" dirty="0" smtClean="0">
              <a:solidFill>
                <a:srgbClr val="66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2" name="Dia számának helye 3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4C9705F8-6A77-4D76-8A75-DA81D076DA2A}" type="slidenum">
              <a:rPr lang="hu-HU" altLang="hu-HU" sz="1200">
                <a:latin typeface="Arial Black" panose="020B0A040201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hu-HU" altLang="hu-HU" sz="1200">
              <a:latin typeface="Arial Black" panose="020B0A04020102020204" pitchFamily="34" charset="0"/>
            </a:endParaRPr>
          </a:p>
        </p:txBody>
      </p:sp>
      <p:sp>
        <p:nvSpPr>
          <p:cNvPr id="17413" name="Élőláb helye 4"/>
          <p:cNvSpPr txBox="1">
            <a:spLocks noGrp="1"/>
          </p:cNvSpPr>
          <p:nvPr/>
        </p:nvSpPr>
        <p:spPr bwMode="auto">
          <a:xfrm>
            <a:off x="755650" y="6248400"/>
            <a:ext cx="73453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hu-HU" altLang="hu-HU" sz="1200"/>
              <a:t>TÁMOP-4.2.4.A/2-11/1-2012-0001 </a:t>
            </a:r>
          </a:p>
          <a:p>
            <a:pPr algn="ctr" eaLnBrk="1" hangingPunct="1">
              <a:buFontTx/>
              <a:buNone/>
            </a:pPr>
            <a:r>
              <a:rPr lang="hu-HU" altLang="hu-HU" sz="1200"/>
              <a:t>A2-MZPD-13-0099 </a:t>
            </a:r>
          </a:p>
        </p:txBody>
      </p:sp>
      <p:pic>
        <p:nvPicPr>
          <p:cNvPr id="15369" name="Picture 9" descr="Képtalálat a következ&amp;odblac;re: „homokóra”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4997450"/>
            <a:ext cx="6985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ím 1"/>
          <p:cNvSpPr>
            <a:spLocks noGrp="1"/>
          </p:cNvSpPr>
          <p:nvPr>
            <p:ph type="title" idx="4294967295"/>
          </p:nvPr>
        </p:nvSpPr>
        <p:spPr>
          <a:xfrm>
            <a:off x="609600" y="533400"/>
            <a:ext cx="8305800" cy="1066800"/>
          </a:xfrm>
        </p:spPr>
        <p:txBody>
          <a:bodyPr/>
          <a:lstStyle/>
          <a:p>
            <a:pPr algn="ctr"/>
            <a:r>
              <a:rPr lang="hu-HU" altLang="hu-HU" smtClean="0">
                <a:solidFill>
                  <a:schemeClr val="hlink"/>
                </a:solidFill>
              </a:rPr>
              <a:t>Innováció akkor és csak akkor, ha …</a:t>
            </a:r>
          </a:p>
        </p:txBody>
      </p:sp>
      <p:sp>
        <p:nvSpPr>
          <p:cNvPr id="7171" name="Tartalom helye 2"/>
          <p:cNvSpPr>
            <a:spLocks noGrp="1"/>
          </p:cNvSpPr>
          <p:nvPr>
            <p:ph idx="4294967295"/>
          </p:nvPr>
        </p:nvSpPr>
        <p:spPr>
          <a:xfrm>
            <a:off x="838200" y="1905000"/>
            <a:ext cx="7848600" cy="3962400"/>
          </a:xfrm>
        </p:spPr>
        <p:txBody>
          <a:bodyPr/>
          <a:lstStyle/>
          <a:p>
            <a:pPr marL="457200" lvl="1" indent="0" algn="just">
              <a:buFont typeface="Wingdings" panose="05000000000000000000" pitchFamily="2" charset="2"/>
              <a:buNone/>
              <a:defRPr/>
            </a:pPr>
            <a:r>
              <a:rPr lang="hu-HU" altLang="hu-HU" sz="2000" dirty="0" smtClean="0"/>
              <a:t>… </a:t>
            </a:r>
            <a:r>
              <a:rPr lang="hu-HU" altLang="hu-HU" sz="2000" u="dbl" dirty="0" smtClean="0"/>
              <a:t>inspiráció</a:t>
            </a:r>
            <a:r>
              <a:rPr lang="hu-HU" altLang="hu-HU" sz="2000" dirty="0" smtClean="0"/>
              <a:t>      </a:t>
            </a:r>
            <a:r>
              <a:rPr lang="hu-HU" altLang="hu-HU" sz="2000" u="sng" dirty="0" smtClean="0"/>
              <a:t>ÚJ ötlet</a:t>
            </a:r>
            <a:r>
              <a:rPr lang="hu-HU" altLang="hu-HU" sz="2000" dirty="0" smtClean="0"/>
              <a:t>       megvalósítás     HASZNOSULÁS</a:t>
            </a:r>
          </a:p>
          <a:p>
            <a:pPr indent="0" algn="ctr">
              <a:buFont typeface="Wingdings" panose="05000000000000000000" pitchFamily="2" charset="2"/>
              <a:buNone/>
              <a:defRPr/>
            </a:pPr>
            <a:endParaRPr lang="hu-HU" altLang="hu-HU" sz="2200" i="1" dirty="0" smtClean="0">
              <a:solidFill>
                <a:srgbClr val="66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0" algn="ctr">
              <a:buFont typeface="Wingdings" panose="05000000000000000000" pitchFamily="2" charset="2"/>
              <a:buNone/>
              <a:defRPr/>
            </a:pPr>
            <a:endParaRPr lang="hu-HU" altLang="hu-HU" sz="2200" i="1" dirty="0">
              <a:solidFill>
                <a:srgbClr val="66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0" algn="ctr">
              <a:buFont typeface="Wingdings" panose="05000000000000000000" pitchFamily="2" charset="2"/>
              <a:buNone/>
              <a:defRPr/>
            </a:pPr>
            <a:endParaRPr lang="hu-HU" altLang="hu-HU" sz="2200" i="1" dirty="0" smtClean="0">
              <a:solidFill>
                <a:srgbClr val="66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0" algn="ctr">
              <a:buFont typeface="Wingdings" panose="05000000000000000000" pitchFamily="2" charset="2"/>
              <a:buNone/>
              <a:defRPr/>
            </a:pPr>
            <a:endParaRPr lang="hu-HU" altLang="hu-HU" sz="2200" i="1" dirty="0">
              <a:solidFill>
                <a:srgbClr val="66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0" algn="ctr">
              <a:buFont typeface="Wingdings" panose="05000000000000000000" pitchFamily="2" charset="2"/>
              <a:buNone/>
              <a:defRPr/>
            </a:pPr>
            <a:endParaRPr lang="hu-HU" altLang="hu-HU" sz="2200" i="1" dirty="0" smtClean="0">
              <a:solidFill>
                <a:srgbClr val="66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0" algn="ctr">
              <a:buFont typeface="Wingdings" panose="05000000000000000000" pitchFamily="2" charset="2"/>
              <a:buNone/>
              <a:defRPr/>
            </a:pPr>
            <a:endParaRPr lang="hu-HU" altLang="hu-HU" sz="2200" i="1" dirty="0">
              <a:solidFill>
                <a:srgbClr val="66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0" algn="ctr">
              <a:buFont typeface="Wingdings" panose="05000000000000000000" pitchFamily="2" charset="2"/>
              <a:buNone/>
              <a:defRPr/>
            </a:pPr>
            <a:endParaRPr lang="hu-HU" altLang="hu-HU" sz="2000" i="1" dirty="0" smtClean="0">
              <a:solidFill>
                <a:srgbClr val="66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0" algn="ctr">
              <a:buFont typeface="Wingdings" panose="05000000000000000000" pitchFamily="2" charset="2"/>
              <a:buNone/>
              <a:defRPr/>
            </a:pPr>
            <a:r>
              <a:rPr lang="hu-HU" altLang="hu-HU" sz="2000" i="1" dirty="0" smtClean="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folyamatban segít bennünket legfőbb képességünk: a kreativitás, melyet kreatív technikákkal egészíthetünk ki.</a:t>
            </a:r>
          </a:p>
        </p:txBody>
      </p:sp>
      <p:sp>
        <p:nvSpPr>
          <p:cNvPr id="18436" name="Dia számának helye 3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2598B1F3-7A44-48DE-9752-4C6E9FA92732}" type="slidenum">
              <a:rPr lang="hu-HU" altLang="hu-HU" sz="1200">
                <a:latin typeface="Arial Black" panose="020B0A040201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hu-HU" altLang="hu-HU" sz="1200">
              <a:latin typeface="Arial Black" panose="020B0A04020102020204" pitchFamily="34" charset="0"/>
            </a:endParaRPr>
          </a:p>
        </p:txBody>
      </p:sp>
      <p:sp>
        <p:nvSpPr>
          <p:cNvPr id="18437" name="Élőláb helye 4"/>
          <p:cNvSpPr txBox="1">
            <a:spLocks noGrp="1"/>
          </p:cNvSpPr>
          <p:nvPr/>
        </p:nvSpPr>
        <p:spPr bwMode="auto">
          <a:xfrm>
            <a:off x="755650" y="6248400"/>
            <a:ext cx="73453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hu-HU" altLang="hu-HU" sz="1200"/>
              <a:t>TÁMOP-4.2.4.A/2-11/1-2012-0001 </a:t>
            </a:r>
          </a:p>
          <a:p>
            <a:pPr algn="ctr" eaLnBrk="1" hangingPunct="1">
              <a:buFontTx/>
              <a:buNone/>
            </a:pPr>
            <a:r>
              <a:rPr lang="hu-HU" altLang="hu-HU" sz="1200"/>
              <a:t>A2-MZPD-13-0099 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547" y="2286000"/>
            <a:ext cx="2134853" cy="2242493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481" y="2750988"/>
            <a:ext cx="1588519" cy="1668612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544" y="2469508"/>
            <a:ext cx="2124456" cy="2231571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62"/>
          <a:stretch/>
        </p:blipFill>
        <p:spPr>
          <a:xfrm>
            <a:off x="1003474" y="2538793"/>
            <a:ext cx="1663526" cy="2033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3"/>
          <a:stretch/>
        </p:blipFill>
        <p:spPr>
          <a:xfrm>
            <a:off x="6520543" y="457200"/>
            <a:ext cx="2489200" cy="1066800"/>
          </a:xfrm>
          <a:prstGeom prst="rect">
            <a:avLst/>
          </a:prstGeom>
        </p:spPr>
      </p:pic>
      <p:sp>
        <p:nvSpPr>
          <p:cNvPr id="19459" name="Cím 1"/>
          <p:cNvSpPr>
            <a:spLocks noGrp="1"/>
          </p:cNvSpPr>
          <p:nvPr>
            <p:ph type="title"/>
          </p:nvPr>
        </p:nvSpPr>
        <p:spPr>
          <a:xfrm>
            <a:off x="755650" y="495300"/>
            <a:ext cx="6483350" cy="838200"/>
          </a:xfrm>
        </p:spPr>
        <p:txBody>
          <a:bodyPr/>
          <a:lstStyle/>
          <a:p>
            <a:pPr algn="ctr"/>
            <a:r>
              <a:rPr lang="hu-HU" altLang="hu-HU" smtClean="0">
                <a:solidFill>
                  <a:schemeClr val="hlink"/>
                </a:solidFill>
              </a:rPr>
              <a:t>Milyen módon?</a:t>
            </a:r>
          </a:p>
        </p:txBody>
      </p:sp>
      <p:sp>
        <p:nvSpPr>
          <p:cNvPr id="24579" name="Tartalom helye 2"/>
          <p:cNvSpPr>
            <a:spLocks noGrp="1"/>
          </p:cNvSpPr>
          <p:nvPr>
            <p:ph idx="1"/>
          </p:nvPr>
        </p:nvSpPr>
        <p:spPr>
          <a:xfrm>
            <a:off x="762000" y="1219200"/>
            <a:ext cx="8001000" cy="5029200"/>
          </a:xfrm>
        </p:spPr>
        <p:txBody>
          <a:bodyPr/>
          <a:lstStyle/>
          <a:p>
            <a:pPr marL="0" indent="0" algn="ctr">
              <a:lnSpc>
                <a:spcPts val="2500"/>
              </a:lnSpc>
              <a:spcBef>
                <a:spcPts val="2000"/>
              </a:spcBef>
              <a:buFont typeface="Wingdings" panose="05000000000000000000" pitchFamily="2" charset="2"/>
              <a:buNone/>
              <a:defRPr/>
            </a:pPr>
            <a:endParaRPr lang="hu-HU" sz="1000" dirty="0" smtClean="0"/>
          </a:p>
          <a:p>
            <a:pPr marL="0" indent="0" algn="ctr">
              <a:lnSpc>
                <a:spcPts val="25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hu-HU" sz="2800" dirty="0" smtClean="0"/>
              <a:t>fokozatosság, tervezés, </a:t>
            </a:r>
            <a:r>
              <a:rPr lang="hu-HU" sz="2800" dirty="0" err="1" smtClean="0"/>
              <a:t>újratervezés</a:t>
            </a:r>
            <a:endParaRPr lang="hu-HU" sz="2800" dirty="0" smtClean="0"/>
          </a:p>
          <a:p>
            <a:pPr marL="0" indent="0" algn="ctr">
              <a:lnSpc>
                <a:spcPts val="2500"/>
              </a:lnSpc>
              <a:buFont typeface="Wingdings" panose="05000000000000000000" pitchFamily="2" charset="2"/>
              <a:buNone/>
              <a:defRPr/>
            </a:pPr>
            <a:r>
              <a:rPr lang="hu-HU" sz="2800" dirty="0" smtClean="0"/>
              <a:t>jelenorientáltság </a:t>
            </a:r>
            <a:r>
              <a:rPr lang="hu-HU" sz="2800" dirty="0"/>
              <a:t>– </a:t>
            </a:r>
            <a:r>
              <a:rPr lang="hu-HU" sz="2800" dirty="0" smtClean="0"/>
              <a:t>jövőorientáltság</a:t>
            </a:r>
            <a:endParaRPr lang="hu-HU" sz="2800" dirty="0"/>
          </a:p>
          <a:p>
            <a:pPr algn="just">
              <a:defRPr/>
            </a:pPr>
            <a:r>
              <a:rPr lang="hu-HU" sz="2800" dirty="0" err="1" smtClean="0"/>
              <a:t>szimultanizmus</a:t>
            </a:r>
            <a:endParaRPr lang="hu-HU" sz="2800" dirty="0"/>
          </a:p>
          <a:p>
            <a:pPr lvl="1" algn="just">
              <a:defRPr/>
            </a:pPr>
            <a:r>
              <a:rPr lang="hu-HU" sz="2000" dirty="0" smtClean="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térben egymástól távoli, de egyidejű események, ill.</a:t>
            </a:r>
          </a:p>
          <a:p>
            <a:pPr lvl="1" algn="just">
              <a:defRPr/>
            </a:pPr>
            <a:r>
              <a:rPr lang="hu-HU" sz="2000" dirty="0" smtClean="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időben távoli, de rokonítható jelenségek</a:t>
            </a:r>
          </a:p>
          <a:p>
            <a:pPr algn="just">
              <a:defRPr/>
            </a:pPr>
            <a:r>
              <a:rPr lang="hu-HU" sz="2800" dirty="0" err="1"/>
              <a:t>i</a:t>
            </a:r>
            <a:r>
              <a:rPr lang="hu-HU" sz="2800" dirty="0" err="1" smtClean="0"/>
              <a:t>nterdiszciplinaritás</a:t>
            </a:r>
            <a:endParaRPr lang="hu-HU" sz="2800" dirty="0" smtClean="0"/>
          </a:p>
          <a:p>
            <a:pPr lvl="1" algn="just">
              <a:defRPr/>
            </a:pPr>
            <a:r>
              <a:rPr lang="hu-HU" sz="2000" dirty="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több </a:t>
            </a:r>
            <a:r>
              <a:rPr lang="hu-HU" sz="2000" dirty="0" smtClean="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tudományt</a:t>
            </a:r>
            <a:r>
              <a:rPr lang="hu-HU" sz="2000" dirty="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szakterületet érintő (a tudományterületek közötti kapcsolat</a:t>
            </a:r>
            <a:r>
              <a:rPr lang="hu-HU" sz="2000" dirty="0" smtClean="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hu-HU" dirty="0" smtClean="0"/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hu-HU" sz="2000" dirty="0" smtClean="0"/>
              <a:t>(egyneműsítő, tömörítő, összefogó erejük révén a kutatásoknak is fontos eljárásai)</a:t>
            </a:r>
            <a:endParaRPr lang="hu-HU" sz="2000" dirty="0" smtClean="0">
              <a:solidFill>
                <a:srgbClr val="66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hu-HU" sz="2000" dirty="0" smtClean="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Pl. energetika – fenntarthatóság – műszaki innováció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hu-HU" sz="2000" dirty="0" smtClean="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mesterhármasa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endParaRPr lang="hu-H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61" name="Dia számának helye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AD00ACD-FB6D-4D07-8AC9-ADB27B617A59}" type="slidenum">
              <a:rPr lang="hu-HU" altLang="hu-HU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hu-HU" altLang="hu-HU" sz="1200" smtClean="0">
              <a:latin typeface="Arial Black" panose="020B0A04020102020204" pitchFamily="34" charset="0"/>
            </a:endParaRPr>
          </a:p>
        </p:txBody>
      </p:sp>
      <p:sp>
        <p:nvSpPr>
          <p:cNvPr id="19462" name="Élőláb helye 4"/>
          <p:cNvSpPr txBox="1">
            <a:spLocks noGrp="1"/>
          </p:cNvSpPr>
          <p:nvPr/>
        </p:nvSpPr>
        <p:spPr bwMode="auto">
          <a:xfrm>
            <a:off x="755650" y="6248400"/>
            <a:ext cx="73453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hu-HU" altLang="hu-HU" sz="1200"/>
              <a:t>TÁMOP-4.2.4.A/2-11/1-2012-0001 </a:t>
            </a:r>
          </a:p>
          <a:p>
            <a:pPr algn="ctr" eaLnBrk="1" hangingPunct="1">
              <a:buFontTx/>
              <a:buNone/>
            </a:pPr>
            <a:r>
              <a:rPr lang="hu-HU" altLang="hu-HU" sz="1200"/>
              <a:t>A2-MZPD-13-0099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ím 1"/>
          <p:cNvSpPr>
            <a:spLocks noGrp="1"/>
          </p:cNvSpPr>
          <p:nvPr>
            <p:ph type="title" idx="4294967295"/>
          </p:nvPr>
        </p:nvSpPr>
        <p:spPr>
          <a:xfrm>
            <a:off x="457200" y="796925"/>
            <a:ext cx="8229600" cy="4841875"/>
          </a:xfrm>
        </p:spPr>
        <p:txBody>
          <a:bodyPr/>
          <a:lstStyle/>
          <a:p>
            <a:pPr algn="ctr">
              <a:defRPr/>
            </a:pPr>
            <a:r>
              <a:rPr lang="hu-HU" altLang="hu-HU" dirty="0" smtClean="0">
                <a:solidFill>
                  <a:srgbClr val="666699"/>
                </a:solidFill>
              </a:rPr>
              <a:t>Gyakorlati példa:</a:t>
            </a:r>
            <a:br>
              <a:rPr lang="hu-HU" altLang="hu-HU" dirty="0" smtClean="0">
                <a:solidFill>
                  <a:srgbClr val="666699"/>
                </a:solidFill>
              </a:rPr>
            </a:br>
            <a:r>
              <a:rPr lang="hu-HU" altLang="hu-HU" dirty="0" smtClean="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növényi olajok mikrohullámmal támogatott észterezési eljárása</a:t>
            </a:r>
            <a:r>
              <a:rPr lang="hu-HU" altLang="hu-HU" dirty="0" smtClean="0">
                <a:solidFill>
                  <a:srgbClr val="666699"/>
                </a:solidFill>
              </a:rPr>
              <a:t/>
            </a:r>
            <a:br>
              <a:rPr lang="hu-HU" altLang="hu-HU" dirty="0" smtClean="0">
                <a:solidFill>
                  <a:srgbClr val="666699"/>
                </a:solidFill>
              </a:rPr>
            </a:br>
            <a:r>
              <a:rPr lang="hu-HU" altLang="hu-HU" dirty="0" smtClean="0">
                <a:solidFill>
                  <a:srgbClr val="666699"/>
                </a:solidFill>
              </a:rPr>
              <a:t>az SZTE Mérnöki Karán</a:t>
            </a:r>
            <a:r>
              <a:rPr lang="hu-HU" altLang="hu-HU" sz="3000" dirty="0" smtClean="0">
                <a:solidFill>
                  <a:srgbClr val="666699"/>
                </a:solidFill>
              </a:rPr>
              <a:t/>
            </a:r>
            <a:br>
              <a:rPr lang="hu-HU" altLang="hu-HU" sz="3000" dirty="0" smtClean="0">
                <a:solidFill>
                  <a:srgbClr val="666699"/>
                </a:solidFill>
              </a:rPr>
            </a:br>
            <a:r>
              <a:rPr lang="hu-HU" altLang="hu-HU" sz="3000" dirty="0" err="1" smtClean="0">
                <a:solidFill>
                  <a:srgbClr val="666699"/>
                </a:solidFill>
              </a:rPr>
              <a:t>Magyary</a:t>
            </a:r>
            <a:r>
              <a:rPr lang="hu-HU" altLang="hu-HU" sz="3000" dirty="0" smtClean="0">
                <a:solidFill>
                  <a:srgbClr val="666699"/>
                </a:solidFill>
              </a:rPr>
              <a:t> Zoltán Posztdoktori Ösztöndíj keretében (2012–2013)</a:t>
            </a:r>
          </a:p>
        </p:txBody>
      </p:sp>
      <p:sp>
        <p:nvSpPr>
          <p:cNvPr id="20483" name="Dia számának helye 3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3B4684BA-7599-4E1C-AE4E-005A5F3C3B32}" type="slidenum">
              <a:rPr lang="hu-HU" altLang="hu-HU" sz="1200">
                <a:latin typeface="Arial Black" panose="020B0A040201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hu-HU" altLang="hu-HU" sz="1200">
              <a:latin typeface="Arial Black" panose="020B0A04020102020204" pitchFamily="34" charset="0"/>
            </a:endParaRPr>
          </a:p>
        </p:txBody>
      </p:sp>
      <p:sp>
        <p:nvSpPr>
          <p:cNvPr id="20484" name="Élőláb helye 4"/>
          <p:cNvSpPr txBox="1">
            <a:spLocks noGrp="1"/>
          </p:cNvSpPr>
          <p:nvPr/>
        </p:nvSpPr>
        <p:spPr bwMode="auto">
          <a:xfrm>
            <a:off x="755650" y="6248400"/>
            <a:ext cx="73453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hu-HU" altLang="hu-HU" sz="1200"/>
              <a:t>TÁMOP-4.2.4.A/2-11/1-2012-0001 </a:t>
            </a:r>
          </a:p>
          <a:p>
            <a:pPr algn="ctr" eaLnBrk="1" hangingPunct="1">
              <a:buFontTx/>
              <a:buNone/>
            </a:pPr>
            <a:r>
              <a:rPr lang="hu-HU" altLang="hu-HU" sz="1200"/>
              <a:t>A2-MZPD-13-0099 </a:t>
            </a:r>
          </a:p>
        </p:txBody>
      </p:sp>
      <p:pic>
        <p:nvPicPr>
          <p:cNvPr id="6" name="Kép 1" descr="http://wp.digischool.nl/studiebegeleiding/files/2011/10/planning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08421" y="4782156"/>
            <a:ext cx="1485748" cy="1337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57200"/>
            <a:ext cx="16002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ím 1"/>
          <p:cNvSpPr>
            <a:spLocks noGrp="1"/>
          </p:cNvSpPr>
          <p:nvPr>
            <p:ph type="title" idx="4294967295"/>
          </p:nvPr>
        </p:nvSpPr>
        <p:spPr>
          <a:xfrm>
            <a:off x="609600" y="333375"/>
            <a:ext cx="8001000" cy="1223963"/>
          </a:xfrm>
        </p:spPr>
        <p:txBody>
          <a:bodyPr/>
          <a:lstStyle/>
          <a:p>
            <a:pPr algn="ctr"/>
            <a:r>
              <a:rPr lang="hu-HU" altLang="hu-HU" smtClean="0">
                <a:solidFill>
                  <a:schemeClr val="hlink"/>
                </a:solidFill>
              </a:rPr>
              <a:t>„Mikrohullám”</a:t>
            </a:r>
          </a:p>
        </p:txBody>
      </p:sp>
      <p:sp>
        <p:nvSpPr>
          <p:cNvPr id="21507" name="Tartalom helye 2"/>
          <p:cNvSpPr>
            <a:spLocks noGrp="1"/>
          </p:cNvSpPr>
          <p:nvPr>
            <p:ph idx="4294967295"/>
          </p:nvPr>
        </p:nvSpPr>
        <p:spPr>
          <a:xfrm>
            <a:off x="1081088" y="1631950"/>
            <a:ext cx="7605712" cy="4376738"/>
          </a:xfrm>
        </p:spPr>
        <p:txBody>
          <a:bodyPr/>
          <a:lstStyle/>
          <a:p>
            <a:r>
              <a:rPr lang="hu-HU" altLang="hu-HU" sz="2800" smtClean="0"/>
              <a:t>Frekvencia tartomány: 300 MHz – 300 GHz</a:t>
            </a:r>
          </a:p>
        </p:txBody>
      </p:sp>
      <p:sp>
        <p:nvSpPr>
          <p:cNvPr id="21508" name="Dia számának helye 3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88E4C1F1-F005-4CBF-9C3F-9718DD44A84E}" type="slidenum">
              <a:rPr lang="hu-HU" altLang="hu-HU" sz="1200">
                <a:latin typeface="Arial Black" panose="020B0A040201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hu-HU" altLang="hu-HU" sz="120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1509" name="Élőláb helye 4"/>
          <p:cNvSpPr txBox="1">
            <a:spLocks noGrp="1"/>
          </p:cNvSpPr>
          <p:nvPr/>
        </p:nvSpPr>
        <p:spPr bwMode="auto">
          <a:xfrm>
            <a:off x="755650" y="6248400"/>
            <a:ext cx="73453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hu-HU" altLang="hu-HU" sz="1200">
                <a:cs typeface="Arial" panose="020B0604020202020204" pitchFamily="34" charset="0"/>
              </a:rPr>
              <a:t>TÁMOP-4.2.4.A/2-11/1-2012-0001 </a:t>
            </a:r>
          </a:p>
          <a:p>
            <a:pPr algn="ctr" eaLnBrk="1" hangingPunct="1">
              <a:buFontTx/>
              <a:buNone/>
            </a:pPr>
            <a:r>
              <a:rPr lang="hu-HU" altLang="hu-HU" sz="1200">
                <a:cs typeface="Arial" panose="020B0604020202020204" pitchFamily="34" charset="0"/>
              </a:rPr>
              <a:t>A2-MZPD-13-0099 </a:t>
            </a:r>
          </a:p>
        </p:txBody>
      </p:sp>
      <p:pic>
        <p:nvPicPr>
          <p:cNvPr id="17415" name="Picture 12" descr="http://trafo01.uw.hu/13web_graf/elektromagneses_spektrum1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2357438"/>
            <a:ext cx="7358062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églalap 10"/>
          <p:cNvSpPr>
            <a:spLocks noChangeArrowheads="1"/>
          </p:cNvSpPr>
          <p:nvPr/>
        </p:nvSpPr>
        <p:spPr bwMode="auto">
          <a:xfrm>
            <a:off x="5786438" y="6000750"/>
            <a:ext cx="33575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800" b="1">
                <a:cs typeface="Arial" panose="020B0604020202020204" pitchFamily="34" charset="0"/>
              </a:rPr>
              <a:t>http://trafo01.uw.hu/13web_graf/elektromagneses_spektrum.html</a:t>
            </a:r>
          </a:p>
        </p:txBody>
      </p:sp>
      <p:sp>
        <p:nvSpPr>
          <p:cNvPr id="17417" name="Szabadkézi sokszög 10"/>
          <p:cNvSpPr>
            <a:spLocks noChangeArrowheads="1"/>
          </p:cNvSpPr>
          <p:nvPr/>
        </p:nvSpPr>
        <p:spPr bwMode="auto">
          <a:xfrm>
            <a:off x="4071938" y="3857625"/>
            <a:ext cx="850900" cy="501650"/>
          </a:xfrm>
          <a:custGeom>
            <a:avLst/>
            <a:gdLst>
              <a:gd name="T0" fmla="*/ 720423 w 851627"/>
              <a:gd name="T1" fmla="*/ 121546 h 501480"/>
              <a:gd name="T2" fmla="*/ 621055 w 851627"/>
              <a:gd name="T3" fmla="*/ 57474 h 501480"/>
              <a:gd name="T4" fmla="*/ 583794 w 851627"/>
              <a:gd name="T5" fmla="*/ 44670 h 501480"/>
              <a:gd name="T6" fmla="*/ 534108 w 851627"/>
              <a:gd name="T7" fmla="*/ 6232 h 501480"/>
              <a:gd name="T8" fmla="*/ 397475 w 851627"/>
              <a:gd name="T9" fmla="*/ 19036 h 501480"/>
              <a:gd name="T10" fmla="*/ 285686 w 851627"/>
              <a:gd name="T11" fmla="*/ 83108 h 501480"/>
              <a:gd name="T12" fmla="*/ 211159 w 851627"/>
              <a:gd name="T13" fmla="*/ 147178 h 501480"/>
              <a:gd name="T14" fmla="*/ 49684 w 851627"/>
              <a:gd name="T15" fmla="*/ 159984 h 501480"/>
              <a:gd name="T16" fmla="*/ 12414 w 851627"/>
              <a:gd name="T17" fmla="*/ 185612 h 501480"/>
              <a:gd name="T18" fmla="*/ 0 w 851627"/>
              <a:gd name="T19" fmla="*/ 224047 h 501480"/>
              <a:gd name="T20" fmla="*/ 37267 w 851627"/>
              <a:gd name="T21" fmla="*/ 352170 h 501480"/>
              <a:gd name="T22" fmla="*/ 74526 w 851627"/>
              <a:gd name="T23" fmla="*/ 364983 h 501480"/>
              <a:gd name="T24" fmla="*/ 111790 w 851627"/>
              <a:gd name="T25" fmla="*/ 390607 h 501480"/>
              <a:gd name="T26" fmla="*/ 173895 w 851627"/>
              <a:gd name="T27" fmla="*/ 441858 h 501480"/>
              <a:gd name="T28" fmla="*/ 198738 w 851627"/>
              <a:gd name="T29" fmla="*/ 480295 h 501480"/>
              <a:gd name="T30" fmla="*/ 236001 w 851627"/>
              <a:gd name="T31" fmla="*/ 493107 h 501480"/>
              <a:gd name="T32" fmla="*/ 472002 w 851627"/>
              <a:gd name="T33" fmla="*/ 505917 h 501480"/>
              <a:gd name="T34" fmla="*/ 732845 w 851627"/>
              <a:gd name="T35" fmla="*/ 480295 h 501480"/>
              <a:gd name="T36" fmla="*/ 770109 w 851627"/>
              <a:gd name="T37" fmla="*/ 454670 h 501480"/>
              <a:gd name="T38" fmla="*/ 782530 w 851627"/>
              <a:gd name="T39" fmla="*/ 185612 h 501480"/>
              <a:gd name="T40" fmla="*/ 757689 w 851627"/>
              <a:gd name="T41" fmla="*/ 147178 h 501480"/>
              <a:gd name="T42" fmla="*/ 745267 w 851627"/>
              <a:gd name="T43" fmla="*/ 108742 h 501480"/>
              <a:gd name="T44" fmla="*/ 720423 w 851627"/>
              <a:gd name="T45" fmla="*/ 121546 h 50148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851627"/>
              <a:gd name="T70" fmla="*/ 0 h 501480"/>
              <a:gd name="T71" fmla="*/ 851627 w 851627"/>
              <a:gd name="T72" fmla="*/ 501480 h 50148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851627" h="501480">
                <a:moveTo>
                  <a:pt x="736600" y="120480"/>
                </a:moveTo>
                <a:cubicBezTo>
                  <a:pt x="696348" y="60103"/>
                  <a:pt x="725680" y="87207"/>
                  <a:pt x="635000" y="56980"/>
                </a:cubicBezTo>
                <a:lnTo>
                  <a:pt x="596900" y="44280"/>
                </a:lnTo>
                <a:cubicBezTo>
                  <a:pt x="579967" y="31580"/>
                  <a:pt x="567081" y="8977"/>
                  <a:pt x="546100" y="6180"/>
                </a:cubicBezTo>
                <a:cubicBezTo>
                  <a:pt x="499751" y="0"/>
                  <a:pt x="452689" y="12267"/>
                  <a:pt x="406400" y="18880"/>
                </a:cubicBezTo>
                <a:cubicBezTo>
                  <a:pt x="369137" y="24203"/>
                  <a:pt x="311491" y="62989"/>
                  <a:pt x="292100" y="82380"/>
                </a:cubicBezTo>
                <a:cubicBezTo>
                  <a:pt x="280017" y="94463"/>
                  <a:pt x="237662" y="141800"/>
                  <a:pt x="215900" y="145880"/>
                </a:cubicBezTo>
                <a:cubicBezTo>
                  <a:pt x="161649" y="156052"/>
                  <a:pt x="105833" y="154347"/>
                  <a:pt x="50800" y="158580"/>
                </a:cubicBezTo>
                <a:cubicBezTo>
                  <a:pt x="38100" y="167047"/>
                  <a:pt x="22235" y="172061"/>
                  <a:pt x="12700" y="183980"/>
                </a:cubicBezTo>
                <a:cubicBezTo>
                  <a:pt x="4337" y="194433"/>
                  <a:pt x="0" y="208693"/>
                  <a:pt x="0" y="222080"/>
                </a:cubicBezTo>
                <a:cubicBezTo>
                  <a:pt x="0" y="256539"/>
                  <a:pt x="3672" y="321538"/>
                  <a:pt x="38100" y="349080"/>
                </a:cubicBezTo>
                <a:cubicBezTo>
                  <a:pt x="48553" y="357443"/>
                  <a:pt x="64226" y="355793"/>
                  <a:pt x="76200" y="361780"/>
                </a:cubicBezTo>
                <a:cubicBezTo>
                  <a:pt x="89852" y="368606"/>
                  <a:pt x="101600" y="378713"/>
                  <a:pt x="114300" y="387180"/>
                </a:cubicBezTo>
                <a:cubicBezTo>
                  <a:pt x="187093" y="496369"/>
                  <a:pt x="90166" y="367873"/>
                  <a:pt x="177800" y="437980"/>
                </a:cubicBezTo>
                <a:cubicBezTo>
                  <a:pt x="189719" y="447515"/>
                  <a:pt x="191281" y="466545"/>
                  <a:pt x="203200" y="476080"/>
                </a:cubicBezTo>
                <a:cubicBezTo>
                  <a:pt x="213653" y="484443"/>
                  <a:pt x="227968" y="487568"/>
                  <a:pt x="241300" y="488780"/>
                </a:cubicBezTo>
                <a:cubicBezTo>
                  <a:pt x="321514" y="496072"/>
                  <a:pt x="402167" y="497247"/>
                  <a:pt x="482600" y="501480"/>
                </a:cubicBezTo>
                <a:cubicBezTo>
                  <a:pt x="490938" y="500839"/>
                  <a:pt x="710906" y="486551"/>
                  <a:pt x="749300" y="476080"/>
                </a:cubicBezTo>
                <a:cubicBezTo>
                  <a:pt x="764026" y="472064"/>
                  <a:pt x="774700" y="459147"/>
                  <a:pt x="787400" y="450680"/>
                </a:cubicBezTo>
                <a:cubicBezTo>
                  <a:pt x="851627" y="354339"/>
                  <a:pt x="831178" y="401524"/>
                  <a:pt x="800100" y="183980"/>
                </a:cubicBezTo>
                <a:cubicBezTo>
                  <a:pt x="797941" y="168870"/>
                  <a:pt x="781526" y="159532"/>
                  <a:pt x="774700" y="145880"/>
                </a:cubicBezTo>
                <a:cubicBezTo>
                  <a:pt x="768713" y="133906"/>
                  <a:pt x="771466" y="117246"/>
                  <a:pt x="762000" y="107780"/>
                </a:cubicBezTo>
                <a:cubicBezTo>
                  <a:pt x="752534" y="98314"/>
                  <a:pt x="723900" y="95080"/>
                  <a:pt x="736600" y="120480"/>
                </a:cubicBezTo>
                <a:close/>
              </a:path>
            </a:pathLst>
          </a:custGeom>
          <a:noFill/>
          <a:ln w="38100" algn="ctr">
            <a:solidFill>
              <a:schemeClr val="accent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hu-HU">
              <a:solidFill>
                <a:srgbClr val="6666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ím 1"/>
          <p:cNvSpPr>
            <a:spLocks noGrp="1"/>
          </p:cNvSpPr>
          <p:nvPr>
            <p:ph type="title" idx="4294967295"/>
          </p:nvPr>
        </p:nvSpPr>
        <p:spPr>
          <a:xfrm>
            <a:off x="381000" y="381000"/>
            <a:ext cx="8077200" cy="990600"/>
          </a:xfrm>
        </p:spPr>
        <p:txBody>
          <a:bodyPr/>
          <a:lstStyle/>
          <a:p>
            <a:pPr algn="ctr"/>
            <a:r>
              <a:rPr lang="hu-HU" altLang="hu-HU" smtClean="0">
                <a:solidFill>
                  <a:schemeClr val="hlink"/>
                </a:solidFill>
              </a:rPr>
              <a:t>Mérnöki tevékenység</a:t>
            </a:r>
            <a:r>
              <a:rPr lang="hu-HU" altLang="hu-HU" sz="3400" smtClean="0">
                <a:solidFill>
                  <a:schemeClr val="hlink"/>
                </a:solidFill>
              </a:rPr>
              <a:t> – kutatás</a:t>
            </a:r>
          </a:p>
        </p:txBody>
      </p:sp>
      <p:sp>
        <p:nvSpPr>
          <p:cNvPr id="18435" name="Tartalom helye 2"/>
          <p:cNvSpPr>
            <a:spLocks noGrp="1"/>
          </p:cNvSpPr>
          <p:nvPr>
            <p:ph idx="4294967295"/>
          </p:nvPr>
        </p:nvSpPr>
        <p:spPr>
          <a:xfrm>
            <a:off x="1071563" y="1524000"/>
            <a:ext cx="7820025" cy="4643438"/>
          </a:xfrm>
        </p:spPr>
        <p:txBody>
          <a:bodyPr/>
          <a:lstStyle/>
          <a:p>
            <a:pPr>
              <a:defRPr/>
            </a:pPr>
            <a:r>
              <a:rPr lang="hu-HU" altLang="hu-HU" sz="2800" dirty="0" smtClean="0"/>
              <a:t>Észterezés (biodízel előállítása)</a:t>
            </a:r>
          </a:p>
          <a:p>
            <a:pPr lvl="1">
              <a:defRPr/>
            </a:pPr>
            <a:r>
              <a:rPr lang="hu-HU" altLang="hu-HU" sz="2000" dirty="0" smtClean="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elegyet alkotó összetevők arányai + folyamatparaméterek</a:t>
            </a:r>
          </a:p>
          <a:p>
            <a:pPr algn="ctr">
              <a:defRPr/>
            </a:pPr>
            <a:endParaRPr lang="hu-HU" altLang="hu-HU" sz="2200" dirty="0" smtClean="0"/>
          </a:p>
        </p:txBody>
      </p:sp>
      <p:sp>
        <p:nvSpPr>
          <p:cNvPr id="22532" name="Dia számának helye 3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33E56A22-3AC4-40DF-95E4-94BCA2D83A48}" type="slidenum">
              <a:rPr lang="hu-HU" altLang="hu-HU" sz="1200">
                <a:latin typeface="Arial Black" panose="020B0A040201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hu-HU" altLang="hu-HU" sz="120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533" name="Élőláb helye 4"/>
          <p:cNvSpPr txBox="1">
            <a:spLocks noGrp="1"/>
          </p:cNvSpPr>
          <p:nvPr/>
        </p:nvSpPr>
        <p:spPr bwMode="auto">
          <a:xfrm>
            <a:off x="755650" y="6248400"/>
            <a:ext cx="73453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hu-HU" altLang="hu-HU" sz="1200">
                <a:cs typeface="Arial" panose="020B0604020202020204" pitchFamily="34" charset="0"/>
              </a:rPr>
              <a:t>TÁMOP-4.2.4.A/2-11/1-2012-0001 </a:t>
            </a:r>
          </a:p>
          <a:p>
            <a:pPr algn="ctr" eaLnBrk="1" hangingPunct="1">
              <a:buFontTx/>
              <a:buNone/>
            </a:pPr>
            <a:r>
              <a:rPr lang="hu-HU" altLang="hu-HU" sz="1200">
                <a:cs typeface="Arial" panose="020B0604020202020204" pitchFamily="34" charset="0"/>
              </a:rPr>
              <a:t>A2-MZPD-13-0099 </a:t>
            </a:r>
          </a:p>
        </p:txBody>
      </p:sp>
      <p:sp>
        <p:nvSpPr>
          <p:cNvPr id="22534" name="Szövegdoboz 11"/>
          <p:cNvSpPr txBox="1">
            <a:spLocks noChangeArrowheads="1"/>
          </p:cNvSpPr>
          <p:nvPr/>
        </p:nvSpPr>
        <p:spPr bwMode="auto">
          <a:xfrm>
            <a:off x="2143125" y="2571750"/>
            <a:ext cx="1428750" cy="646113"/>
          </a:xfrm>
          <a:prstGeom prst="rect">
            <a:avLst/>
          </a:prstGeom>
          <a:noFill/>
          <a:ln w="6350">
            <a:solidFill>
              <a:schemeClr val="bg2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b="1">
                <a:solidFill>
                  <a:schemeClr val="bg2"/>
                </a:solidFill>
                <a:cs typeface="Arial" panose="020B0604020202020204" pitchFamily="34" charset="0"/>
              </a:rPr>
              <a:t>növényi olaj</a:t>
            </a:r>
          </a:p>
        </p:txBody>
      </p:sp>
      <p:sp>
        <p:nvSpPr>
          <p:cNvPr id="22535" name="Szövegdoboz 12"/>
          <p:cNvSpPr txBox="1">
            <a:spLocks noChangeArrowheads="1"/>
          </p:cNvSpPr>
          <p:nvPr/>
        </p:nvSpPr>
        <p:spPr bwMode="auto">
          <a:xfrm>
            <a:off x="4357688" y="2571750"/>
            <a:ext cx="1428750" cy="647700"/>
          </a:xfrm>
          <a:prstGeom prst="rect">
            <a:avLst/>
          </a:prstGeom>
          <a:noFill/>
          <a:ln w="6350">
            <a:solidFill>
              <a:schemeClr val="bg2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b="1">
                <a:solidFill>
                  <a:schemeClr val="bg2"/>
                </a:solidFill>
                <a:cs typeface="Arial" panose="020B0604020202020204" pitchFamily="34" charset="0"/>
              </a:rPr>
              <a:t>metanol</a:t>
            </a:r>
          </a:p>
        </p:txBody>
      </p:sp>
      <p:sp>
        <p:nvSpPr>
          <p:cNvPr id="22536" name="Szövegdoboz 13"/>
          <p:cNvSpPr txBox="1">
            <a:spLocks noChangeArrowheads="1"/>
          </p:cNvSpPr>
          <p:nvPr/>
        </p:nvSpPr>
        <p:spPr bwMode="auto">
          <a:xfrm>
            <a:off x="6643688" y="2571750"/>
            <a:ext cx="1428750" cy="647700"/>
          </a:xfrm>
          <a:prstGeom prst="rect">
            <a:avLst/>
          </a:prstGeom>
          <a:noFill/>
          <a:ln w="6350">
            <a:solidFill>
              <a:schemeClr val="bg2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b="1">
                <a:solidFill>
                  <a:schemeClr val="bg2"/>
                </a:solidFill>
                <a:cs typeface="Arial" panose="020B0604020202020204" pitchFamily="34" charset="0"/>
              </a:rPr>
              <a:t>katalizátor</a:t>
            </a:r>
          </a:p>
        </p:txBody>
      </p:sp>
      <p:sp>
        <p:nvSpPr>
          <p:cNvPr id="14346" name="Szövegdoboz 16"/>
          <p:cNvSpPr txBox="1">
            <a:spLocks noChangeArrowheads="1"/>
          </p:cNvSpPr>
          <p:nvPr/>
        </p:nvSpPr>
        <p:spPr bwMode="auto">
          <a:xfrm>
            <a:off x="4214813" y="4006850"/>
            <a:ext cx="1643062" cy="646113"/>
          </a:xfrm>
          <a:prstGeom prst="rect">
            <a:avLst/>
          </a:prstGeom>
          <a:noFill/>
          <a:ln w="6350">
            <a:solidFill>
              <a:schemeClr val="bg2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hu-HU" altLang="hu-HU" sz="1200" b="1" cap="all" dirty="0" smtClean="0">
                <a:solidFill>
                  <a:srgbClr val="666699"/>
                </a:solidFill>
                <a:cs typeface="Arial" charset="0"/>
              </a:rPr>
              <a:t>Mikrohullámmal támogatott észterezés</a:t>
            </a:r>
          </a:p>
        </p:txBody>
      </p:sp>
      <p:sp>
        <p:nvSpPr>
          <p:cNvPr id="22538" name="Szövegdoboz 17"/>
          <p:cNvSpPr txBox="1">
            <a:spLocks noChangeArrowheads="1"/>
          </p:cNvSpPr>
          <p:nvPr/>
        </p:nvSpPr>
        <p:spPr bwMode="auto">
          <a:xfrm>
            <a:off x="2857500" y="4786313"/>
            <a:ext cx="1428750" cy="646112"/>
          </a:xfrm>
          <a:prstGeom prst="rect">
            <a:avLst/>
          </a:prstGeom>
          <a:noFill/>
          <a:ln w="6350">
            <a:solidFill>
              <a:schemeClr val="bg2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b="1">
                <a:solidFill>
                  <a:schemeClr val="bg2"/>
                </a:solidFill>
                <a:cs typeface="Arial" panose="020B0604020202020204" pitchFamily="34" charset="0"/>
              </a:rPr>
              <a:t>növényolaj metilészter</a:t>
            </a:r>
          </a:p>
        </p:txBody>
      </p:sp>
      <p:sp>
        <p:nvSpPr>
          <p:cNvPr id="22539" name="Szövegdoboz 18"/>
          <p:cNvSpPr txBox="1">
            <a:spLocks noChangeArrowheads="1"/>
          </p:cNvSpPr>
          <p:nvPr/>
        </p:nvSpPr>
        <p:spPr bwMode="auto">
          <a:xfrm>
            <a:off x="5857875" y="4786313"/>
            <a:ext cx="1428750" cy="647700"/>
          </a:xfrm>
          <a:prstGeom prst="rect">
            <a:avLst/>
          </a:prstGeom>
          <a:noFill/>
          <a:ln w="6350">
            <a:solidFill>
              <a:schemeClr val="bg2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b="1">
                <a:solidFill>
                  <a:schemeClr val="bg2"/>
                </a:solidFill>
                <a:cs typeface="Arial" panose="020B0604020202020204" pitchFamily="34" charset="0"/>
              </a:rPr>
              <a:t>glicerin</a:t>
            </a:r>
          </a:p>
        </p:txBody>
      </p:sp>
      <p:sp>
        <p:nvSpPr>
          <p:cNvPr id="20" name="Pluszjel 19"/>
          <p:cNvSpPr/>
          <p:nvPr/>
        </p:nvSpPr>
        <p:spPr bwMode="auto">
          <a:xfrm>
            <a:off x="4857750" y="4857750"/>
            <a:ext cx="428625" cy="428625"/>
          </a:xfrm>
          <a:prstGeom prst="mathPlus">
            <a:avLst/>
          </a:prstGeom>
          <a:solidFill>
            <a:srgbClr val="666699"/>
          </a:solidFill>
          <a:ln w="9525" cap="flat" cmpd="sng" algn="ctr">
            <a:solidFill>
              <a:srgbClr val="66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hu-HU" sz="1800">
              <a:solidFill>
                <a:srgbClr val="666699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Szalagív 21"/>
          <p:cNvSpPr/>
          <p:nvPr/>
        </p:nvSpPr>
        <p:spPr bwMode="auto">
          <a:xfrm>
            <a:off x="2786050" y="3357562"/>
            <a:ext cx="4643470" cy="428628"/>
          </a:xfrm>
          <a:prstGeom prst="blockArc">
            <a:avLst/>
          </a:prstGeom>
          <a:solidFill>
            <a:srgbClr val="666699"/>
          </a:solidFill>
          <a:ln w="9525" cap="flat" cmpd="sng" algn="ctr">
            <a:solidFill>
              <a:srgbClr val="666699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10800000" lon="0" rev="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hu-HU" sz="1800">
              <a:solidFill>
                <a:srgbClr val="666699"/>
              </a:solidFill>
              <a:latin typeface="Arial" charset="0"/>
              <a:cs typeface="Arial" charset="0"/>
            </a:endParaRPr>
          </a:p>
        </p:txBody>
      </p:sp>
      <p:sp>
        <p:nvSpPr>
          <p:cNvPr id="22542" name="Lefelé nyíl 22"/>
          <p:cNvSpPr>
            <a:spLocks noChangeArrowheads="1"/>
          </p:cNvSpPr>
          <p:nvPr/>
        </p:nvSpPr>
        <p:spPr bwMode="auto">
          <a:xfrm>
            <a:off x="5000625" y="3643313"/>
            <a:ext cx="142875" cy="35718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666699"/>
          </a:solidFill>
          <a:ln w="9525" algn="ctr">
            <a:solidFill>
              <a:srgbClr val="666699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>
              <a:solidFill>
                <a:srgbClr val="666699"/>
              </a:solidFill>
              <a:cs typeface="Arial" panose="020B0604020202020204" pitchFamily="34" charset="0"/>
            </a:endParaRPr>
          </a:p>
        </p:txBody>
      </p:sp>
      <p:sp>
        <p:nvSpPr>
          <p:cNvPr id="27" name="Lefelé nyíl 26"/>
          <p:cNvSpPr/>
          <p:nvPr/>
        </p:nvSpPr>
        <p:spPr bwMode="auto">
          <a:xfrm>
            <a:off x="6143636" y="4214818"/>
            <a:ext cx="142876" cy="571504"/>
          </a:xfrm>
          <a:prstGeom prst="downArrow">
            <a:avLst/>
          </a:prstGeom>
          <a:solidFill>
            <a:srgbClr val="666699"/>
          </a:solidFill>
          <a:ln w="9525" cap="flat" cmpd="sng" algn="ctr">
            <a:solidFill>
              <a:srgbClr val="666699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360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hu-HU" sz="1800">
              <a:solidFill>
                <a:srgbClr val="666699"/>
              </a:solidFill>
              <a:latin typeface="Arial" charset="0"/>
              <a:cs typeface="Arial" charset="0"/>
            </a:endParaRPr>
          </a:p>
        </p:txBody>
      </p:sp>
      <p:sp>
        <p:nvSpPr>
          <p:cNvPr id="28" name="Lefelé nyíl 27"/>
          <p:cNvSpPr/>
          <p:nvPr/>
        </p:nvSpPr>
        <p:spPr bwMode="auto">
          <a:xfrm>
            <a:off x="3857620" y="4214818"/>
            <a:ext cx="142876" cy="571504"/>
          </a:xfrm>
          <a:prstGeom prst="downArrow">
            <a:avLst/>
          </a:prstGeom>
          <a:solidFill>
            <a:srgbClr val="666699"/>
          </a:solidFill>
          <a:ln w="9525" cap="flat" cmpd="sng" algn="ctr">
            <a:solidFill>
              <a:srgbClr val="666699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800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hu-HU" sz="1800">
              <a:solidFill>
                <a:srgbClr val="666699"/>
              </a:solidFill>
              <a:latin typeface="Arial" charset="0"/>
              <a:cs typeface="Arial" charset="0"/>
            </a:endParaRPr>
          </a:p>
        </p:txBody>
      </p:sp>
      <p:sp>
        <p:nvSpPr>
          <p:cNvPr id="22545" name="Szalagnyíl jobbra 29"/>
          <p:cNvSpPr>
            <a:spLocks noChangeArrowheads="1"/>
          </p:cNvSpPr>
          <p:nvPr/>
        </p:nvSpPr>
        <p:spPr bwMode="auto">
          <a:xfrm>
            <a:off x="2428875" y="5000625"/>
            <a:ext cx="357188" cy="928688"/>
          </a:xfrm>
          <a:prstGeom prst="curvedRightArrow">
            <a:avLst>
              <a:gd name="adj1" fmla="val 24989"/>
              <a:gd name="adj2" fmla="val 50002"/>
              <a:gd name="adj3" fmla="val 25000"/>
            </a:avLst>
          </a:prstGeom>
          <a:solidFill>
            <a:srgbClr val="666699"/>
          </a:solidFill>
          <a:ln w="9525" algn="ctr">
            <a:solidFill>
              <a:srgbClr val="666699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>
              <a:solidFill>
                <a:srgbClr val="666699"/>
              </a:solidFill>
              <a:cs typeface="Arial" panose="020B0604020202020204" pitchFamily="34" charset="0"/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2857500" y="5715000"/>
            <a:ext cx="1428750" cy="369888"/>
          </a:xfrm>
          <a:prstGeom prst="rect">
            <a:avLst/>
          </a:prstGeom>
          <a:noFill/>
          <a:ln w="6350">
            <a:solidFill>
              <a:schemeClr val="bg2"/>
            </a:solidFill>
            <a:prstDash val="sysDot"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hu-HU" sz="1800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biodízel</a:t>
            </a:r>
          </a:p>
        </p:txBody>
      </p:sp>
      <p:sp>
        <p:nvSpPr>
          <p:cNvPr id="22547" name="Téglalap 31"/>
          <p:cNvSpPr>
            <a:spLocks noChangeArrowheads="1"/>
          </p:cNvSpPr>
          <p:nvPr/>
        </p:nvSpPr>
        <p:spPr bwMode="auto">
          <a:xfrm rot="-5400000">
            <a:off x="1657350" y="5200651"/>
            <a:ext cx="10048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 b="1">
                <a:solidFill>
                  <a:schemeClr val="bg2"/>
                </a:solidFill>
                <a:cs typeface="Arial" panose="020B0604020202020204" pitchFamily="34" charset="0"/>
              </a:rPr>
              <a:t>tisztítás,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 b="1">
                <a:solidFill>
                  <a:schemeClr val="bg2"/>
                </a:solidFill>
                <a:cs typeface="Arial" panose="020B0604020202020204" pitchFamily="34" charset="0"/>
              </a:rPr>
              <a:t>desztillálás</a:t>
            </a:r>
            <a:endParaRPr lang="hu-HU" altLang="hu-HU" sz="1200" b="1">
              <a:cs typeface="Arial" panose="020B0604020202020204" pitchFamily="34" charset="0"/>
            </a:endParaRPr>
          </a:p>
        </p:txBody>
      </p:sp>
      <p:sp>
        <p:nvSpPr>
          <p:cNvPr id="24" name="Pluszjel 23"/>
          <p:cNvSpPr/>
          <p:nvPr/>
        </p:nvSpPr>
        <p:spPr bwMode="auto">
          <a:xfrm>
            <a:off x="3786188" y="2643188"/>
            <a:ext cx="428625" cy="428625"/>
          </a:xfrm>
          <a:prstGeom prst="mathPlus">
            <a:avLst/>
          </a:prstGeom>
          <a:solidFill>
            <a:srgbClr val="666699"/>
          </a:solidFill>
          <a:ln w="9525" cap="flat" cmpd="sng" algn="ctr">
            <a:solidFill>
              <a:srgbClr val="66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hu-HU" sz="1800">
              <a:solidFill>
                <a:srgbClr val="666699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Pluszjel 24"/>
          <p:cNvSpPr/>
          <p:nvPr/>
        </p:nvSpPr>
        <p:spPr bwMode="auto">
          <a:xfrm>
            <a:off x="6000750" y="2643188"/>
            <a:ext cx="428625" cy="428625"/>
          </a:xfrm>
          <a:prstGeom prst="mathPlus">
            <a:avLst/>
          </a:prstGeom>
          <a:solidFill>
            <a:srgbClr val="666699"/>
          </a:solidFill>
          <a:ln w="9525" cap="flat" cmpd="sng" algn="ctr">
            <a:solidFill>
              <a:srgbClr val="66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hu-HU" sz="1800">
              <a:solidFill>
                <a:srgbClr val="666699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ím 1"/>
          <p:cNvSpPr>
            <a:spLocks noGrp="1"/>
          </p:cNvSpPr>
          <p:nvPr>
            <p:ph type="title" idx="4294967295"/>
          </p:nvPr>
        </p:nvSpPr>
        <p:spPr>
          <a:xfrm>
            <a:off x="1643063" y="2786063"/>
            <a:ext cx="6265862" cy="889000"/>
          </a:xfrm>
        </p:spPr>
        <p:txBody>
          <a:bodyPr/>
          <a:lstStyle/>
          <a:p>
            <a:r>
              <a:rPr lang="hu-HU" altLang="hu-HU" smtClean="0"/>
              <a:t> </a:t>
            </a:r>
          </a:p>
        </p:txBody>
      </p:sp>
      <p:sp>
        <p:nvSpPr>
          <p:cNvPr id="23555" name="Dia számának helye 3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F9AB9041-E34A-486F-B7D1-C098DB9532FC}" type="slidenum">
              <a:rPr lang="hu-HU" altLang="hu-HU" sz="1200">
                <a:latin typeface="Arial Black" panose="020B0A040201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hu-HU" altLang="hu-HU" sz="120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3556" name="Élőláb helye 4"/>
          <p:cNvSpPr txBox="1">
            <a:spLocks noGrp="1"/>
          </p:cNvSpPr>
          <p:nvPr/>
        </p:nvSpPr>
        <p:spPr bwMode="auto">
          <a:xfrm>
            <a:off x="755650" y="6248400"/>
            <a:ext cx="73453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hu-HU" altLang="hu-HU" sz="1200">
                <a:cs typeface="Arial" panose="020B0604020202020204" pitchFamily="34" charset="0"/>
              </a:rPr>
              <a:t>TÁMOP-4.2.4.A/2-11/1-2012-0001 </a:t>
            </a:r>
          </a:p>
          <a:p>
            <a:pPr algn="ctr" eaLnBrk="1" hangingPunct="1">
              <a:buFontTx/>
              <a:buNone/>
            </a:pPr>
            <a:r>
              <a:rPr lang="hu-HU" altLang="hu-HU" sz="1200">
                <a:cs typeface="Arial" panose="020B0604020202020204" pitchFamily="34" charset="0"/>
              </a:rPr>
              <a:t>A2-MZPD-13-0099 </a:t>
            </a:r>
          </a:p>
        </p:txBody>
      </p:sp>
      <p:sp>
        <p:nvSpPr>
          <p:cNvPr id="23557" name="Tartalom helye 2"/>
          <p:cNvSpPr txBox="1">
            <a:spLocks/>
          </p:cNvSpPr>
          <p:nvPr/>
        </p:nvSpPr>
        <p:spPr bwMode="auto">
          <a:xfrm>
            <a:off x="498475" y="1482725"/>
            <a:ext cx="811212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hu-HU" altLang="hu-HU" sz="2800">
                <a:cs typeface="Arial" panose="020B0604020202020204" pitchFamily="34" charset="0"/>
              </a:rPr>
              <a:t>Szegedi Tudományegyetem Mérnöki Kar</a:t>
            </a:r>
          </a:p>
          <a:p>
            <a:pPr algn="ctr">
              <a:buClrTx/>
              <a:buSzTx/>
              <a:buFontTx/>
              <a:buNone/>
            </a:pPr>
            <a:r>
              <a:rPr lang="hu-HU" altLang="hu-HU" sz="2000">
                <a:cs typeface="Arial" panose="020B0604020202020204" pitchFamily="34" charset="0"/>
              </a:rPr>
              <a:t>Hő- és Áramlástan Labor</a:t>
            </a:r>
          </a:p>
        </p:txBody>
      </p:sp>
      <p:sp>
        <p:nvSpPr>
          <p:cNvPr id="23558" name="Cím 1"/>
          <p:cNvSpPr txBox="1">
            <a:spLocks/>
          </p:cNvSpPr>
          <p:nvPr/>
        </p:nvSpPr>
        <p:spPr bwMode="auto">
          <a:xfrm>
            <a:off x="785813" y="228600"/>
            <a:ext cx="6986587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4400">
                <a:solidFill>
                  <a:schemeClr val="hlink"/>
                </a:solidFill>
                <a:cs typeface="Arial" panose="020B0604020202020204" pitchFamily="34" charset="0"/>
              </a:rPr>
              <a:t>…eredmény(es)</a:t>
            </a:r>
          </a:p>
        </p:txBody>
      </p:sp>
      <p:pic>
        <p:nvPicPr>
          <p:cNvPr id="23559" name="Kép 9" descr="Fénykép-007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5" b="20833"/>
          <a:stretch>
            <a:fillRect/>
          </a:stretch>
        </p:blipFill>
        <p:spPr bwMode="auto">
          <a:xfrm>
            <a:off x="2711450" y="2532063"/>
            <a:ext cx="3729038" cy="347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Kép 9" descr="Fénykép-008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62"/>
          <a:stretch>
            <a:fillRect/>
          </a:stretch>
        </p:blipFill>
        <p:spPr bwMode="auto">
          <a:xfrm>
            <a:off x="755650" y="3100388"/>
            <a:ext cx="135096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Line 12"/>
          <p:cNvSpPr>
            <a:spLocks noChangeShapeType="1"/>
          </p:cNvSpPr>
          <p:nvPr/>
        </p:nvSpPr>
        <p:spPr bwMode="auto">
          <a:xfrm flipH="1" flipV="1">
            <a:off x="2106613" y="3959225"/>
            <a:ext cx="2008187" cy="749300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u-HU"/>
          </a:p>
        </p:txBody>
      </p:sp>
      <p:pic>
        <p:nvPicPr>
          <p:cNvPr id="11" name="Kép 8" descr="Fénykép-0076.jpg"/>
          <p:cNvPicPr>
            <a:picLocks noChangeAspect="1"/>
          </p:cNvPicPr>
          <p:nvPr/>
        </p:nvPicPr>
        <p:blipFill>
          <a:blip r:embed="rId4"/>
          <a:srcRect b="9482"/>
          <a:stretch>
            <a:fillRect/>
          </a:stretch>
        </p:blipFill>
        <p:spPr bwMode="auto">
          <a:xfrm>
            <a:off x="7291400" y="3590050"/>
            <a:ext cx="1622413" cy="1958588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3" name="Téglalap 1"/>
          <p:cNvSpPr>
            <a:spLocks noChangeArrowheads="1"/>
          </p:cNvSpPr>
          <p:nvPr/>
        </p:nvSpPr>
        <p:spPr bwMode="auto">
          <a:xfrm>
            <a:off x="7620000" y="5564188"/>
            <a:ext cx="106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000"/>
              <a:t>biodízel</a:t>
            </a:r>
          </a:p>
        </p:txBody>
      </p:sp>
      <p:sp>
        <p:nvSpPr>
          <p:cNvPr id="23564" name="Lefelé nyíl 8"/>
          <p:cNvSpPr>
            <a:spLocks noChangeArrowheads="1"/>
          </p:cNvSpPr>
          <p:nvPr/>
        </p:nvSpPr>
        <p:spPr bwMode="auto">
          <a:xfrm rot="-5400000">
            <a:off x="6784182" y="4193381"/>
            <a:ext cx="214312" cy="695325"/>
          </a:xfrm>
          <a:prstGeom prst="downArrow">
            <a:avLst>
              <a:gd name="adj1" fmla="val 50000"/>
              <a:gd name="adj2" fmla="val 50004"/>
            </a:avLst>
          </a:prstGeom>
          <a:solidFill>
            <a:srgbClr val="666699"/>
          </a:solidFill>
          <a:ln w="9525" algn="ctr">
            <a:solidFill>
              <a:srgbClr val="666699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>
              <a:solidFill>
                <a:srgbClr val="666699"/>
              </a:solidFill>
              <a:cs typeface="Arial" panose="020B060402020202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022" y="522725"/>
            <a:ext cx="1429849" cy="80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ím 1"/>
          <p:cNvSpPr>
            <a:spLocks noGrp="1"/>
          </p:cNvSpPr>
          <p:nvPr>
            <p:ph type="title" idx="4294967295"/>
          </p:nvPr>
        </p:nvSpPr>
        <p:spPr>
          <a:xfrm>
            <a:off x="755650" y="381000"/>
            <a:ext cx="7931150" cy="903288"/>
          </a:xfrm>
        </p:spPr>
        <p:txBody>
          <a:bodyPr/>
          <a:lstStyle/>
          <a:p>
            <a:pPr algn="ctr"/>
            <a:r>
              <a:rPr lang="hu-HU" altLang="hu-HU" smtClean="0">
                <a:solidFill>
                  <a:schemeClr val="hlink"/>
                </a:solidFill>
              </a:rPr>
              <a:t>… folyamat(optimalizálás)</a:t>
            </a:r>
          </a:p>
        </p:txBody>
      </p:sp>
      <p:sp>
        <p:nvSpPr>
          <p:cNvPr id="24579" name="Dia számának helye 3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8D9E26AD-1238-431F-9D62-F9D2F97FB42C}" type="slidenum">
              <a:rPr lang="hu-HU" altLang="hu-HU" sz="1200">
                <a:latin typeface="Arial Black" panose="020B0A040201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hu-HU" altLang="hu-HU" sz="120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4580" name="Élőláb helye 4"/>
          <p:cNvSpPr txBox="1">
            <a:spLocks noGrp="1"/>
          </p:cNvSpPr>
          <p:nvPr/>
        </p:nvSpPr>
        <p:spPr bwMode="auto">
          <a:xfrm>
            <a:off x="755650" y="6248400"/>
            <a:ext cx="73453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hu-HU" altLang="hu-HU" sz="1200">
                <a:cs typeface="Arial" panose="020B0604020202020204" pitchFamily="34" charset="0"/>
              </a:rPr>
              <a:t>TÁMOP-4.2.4.A/2-11/1-2012-0001 </a:t>
            </a:r>
          </a:p>
          <a:p>
            <a:pPr algn="ctr" eaLnBrk="1" hangingPunct="1">
              <a:buFontTx/>
              <a:buNone/>
            </a:pPr>
            <a:r>
              <a:rPr lang="hu-HU" altLang="hu-HU" sz="1200">
                <a:cs typeface="Arial" panose="020B0604020202020204" pitchFamily="34" charset="0"/>
              </a:rPr>
              <a:t>A2-MZPD-13-0099 </a:t>
            </a:r>
          </a:p>
        </p:txBody>
      </p:sp>
      <p:sp>
        <p:nvSpPr>
          <p:cNvPr id="24581" name="Szövegdoboz 8"/>
          <p:cNvSpPr txBox="1">
            <a:spLocks noChangeArrowheads="1"/>
          </p:cNvSpPr>
          <p:nvPr/>
        </p:nvSpPr>
        <p:spPr bwMode="auto">
          <a:xfrm>
            <a:off x="1824038" y="1533525"/>
            <a:ext cx="1643062" cy="523875"/>
          </a:xfrm>
          <a:prstGeom prst="rect">
            <a:avLst/>
          </a:prstGeom>
          <a:noFill/>
          <a:ln w="9525">
            <a:solidFill>
              <a:srgbClr val="66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400" b="1">
                <a:solidFill>
                  <a:schemeClr val="bg2"/>
                </a:solidFill>
                <a:cs typeface="Arial" panose="020B0604020202020204" pitchFamily="34" charset="0"/>
              </a:rPr>
              <a:t>Növényi olajok kiválasztása</a:t>
            </a:r>
          </a:p>
        </p:txBody>
      </p:sp>
      <p:sp>
        <p:nvSpPr>
          <p:cNvPr id="24582" name="Szövegdoboz 9"/>
          <p:cNvSpPr txBox="1">
            <a:spLocks noChangeArrowheads="1"/>
          </p:cNvSpPr>
          <p:nvPr/>
        </p:nvSpPr>
        <p:spPr bwMode="auto">
          <a:xfrm>
            <a:off x="4895850" y="1533525"/>
            <a:ext cx="2571750" cy="523875"/>
          </a:xfrm>
          <a:prstGeom prst="rect">
            <a:avLst/>
          </a:prstGeom>
          <a:noFill/>
          <a:ln w="9525">
            <a:solidFill>
              <a:srgbClr val="66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400" b="1">
                <a:solidFill>
                  <a:schemeClr val="bg2"/>
                </a:solidFill>
                <a:cs typeface="Arial" panose="020B0604020202020204" pitchFamily="34" charset="0"/>
              </a:rPr>
              <a:t>Mikrohullámú berendezés előkészítése átészterezésre</a:t>
            </a:r>
          </a:p>
        </p:txBody>
      </p:sp>
      <p:sp>
        <p:nvSpPr>
          <p:cNvPr id="24583" name="Szövegdoboz 10"/>
          <p:cNvSpPr txBox="1">
            <a:spLocks noChangeArrowheads="1"/>
          </p:cNvSpPr>
          <p:nvPr/>
        </p:nvSpPr>
        <p:spPr bwMode="auto">
          <a:xfrm>
            <a:off x="1538288" y="2319338"/>
            <a:ext cx="2214562" cy="523875"/>
          </a:xfrm>
          <a:prstGeom prst="rect">
            <a:avLst/>
          </a:prstGeom>
          <a:noFill/>
          <a:ln w="9525">
            <a:solidFill>
              <a:srgbClr val="66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400" b="1">
                <a:solidFill>
                  <a:schemeClr val="bg2"/>
                </a:solidFill>
                <a:cs typeface="Arial" panose="020B0604020202020204" pitchFamily="34" charset="0"/>
              </a:rPr>
              <a:t>Fontosabb paraméterek meghatározása</a:t>
            </a:r>
          </a:p>
        </p:txBody>
      </p:sp>
      <p:sp>
        <p:nvSpPr>
          <p:cNvPr id="24584" name="Szövegdoboz 11"/>
          <p:cNvSpPr txBox="1">
            <a:spLocks noChangeArrowheads="1"/>
          </p:cNvSpPr>
          <p:nvPr/>
        </p:nvSpPr>
        <p:spPr bwMode="auto">
          <a:xfrm>
            <a:off x="3324225" y="3105150"/>
            <a:ext cx="2143125" cy="523875"/>
          </a:xfrm>
          <a:prstGeom prst="rect">
            <a:avLst/>
          </a:prstGeom>
          <a:noFill/>
          <a:ln w="9525">
            <a:solidFill>
              <a:srgbClr val="66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400" b="1">
                <a:solidFill>
                  <a:schemeClr val="bg2"/>
                </a:solidFill>
                <a:cs typeface="Arial" panose="020B0604020202020204" pitchFamily="34" charset="0"/>
              </a:rPr>
              <a:t>Mikrohullámú észterezés elvégzése</a:t>
            </a:r>
          </a:p>
        </p:txBody>
      </p:sp>
      <p:sp>
        <p:nvSpPr>
          <p:cNvPr id="24585" name="Szövegdoboz 12"/>
          <p:cNvSpPr txBox="1">
            <a:spLocks noChangeArrowheads="1"/>
          </p:cNvSpPr>
          <p:nvPr/>
        </p:nvSpPr>
        <p:spPr bwMode="auto">
          <a:xfrm>
            <a:off x="3467100" y="3890963"/>
            <a:ext cx="1857375" cy="523875"/>
          </a:xfrm>
          <a:prstGeom prst="rect">
            <a:avLst/>
          </a:prstGeom>
          <a:noFill/>
          <a:ln w="9525">
            <a:solidFill>
              <a:srgbClr val="66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400" b="1">
                <a:solidFill>
                  <a:schemeClr val="bg2"/>
                </a:solidFill>
                <a:cs typeface="Arial" panose="020B0604020202020204" pitchFamily="34" charset="0"/>
              </a:rPr>
              <a:t>Mérési eredmények rögzítése</a:t>
            </a:r>
          </a:p>
        </p:txBody>
      </p:sp>
      <p:sp>
        <p:nvSpPr>
          <p:cNvPr id="24586" name="Szövegdoboz 13"/>
          <p:cNvSpPr txBox="1">
            <a:spLocks noChangeArrowheads="1"/>
          </p:cNvSpPr>
          <p:nvPr/>
        </p:nvSpPr>
        <p:spPr bwMode="auto">
          <a:xfrm>
            <a:off x="1323975" y="3890963"/>
            <a:ext cx="1285875" cy="523875"/>
          </a:xfrm>
          <a:prstGeom prst="rect">
            <a:avLst/>
          </a:prstGeom>
          <a:noFill/>
          <a:ln w="9525">
            <a:solidFill>
              <a:srgbClr val="66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400" b="1">
                <a:solidFill>
                  <a:schemeClr val="bg2"/>
                </a:solidFill>
                <a:cs typeface="Arial" panose="020B0604020202020204" pitchFamily="34" charset="0"/>
              </a:rPr>
              <a:t>Adatok importálása</a:t>
            </a:r>
          </a:p>
        </p:txBody>
      </p:sp>
      <p:sp>
        <p:nvSpPr>
          <p:cNvPr id="24587" name="Szövegdoboz 14"/>
          <p:cNvSpPr txBox="1">
            <a:spLocks noChangeArrowheads="1"/>
          </p:cNvSpPr>
          <p:nvPr/>
        </p:nvSpPr>
        <p:spPr bwMode="auto">
          <a:xfrm>
            <a:off x="895350" y="4748213"/>
            <a:ext cx="2143125" cy="523875"/>
          </a:xfrm>
          <a:prstGeom prst="rect">
            <a:avLst/>
          </a:prstGeom>
          <a:noFill/>
          <a:ln w="9525">
            <a:solidFill>
              <a:srgbClr val="66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400" b="1">
                <a:solidFill>
                  <a:schemeClr val="bg2"/>
                </a:solidFill>
                <a:cs typeface="Arial" panose="020B0604020202020204" pitchFamily="34" charset="0"/>
              </a:rPr>
              <a:t>Mérési jegyzőkönyvek elkészítése</a:t>
            </a:r>
          </a:p>
        </p:txBody>
      </p:sp>
      <p:sp>
        <p:nvSpPr>
          <p:cNvPr id="24588" name="Szövegdoboz 15"/>
          <p:cNvSpPr txBox="1">
            <a:spLocks noChangeArrowheads="1"/>
          </p:cNvSpPr>
          <p:nvPr/>
        </p:nvSpPr>
        <p:spPr bwMode="auto">
          <a:xfrm>
            <a:off x="3752850" y="4748213"/>
            <a:ext cx="1285875" cy="523875"/>
          </a:xfrm>
          <a:prstGeom prst="rect">
            <a:avLst/>
          </a:prstGeom>
          <a:noFill/>
          <a:ln w="9525">
            <a:solidFill>
              <a:srgbClr val="66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400" b="1">
                <a:solidFill>
                  <a:schemeClr val="bg2"/>
                </a:solidFill>
                <a:cs typeface="Arial" panose="020B0604020202020204" pitchFamily="34" charset="0"/>
              </a:rPr>
              <a:t>Eredmények kiértékelése</a:t>
            </a:r>
          </a:p>
        </p:txBody>
      </p:sp>
      <p:sp>
        <p:nvSpPr>
          <p:cNvPr id="24589" name="Szövegdoboz 16"/>
          <p:cNvSpPr txBox="1">
            <a:spLocks noChangeArrowheads="1"/>
          </p:cNvSpPr>
          <p:nvPr/>
        </p:nvSpPr>
        <p:spPr bwMode="auto">
          <a:xfrm>
            <a:off x="3967163" y="1604963"/>
            <a:ext cx="428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000" b="1">
                <a:solidFill>
                  <a:schemeClr val="bg2"/>
                </a:solidFill>
                <a:cs typeface="Arial" panose="020B0604020202020204" pitchFamily="34" charset="0"/>
              </a:rPr>
              <a:t>+</a:t>
            </a:r>
          </a:p>
        </p:txBody>
      </p:sp>
      <p:sp>
        <p:nvSpPr>
          <p:cNvPr id="24590" name="Szövegdoboz 17"/>
          <p:cNvSpPr txBox="1">
            <a:spLocks noChangeArrowheads="1"/>
          </p:cNvSpPr>
          <p:nvPr/>
        </p:nvSpPr>
        <p:spPr bwMode="auto">
          <a:xfrm>
            <a:off x="5110163" y="2319338"/>
            <a:ext cx="2143125" cy="523875"/>
          </a:xfrm>
          <a:prstGeom prst="rect">
            <a:avLst/>
          </a:prstGeom>
          <a:noFill/>
          <a:ln w="9525">
            <a:solidFill>
              <a:srgbClr val="66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400" b="1">
                <a:solidFill>
                  <a:schemeClr val="bg2"/>
                </a:solidFill>
                <a:cs typeface="Arial" panose="020B0604020202020204" pitchFamily="34" charset="0"/>
              </a:rPr>
              <a:t>Folyamatparaméterek meghatározása</a:t>
            </a:r>
          </a:p>
        </p:txBody>
      </p:sp>
      <p:sp>
        <p:nvSpPr>
          <p:cNvPr id="24591" name="Szövegdoboz 18"/>
          <p:cNvSpPr txBox="1">
            <a:spLocks noChangeArrowheads="1"/>
          </p:cNvSpPr>
          <p:nvPr/>
        </p:nvSpPr>
        <p:spPr bwMode="auto">
          <a:xfrm>
            <a:off x="7361238" y="4719638"/>
            <a:ext cx="1389062" cy="739775"/>
          </a:xfrm>
          <a:prstGeom prst="rect">
            <a:avLst/>
          </a:prstGeom>
          <a:noFill/>
          <a:ln w="57150">
            <a:solidFill>
              <a:srgbClr val="66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400" b="1">
                <a:solidFill>
                  <a:schemeClr val="bg2"/>
                </a:solidFill>
                <a:cs typeface="Arial" panose="020B0604020202020204" pitchFamily="34" charset="0"/>
              </a:rPr>
              <a:t>Összefüggés-elemzés – szimbiózis</a:t>
            </a:r>
          </a:p>
        </p:txBody>
      </p:sp>
      <p:sp>
        <p:nvSpPr>
          <p:cNvPr id="20" name="Szövegdoboz 19"/>
          <p:cNvSpPr txBox="1"/>
          <p:nvPr/>
        </p:nvSpPr>
        <p:spPr>
          <a:xfrm>
            <a:off x="5467350" y="4156075"/>
            <a:ext cx="1357313" cy="554038"/>
          </a:xfrm>
          <a:prstGeom prst="rect">
            <a:avLst/>
          </a:prstGeom>
          <a:noFill/>
          <a:ln>
            <a:solidFill>
              <a:srgbClr val="666699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u-HU" sz="1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Biodiesel minőségi jellemzőinek meghatározása</a:t>
            </a:r>
          </a:p>
        </p:txBody>
      </p:sp>
      <p:sp>
        <p:nvSpPr>
          <p:cNvPr id="21" name="Szövegdoboz 20"/>
          <p:cNvSpPr txBox="1"/>
          <p:nvPr/>
        </p:nvSpPr>
        <p:spPr>
          <a:xfrm>
            <a:off x="5467350" y="4832350"/>
            <a:ext cx="1357313" cy="554038"/>
          </a:xfrm>
          <a:prstGeom prst="rect">
            <a:avLst/>
          </a:prstGeom>
          <a:noFill/>
          <a:ln>
            <a:solidFill>
              <a:srgbClr val="666699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u-HU" sz="1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Energia-indikátorok meghatározása</a:t>
            </a:r>
          </a:p>
        </p:txBody>
      </p:sp>
      <p:cxnSp>
        <p:nvCxnSpPr>
          <p:cNvPr id="24594" name="Egyenes összekötő nyíllal 34"/>
          <p:cNvCxnSpPr>
            <a:cxnSpLocks noChangeShapeType="1"/>
            <a:stCxn id="24588" idx="3"/>
            <a:endCxn id="20" idx="1"/>
          </p:cNvCxnSpPr>
          <p:nvPr/>
        </p:nvCxnSpPr>
        <p:spPr bwMode="auto">
          <a:xfrm flipV="1">
            <a:off x="5038725" y="4433888"/>
            <a:ext cx="428625" cy="5762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5" name="Egyenes összekötő nyíllal 37"/>
          <p:cNvCxnSpPr>
            <a:cxnSpLocks noChangeShapeType="1"/>
            <a:stCxn id="24588" idx="3"/>
            <a:endCxn id="21" idx="1"/>
          </p:cNvCxnSpPr>
          <p:nvPr/>
        </p:nvCxnSpPr>
        <p:spPr bwMode="auto">
          <a:xfrm>
            <a:off x="5038725" y="5010150"/>
            <a:ext cx="428625" cy="1000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6" name="Egyenes összekötő nyíllal 44"/>
          <p:cNvCxnSpPr>
            <a:cxnSpLocks noChangeShapeType="1"/>
            <a:stCxn id="24584" idx="2"/>
            <a:endCxn id="24585" idx="0"/>
          </p:cNvCxnSpPr>
          <p:nvPr/>
        </p:nvCxnSpPr>
        <p:spPr bwMode="auto">
          <a:xfrm rot="5400000">
            <a:off x="4264025" y="3759200"/>
            <a:ext cx="263525" cy="3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7" name="Egyenes összekötő nyíllal 50"/>
          <p:cNvCxnSpPr>
            <a:cxnSpLocks noChangeShapeType="1"/>
            <a:stCxn id="24585" idx="1"/>
            <a:endCxn id="24586" idx="3"/>
          </p:cNvCxnSpPr>
          <p:nvPr/>
        </p:nvCxnSpPr>
        <p:spPr bwMode="auto">
          <a:xfrm rot="10800000">
            <a:off x="2609850" y="4152900"/>
            <a:ext cx="85725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8" name="Egyenes összekötő nyíllal 52"/>
          <p:cNvCxnSpPr>
            <a:cxnSpLocks noChangeShapeType="1"/>
            <a:stCxn id="24586" idx="2"/>
          </p:cNvCxnSpPr>
          <p:nvPr/>
        </p:nvCxnSpPr>
        <p:spPr bwMode="auto">
          <a:xfrm rot="5400000">
            <a:off x="1800225" y="4581526"/>
            <a:ext cx="3333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9" name="Egyenes összekötő nyíllal 77"/>
          <p:cNvCxnSpPr>
            <a:cxnSpLocks noChangeShapeType="1"/>
            <a:stCxn id="24587" idx="3"/>
            <a:endCxn id="24588" idx="1"/>
          </p:cNvCxnSpPr>
          <p:nvPr/>
        </p:nvCxnSpPr>
        <p:spPr bwMode="auto">
          <a:xfrm flipV="1">
            <a:off x="3038475" y="5010150"/>
            <a:ext cx="7143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600" name="Jobb oldali kapcsos zárójel 80"/>
          <p:cNvSpPr>
            <a:spLocks/>
          </p:cNvSpPr>
          <p:nvPr/>
        </p:nvSpPr>
        <p:spPr bwMode="auto">
          <a:xfrm>
            <a:off x="7038975" y="4287838"/>
            <a:ext cx="142875" cy="1676400"/>
          </a:xfrm>
          <a:prstGeom prst="rightBrace">
            <a:avLst>
              <a:gd name="adj1" fmla="val 8365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>
              <a:cs typeface="Arial" panose="020B0604020202020204" pitchFamily="34" charset="0"/>
            </a:endParaRPr>
          </a:p>
        </p:txBody>
      </p:sp>
      <p:cxnSp>
        <p:nvCxnSpPr>
          <p:cNvPr id="24601" name="Egyenes összekötő nyíllal 82"/>
          <p:cNvCxnSpPr>
            <a:cxnSpLocks noChangeShapeType="1"/>
            <a:stCxn id="24582" idx="2"/>
            <a:endCxn id="24590" idx="0"/>
          </p:cNvCxnSpPr>
          <p:nvPr/>
        </p:nvCxnSpPr>
        <p:spPr bwMode="auto">
          <a:xfrm rot="5400000">
            <a:off x="6051550" y="2187575"/>
            <a:ext cx="261938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02" name="Egyenes összekötő nyíllal 85"/>
          <p:cNvCxnSpPr>
            <a:cxnSpLocks noChangeShapeType="1"/>
            <a:stCxn id="24581" idx="2"/>
            <a:endCxn id="24583" idx="0"/>
          </p:cNvCxnSpPr>
          <p:nvPr/>
        </p:nvCxnSpPr>
        <p:spPr bwMode="auto">
          <a:xfrm rot="5400000">
            <a:off x="2514600" y="2187575"/>
            <a:ext cx="261938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603" name="Jobb oldali kapcsos zárójel 86"/>
          <p:cNvSpPr>
            <a:spLocks/>
          </p:cNvSpPr>
          <p:nvPr/>
        </p:nvSpPr>
        <p:spPr bwMode="auto">
          <a:xfrm rot="5400000">
            <a:off x="4324350" y="1176338"/>
            <a:ext cx="142875" cy="3571875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>
              <a:cs typeface="Arial" panose="020B0604020202020204" pitchFamily="34" charset="0"/>
            </a:endParaRPr>
          </a:p>
        </p:txBody>
      </p:sp>
      <p:cxnSp>
        <p:nvCxnSpPr>
          <p:cNvPr id="24604" name="Egyenes összekötő nyíllal 34"/>
          <p:cNvCxnSpPr>
            <a:cxnSpLocks noChangeShapeType="1"/>
            <a:stCxn id="24588" idx="3"/>
            <a:endCxn id="36" idx="1"/>
          </p:cNvCxnSpPr>
          <p:nvPr/>
        </p:nvCxnSpPr>
        <p:spPr bwMode="auto">
          <a:xfrm>
            <a:off x="5038725" y="5010150"/>
            <a:ext cx="428625" cy="787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Szövegdoboz 35"/>
          <p:cNvSpPr txBox="1"/>
          <p:nvPr/>
        </p:nvSpPr>
        <p:spPr>
          <a:xfrm>
            <a:off x="5467350" y="5521325"/>
            <a:ext cx="1357313" cy="554038"/>
          </a:xfrm>
          <a:prstGeom prst="rect">
            <a:avLst/>
          </a:prstGeom>
          <a:noFill/>
          <a:ln w="57150">
            <a:solidFill>
              <a:srgbClr val="666699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u-HU" sz="1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Ökológiai hatások meghatározása, elemzések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ím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543800" cy="1371600"/>
          </a:xfrm>
        </p:spPr>
        <p:txBody>
          <a:bodyPr/>
          <a:lstStyle/>
          <a:p>
            <a:pPr algn="ctr"/>
            <a:r>
              <a:rPr lang="hu-HU" altLang="hu-HU" smtClean="0">
                <a:solidFill>
                  <a:schemeClr val="hlink"/>
                </a:solidFill>
              </a:rPr>
              <a:t>Köszönetnyilvánítás</a:t>
            </a:r>
          </a:p>
        </p:txBody>
      </p:sp>
      <p:sp>
        <p:nvSpPr>
          <p:cNvPr id="24579" name="Tartalom helye 2"/>
          <p:cNvSpPr>
            <a:spLocks noGrp="1"/>
          </p:cNvSpPr>
          <p:nvPr>
            <p:ph idx="1"/>
          </p:nvPr>
        </p:nvSpPr>
        <p:spPr>
          <a:xfrm>
            <a:off x="609600" y="1905000"/>
            <a:ext cx="8077200" cy="403860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  <a:defRPr/>
            </a:pPr>
            <a:r>
              <a:rPr lang="hu-HU" sz="2400" dirty="0" smtClean="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előadás témáját </a:t>
            </a:r>
            <a:r>
              <a:rPr lang="hu-HU" sz="2400" dirty="0" smtClean="0"/>
              <a:t>a TÁMOP-4.2.4.A/2-11/1-2012-0001 azonosító számú Nemzeti Kiválóság Program – Hazai hallgatói, illetve kutatói személyi támogatást biztosító rendszer kidolgozása és működtetése konvergencia program című kiemelt projekt keretében zajlott kutatás </a:t>
            </a:r>
            <a:r>
              <a:rPr lang="hu-HU" sz="2400" dirty="0" smtClean="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ihlette</a:t>
            </a:r>
            <a:r>
              <a:rPr lang="hu-HU" sz="2400" dirty="0" smtClean="0"/>
              <a:t>, amely projekt az Európai Unió támogatásával, az Európai Szociális Alap társfinanszírozásával valósult meg 2012–2013-ban.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endParaRPr lang="hu-H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hu-HU" sz="2400" dirty="0" err="1" smtClean="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Magyary</a:t>
            </a:r>
            <a:r>
              <a:rPr lang="hu-HU" sz="2400" dirty="0" smtClean="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Zoltán Posztdoktori Ösztöndíj</a:t>
            </a:r>
          </a:p>
        </p:txBody>
      </p:sp>
      <p:sp>
        <p:nvSpPr>
          <p:cNvPr id="7172" name="Dia számának helye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E8FAC94-E76E-445C-B9B9-E7B80CEB2873}" type="slidenum">
              <a:rPr lang="hu-HU" altLang="hu-HU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hu-HU" altLang="hu-HU" sz="1200" smtClean="0">
              <a:latin typeface="Arial Black" panose="020B0A04020102020204" pitchFamily="34" charset="0"/>
            </a:endParaRPr>
          </a:p>
        </p:txBody>
      </p:sp>
      <p:pic>
        <p:nvPicPr>
          <p:cNvPr id="7173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57200"/>
            <a:ext cx="16002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Élőláb helye 4"/>
          <p:cNvSpPr txBox="1">
            <a:spLocks noGrp="1"/>
          </p:cNvSpPr>
          <p:nvPr/>
        </p:nvSpPr>
        <p:spPr bwMode="auto">
          <a:xfrm>
            <a:off x="755650" y="6248400"/>
            <a:ext cx="73453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hu-HU" altLang="hu-HU" sz="1200"/>
              <a:t>TÁMOP-4.2.4.A/2-11/1-2012-0001 </a:t>
            </a:r>
          </a:p>
          <a:p>
            <a:pPr algn="ctr" eaLnBrk="1" hangingPunct="1">
              <a:buFontTx/>
              <a:buNone/>
            </a:pPr>
            <a:r>
              <a:rPr lang="hu-HU" altLang="hu-HU" sz="1200"/>
              <a:t>A2-MZPD-13-0099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ím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543800" cy="1104900"/>
          </a:xfrm>
        </p:spPr>
        <p:txBody>
          <a:bodyPr/>
          <a:lstStyle/>
          <a:p>
            <a:pPr algn="ctr"/>
            <a:r>
              <a:rPr lang="hu-HU" altLang="hu-HU" smtClean="0">
                <a:solidFill>
                  <a:schemeClr val="hlink"/>
                </a:solidFill>
              </a:rPr>
              <a:t>DE!</a:t>
            </a:r>
          </a:p>
        </p:txBody>
      </p:sp>
      <p:sp>
        <p:nvSpPr>
          <p:cNvPr id="25603" name="Dia számának helye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2AFFB1B-9E02-4658-BF01-0E7E79CA176B}" type="slidenum">
              <a:rPr lang="hu-HU" altLang="hu-HU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hu-HU" altLang="hu-HU" sz="1200" smtClean="0">
              <a:latin typeface="Arial Black" panose="020B0A04020102020204" pitchFamily="34" charset="0"/>
            </a:endParaRPr>
          </a:p>
        </p:txBody>
      </p:sp>
      <p:sp>
        <p:nvSpPr>
          <p:cNvPr id="25604" name="Élőláb helye 4"/>
          <p:cNvSpPr txBox="1">
            <a:spLocks noGrp="1"/>
          </p:cNvSpPr>
          <p:nvPr/>
        </p:nvSpPr>
        <p:spPr bwMode="auto">
          <a:xfrm>
            <a:off x="755650" y="6248400"/>
            <a:ext cx="73453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hu-HU" altLang="hu-HU" sz="1200"/>
              <a:t>TÁMOP-4.2.4.A/2-11/1-2012-0001 </a:t>
            </a:r>
          </a:p>
          <a:p>
            <a:pPr algn="ctr" eaLnBrk="1" hangingPunct="1">
              <a:buFontTx/>
              <a:buNone/>
            </a:pPr>
            <a:r>
              <a:rPr lang="hu-HU" altLang="hu-HU" sz="1200"/>
              <a:t>A2-MZPD-13-0099 </a:t>
            </a:r>
          </a:p>
        </p:txBody>
      </p:sp>
      <p:sp>
        <p:nvSpPr>
          <p:cNvPr id="8" name="Tartalom helye 2"/>
          <p:cNvSpPr>
            <a:spLocks noGrp="1"/>
          </p:cNvSpPr>
          <p:nvPr>
            <p:ph idx="1"/>
          </p:nvPr>
        </p:nvSpPr>
        <p:spPr>
          <a:xfrm>
            <a:off x="739775" y="1219200"/>
            <a:ext cx="8099425" cy="4876800"/>
          </a:xfrm>
        </p:spPr>
        <p:txBody>
          <a:bodyPr/>
          <a:lstStyle/>
          <a:p>
            <a:pPr algn="just">
              <a:defRPr/>
            </a:pPr>
            <a:r>
              <a:rPr lang="hu-HU" sz="2800" dirty="0"/>
              <a:t>L</a:t>
            </a:r>
            <a:r>
              <a:rPr lang="hu-HU" sz="2800" dirty="0" smtClean="0"/>
              <a:t>abilis </a:t>
            </a:r>
            <a:r>
              <a:rPr lang="hu-HU" sz="2800" dirty="0"/>
              <a:t>rendszerek fenntarthatók </a:t>
            </a:r>
            <a:endParaRPr lang="hu-HU" sz="2800" dirty="0" smtClean="0"/>
          </a:p>
          <a:p>
            <a:pPr marL="0" indent="0" algn="just">
              <a:buFont typeface="Wingdings" panose="05000000000000000000" pitchFamily="2" charset="2"/>
              <a:buNone/>
              <a:defRPr/>
            </a:pPr>
            <a:r>
              <a:rPr lang="hu-HU" sz="2800" dirty="0"/>
              <a:t> </a:t>
            </a:r>
            <a:r>
              <a:rPr lang="hu-HU" sz="2800" dirty="0" smtClean="0"/>
              <a:t>  hosszú </a:t>
            </a:r>
            <a:r>
              <a:rPr lang="hu-HU" sz="2800" dirty="0"/>
              <a:t>távon?</a:t>
            </a:r>
            <a:endParaRPr lang="hu-HU" altLang="hu-HU" sz="2000" dirty="0">
              <a:solidFill>
                <a:srgbClr val="66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r>
              <a:rPr lang="hu-HU" sz="2800" dirty="0" smtClean="0"/>
              <a:t>Az </a:t>
            </a:r>
            <a:r>
              <a:rPr lang="hu-HU" sz="2800" dirty="0"/>
              <a:t>alkotó </a:t>
            </a:r>
            <a:r>
              <a:rPr lang="hu-HU" sz="2800" dirty="0" smtClean="0"/>
              <a:t>tevékenység(</a:t>
            </a:r>
            <a:r>
              <a:rPr lang="hu-HU" sz="2800" dirty="0" err="1" smtClean="0"/>
              <a:t>nek</a:t>
            </a:r>
            <a:r>
              <a:rPr lang="hu-HU" sz="2800" dirty="0" smtClean="0"/>
              <a:t> lehetnek) </a:t>
            </a:r>
            <a:r>
              <a:rPr lang="hu-HU" sz="2800" dirty="0"/>
              <a:t>romboló </a:t>
            </a:r>
            <a:r>
              <a:rPr lang="hu-HU" sz="2800" dirty="0" smtClean="0"/>
              <a:t>hatásai, akadályai.</a:t>
            </a:r>
          </a:p>
          <a:p>
            <a:pPr algn="just">
              <a:defRPr/>
            </a:pPr>
            <a:r>
              <a:rPr lang="hu-HU" altLang="hu-HU" sz="2800" dirty="0" smtClean="0"/>
              <a:t>Akadályok voltak, vannak, lesznek …</a:t>
            </a:r>
          </a:p>
          <a:p>
            <a:pPr algn="just">
              <a:defRPr/>
            </a:pPr>
            <a:r>
              <a:rPr lang="hu-HU" altLang="hu-HU" sz="2800" dirty="0" smtClean="0"/>
              <a:t>A szabadelvű kutatásokat nehezít(</a:t>
            </a:r>
            <a:r>
              <a:rPr lang="hu-HU" altLang="hu-HU" sz="2800" dirty="0" err="1" smtClean="0"/>
              <a:t>het</a:t>
            </a:r>
            <a:r>
              <a:rPr lang="hu-HU" altLang="hu-HU" sz="2800" dirty="0" smtClean="0"/>
              <a:t>)i a gazdasági érdek.</a:t>
            </a:r>
            <a:endParaRPr lang="hu-HU" altLang="hu-HU" sz="2800" dirty="0"/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hu-HU" sz="2000" dirty="0" smtClean="0"/>
              <a:t>Önállóság, de alkalmazkodás – mint vezérlőelv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hu-HU" sz="2000" dirty="0" smtClean="0"/>
              <a:t>Holt költők társasága (Robin Williams, 1959)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hu-HU" sz="2000" dirty="0" smtClean="0"/>
              <a:t>(részlet ~ </a:t>
            </a:r>
            <a:r>
              <a:rPr lang="hu-HU" sz="2000" dirty="0">
                <a:hlinkClick r:id="rId2"/>
              </a:rPr>
              <a:t>K</a:t>
            </a:r>
            <a:r>
              <a:rPr lang="hu-HU" sz="2000" dirty="0" smtClean="0">
                <a:hlinkClick r:id="rId2"/>
              </a:rPr>
              <a:t>onformitás</a:t>
            </a:r>
            <a:r>
              <a:rPr lang="hu-HU" sz="2000" dirty="0" smtClean="0"/>
              <a:t>)</a:t>
            </a:r>
            <a:endParaRPr lang="hu-HU" sz="1800" b="1" dirty="0">
              <a:solidFill>
                <a:srgbClr val="66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Wingdings" panose="05000000000000000000" pitchFamily="2" charset="2"/>
              <a:buNone/>
              <a:defRPr/>
            </a:pPr>
            <a:endParaRPr lang="hu-HU" sz="600" b="1" dirty="0" smtClean="0">
              <a:solidFill>
                <a:srgbClr val="66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hu-HU" sz="1800" b="1" dirty="0" smtClean="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Konformitás ... alkalmazkodás mechanizmusa … járt vagy járatlan utak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endParaRPr lang="hu-H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8" b="12202"/>
          <a:stretch/>
        </p:blipFill>
        <p:spPr>
          <a:xfrm>
            <a:off x="6678218" y="457200"/>
            <a:ext cx="2427682" cy="1866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ím 1"/>
          <p:cNvSpPr>
            <a:spLocks noGrp="1"/>
          </p:cNvSpPr>
          <p:nvPr>
            <p:ph type="title"/>
          </p:nvPr>
        </p:nvSpPr>
        <p:spPr>
          <a:xfrm>
            <a:off x="762000" y="504825"/>
            <a:ext cx="7543800" cy="554038"/>
          </a:xfrm>
        </p:spPr>
        <p:txBody>
          <a:bodyPr/>
          <a:lstStyle/>
          <a:p>
            <a:pPr algn="ctr"/>
            <a:r>
              <a:rPr lang="hu-HU" altLang="hu-HU" smtClean="0">
                <a:solidFill>
                  <a:schemeClr val="hlink"/>
                </a:solidFill>
              </a:rPr>
              <a:t>ÉS…</a:t>
            </a:r>
          </a:p>
        </p:txBody>
      </p:sp>
      <p:sp>
        <p:nvSpPr>
          <p:cNvPr id="26627" name="Dia számának helye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58CF2CC-88E9-4FA6-86DC-65210122D3DC}" type="slidenum">
              <a:rPr lang="hu-HU" altLang="hu-HU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hu-HU" altLang="hu-HU" sz="1200" smtClean="0">
              <a:latin typeface="Arial Black" panose="020B0A04020102020204" pitchFamily="34" charset="0"/>
            </a:endParaRPr>
          </a:p>
        </p:txBody>
      </p:sp>
      <p:sp>
        <p:nvSpPr>
          <p:cNvPr id="26628" name="Élőláb helye 4"/>
          <p:cNvSpPr txBox="1">
            <a:spLocks noGrp="1"/>
          </p:cNvSpPr>
          <p:nvPr/>
        </p:nvSpPr>
        <p:spPr bwMode="auto">
          <a:xfrm>
            <a:off x="755650" y="6248400"/>
            <a:ext cx="73453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hu-HU" altLang="hu-HU" sz="1200"/>
              <a:t>TÁMOP-4.2.4.A/2-11/1-2012-0001 </a:t>
            </a:r>
          </a:p>
          <a:p>
            <a:pPr algn="ctr" eaLnBrk="1" hangingPunct="1">
              <a:buFontTx/>
              <a:buNone/>
            </a:pPr>
            <a:r>
              <a:rPr lang="hu-HU" altLang="hu-HU" sz="1200"/>
              <a:t>A2-MZPD-13-0099 </a:t>
            </a:r>
          </a:p>
        </p:txBody>
      </p:sp>
      <p:sp>
        <p:nvSpPr>
          <p:cNvPr id="8" name="Tartalom helye 2"/>
          <p:cNvSpPr>
            <a:spLocks noGrp="1"/>
          </p:cNvSpPr>
          <p:nvPr>
            <p:ph idx="1"/>
          </p:nvPr>
        </p:nvSpPr>
        <p:spPr>
          <a:xfrm>
            <a:off x="755650" y="1212850"/>
            <a:ext cx="8083550" cy="1395413"/>
          </a:xfrm>
        </p:spPr>
        <p:txBody>
          <a:bodyPr/>
          <a:lstStyle/>
          <a:p>
            <a:pPr>
              <a:defRPr/>
            </a:pPr>
            <a:r>
              <a:rPr lang="hu-HU" sz="2800" dirty="0" smtClean="0"/>
              <a:t>fokozatosság </a:t>
            </a:r>
            <a:r>
              <a:rPr lang="hu-HU" sz="2800" dirty="0"/>
              <a:t>+ tervezés + </a:t>
            </a:r>
            <a:r>
              <a:rPr lang="hu-HU" sz="2800" dirty="0" err="1"/>
              <a:t>újratervezés</a:t>
            </a:r>
            <a:endParaRPr lang="hu-HU" sz="2800" dirty="0"/>
          </a:p>
          <a:p>
            <a:pPr>
              <a:defRPr/>
            </a:pPr>
            <a:r>
              <a:rPr lang="hu-HU" sz="2800" dirty="0" smtClean="0"/>
              <a:t>közben </a:t>
            </a:r>
            <a:r>
              <a:rPr lang="hu-HU" sz="2800" dirty="0"/>
              <a:t>versenyfutás az idővel (is</a:t>
            </a:r>
            <a:r>
              <a:rPr lang="hu-HU" sz="2800" dirty="0" smtClean="0"/>
              <a:t>)…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hu-HU" sz="2000" b="1" dirty="0" smtClean="0">
                <a:solidFill>
                  <a:srgbClr val="666699"/>
                </a:solidFill>
              </a:rPr>
              <a:t>Megjegyzés</a:t>
            </a:r>
            <a:r>
              <a:rPr lang="hu-HU" sz="2000" b="1" dirty="0">
                <a:solidFill>
                  <a:srgbClr val="666699"/>
                </a:solidFill>
              </a:rPr>
              <a:t>: oktatás nélkül nincs kutatás-fejlesztés-innováció…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928" y="3884868"/>
            <a:ext cx="2599446" cy="2169671"/>
          </a:xfrm>
          <a:prstGeom prst="rect">
            <a:avLst/>
          </a:prstGeom>
        </p:spPr>
      </p:pic>
      <p:cxnSp>
        <p:nvCxnSpPr>
          <p:cNvPr id="9" name="Egyenes összekötő 8"/>
          <p:cNvCxnSpPr/>
          <p:nvPr/>
        </p:nvCxnSpPr>
        <p:spPr>
          <a:xfrm>
            <a:off x="2617788" y="3767138"/>
            <a:ext cx="4762" cy="1905000"/>
          </a:xfrm>
          <a:prstGeom prst="line">
            <a:avLst/>
          </a:prstGeom>
          <a:ln w="1905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 flipH="1">
            <a:off x="2135188" y="4181475"/>
            <a:ext cx="482600" cy="563563"/>
          </a:xfrm>
          <a:prstGeom prst="line">
            <a:avLst/>
          </a:prstGeom>
          <a:ln w="1905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/>
        </p:nvCxnSpPr>
        <p:spPr>
          <a:xfrm>
            <a:off x="2617788" y="4181475"/>
            <a:ext cx="484187" cy="549275"/>
          </a:xfrm>
          <a:prstGeom prst="line">
            <a:avLst/>
          </a:prstGeom>
          <a:ln w="1905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 flipH="1">
            <a:off x="1995488" y="5672138"/>
            <a:ext cx="622300" cy="423862"/>
          </a:xfrm>
          <a:prstGeom prst="line">
            <a:avLst/>
          </a:prstGeom>
          <a:ln w="1905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/>
          <p:nvPr/>
        </p:nvCxnSpPr>
        <p:spPr>
          <a:xfrm>
            <a:off x="2617788" y="5672138"/>
            <a:ext cx="630237" cy="423862"/>
          </a:xfrm>
          <a:prstGeom prst="line">
            <a:avLst/>
          </a:prstGeom>
          <a:ln w="1905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Jobb oldali kapcsos zárójel 14"/>
          <p:cNvSpPr/>
          <p:nvPr/>
        </p:nvSpPr>
        <p:spPr>
          <a:xfrm>
            <a:off x="3600450" y="3055938"/>
            <a:ext cx="212725" cy="541337"/>
          </a:xfrm>
          <a:prstGeom prst="rightBrac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srgbClr val="666699"/>
              </a:solidFill>
            </a:endParaRPr>
          </a:p>
        </p:txBody>
      </p:sp>
      <p:sp>
        <p:nvSpPr>
          <p:cNvPr id="16" name="Jobb oldali kapcsos zárójel 15"/>
          <p:cNvSpPr/>
          <p:nvPr/>
        </p:nvSpPr>
        <p:spPr>
          <a:xfrm>
            <a:off x="3600450" y="5102225"/>
            <a:ext cx="212725" cy="936625"/>
          </a:xfrm>
          <a:prstGeom prst="rightBrac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srgbClr val="666699"/>
              </a:solidFill>
            </a:endParaRPr>
          </a:p>
        </p:txBody>
      </p:sp>
      <p:sp>
        <p:nvSpPr>
          <p:cNvPr id="17" name="Jobb oldali kapcsos zárójel 16"/>
          <p:cNvSpPr/>
          <p:nvPr/>
        </p:nvSpPr>
        <p:spPr>
          <a:xfrm>
            <a:off x="3600450" y="4364038"/>
            <a:ext cx="212725" cy="711200"/>
          </a:xfrm>
          <a:prstGeom prst="rightBrac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srgbClr val="666699"/>
              </a:solidFill>
            </a:endParaRPr>
          </a:p>
        </p:txBody>
      </p:sp>
      <p:sp>
        <p:nvSpPr>
          <p:cNvPr id="18" name="Jobb oldali kapcsos zárójel 17"/>
          <p:cNvSpPr/>
          <p:nvPr/>
        </p:nvSpPr>
        <p:spPr>
          <a:xfrm>
            <a:off x="3600450" y="3624263"/>
            <a:ext cx="212725" cy="712787"/>
          </a:xfrm>
          <a:prstGeom prst="rightBrac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srgbClr val="666699"/>
              </a:solidFill>
            </a:endParaRPr>
          </a:p>
        </p:txBody>
      </p:sp>
      <p:sp>
        <p:nvSpPr>
          <p:cNvPr id="19" name="Téglalap 18"/>
          <p:cNvSpPr/>
          <p:nvPr/>
        </p:nvSpPr>
        <p:spPr>
          <a:xfrm>
            <a:off x="4075113" y="5257800"/>
            <a:ext cx="344487" cy="6000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u-HU" sz="3300" b="1" dirty="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 BT" panose="020B0502020204020303" pitchFamily="34" charset="0"/>
                <a:ea typeface="Source Code Pro Medium" panose="020B0509030403020204" pitchFamily="49" charset="0"/>
              </a:rPr>
              <a:t>K</a:t>
            </a:r>
            <a:endParaRPr lang="hu-HU" sz="3300" b="1" dirty="0">
              <a:solidFill>
                <a:srgbClr val="66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4075113" y="4430713"/>
            <a:ext cx="344487" cy="6000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u-HU" sz="3300" b="1" dirty="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 BT" panose="020B0502020204020303" pitchFamily="34" charset="0"/>
                <a:ea typeface="Source Code Pro Medium" panose="020B0509030403020204" pitchFamily="49" charset="0"/>
              </a:rPr>
              <a:t>F</a:t>
            </a:r>
            <a:endParaRPr lang="hu-HU" sz="3300" b="1" dirty="0">
              <a:solidFill>
                <a:srgbClr val="66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églalap 20"/>
          <p:cNvSpPr/>
          <p:nvPr/>
        </p:nvSpPr>
        <p:spPr>
          <a:xfrm>
            <a:off x="4122738" y="3676650"/>
            <a:ext cx="344487" cy="6000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u-HU" sz="3300" b="1" dirty="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 BT" panose="020B0502020204020303" pitchFamily="34" charset="0"/>
                <a:ea typeface="Source Code Pro Medium" panose="020B0509030403020204" pitchFamily="49" charset="0"/>
              </a:rPr>
              <a:t>I</a:t>
            </a:r>
            <a:endParaRPr lang="hu-HU" sz="3300" b="1" dirty="0">
              <a:solidFill>
                <a:srgbClr val="66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églalap 21"/>
          <p:cNvSpPr/>
          <p:nvPr/>
        </p:nvSpPr>
        <p:spPr>
          <a:xfrm>
            <a:off x="4014788" y="3055938"/>
            <a:ext cx="481012" cy="6000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u-HU" sz="3300" b="1" dirty="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 BT" panose="020B0502020204020303" pitchFamily="34" charset="0"/>
                <a:ea typeface="Source Code Pro Medium" panose="020B0509030403020204" pitchFamily="49" charset="0"/>
              </a:rPr>
              <a:t>O</a:t>
            </a:r>
            <a:endParaRPr lang="hu-HU" sz="3300" b="1" dirty="0">
              <a:solidFill>
                <a:srgbClr val="66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Ellipszis 22"/>
          <p:cNvSpPr/>
          <p:nvPr/>
        </p:nvSpPr>
        <p:spPr>
          <a:xfrm>
            <a:off x="2146300" y="2835275"/>
            <a:ext cx="965200" cy="923925"/>
          </a:xfrm>
          <a:prstGeom prst="ellipse">
            <a:avLst/>
          </a:prstGeom>
          <a:solidFill>
            <a:schemeClr val="bg1"/>
          </a:solidFill>
          <a:ln w="19050"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srgbClr val="666699"/>
              </a:solidFill>
            </a:endParaRPr>
          </a:p>
        </p:txBody>
      </p:sp>
      <p:sp>
        <p:nvSpPr>
          <p:cNvPr id="24" name="Téglalap 23"/>
          <p:cNvSpPr/>
          <p:nvPr/>
        </p:nvSpPr>
        <p:spPr>
          <a:xfrm rot="1462535">
            <a:off x="5189538" y="4086225"/>
            <a:ext cx="1257300" cy="6000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u-HU" sz="3300" b="1" dirty="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Source Code Pro Medium" panose="020B0509030403020204" pitchFamily="49" charset="0"/>
              </a:rPr>
              <a:t>››››</a:t>
            </a:r>
            <a:endParaRPr lang="hu-HU" sz="3300" b="1" dirty="0">
              <a:solidFill>
                <a:srgbClr val="66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857" y="3352800"/>
            <a:ext cx="1797943" cy="2797628"/>
          </a:xfrm>
          <a:prstGeom prst="rect">
            <a:avLst/>
          </a:prstGeom>
        </p:spPr>
      </p:pic>
      <p:sp>
        <p:nvSpPr>
          <p:cNvPr id="27651" name="Cím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620000" cy="1104900"/>
          </a:xfrm>
        </p:spPr>
        <p:txBody>
          <a:bodyPr/>
          <a:lstStyle/>
          <a:p>
            <a:pPr algn="ctr"/>
            <a:r>
              <a:rPr lang="hu-HU" altLang="hu-HU" smtClean="0">
                <a:solidFill>
                  <a:schemeClr val="hlink"/>
                </a:solidFill>
              </a:rPr>
              <a:t>Kitekintés – Hogyan tovább?</a:t>
            </a:r>
          </a:p>
        </p:txBody>
      </p:sp>
      <p:sp>
        <p:nvSpPr>
          <p:cNvPr id="27652" name="Dia számának helye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CDF5841-A1C3-41C0-AD17-38069F671183}" type="slidenum">
              <a:rPr lang="hu-HU" altLang="hu-HU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hu-HU" altLang="hu-HU" sz="1200" smtClean="0">
              <a:latin typeface="Arial Black" panose="020B0A04020102020204" pitchFamily="34" charset="0"/>
            </a:endParaRPr>
          </a:p>
        </p:txBody>
      </p:sp>
      <p:sp>
        <p:nvSpPr>
          <p:cNvPr id="27653" name="Élőláb helye 4"/>
          <p:cNvSpPr txBox="1">
            <a:spLocks noGrp="1"/>
          </p:cNvSpPr>
          <p:nvPr/>
        </p:nvSpPr>
        <p:spPr bwMode="auto">
          <a:xfrm>
            <a:off x="755650" y="6248400"/>
            <a:ext cx="73453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hu-HU" altLang="hu-HU" sz="1200"/>
              <a:t>TÁMOP-4.2.4.A/2-11/1-2012-0001 </a:t>
            </a:r>
          </a:p>
          <a:p>
            <a:pPr algn="ctr" eaLnBrk="1" hangingPunct="1">
              <a:buFontTx/>
              <a:buNone/>
            </a:pPr>
            <a:r>
              <a:rPr lang="hu-HU" altLang="hu-HU" sz="1200"/>
              <a:t>A2-MZPD-13-0099 </a:t>
            </a:r>
          </a:p>
        </p:txBody>
      </p:sp>
      <p:sp>
        <p:nvSpPr>
          <p:cNvPr id="8" name="Tartalom helye 2"/>
          <p:cNvSpPr>
            <a:spLocks noGrp="1"/>
          </p:cNvSpPr>
          <p:nvPr>
            <p:ph idx="1"/>
          </p:nvPr>
        </p:nvSpPr>
        <p:spPr>
          <a:xfrm>
            <a:off x="755650" y="1371600"/>
            <a:ext cx="7931150" cy="4572000"/>
          </a:xfrm>
        </p:spPr>
        <p:txBody>
          <a:bodyPr/>
          <a:lstStyle/>
          <a:p>
            <a:pPr algn="just">
              <a:defRPr/>
            </a:pPr>
            <a:r>
              <a:rPr lang="hu-HU" sz="2800" dirty="0" smtClean="0"/>
              <a:t>Mottó lehet:</a:t>
            </a:r>
          </a:p>
          <a:p>
            <a:pPr lvl="1" algn="just">
              <a:defRPr/>
            </a:pPr>
            <a:r>
              <a:rPr lang="hu-HU" sz="2000" b="1" dirty="0" smtClean="0">
                <a:solidFill>
                  <a:srgbClr val="666699"/>
                </a:solidFill>
              </a:rPr>
              <a:t>„ugyanazt </a:t>
            </a:r>
            <a:r>
              <a:rPr lang="hu-HU" sz="2000" b="1" dirty="0">
                <a:solidFill>
                  <a:srgbClr val="666699"/>
                </a:solidFill>
              </a:rPr>
              <a:t>többféleképpen és </a:t>
            </a:r>
            <a:r>
              <a:rPr lang="hu-HU" sz="2000" b="1" dirty="0" err="1" smtClean="0">
                <a:solidFill>
                  <a:srgbClr val="666699"/>
                </a:solidFill>
              </a:rPr>
              <a:t>újragondolva</a:t>
            </a:r>
            <a:r>
              <a:rPr lang="hu-HU" sz="2000" b="1" dirty="0" smtClean="0">
                <a:solidFill>
                  <a:srgbClr val="666699"/>
                </a:solidFill>
              </a:rPr>
              <a:t>”</a:t>
            </a:r>
          </a:p>
          <a:p>
            <a:pPr algn="just">
              <a:defRPr/>
            </a:pPr>
            <a:r>
              <a:rPr lang="hu-HU" sz="2800" dirty="0"/>
              <a:t>És a „</a:t>
            </a:r>
            <a:r>
              <a:rPr lang="hu-HU" sz="2800" dirty="0" err="1" smtClean="0"/>
              <a:t>hogyanságok</a:t>
            </a:r>
            <a:r>
              <a:rPr lang="hu-HU" sz="2800" dirty="0" smtClean="0"/>
              <a:t>”…</a:t>
            </a:r>
          </a:p>
          <a:p>
            <a:pPr lvl="1" algn="just">
              <a:defRPr/>
            </a:pPr>
            <a:r>
              <a:rPr lang="hu-HU" sz="2000" b="1" dirty="0">
                <a:solidFill>
                  <a:srgbClr val="666699"/>
                </a:solidFill>
              </a:rPr>
              <a:t>a már többször emlegetett fokozatosság, tervezés, </a:t>
            </a:r>
            <a:r>
              <a:rPr lang="hu-HU" sz="2000" b="1" dirty="0" err="1" smtClean="0">
                <a:solidFill>
                  <a:srgbClr val="666699"/>
                </a:solidFill>
              </a:rPr>
              <a:t>újratervezés</a:t>
            </a:r>
            <a:endParaRPr lang="hu-HU" sz="2000" b="1" dirty="0">
              <a:solidFill>
                <a:srgbClr val="666699"/>
              </a:solidFill>
            </a:endParaRPr>
          </a:p>
          <a:p>
            <a:pPr lvl="1" algn="just">
              <a:defRPr/>
            </a:pPr>
            <a:r>
              <a:rPr lang="hu-HU" sz="2000" b="1" dirty="0">
                <a:solidFill>
                  <a:srgbClr val="666699"/>
                </a:solidFill>
              </a:rPr>
              <a:t>k</a:t>
            </a:r>
            <a:r>
              <a:rPr lang="hu-HU" sz="2000" b="1" dirty="0" smtClean="0">
                <a:solidFill>
                  <a:srgbClr val="666699"/>
                </a:solidFill>
              </a:rPr>
              <a:t>reativitás – felismerni a negatív helyzetek előnyeit</a:t>
            </a:r>
          </a:p>
          <a:p>
            <a:pPr lvl="1" algn="just">
              <a:defRPr/>
            </a:pPr>
            <a:r>
              <a:rPr lang="hu-HU" sz="2000" b="1" dirty="0" smtClean="0">
                <a:solidFill>
                  <a:srgbClr val="666699"/>
                </a:solidFill>
              </a:rPr>
              <a:t>adott objektív keretrendszerhez </a:t>
            </a:r>
          </a:p>
          <a:p>
            <a:pPr marL="457200" lvl="1" indent="0" algn="just">
              <a:buFont typeface="Wingdings" panose="05000000000000000000" pitchFamily="2" charset="2"/>
              <a:buNone/>
              <a:defRPr/>
            </a:pPr>
            <a:r>
              <a:rPr lang="hu-HU" sz="2000" b="1" dirty="0">
                <a:solidFill>
                  <a:srgbClr val="666699"/>
                </a:solidFill>
              </a:rPr>
              <a:t> </a:t>
            </a:r>
            <a:r>
              <a:rPr lang="hu-HU" sz="2000" b="1" dirty="0" smtClean="0">
                <a:solidFill>
                  <a:srgbClr val="666699"/>
                </a:solidFill>
              </a:rPr>
              <a:t>   szubjektív keretrendszerek kidolgozása a finom-</a:t>
            </a:r>
          </a:p>
          <a:p>
            <a:pPr marL="457200" lvl="1" indent="0" algn="just">
              <a:buFont typeface="Wingdings" panose="05000000000000000000" pitchFamily="2" charset="2"/>
              <a:buNone/>
              <a:defRPr/>
            </a:pPr>
            <a:r>
              <a:rPr lang="hu-HU" sz="2000" b="1" dirty="0" smtClean="0">
                <a:solidFill>
                  <a:srgbClr val="666699"/>
                </a:solidFill>
              </a:rPr>
              <a:t>    hangoláshoz</a:t>
            </a:r>
            <a:endParaRPr lang="hu-HU" sz="2000" b="1" dirty="0">
              <a:solidFill>
                <a:srgbClr val="666699"/>
              </a:solidFill>
            </a:endParaRPr>
          </a:p>
          <a:p>
            <a:pPr algn="just">
              <a:defRPr/>
            </a:pPr>
            <a:r>
              <a:rPr lang="hu-HU" altLang="hu-HU" sz="2800" dirty="0" smtClean="0"/>
              <a:t>(Rész)cél:</a:t>
            </a:r>
          </a:p>
          <a:p>
            <a:pPr lvl="1" algn="just">
              <a:defRPr/>
            </a:pPr>
            <a:r>
              <a:rPr lang="hu-HU" altLang="hu-HU" sz="2000" b="1" dirty="0" smtClean="0">
                <a:solidFill>
                  <a:srgbClr val="666699"/>
                </a:solidFill>
              </a:rPr>
              <a:t>energiaracionalizálás</a:t>
            </a:r>
            <a:r>
              <a:rPr lang="hu-HU" altLang="hu-HU" sz="2000" b="1" dirty="0">
                <a:solidFill>
                  <a:srgbClr val="666699"/>
                </a:solidFill>
              </a:rPr>
              <a:t>, de nem </a:t>
            </a:r>
            <a:r>
              <a:rPr lang="hu-HU" altLang="hu-HU" sz="2000" b="1" dirty="0" err="1">
                <a:solidFill>
                  <a:srgbClr val="666699"/>
                </a:solidFill>
              </a:rPr>
              <a:t>energiátlanítás</a:t>
            </a:r>
            <a:endParaRPr lang="hu-HU" altLang="hu-HU" sz="2000" b="1" dirty="0">
              <a:solidFill>
                <a:srgbClr val="6666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314450"/>
            <a:ext cx="7239000" cy="3570288"/>
          </a:xfrm>
        </p:spPr>
        <p:txBody>
          <a:bodyPr/>
          <a:lstStyle/>
          <a:p>
            <a:pPr algn="ctr" eaLnBrk="1" hangingPunct="1"/>
            <a:r>
              <a:rPr lang="hu-HU" altLang="hu-HU" b="1" smtClean="0">
                <a:solidFill>
                  <a:schemeClr val="hlink"/>
                </a:solidFill>
              </a:rPr>
              <a:t/>
            </a:r>
            <a:br>
              <a:rPr lang="hu-HU" altLang="hu-HU" b="1" smtClean="0">
                <a:solidFill>
                  <a:schemeClr val="hlink"/>
                </a:solidFill>
              </a:rPr>
            </a:br>
            <a:r>
              <a:rPr lang="hu-HU" altLang="hu-HU" b="1" smtClean="0">
                <a:solidFill>
                  <a:schemeClr val="hlink"/>
                </a:solidFill>
              </a:rPr>
              <a:t>Köszönöm</a:t>
            </a:r>
            <a:br>
              <a:rPr lang="hu-HU" altLang="hu-HU" b="1" smtClean="0">
                <a:solidFill>
                  <a:schemeClr val="hlink"/>
                </a:solidFill>
              </a:rPr>
            </a:br>
            <a:r>
              <a:rPr lang="hu-HU" altLang="hu-HU" b="1" smtClean="0">
                <a:solidFill>
                  <a:schemeClr val="hlink"/>
                </a:solidFill>
              </a:rPr>
              <a:t>a kitartó figyelmet!</a:t>
            </a:r>
            <a:br>
              <a:rPr lang="hu-HU" altLang="hu-HU" b="1" smtClean="0">
                <a:solidFill>
                  <a:schemeClr val="hlink"/>
                </a:solidFill>
              </a:rPr>
            </a:br>
            <a:endParaRPr lang="hu-HU" altLang="hu-HU" b="1" smtClean="0">
              <a:solidFill>
                <a:schemeClr val="hlink"/>
              </a:solidFill>
            </a:endParaRPr>
          </a:p>
        </p:txBody>
      </p:sp>
      <p:sp>
        <p:nvSpPr>
          <p:cNvPr id="28675" name="Rectangle 3"/>
          <p:cNvSpPr txBox="1">
            <a:spLocks noChangeArrowheads="1"/>
          </p:cNvSpPr>
          <p:nvPr/>
        </p:nvSpPr>
        <p:spPr bwMode="auto">
          <a:xfrm>
            <a:off x="1371600" y="4800600"/>
            <a:ext cx="6477000" cy="1255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hu-HU" altLang="hu-HU" sz="1600"/>
              <a:t>Elérhetőség:</a:t>
            </a:r>
          </a:p>
          <a:p>
            <a:pPr algn="ctr" eaLnBrk="1" hangingPunct="1">
              <a:buFontTx/>
              <a:buNone/>
            </a:pPr>
            <a:r>
              <a:rPr lang="hu-HU" altLang="hu-HU" sz="1600"/>
              <a:t>Nagy Valéria, </a:t>
            </a:r>
            <a:r>
              <a:rPr lang="hu-HU" altLang="hu-HU" sz="1600">
                <a:hlinkClick r:id="rId3"/>
              </a:rPr>
              <a:t>valinagy78@mk.u-szeged.hu</a:t>
            </a:r>
            <a:endParaRPr lang="hu-HU" altLang="hu-HU" sz="1600"/>
          </a:p>
          <a:p>
            <a:pPr algn="ctr" eaLnBrk="1" hangingPunct="1">
              <a:buFontTx/>
              <a:buNone/>
            </a:pPr>
            <a:r>
              <a:rPr lang="hu-HU" altLang="hu-HU" sz="1600"/>
              <a:t>Közlemények:</a:t>
            </a:r>
          </a:p>
          <a:p>
            <a:pPr algn="ctr" eaLnBrk="1" hangingPunct="1">
              <a:buFontTx/>
              <a:buNone/>
            </a:pPr>
            <a:r>
              <a:rPr lang="hu-HU" altLang="hu-HU" sz="1600">
                <a:hlinkClick r:id="rId4"/>
              </a:rPr>
              <a:t>MTMT</a:t>
            </a:r>
            <a:r>
              <a:rPr lang="hu-HU" altLang="hu-HU" sz="1400"/>
              <a:t>  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248400" y="457200"/>
            <a:ext cx="2019300" cy="4889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hu-HU" sz="1800" b="1" kern="0" dirty="0" smtClean="0"/>
              <a:t>Mérnöki Kar</a:t>
            </a:r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hu-HU" sz="14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Gépészeti Intézet</a:t>
            </a:r>
          </a:p>
        </p:txBody>
      </p:sp>
      <p:sp>
        <p:nvSpPr>
          <p:cNvPr id="28677" name="Dia számának helye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44EFC1F-9AF0-413E-B103-12278BC3DB33}" type="slidenum">
              <a:rPr lang="hu-HU" altLang="hu-HU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hu-HU" altLang="hu-HU" sz="1200" smtClean="0">
              <a:latin typeface="Arial Black" panose="020B0A04020102020204" pitchFamily="34" charset="0"/>
            </a:endParaRPr>
          </a:p>
        </p:txBody>
      </p:sp>
      <p:pic>
        <p:nvPicPr>
          <p:cNvPr id="2867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17526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Élőláb helye 4"/>
          <p:cNvSpPr txBox="1">
            <a:spLocks noGrp="1"/>
          </p:cNvSpPr>
          <p:nvPr/>
        </p:nvSpPr>
        <p:spPr bwMode="auto">
          <a:xfrm>
            <a:off x="755650" y="6248400"/>
            <a:ext cx="73453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hu-HU" altLang="hu-HU" sz="1200"/>
              <a:t>TÁMOP-4.2.4.A/2-11/1-2012-0001 </a:t>
            </a:r>
          </a:p>
          <a:p>
            <a:pPr algn="ctr" eaLnBrk="1" hangingPunct="1">
              <a:buFontTx/>
              <a:buNone/>
            </a:pPr>
            <a:r>
              <a:rPr lang="hu-HU" altLang="hu-HU" sz="1200"/>
              <a:t>A2-MZPD-13-0099 </a:t>
            </a:r>
          </a:p>
        </p:txBody>
      </p:sp>
      <p:pic>
        <p:nvPicPr>
          <p:cNvPr id="28680" name="Kép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11150"/>
            <a:ext cx="88741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Kép 11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22"/>
          <a:stretch/>
        </p:blipFill>
        <p:spPr>
          <a:xfrm>
            <a:off x="6287431" y="1456253"/>
            <a:ext cx="2399369" cy="1666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28600" y="1160463"/>
            <a:ext cx="8915400" cy="280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hu-HU" altLang="hu-HU" sz="4400" b="1" dirty="0" smtClean="0">
                <a:solidFill>
                  <a:srgbClr val="666699"/>
                </a:solidFill>
                <a:latin typeface="+mj-lt"/>
                <a:cs typeface="Courier New" panose="02070309020205020404" pitchFamily="49" charset="0"/>
              </a:rPr>
              <a:t/>
            </a:r>
            <a:br>
              <a:rPr lang="hu-HU" altLang="hu-HU" sz="4400" b="1" dirty="0" smtClean="0">
                <a:solidFill>
                  <a:srgbClr val="666699"/>
                </a:solidFill>
                <a:latin typeface="+mj-lt"/>
                <a:cs typeface="Courier New" panose="02070309020205020404" pitchFamily="49" charset="0"/>
              </a:rPr>
            </a:br>
            <a:r>
              <a:rPr lang="hu-HU" altLang="hu-HU" sz="4400" b="1" dirty="0" smtClean="0">
                <a:solidFill>
                  <a:srgbClr val="66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Courier New" panose="02070309020205020404" pitchFamily="49" charset="0"/>
              </a:rPr>
              <a:t>INTERDISZCIPLINÁRIS</a:t>
            </a:r>
          </a:p>
          <a:p>
            <a:pPr algn="ctr" eaLnBrk="1" hangingPunct="1">
              <a:defRPr/>
            </a:pPr>
            <a:r>
              <a:rPr lang="hu-HU" altLang="hu-HU" sz="4400" b="1" dirty="0" smtClean="0">
                <a:solidFill>
                  <a:srgbClr val="66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Courier New" panose="02070309020205020404" pitchFamily="49" charset="0"/>
              </a:rPr>
              <a:t>MEGKÖZELÍTÉSEK</a:t>
            </a:r>
          </a:p>
          <a:p>
            <a:pPr algn="ctr" eaLnBrk="1" hangingPunct="1">
              <a:defRPr/>
            </a:pPr>
            <a:r>
              <a:rPr lang="hu-HU" altLang="hu-HU" sz="4400" b="1" dirty="0" smtClean="0">
                <a:solidFill>
                  <a:srgbClr val="66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Courier New" panose="02070309020205020404" pitchFamily="49" charset="0"/>
              </a:rPr>
              <a:t>a kutatásokban</a:t>
            </a:r>
            <a:r>
              <a:rPr lang="hu-HU" altLang="hu-HU" sz="4400" b="1" dirty="0" smtClean="0">
                <a:solidFill>
                  <a:srgbClr val="666699"/>
                </a:solidFill>
                <a:latin typeface="+mj-lt"/>
                <a:cs typeface="Courier New" panose="02070309020205020404" pitchFamily="49" charset="0"/>
              </a:rPr>
              <a:t/>
            </a:r>
            <a:br>
              <a:rPr lang="hu-HU" altLang="hu-HU" sz="4400" b="1" dirty="0" smtClean="0">
                <a:solidFill>
                  <a:srgbClr val="666699"/>
                </a:solidFill>
                <a:latin typeface="+mj-lt"/>
                <a:cs typeface="Courier New" panose="02070309020205020404" pitchFamily="49" charset="0"/>
              </a:rPr>
            </a:br>
            <a:endParaRPr lang="hu-HU" altLang="hu-HU" sz="4400" b="1" dirty="0" smtClean="0">
              <a:solidFill>
                <a:srgbClr val="666699"/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172200" y="457200"/>
            <a:ext cx="1943100" cy="5334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hu-HU" sz="1800" b="1" kern="0" dirty="0" smtClean="0"/>
              <a:t>Mérnöki Kar</a:t>
            </a:r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hu-HU" sz="14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Gépészeti Intézet</a:t>
            </a:r>
          </a:p>
        </p:txBody>
      </p:sp>
      <p:sp>
        <p:nvSpPr>
          <p:cNvPr id="8196" name="Rectangle 3"/>
          <p:cNvSpPr txBox="1">
            <a:spLocks noChangeArrowheads="1"/>
          </p:cNvSpPr>
          <p:nvPr/>
        </p:nvSpPr>
        <p:spPr bwMode="auto">
          <a:xfrm>
            <a:off x="1524000" y="5181600"/>
            <a:ext cx="61722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hu-HU" altLang="hu-HU" sz="2000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hu-HU" altLang="hu-HU" sz="2000" b="1">
                <a:latin typeface="Courier New" panose="02070309020205020404" pitchFamily="49" charset="0"/>
                <a:cs typeface="Courier New" panose="02070309020205020404" pitchFamily="49" charset="0"/>
              </a:rPr>
              <a:t>Szegedi Tudományegyetem – Mérnöki Kar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hu-HU" altLang="hu-HU" sz="2000" b="1">
                <a:latin typeface="Courier New" panose="02070309020205020404" pitchFamily="49" charset="0"/>
                <a:cs typeface="Courier New" panose="02070309020205020404" pitchFamily="49" charset="0"/>
              </a:rPr>
              <a:t>Szeged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hu-HU" altLang="hu-HU" sz="23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197" name="Dia számának helye 10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BF6B2D9-0362-4672-ACC2-D5C0430D4B53}" type="slidenum">
              <a:rPr lang="hu-HU" altLang="hu-HU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hu-HU" altLang="hu-HU" sz="1200" smtClean="0">
              <a:latin typeface="Arial Black" panose="020B0A04020102020204" pitchFamily="34" charset="0"/>
            </a:endParaRPr>
          </a:p>
        </p:txBody>
      </p:sp>
      <p:pic>
        <p:nvPicPr>
          <p:cNvPr id="819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697538"/>
            <a:ext cx="160020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17526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Élőláb helye 4"/>
          <p:cNvSpPr txBox="1">
            <a:spLocks noGrp="1"/>
          </p:cNvSpPr>
          <p:nvPr/>
        </p:nvSpPr>
        <p:spPr bwMode="auto">
          <a:xfrm>
            <a:off x="755650" y="6248400"/>
            <a:ext cx="73453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hu-HU" altLang="hu-HU" sz="1200"/>
              <a:t>TÁMOP-4.2.4.A/2-11/1-2012-0001 </a:t>
            </a:r>
          </a:p>
          <a:p>
            <a:pPr algn="ctr" eaLnBrk="1" hangingPunct="1">
              <a:buFontTx/>
              <a:buNone/>
            </a:pPr>
            <a:r>
              <a:rPr lang="hu-HU" altLang="hu-HU" sz="1200"/>
              <a:t>A2-MZPD-13-0099 </a:t>
            </a:r>
          </a:p>
        </p:txBody>
      </p:sp>
      <p:pic>
        <p:nvPicPr>
          <p:cNvPr id="8201" name="Kép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11150"/>
            <a:ext cx="88741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átum helye 3"/>
          <p:cNvSpPr txBox="1">
            <a:spLocks/>
          </p:cNvSpPr>
          <p:nvPr/>
        </p:nvSpPr>
        <p:spPr>
          <a:xfrm>
            <a:off x="2433638" y="3900488"/>
            <a:ext cx="4505325" cy="1509712"/>
          </a:xfrm>
          <a:prstGeom prst="rect">
            <a:avLst/>
          </a:prstGeom>
        </p:spPr>
        <p:txBody>
          <a:bodyPr anchor="ctr"/>
          <a:lstStyle>
            <a:defPPr>
              <a:defRPr lang="hu-H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u-HU" sz="1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Futura Bk BT" panose="020B0502020204020303" pitchFamily="34" charset="0"/>
                <a:ea typeface="Source Code Pro Medium" panose="020B0509030403020204" pitchFamily="49" charset="0"/>
              </a:rPr>
              <a:t>NAGY</a:t>
            </a:r>
            <a:endParaRPr lang="hu-HU" sz="12000" b="1" dirty="0">
              <a:solidFill>
                <a:schemeClr val="accent6">
                  <a:lumMod val="60000"/>
                  <a:lumOff val="40000"/>
                </a:schemeClr>
              </a:solidFill>
              <a:latin typeface="Futura Bk BT" panose="020B0502020204020303" pitchFamily="34" charset="0"/>
              <a:ea typeface="Source Code Pro Medium" panose="020B0509030403020204" pitchFamily="49" charset="0"/>
            </a:endParaRPr>
          </a:p>
        </p:txBody>
      </p:sp>
      <p:sp>
        <p:nvSpPr>
          <p:cNvPr id="11" name="Dátum helye 3"/>
          <p:cNvSpPr txBox="1">
            <a:spLocks/>
          </p:cNvSpPr>
          <p:nvPr/>
        </p:nvSpPr>
        <p:spPr>
          <a:xfrm rot="16200000">
            <a:off x="2037557" y="4501356"/>
            <a:ext cx="1357312" cy="358775"/>
          </a:xfrm>
          <a:prstGeom prst="rect">
            <a:avLst/>
          </a:prstGeom>
        </p:spPr>
        <p:txBody>
          <a:bodyPr anchor="ctr"/>
          <a:lstStyle>
            <a:defPPr>
              <a:defRPr lang="hu-H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hu-H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k BT" panose="020B0502020204020303" pitchFamily="34" charset="0"/>
                <a:ea typeface="Source Code Pro Medium" panose="020B0509030403020204" pitchFamily="49" charset="0"/>
              </a:rPr>
              <a:t>VALÉRIA</a:t>
            </a:r>
            <a:endParaRPr lang="hu-HU" sz="1400" b="1" dirty="0">
              <a:solidFill>
                <a:schemeClr val="tx1">
                  <a:lumMod val="65000"/>
                  <a:lumOff val="35000"/>
                </a:schemeClr>
              </a:solidFill>
              <a:latin typeface="Futura Bk BT" panose="020B0502020204020303" pitchFamily="34" charset="0"/>
              <a:ea typeface="Source Code Pro Medium" panose="020B05090304030202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701" y="1219200"/>
            <a:ext cx="2573785" cy="2703556"/>
          </a:xfrm>
          <a:prstGeom prst="rect">
            <a:avLst/>
          </a:prstGeom>
        </p:spPr>
      </p:pic>
      <p:sp>
        <p:nvSpPr>
          <p:cNvPr id="9219" name="Cím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pPr algn="ctr"/>
            <a:r>
              <a:rPr lang="hu-HU" altLang="hu-HU" smtClean="0">
                <a:solidFill>
                  <a:schemeClr val="hlink"/>
                </a:solidFill>
              </a:rPr>
              <a:t>„Széljegyzetek” … miről is?</a:t>
            </a:r>
          </a:p>
        </p:txBody>
      </p:sp>
      <p:sp>
        <p:nvSpPr>
          <p:cNvPr id="11267" name="Tartalom helye 2"/>
          <p:cNvSpPr>
            <a:spLocks noGrp="1"/>
          </p:cNvSpPr>
          <p:nvPr>
            <p:ph idx="1"/>
          </p:nvPr>
        </p:nvSpPr>
        <p:spPr>
          <a:xfrm>
            <a:off x="787400" y="1371600"/>
            <a:ext cx="7899400" cy="4854575"/>
          </a:xfrm>
        </p:spPr>
        <p:txBody>
          <a:bodyPr/>
          <a:lstStyle/>
          <a:p>
            <a:pPr>
              <a:defRPr/>
            </a:pPr>
            <a:r>
              <a:rPr lang="hu-HU" altLang="hu-HU" sz="2800" dirty="0" smtClean="0"/>
              <a:t>(</a:t>
            </a:r>
            <a:r>
              <a:rPr lang="hu-HU" altLang="hu-HU" sz="2800" dirty="0" err="1" smtClean="0"/>
              <a:t>Ráhangolódás</a:t>
            </a:r>
            <a:r>
              <a:rPr lang="hu-HU" altLang="hu-HU" sz="2800" dirty="0" smtClean="0"/>
              <a:t> – </a:t>
            </a:r>
            <a:r>
              <a:rPr lang="hu-HU" altLang="hu-HU" sz="2000" dirty="0" smtClean="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SZÍNVÁLASZTÁS – kék</a:t>
            </a:r>
            <a:r>
              <a:rPr lang="hu-HU" alt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hu-HU" altLang="hu-HU" sz="2800" dirty="0" smtClean="0">
              <a:solidFill>
                <a:srgbClr val="666699"/>
              </a:solidFill>
            </a:endParaRPr>
          </a:p>
          <a:p>
            <a:pPr>
              <a:defRPr/>
            </a:pPr>
            <a:r>
              <a:rPr lang="hu-HU" altLang="hu-HU" sz="2800" dirty="0" smtClean="0"/>
              <a:t>KUTATÁS, mint szertartás…</a:t>
            </a:r>
          </a:p>
          <a:p>
            <a:pPr>
              <a:defRPr/>
            </a:pPr>
            <a:r>
              <a:rPr lang="hu-HU" altLang="hu-HU" sz="2800" dirty="0" smtClean="0"/>
              <a:t>EU-s elgondolások</a:t>
            </a:r>
            <a:endParaRPr lang="hu-HU" altLang="hu-HU" sz="2000" dirty="0" smtClean="0"/>
          </a:p>
          <a:p>
            <a:pPr>
              <a:defRPr/>
            </a:pPr>
            <a:r>
              <a:rPr lang="hu-HU" altLang="hu-HU" sz="2800" dirty="0" smtClean="0"/>
              <a:t>Lehetőségek</a:t>
            </a:r>
          </a:p>
          <a:p>
            <a:pPr>
              <a:defRPr/>
            </a:pPr>
            <a:r>
              <a:rPr lang="hu-HU" altLang="hu-HU" sz="2800" dirty="0" smtClean="0"/>
              <a:t>Felsőoktatási intézmények kutatócsoportjai</a:t>
            </a:r>
          </a:p>
          <a:p>
            <a:pPr lvl="1">
              <a:defRPr/>
            </a:pPr>
            <a:r>
              <a:rPr lang="hu-HU" altLang="hu-HU" sz="2000" dirty="0" smtClean="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SZINTEK (</a:t>
            </a:r>
            <a:r>
              <a:rPr lang="hu-HU" altLang="hu-HU" sz="2000" dirty="0" err="1" smtClean="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BSc</a:t>
            </a:r>
            <a:r>
              <a:rPr lang="hu-HU" altLang="hu-HU" sz="2000" dirty="0" smtClean="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/BA/</a:t>
            </a:r>
            <a:r>
              <a:rPr lang="hu-HU" altLang="hu-HU" sz="2000" dirty="0" err="1" smtClean="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Bprof</a:t>
            </a:r>
            <a:r>
              <a:rPr lang="hu-HU" altLang="hu-HU" sz="2000" dirty="0" smtClean="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hu-HU" altLang="hu-HU" sz="2000" dirty="0" err="1" smtClean="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hu-HU" altLang="hu-HU" sz="2000" dirty="0" smtClean="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/MA – PhD/DLA)</a:t>
            </a:r>
          </a:p>
          <a:p>
            <a:pPr lvl="1">
              <a:defRPr/>
            </a:pPr>
            <a:r>
              <a:rPr lang="hu-HU" altLang="hu-HU" sz="2000" dirty="0" smtClean="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HÍDSZEREP (tantárgyak, hallgatók/oktatók/kutatók)</a:t>
            </a:r>
            <a:endParaRPr lang="hu-HU" altLang="hu-HU" sz="2000" dirty="0">
              <a:solidFill>
                <a:srgbClr val="66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hu-HU" altLang="hu-HU" sz="2800" dirty="0" err="1" smtClean="0"/>
              <a:t>Szimultanizmus</a:t>
            </a:r>
            <a:r>
              <a:rPr lang="hu-HU" altLang="hu-HU" sz="2800" dirty="0" smtClean="0"/>
              <a:t> a kutatásban</a:t>
            </a:r>
          </a:p>
          <a:p>
            <a:pPr>
              <a:defRPr/>
            </a:pPr>
            <a:r>
              <a:rPr lang="hu-HU" altLang="hu-HU" sz="2800" dirty="0" smtClean="0"/>
              <a:t>Interdiszciplináris megközelítések</a:t>
            </a:r>
          </a:p>
          <a:p>
            <a:pPr lvl="1">
              <a:defRPr/>
            </a:pPr>
            <a:r>
              <a:rPr lang="hu-HU" altLang="hu-HU" sz="2000" cap="all" dirty="0" smtClean="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jelenorientált, jövőorientált</a:t>
            </a:r>
            <a:endParaRPr lang="hu-HU" altLang="hu-HU" sz="2000" cap="all" dirty="0">
              <a:solidFill>
                <a:srgbClr val="66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21" name="Dia számának helye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34D97FC-45EE-4F2C-B5F5-49484E268E21}" type="slidenum">
              <a:rPr lang="hu-HU" altLang="hu-HU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hu-HU" altLang="hu-HU" sz="1200" smtClean="0">
              <a:latin typeface="Arial Black" panose="020B0A04020102020204" pitchFamily="34" charset="0"/>
            </a:endParaRPr>
          </a:p>
        </p:txBody>
      </p:sp>
      <p:sp>
        <p:nvSpPr>
          <p:cNvPr id="9222" name="Élőláb helye 4"/>
          <p:cNvSpPr txBox="1">
            <a:spLocks noGrp="1"/>
          </p:cNvSpPr>
          <p:nvPr/>
        </p:nvSpPr>
        <p:spPr bwMode="auto">
          <a:xfrm>
            <a:off x="755650" y="6248400"/>
            <a:ext cx="73453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hu-HU" altLang="hu-HU" sz="1200"/>
              <a:t>TÁMOP-4.2.4.A/2-11/1-2012-0001 </a:t>
            </a:r>
          </a:p>
          <a:p>
            <a:pPr algn="ctr" eaLnBrk="1" hangingPunct="1">
              <a:buFontTx/>
              <a:buNone/>
            </a:pPr>
            <a:r>
              <a:rPr lang="hu-HU" altLang="hu-HU" sz="1200"/>
              <a:t>A2-MZPD-13-0099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ím 1"/>
          <p:cNvSpPr>
            <a:spLocks noGrp="1"/>
          </p:cNvSpPr>
          <p:nvPr>
            <p:ph type="title" idx="4294967295"/>
          </p:nvPr>
        </p:nvSpPr>
        <p:spPr>
          <a:xfrm>
            <a:off x="1033463" y="304800"/>
            <a:ext cx="7162800" cy="1189038"/>
          </a:xfrm>
        </p:spPr>
        <p:txBody>
          <a:bodyPr/>
          <a:lstStyle/>
          <a:p>
            <a:pPr algn="ctr"/>
            <a:r>
              <a:rPr lang="hu-HU" altLang="hu-HU" smtClean="0">
                <a:solidFill>
                  <a:schemeClr val="hlink"/>
                </a:solidFill>
              </a:rPr>
              <a:t>(Ráhangolódás)</a:t>
            </a:r>
          </a:p>
        </p:txBody>
      </p:sp>
      <p:sp>
        <p:nvSpPr>
          <p:cNvPr id="6147" name="Tartalom helye 2"/>
          <p:cNvSpPr>
            <a:spLocks noGrp="1"/>
          </p:cNvSpPr>
          <p:nvPr>
            <p:ph idx="4294967295"/>
          </p:nvPr>
        </p:nvSpPr>
        <p:spPr>
          <a:xfrm>
            <a:off x="914400" y="1557338"/>
            <a:ext cx="8001000" cy="4843462"/>
          </a:xfrm>
        </p:spPr>
        <p:txBody>
          <a:bodyPr/>
          <a:lstStyle/>
          <a:p>
            <a:pPr algn="just">
              <a:defRPr/>
            </a:pPr>
            <a:r>
              <a:rPr lang="hu-HU" altLang="hu-HU" sz="2800" dirty="0" smtClean="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KÉK</a:t>
            </a:r>
          </a:p>
          <a:p>
            <a:pPr lvl="1" algn="just">
              <a:defRPr/>
            </a:pPr>
            <a:r>
              <a:rPr lang="hu-HU" altLang="hu-HU" sz="2000" dirty="0" smtClean="0"/>
              <a:t>A gondolkodás és elmélkedés színe.</a:t>
            </a:r>
          </a:p>
          <a:p>
            <a:pPr lvl="1" algn="just">
              <a:defRPr/>
            </a:pPr>
            <a:r>
              <a:rPr lang="hu-HU" altLang="hu-HU" sz="2000" dirty="0" smtClean="0"/>
              <a:t>Az örök érvényű igazságot hirdeti.</a:t>
            </a:r>
          </a:p>
          <a:p>
            <a:pPr lvl="1" algn="just">
              <a:defRPr/>
            </a:pPr>
            <a:r>
              <a:rPr lang="hu-HU" altLang="hu-HU" sz="2000" dirty="0" smtClean="0"/>
              <a:t>Segíti a kommunikációt.</a:t>
            </a:r>
          </a:p>
          <a:p>
            <a:pPr algn="just">
              <a:defRPr/>
            </a:pPr>
            <a:r>
              <a:rPr lang="hu-HU" altLang="hu-HU" sz="2800" dirty="0" smtClean="0"/>
              <a:t>Mert a kutatás szertartás, amely </a:t>
            </a:r>
          </a:p>
          <a:p>
            <a:pPr lvl="1" algn="just">
              <a:defRPr/>
            </a:pPr>
            <a:r>
              <a:rPr lang="hu-HU" altLang="hu-HU" sz="2000" dirty="0"/>
              <a:t>előkészítést, </a:t>
            </a:r>
          </a:p>
          <a:p>
            <a:pPr lvl="1" algn="just">
              <a:defRPr/>
            </a:pPr>
            <a:r>
              <a:rPr lang="hu-HU" altLang="hu-HU" sz="2000" dirty="0"/>
              <a:t>rákészülést, </a:t>
            </a:r>
          </a:p>
          <a:p>
            <a:pPr lvl="1" algn="just">
              <a:defRPr/>
            </a:pPr>
            <a:r>
              <a:rPr lang="hu-HU" altLang="hu-HU" sz="2000" dirty="0"/>
              <a:t>megalapozást igényel.</a:t>
            </a:r>
          </a:p>
        </p:txBody>
      </p:sp>
      <p:sp>
        <p:nvSpPr>
          <p:cNvPr id="10244" name="Dia számának helye 3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2FA5B0F3-ECA9-4D63-AC44-17FD4993E901}" type="slidenum">
              <a:rPr lang="hu-HU" altLang="hu-HU" sz="1200">
                <a:latin typeface="Arial Black" panose="020B0A040201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hu-HU" altLang="hu-HU" sz="120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245" name="Élőláb helye 4"/>
          <p:cNvSpPr txBox="1">
            <a:spLocks noGrp="1"/>
          </p:cNvSpPr>
          <p:nvPr/>
        </p:nvSpPr>
        <p:spPr bwMode="auto">
          <a:xfrm>
            <a:off x="755650" y="6248400"/>
            <a:ext cx="73453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hu-HU" altLang="hu-HU" sz="1200">
                <a:cs typeface="Arial" panose="020B0604020202020204" pitchFamily="34" charset="0"/>
              </a:rPr>
              <a:t>TÁMOP-4.2.4.A/2-11/1-2012-0001 </a:t>
            </a:r>
          </a:p>
          <a:p>
            <a:pPr algn="ctr" eaLnBrk="1" hangingPunct="1">
              <a:buFontTx/>
              <a:buNone/>
            </a:pPr>
            <a:r>
              <a:rPr lang="hu-HU" altLang="hu-HU" sz="1200">
                <a:cs typeface="Arial" panose="020B0604020202020204" pitchFamily="34" charset="0"/>
              </a:rPr>
              <a:t>A2-MZPD-13-0099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4600" y="3657600"/>
            <a:ext cx="2362200" cy="2235654"/>
          </a:xfrm>
          <a:prstGeom prst="rect">
            <a:avLst/>
          </a:prstGeom>
        </p:spPr>
      </p:pic>
      <p:sp>
        <p:nvSpPr>
          <p:cNvPr id="10247" name="Téglalap 10"/>
          <p:cNvSpPr>
            <a:spLocks noChangeArrowheads="1"/>
          </p:cNvSpPr>
          <p:nvPr/>
        </p:nvSpPr>
        <p:spPr bwMode="auto">
          <a:xfrm>
            <a:off x="6934200" y="6000750"/>
            <a:ext cx="2133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800" b="1">
                <a:cs typeface="Arial" panose="020B0604020202020204" pitchFamily="34" charset="0"/>
              </a:rPr>
              <a:t>www.dreamstime.com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ia számának helye 3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14E2EA2D-3C43-47C8-AB51-358549CCF683}" type="slidenum">
              <a:rPr lang="hu-HU" altLang="hu-HU" sz="1200">
                <a:latin typeface="Arial Black" panose="020B0A040201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hu-HU" altLang="hu-HU" sz="120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1267" name="Élőláb helye 4"/>
          <p:cNvSpPr txBox="1">
            <a:spLocks noGrp="1"/>
          </p:cNvSpPr>
          <p:nvPr/>
        </p:nvSpPr>
        <p:spPr bwMode="auto">
          <a:xfrm>
            <a:off x="755650" y="6248400"/>
            <a:ext cx="73453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hu-HU" altLang="hu-HU" sz="1200">
                <a:cs typeface="Arial" panose="020B0604020202020204" pitchFamily="34" charset="0"/>
              </a:rPr>
              <a:t>TÁMOP-4.2.4.A/2-11/1-2012-0001 </a:t>
            </a:r>
          </a:p>
          <a:p>
            <a:pPr algn="ctr" eaLnBrk="1" hangingPunct="1">
              <a:buFontTx/>
              <a:buNone/>
            </a:pPr>
            <a:r>
              <a:rPr lang="hu-HU" altLang="hu-HU" sz="1200">
                <a:cs typeface="Arial" panose="020B0604020202020204" pitchFamily="34" charset="0"/>
              </a:rPr>
              <a:t>A2-MZPD-13-0099 </a:t>
            </a:r>
          </a:p>
        </p:txBody>
      </p:sp>
      <p:sp>
        <p:nvSpPr>
          <p:cNvPr id="11268" name="Cím 1"/>
          <p:cNvSpPr txBox="1">
            <a:spLocks/>
          </p:cNvSpPr>
          <p:nvPr/>
        </p:nvSpPr>
        <p:spPr bwMode="auto">
          <a:xfrm>
            <a:off x="1371600" y="533400"/>
            <a:ext cx="66294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4400">
                <a:solidFill>
                  <a:schemeClr val="hlink"/>
                </a:solidFill>
                <a:cs typeface="Arial" panose="020B0604020202020204" pitchFamily="34" charset="0"/>
              </a:rPr>
              <a:t>Honnan? Hova?</a:t>
            </a:r>
          </a:p>
        </p:txBody>
      </p:sp>
      <p:sp>
        <p:nvSpPr>
          <p:cNvPr id="8198" name="Tartalom helye 2"/>
          <p:cNvSpPr>
            <a:spLocks/>
          </p:cNvSpPr>
          <p:nvPr/>
        </p:nvSpPr>
        <p:spPr bwMode="auto">
          <a:xfrm>
            <a:off x="838200" y="1306513"/>
            <a:ext cx="8001000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hu-HU" altLang="hu-HU" sz="2800" dirty="0" smtClean="0"/>
              <a:t>Kutatás – mint szertartás</a:t>
            </a:r>
          </a:p>
          <a:p>
            <a:pPr lvl="1" algn="just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/>
            </a:pPr>
            <a:r>
              <a:rPr lang="hu-HU" altLang="hu-HU" dirty="0">
                <a:latin typeface="+mn-lt"/>
              </a:rPr>
              <a:t> </a:t>
            </a:r>
            <a:r>
              <a:rPr lang="hu-HU" altLang="hu-HU" cap="all" dirty="0" smtClean="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kontemplációval</a:t>
            </a:r>
            <a:r>
              <a:rPr lang="hu-HU" altLang="hu-HU" dirty="0" smtClean="0">
                <a:latin typeface="+mn-lt"/>
              </a:rPr>
              <a:t>, vagyis szemlélődéssel, elmélkedéssel, elmélyedéssel kezdődik</a:t>
            </a:r>
            <a:endParaRPr lang="hu-HU" altLang="hu-HU" dirty="0"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hu-HU" altLang="hu-HU" sz="2800" dirty="0" smtClean="0"/>
              <a:t>És a folyamatban kiválóan alkalmazható három </a:t>
            </a:r>
            <a:r>
              <a:rPr lang="hu-HU" altLang="hu-HU" sz="2800" dirty="0" err="1" smtClean="0"/>
              <a:t>kabbalisztikus</a:t>
            </a:r>
            <a:r>
              <a:rPr lang="hu-HU" altLang="hu-HU" sz="2800" dirty="0" smtClean="0"/>
              <a:t> erény:</a:t>
            </a:r>
          </a:p>
          <a:p>
            <a:pPr lvl="1" algn="just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/>
            </a:pPr>
            <a:r>
              <a:rPr lang="hu-HU" altLang="hu-HU" dirty="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</a:t>
            </a:r>
            <a:r>
              <a:rPr lang="hu-HU" altLang="hu-HU" dirty="0" smtClean="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anulni</a:t>
            </a:r>
            <a:endParaRPr lang="hu-HU" altLang="hu-HU" dirty="0">
              <a:solidFill>
                <a:srgbClr val="66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lvl="1" algn="just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/>
            </a:pPr>
            <a:r>
              <a:rPr lang="hu-HU" altLang="hu-HU" dirty="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</a:t>
            </a:r>
            <a:r>
              <a:rPr lang="hu-HU" altLang="hu-HU" dirty="0" smtClean="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erni</a:t>
            </a:r>
            <a:endParaRPr lang="hu-HU" altLang="hu-HU" dirty="0">
              <a:solidFill>
                <a:srgbClr val="66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lvl="1" algn="just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/>
            </a:pPr>
            <a:r>
              <a:rPr lang="hu-HU" altLang="hu-HU" dirty="0" smtClean="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akarni</a:t>
            </a:r>
          </a:p>
          <a:p>
            <a:pPr marL="342900" lvl="1" indent="-342900"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hu-HU" altLang="hu-HU" sz="2800" dirty="0" smtClean="0"/>
              <a:t>EU-s elvárások, Horizont Európa 2021–2027</a:t>
            </a:r>
          </a:p>
          <a:p>
            <a:pPr lvl="1" algn="just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/>
            </a:pPr>
            <a:r>
              <a:rPr lang="hu-HU" altLang="hu-HU" dirty="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Fenntarthatósági Célok – 17 fő cél</a:t>
            </a:r>
          </a:p>
          <a:p>
            <a:pPr lvl="1" algn="just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/>
            </a:pPr>
            <a:r>
              <a:rPr lang="hu-HU" altLang="hu-HU" dirty="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Európai Zöld </a:t>
            </a:r>
            <a:r>
              <a:rPr lang="hu-HU" altLang="hu-HU" dirty="0" smtClean="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Megállapodás</a:t>
            </a:r>
          </a:p>
          <a:p>
            <a:pPr lvl="1" algn="just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/>
            </a:pPr>
            <a:r>
              <a:rPr lang="hu-HU" altLang="hu-HU" dirty="0" smtClean="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…</a:t>
            </a:r>
            <a:endParaRPr lang="hu-HU" altLang="hu-HU" dirty="0">
              <a:solidFill>
                <a:srgbClr val="66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771" y="2895600"/>
            <a:ext cx="2481229" cy="19849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t="7333" r="32000" b="11089"/>
          <a:stretch/>
        </p:blipFill>
        <p:spPr>
          <a:xfrm flipH="1">
            <a:off x="8253413" y="152400"/>
            <a:ext cx="890587" cy="1297353"/>
          </a:xfrm>
          <a:prstGeom prst="rect">
            <a:avLst/>
          </a:prstGeom>
        </p:spPr>
      </p:pic>
      <p:sp>
        <p:nvSpPr>
          <p:cNvPr id="12291" name="Cím 1"/>
          <p:cNvSpPr>
            <a:spLocks noGrp="1"/>
          </p:cNvSpPr>
          <p:nvPr>
            <p:ph type="title"/>
          </p:nvPr>
        </p:nvSpPr>
        <p:spPr>
          <a:xfrm>
            <a:off x="762000" y="495300"/>
            <a:ext cx="7162800" cy="838200"/>
          </a:xfrm>
        </p:spPr>
        <p:txBody>
          <a:bodyPr/>
          <a:lstStyle/>
          <a:p>
            <a:pPr algn="ctr"/>
            <a:r>
              <a:rPr lang="hu-HU" altLang="hu-HU" smtClean="0">
                <a:solidFill>
                  <a:schemeClr val="hlink"/>
                </a:solidFill>
              </a:rPr>
              <a:t>Fő célok/részcélok</a:t>
            </a:r>
          </a:p>
        </p:txBody>
      </p:sp>
      <p:sp>
        <p:nvSpPr>
          <p:cNvPr id="24579" name="Tartalom helye 2"/>
          <p:cNvSpPr>
            <a:spLocks noGrp="1"/>
          </p:cNvSpPr>
          <p:nvPr>
            <p:ph idx="1"/>
          </p:nvPr>
        </p:nvSpPr>
        <p:spPr>
          <a:xfrm>
            <a:off x="762000" y="1333500"/>
            <a:ext cx="7924800" cy="4914900"/>
          </a:xfrm>
        </p:spPr>
        <p:txBody>
          <a:bodyPr/>
          <a:lstStyle/>
          <a:p>
            <a:pPr algn="just">
              <a:defRPr/>
            </a:pPr>
            <a:r>
              <a:rPr lang="hu-HU" sz="2800" dirty="0" smtClean="0"/>
              <a:t>7. fő cél – Megfizethető, megbízható, fenntartható és modern energiához való hozzáférés biztosítása mindenki számára.</a:t>
            </a:r>
          </a:p>
          <a:p>
            <a:pPr lvl="1" algn="just">
              <a:defRPr/>
            </a:pPr>
            <a:r>
              <a:rPr lang="hu-HU" altLang="hu-HU" sz="2000" dirty="0" smtClean="0"/>
              <a:t>7.a. részcél – A fejlettebb és tisztább fosszilis tüzelőanyag-technológiát, az energetikai infrastruktúrába történő befektetést és a tiszta technológiák életre hívását szorgalmazza.</a:t>
            </a:r>
          </a:p>
          <a:p>
            <a:pPr lvl="1" algn="just">
              <a:defRPr/>
            </a:pPr>
            <a:r>
              <a:rPr lang="hu-HU" altLang="hu-HU" sz="2000" dirty="0" smtClean="0"/>
              <a:t>9.4. részcél – Az erőforrások hatékonyabb felhasználását, valamint a tiszta és környezetbarát technológiák és ipari eljárások kifejlesztését és felhasználását szorgalmazza.</a:t>
            </a:r>
            <a:endParaRPr lang="hu-HU" altLang="hu-HU" sz="2000" dirty="0"/>
          </a:p>
          <a:p>
            <a:pPr algn="just">
              <a:defRPr/>
            </a:pPr>
            <a:r>
              <a:rPr lang="hu-HU" altLang="hu-HU" sz="2800" dirty="0" smtClean="0"/>
              <a:t>16. fő cél – Békés és befogadó társadalmak támogatása a fenntartható fejlődés érdekében.</a:t>
            </a:r>
          </a:p>
          <a:p>
            <a:pPr marL="0" indent="0" algn="ctr">
              <a:lnSpc>
                <a:spcPts val="34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hu-HU" altLang="hu-HU" sz="4000" b="1" dirty="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endParaRPr lang="hu-HU" sz="2400" dirty="0" smtClean="0"/>
          </a:p>
          <a:p>
            <a:pPr algn="ctr">
              <a:buFont typeface="Wingdings" panose="05000000000000000000" pitchFamily="2" charset="2"/>
              <a:buNone/>
              <a:defRPr/>
            </a:pPr>
            <a:endParaRPr lang="hu-H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3" name="Dia számának helye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DF95E98-D8DF-4C82-98FA-7C9F7EA7015C}" type="slidenum">
              <a:rPr lang="hu-HU" altLang="hu-HU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hu-HU" altLang="hu-HU" sz="1200" smtClean="0">
              <a:latin typeface="Arial Black" panose="020B0A04020102020204" pitchFamily="34" charset="0"/>
            </a:endParaRPr>
          </a:p>
        </p:txBody>
      </p:sp>
      <p:sp>
        <p:nvSpPr>
          <p:cNvPr id="12294" name="Élőláb helye 4"/>
          <p:cNvSpPr txBox="1">
            <a:spLocks noGrp="1"/>
          </p:cNvSpPr>
          <p:nvPr/>
        </p:nvSpPr>
        <p:spPr bwMode="auto">
          <a:xfrm>
            <a:off x="755650" y="6248400"/>
            <a:ext cx="73453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hu-HU" altLang="hu-HU" sz="1200"/>
              <a:t>TÁMOP-4.2.4.A/2-11/1-2012-0001 </a:t>
            </a:r>
          </a:p>
          <a:p>
            <a:pPr algn="ctr" eaLnBrk="1" hangingPunct="1">
              <a:buFontTx/>
              <a:buNone/>
            </a:pPr>
            <a:r>
              <a:rPr lang="hu-HU" altLang="hu-HU" sz="1200"/>
              <a:t>A2-MZPD-13-0099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ím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543800" cy="838200"/>
          </a:xfrm>
        </p:spPr>
        <p:txBody>
          <a:bodyPr/>
          <a:lstStyle/>
          <a:p>
            <a:pPr algn="ctr"/>
            <a:r>
              <a:rPr lang="hu-HU" altLang="hu-HU" smtClean="0">
                <a:solidFill>
                  <a:schemeClr val="hlink"/>
                </a:solidFill>
              </a:rPr>
              <a:t>+</a:t>
            </a:r>
          </a:p>
        </p:txBody>
      </p:sp>
      <p:sp>
        <p:nvSpPr>
          <p:cNvPr id="13315" name="Dia számának helye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48F03BE-B685-4414-9D4D-62A0E9AE985E}" type="slidenum">
              <a:rPr lang="hu-HU" altLang="hu-HU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hu-HU" altLang="hu-HU" sz="1200" smtClean="0">
              <a:latin typeface="Arial Black" panose="020B0A04020102020204" pitchFamily="34" charset="0"/>
            </a:endParaRPr>
          </a:p>
        </p:txBody>
      </p:sp>
      <p:sp>
        <p:nvSpPr>
          <p:cNvPr id="13316" name="Élőláb helye 4"/>
          <p:cNvSpPr txBox="1">
            <a:spLocks noGrp="1"/>
          </p:cNvSpPr>
          <p:nvPr/>
        </p:nvSpPr>
        <p:spPr bwMode="auto">
          <a:xfrm>
            <a:off x="755650" y="6248400"/>
            <a:ext cx="73453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hu-HU" altLang="hu-HU" sz="1200"/>
              <a:t>TÁMOP-4.2.4.A/2-11/1-2012-0001 </a:t>
            </a:r>
          </a:p>
          <a:p>
            <a:pPr algn="ctr" eaLnBrk="1" hangingPunct="1">
              <a:buFontTx/>
              <a:buNone/>
            </a:pPr>
            <a:r>
              <a:rPr lang="hu-HU" altLang="hu-HU" sz="1200"/>
              <a:t>A2-MZPD-13-0099 </a:t>
            </a:r>
          </a:p>
        </p:txBody>
      </p:sp>
      <p:sp>
        <p:nvSpPr>
          <p:cNvPr id="9" name="Tartalom helye 2"/>
          <p:cNvSpPr txBox="1">
            <a:spLocks/>
          </p:cNvSpPr>
          <p:nvPr/>
        </p:nvSpPr>
        <p:spPr bwMode="auto">
          <a:xfrm>
            <a:off x="762000" y="1219200"/>
            <a:ext cx="7924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defRPr/>
            </a:pPr>
            <a:r>
              <a:rPr lang="hu-HU" sz="2800" kern="0" dirty="0" smtClean="0"/>
              <a:t>Korszerűsített, energiahatékony épületek</a:t>
            </a:r>
          </a:p>
          <a:p>
            <a:pPr algn="just">
              <a:defRPr/>
            </a:pPr>
            <a:r>
              <a:rPr lang="hu-HU" sz="2800" kern="0" dirty="0" smtClean="0"/>
              <a:t>„Jobb” közösségi közlekedés</a:t>
            </a:r>
          </a:p>
          <a:p>
            <a:pPr algn="just">
              <a:defRPr/>
            </a:pPr>
            <a:r>
              <a:rPr lang="hu-HU" altLang="hu-HU" sz="2800" kern="0" dirty="0" smtClean="0"/>
              <a:t>Tisztább energia és tiszta, élvonalbeli, innovatív technológiák</a:t>
            </a:r>
          </a:p>
          <a:p>
            <a:pPr algn="just">
              <a:defRPr/>
            </a:pPr>
            <a:r>
              <a:rPr lang="hu-HU" altLang="hu-HU" sz="2800" kern="0" dirty="0" smtClean="0"/>
              <a:t>Hosszabb élettartamú, javítható, </a:t>
            </a:r>
            <a:r>
              <a:rPr lang="hu-HU" altLang="hu-HU" sz="2800" kern="0" dirty="0" err="1" smtClean="0"/>
              <a:t>újrafeldolgoz</a:t>
            </a:r>
            <a:r>
              <a:rPr lang="hu-HU" altLang="hu-HU" sz="2800" kern="0" dirty="0" smtClean="0"/>
              <a:t>-ható és </a:t>
            </a:r>
            <a:r>
              <a:rPr lang="hu-HU" altLang="hu-HU" sz="2800" kern="0" dirty="0" err="1" smtClean="0"/>
              <a:t>újrahasznosítható</a:t>
            </a:r>
            <a:r>
              <a:rPr lang="hu-HU" altLang="hu-HU" sz="2800" kern="0" dirty="0" smtClean="0"/>
              <a:t> termékek</a:t>
            </a:r>
          </a:p>
          <a:p>
            <a:pPr marL="0" indent="0" algn="just">
              <a:buFont typeface="Wingdings" panose="05000000000000000000" pitchFamily="2" charset="2"/>
              <a:buNone/>
              <a:defRPr/>
            </a:pPr>
            <a:endParaRPr lang="hu-HU" altLang="hu-HU" sz="2800" kern="0" dirty="0" smtClean="0"/>
          </a:p>
          <a:p>
            <a:pPr marL="0" indent="0" algn="ctr">
              <a:lnSpc>
                <a:spcPts val="34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hu-HU" altLang="hu-HU" sz="2800" kern="0" dirty="0" smtClean="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Ezen komplex célok teljesítése</a:t>
            </a:r>
          </a:p>
          <a:p>
            <a:pPr marL="0" indent="0" algn="ctr">
              <a:lnSpc>
                <a:spcPts val="34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hu-HU" altLang="hu-HU" sz="2800" kern="0" dirty="0" smtClean="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mára létkérdéssé vált.</a:t>
            </a:r>
          </a:p>
          <a:p>
            <a:pPr marL="0" indent="0" algn="ctr">
              <a:lnSpc>
                <a:spcPts val="34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hu-HU" altLang="hu-HU" sz="2800" kern="0" dirty="0" smtClean="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Viszont, ami nem mindegy: „</a:t>
            </a:r>
            <a:r>
              <a:rPr lang="hu-HU" altLang="hu-HU" sz="2800" kern="0" dirty="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hu-HU" altLang="hu-HU" sz="2800" kern="0" dirty="0" smtClean="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ogyan történik?”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endParaRPr lang="hu-HU" sz="2800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Wingdings" panose="05000000000000000000" pitchFamily="2" charset="2"/>
              <a:buNone/>
              <a:defRPr/>
            </a:pPr>
            <a:endParaRPr lang="hu-HU" sz="2400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ia számának helye 3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D8F5CE7E-54B2-4FC4-8DC6-A59B56137E76}" type="slidenum">
              <a:rPr lang="hu-HU" altLang="hu-HU" sz="1200">
                <a:latin typeface="Arial Black" panose="020B0A040201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hu-HU" altLang="hu-HU" sz="120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Élőláb helye 4"/>
          <p:cNvSpPr txBox="1">
            <a:spLocks noGrp="1"/>
          </p:cNvSpPr>
          <p:nvPr/>
        </p:nvSpPr>
        <p:spPr bwMode="auto">
          <a:xfrm>
            <a:off x="755650" y="6248400"/>
            <a:ext cx="73453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hu-HU" altLang="hu-HU" sz="1200">
                <a:cs typeface="Arial" panose="020B0604020202020204" pitchFamily="34" charset="0"/>
              </a:rPr>
              <a:t>TÁMOP-4.2.4.A/2-11/1-2012-0001 </a:t>
            </a:r>
          </a:p>
          <a:p>
            <a:pPr algn="ctr" eaLnBrk="1" hangingPunct="1">
              <a:buFontTx/>
              <a:buNone/>
            </a:pPr>
            <a:r>
              <a:rPr lang="hu-HU" altLang="hu-HU" sz="1200">
                <a:cs typeface="Arial" panose="020B0604020202020204" pitchFamily="34" charset="0"/>
              </a:rPr>
              <a:t>A2-MZPD-13-0099 </a:t>
            </a:r>
          </a:p>
        </p:txBody>
      </p:sp>
      <p:sp>
        <p:nvSpPr>
          <p:cNvPr id="14340" name="Cím 1"/>
          <p:cNvSpPr txBox="1">
            <a:spLocks/>
          </p:cNvSpPr>
          <p:nvPr/>
        </p:nvSpPr>
        <p:spPr bwMode="auto">
          <a:xfrm>
            <a:off x="533400" y="457200"/>
            <a:ext cx="8153400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4400">
                <a:solidFill>
                  <a:schemeClr val="hlink"/>
                </a:solidFill>
                <a:cs typeface="Arial" panose="020B0604020202020204" pitchFamily="34" charset="0"/>
              </a:rPr>
              <a:t>(Miért is) érdemes kutatnunk?</a:t>
            </a:r>
          </a:p>
        </p:txBody>
      </p:sp>
      <p:sp>
        <p:nvSpPr>
          <p:cNvPr id="8" name="Tartalom helye 2"/>
          <p:cNvSpPr txBox="1">
            <a:spLocks/>
          </p:cNvSpPr>
          <p:nvPr/>
        </p:nvSpPr>
        <p:spPr bwMode="auto">
          <a:xfrm>
            <a:off x="762000" y="1219200"/>
            <a:ext cx="7924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hu-HU" sz="2800" strike="sngStrike" kern="0" dirty="0" smtClean="0"/>
              <a:t>(Válasz: életforma és/vagy elvárás)</a:t>
            </a:r>
          </a:p>
          <a:p>
            <a:pPr algn="just">
              <a:defRPr/>
            </a:pPr>
            <a:r>
              <a:rPr lang="hu-HU" sz="2800" kern="0" dirty="0" smtClean="0"/>
              <a:t>Hanem: motivációs szempont!!!!</a:t>
            </a:r>
          </a:p>
          <a:p>
            <a:pPr lvl="1" algn="just">
              <a:defRPr/>
            </a:pPr>
            <a:r>
              <a:rPr lang="hu-HU" sz="2000" kern="0" dirty="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Párhuzamként említhető a ’</a:t>
            </a:r>
            <a:r>
              <a:rPr lang="hu-HU" sz="2000" kern="0" dirty="0" err="1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Gestalt</a:t>
            </a:r>
            <a:r>
              <a:rPr lang="hu-HU" sz="2000" kern="0" dirty="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</a:t>
            </a:r>
            <a:r>
              <a:rPr lang="hu-HU" sz="2000" kern="0" dirty="0" smtClean="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szemlélet/pszichológia</a:t>
            </a:r>
            <a:endParaRPr lang="hu-HU" sz="2000" kern="0" dirty="0">
              <a:solidFill>
                <a:srgbClr val="66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just">
              <a:defRPr/>
            </a:pPr>
            <a:r>
              <a:rPr lang="hu-HU" sz="2000" kern="0" dirty="0" smtClean="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részek – egész viszonya</a:t>
            </a:r>
          </a:p>
          <a:p>
            <a:pPr lvl="1" algn="just">
              <a:defRPr/>
            </a:pPr>
            <a:r>
              <a:rPr lang="hu-HU" altLang="hu-HU" sz="2000" kern="0" dirty="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Vagyis az egész (alak) észlelete több a részek egyszerű összegénél, és az egész a részekhez képest elsődleges</a:t>
            </a:r>
            <a:r>
              <a:rPr lang="hu-HU" altLang="hu-HU" sz="2000" kern="0" dirty="0" smtClean="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1" algn="just">
              <a:defRPr/>
            </a:pPr>
            <a:endParaRPr lang="hu-HU" altLang="hu-HU" sz="1000" kern="0" dirty="0">
              <a:solidFill>
                <a:srgbClr val="66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ts val="34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hu-HU" altLang="hu-HU" sz="2000" kern="0" dirty="0" smtClean="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tudományterületek (eredmények) </a:t>
            </a:r>
          </a:p>
          <a:p>
            <a:pPr marL="0" indent="0" algn="ctr">
              <a:lnSpc>
                <a:spcPts val="34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hu-HU" altLang="hu-HU" sz="2000" kern="0" dirty="0" smtClean="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együttműködésével és/vagy integrálásával </a:t>
            </a:r>
          </a:p>
          <a:p>
            <a:pPr marL="0" indent="0" algn="ctr">
              <a:lnSpc>
                <a:spcPts val="34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hu-HU" altLang="hu-HU" sz="2000" kern="0" dirty="0" smtClean="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magasabb szintű válaszok születnek.</a:t>
            </a:r>
          </a:p>
          <a:p>
            <a:pPr marL="0" indent="0" algn="ctr">
              <a:lnSpc>
                <a:spcPts val="25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hu-HU" altLang="hu-HU" sz="2800" kern="0" dirty="0" smtClean="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  <a:p>
            <a:pPr marL="0" indent="0" algn="ctr">
              <a:lnSpc>
                <a:spcPts val="34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hu-HU" altLang="hu-HU" sz="2000" kern="0" dirty="0" smtClean="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járulékos hozadék: oktatás (tanítás + tanulás) módszereinek, anyagainak folyamatos frissítése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endParaRPr lang="hu-HU" sz="2800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Wingdings" panose="05000000000000000000" pitchFamily="2" charset="2"/>
              <a:buNone/>
              <a:defRPr/>
            </a:pPr>
            <a:endParaRPr lang="hu-HU" sz="2400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3709063"/>
            <a:ext cx="1682535" cy="10915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ckás">
  <a:themeElements>
    <a:clrScheme name="Kockás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Kocká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ockás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ckás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ckás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ckás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ckás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ckás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ckás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ckás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ckás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ckás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ckás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ckás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Kockás">
  <a:themeElements>
    <a:clrScheme name="2_Kockás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2_Kocká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Kockás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Kockás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Kockás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Kockás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Kockás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Kockás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Kockás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Kockás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Kockás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Kockás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Kockás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Kockás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12793</TotalTime>
  <Words>1148</Words>
  <Application>Microsoft Office PowerPoint</Application>
  <PresentationFormat>Diavetítés a képernyőre (4:3 oldalarány)</PresentationFormat>
  <Paragraphs>282</Paragraphs>
  <Slides>23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2</vt:i4>
      </vt:variant>
      <vt:variant>
        <vt:lpstr>Diacímek</vt:lpstr>
      </vt:variant>
      <vt:variant>
        <vt:i4>23</vt:i4>
      </vt:variant>
    </vt:vector>
  </HeadingPairs>
  <TitlesOfParts>
    <vt:vector size="33" baseType="lpstr">
      <vt:lpstr>Arial</vt:lpstr>
      <vt:lpstr>Wingdings</vt:lpstr>
      <vt:lpstr>Arial Black</vt:lpstr>
      <vt:lpstr>Times New Roman</vt:lpstr>
      <vt:lpstr>Courier New</vt:lpstr>
      <vt:lpstr>Futura Bk BT</vt:lpstr>
      <vt:lpstr>Source Code Pro Medium</vt:lpstr>
      <vt:lpstr>Comic Sans MS</vt:lpstr>
      <vt:lpstr>Kockás</vt:lpstr>
      <vt:lpstr>2_Kockás</vt:lpstr>
      <vt:lpstr> MEGHÍVÓ „Magyary Zoltán szeminárium”</vt:lpstr>
      <vt:lpstr>Köszönetnyilvánítás</vt:lpstr>
      <vt:lpstr>PowerPoint-bemutató</vt:lpstr>
      <vt:lpstr>„Széljegyzetek” … miről is?</vt:lpstr>
      <vt:lpstr>(Ráhangolódás)</vt:lpstr>
      <vt:lpstr>PowerPoint-bemutató</vt:lpstr>
      <vt:lpstr>Fő célok/részcélok</vt:lpstr>
      <vt:lpstr>+</vt:lpstr>
      <vt:lpstr>PowerPoint-bemutató</vt:lpstr>
      <vt:lpstr>Lehetőségek?</vt:lpstr>
      <vt:lpstr>Mit? Kik(kel)?</vt:lpstr>
      <vt:lpstr>(Sürgető) feladataink</vt:lpstr>
      <vt:lpstr>Innováció akkor és csak akkor, ha …</vt:lpstr>
      <vt:lpstr>Milyen módon?</vt:lpstr>
      <vt:lpstr>Gyakorlati példa: növényi olajok mikrohullámmal támogatott észterezési eljárása az SZTE Mérnöki Karán Magyary Zoltán Posztdoktori Ösztöndíj keretében (2012–2013)</vt:lpstr>
      <vt:lpstr>„Mikrohullám”</vt:lpstr>
      <vt:lpstr>Mérnöki tevékenység – kutatás</vt:lpstr>
      <vt:lpstr> </vt:lpstr>
      <vt:lpstr>… folyamat(optimalizálás)</vt:lpstr>
      <vt:lpstr>DE!</vt:lpstr>
      <vt:lpstr>ÉS…</vt:lpstr>
      <vt:lpstr>Kitekintés – Hogyan tovább?</vt:lpstr>
      <vt:lpstr> Köszönöm a kitartó figyelmet! </vt:lpstr>
    </vt:vector>
  </TitlesOfParts>
  <Company>SZTE MK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xy</dc:title>
  <dc:creator>xy</dc:creator>
  <cp:lastModifiedBy>user/1</cp:lastModifiedBy>
  <cp:revision>644</cp:revision>
  <dcterms:created xsi:type="dcterms:W3CDTF">2010-08-26T08:52:51Z</dcterms:created>
  <dcterms:modified xsi:type="dcterms:W3CDTF">2023-04-10T10:10:55Z</dcterms:modified>
</cp:coreProperties>
</file>