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sldIdLst>
    <p:sldId id="256" r:id="rId2"/>
    <p:sldId id="258" r:id="rId3"/>
    <p:sldId id="260" r:id="rId4"/>
    <p:sldId id="257" r:id="rId5"/>
    <p:sldId id="262" r:id="rId6"/>
    <p:sldId id="263" r:id="rId7"/>
    <p:sldId id="277" r:id="rId8"/>
    <p:sldId id="259" r:id="rId9"/>
    <p:sldId id="284" r:id="rId10"/>
    <p:sldId id="264" r:id="rId11"/>
    <p:sldId id="285" r:id="rId12"/>
    <p:sldId id="276" r:id="rId13"/>
    <p:sldId id="265" r:id="rId14"/>
    <p:sldId id="266" r:id="rId15"/>
    <p:sldId id="267" r:id="rId16"/>
    <p:sldId id="269" r:id="rId17"/>
    <p:sldId id="288" r:id="rId18"/>
    <p:sldId id="289" r:id="rId19"/>
    <p:sldId id="273" r:id="rId20"/>
    <p:sldId id="283" r:id="rId21"/>
    <p:sldId id="282" r:id="rId22"/>
    <p:sldId id="281" r:id="rId23"/>
    <p:sldId id="274" r:id="rId24"/>
    <p:sldId id="286" r:id="rId25"/>
    <p:sldId id="275" r:id="rId26"/>
    <p:sldId id="287" r:id="rId27"/>
    <p:sldId id="271" r:id="rId28"/>
    <p:sldId id="272" r:id="rId29"/>
    <p:sldId id="278" r:id="rId30"/>
    <p:sldId id="279" r:id="rId31"/>
    <p:sldId id="290" r:id="rId32"/>
    <p:sldId id="292" r:id="rId33"/>
    <p:sldId id="291" r:id="rId34"/>
  </p:sldIdLst>
  <p:sldSz cx="7169150" cy="5376863" type="B5ISO"/>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userDrawn="1">
          <p15:clr>
            <a:srgbClr val="A4A3A4"/>
          </p15:clr>
        </p15:guide>
        <p15:guide id="2" pos="22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D9DEE7"/>
    <a:srgbClr val="DEEB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Közepesen sötét stílus 4 – 3. jelölőszín">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1440" y="36"/>
      </p:cViewPr>
      <p:guideLst>
        <p:guide orient="horz" pos="1694"/>
        <p:guide pos="22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10-01T07:13:41.549"/>
    </inkml:context>
    <inkml:brush xml:id="br0">
      <inkml:brushProperty name="width" value="0.1" units="cm"/>
      <inkml:brushProperty name="height" value="0.1" units="cm"/>
      <inkml:brushProperty name="color" value="#FFFFFF"/>
      <inkml:brushProperty name="fitToCurve" value="1"/>
    </inkml:brush>
  </inkml:definitions>
  <inkml:traceGroup>
    <inkml:annotationXML>
      <emma:emma xmlns:emma="http://www.w3.org/2003/04/emma" version="1.0">
        <emma:interpretation id="{C80141BD-6416-40FA-9672-2F2296021D04}" emma:medium="tactile" emma:mode="ink">
          <msink:context xmlns:msink="http://schemas.microsoft.com/ink/2010/main" type="inkDrawing" rotatedBoundingBox="5713,8164 8672,7712 8813,8629 5854,9082" shapeName="None"/>
        </emma:interpretation>
      </emma:emma>
    </inkml:annotationXML>
    <inkml:trace contextRef="#ctx0" brushRef="#br0">1647 26 0,'47'0'234,"-24"0"-234,24 0 16,-23 0-16,23 0 15,-24 0-15,24 0 31,-23 0-31,-1 0 16,1 0 0,-1 0-16,1 0 15,-1 0-15,1 0 16,-1 0 0,-23 23-16,47-23 15,-23 0 1,-1 0-16,1 0 15,-1 0-15,1 0 16,47 0-16,-48 0 16,1 0-16,-1 0 15,1 0 1,-1-23 0,1 23-16,-1 0 15,1 0-15,-1 0 16,1 0-1,-1 0 1,1 0 0,-1 0-16,1-24 15,-1 24 1,1 0-16,-1 0 16,24 0-16,-23 0 0,-1 0 15,1 0 1,-1 0-16,1 24 31,0-24-31,-24 23 109,-48 1-109,-22-24 16,-24 23-16,0-23 16,0 0-16,47 0 15,0 24-15,23-24 16,-46 0-16,46 0 16,1 0-16,-1 0 15,0 0-15,1 0 16,-1 0-1,-23 0-15,24 0 16,-24 0 0,23 0-16,-46 0 15,46 0-15,1 0 16,-1 0-16,1 0 16,-24 0-1,0 0 1,0 0-1,23 0-15,1 0 16,-1 0-16,1 0 16,-1 0-16,0 0 15,1 0-15,-1 0 16,-23 0 0,24 23-1,-24 1-15,-24 0 0,24-1 16,24-23-1,-1 0 1,24 24-16,-23-24 16,-1 0-16,1 0 15,-1 0-15,1 0 16,-1 0-16,1 0 16,-1 0-1,1 0-15,-1 0 16,24 23-16,-23-23 15,23 24 79,0-1-94,70 1 16,-23-1-16,24-23 0,46 24 15,-70-24-15,47 23 16,0-23-16,-23 0 16,0 0-16,23 0 15,-24 24-15,-23-24 16,0 0-16,0 0 16,0 0-16,47 0 0,-70 0 15,70 23-15,-70-23 16,46 0-16,-23 0 15,47 0-15,-47 0 16,0 0-16,47 0 16,-70 0-16,46 0 15,-46 0-15,23 0 0,0 0 16,-23 0 0,-48-23 77,-47 23-93,1-24 16,23 24-16,-47 0 16,70 0-16,-46 0 15,46 0-15,1 0 16,-24 0-1,23 0-15,1 0 16,-1 0 0,1 0-1,-1 0-15,-23 0 16,23 0 0,1 0-16,-1 0 15,-23 0 1,24 0-1,-1 0-15,1 0 16,-1 0-16,1 0 0,-1 24 16,1-24-16,-1 0 15,1 0-15,-1 0 16,48 0 234,-1 0-234,24 0-16,-23 0 15,23 0-15,0 0 16,23 0-16,-23 0 15,-23 0-15,0 0 16,-1 0 0,1 0-16,-1 0 15,1 0-15,-48 0 235,-23 0-235,24 0 15,-1 0-15,0 0 16,-23 0-16,0 0 16,0 0-16,24 0 15,-1 0-15,1 0 0,-1 0 16,-23 0-16,24 0 15,-1 0-15,1 0 16,-1 0 0,1 0-1,-1 0-15,1 0 16,-1 0 0,1 0-16,-1 23 78,1 1-78,-1-1 15,1-23-15,-1 47 16,0-47 0,24 24 30,71-24 173,-47 0-219,-1 0 16,24 0-16,-23 0 15,46 0-15,-46 0 0,-1 0 16,1 0-16,-1 0 16,48 23-16,-48-23 15,1 0-15,23 0 16,23 0-16,-23 0 16,-23 0-16,0 0 0,23 0 15,23 0-15,-23 0 16,-23 0-16,-1 0 15,1 0-15,23 0 16,-24 0 0,1 0-16,-1 0 15,1 0 79,-1 0-16,1 0-78,-1 0 0,1 0 16,-1 0 15,1-23-15,-48 23 234,1 0-250,-1 0 15,1 0-15,-1 0 16,1 0-16,-1 0 16,1 0-1,-1 0-15,1 0 16,-1 0-1,1 0-15,-1 0 16,1 0 15,-1 0-31,1 0 32,-1 0-32,1 0 15,-1 0-15,1 0 16,-1 0-1,1 0-15,-1 0 16,-23 0 0,23 0-1,1 0-15,-1 0 16,1 0 0,-1 0-1,1 0-15,-1 0 0,1 0 16,-1 0-16,1 0 15,-24 0-15,23 0 16,1 0-16,-1 0 16,1 0-1,-1 0 79,-23 0-47,24 0-31,-1 0-16,1 0 15,-1 0 1,1 0-1,-1 0-15,0 0 0,1 0 47,-1 0-15,1 0-32,-1 0 15,1 0 1,-24 0-16,23 0 15,1 0-15,-1 0 16,1 0 0,-1 0-16,1 0 0,-1 0 15,48 0 235,23 0-250,-24 0 16,24 0 0,-23 0-1,-1 0 1,24 0-1,-23 0-15,-1 0 16,24 0-16,1 0 16,-25 0-1,1 0-15,-1 0 16,1 0-16,23 0 16,-24 23-16,1-23 15,-1 0-15,1 0 0,23 0 16,-24 0-1,1 0-15,-1 0 16,1 0-16,-1 0 16,1 0-1,-1 0-15,1 0 16,-1 0-16,1 0 16,-1 0-16,-23-23 125,-23 23-110,-1 0-15,-117-47 16,-23 23-16,93 24 0,-23-23 15,23 23-15,-46 0 16,70 0-16,-24 0 16,48 0-16,-48 0 15,48 0-15,-1 0 16,1 0-16,-1 0 16,-46 0-16,46 0 15,1 0 1,-1 0-1,1 0-15,-25 0 16,25 0 0,-1 0-16,1 0 15,-1 0-15,1 0 16,-24 0-16,23 0 16,1 0-16,-24 0 15,23 0-15,-46 0 16,46 47-16,1-47 15,-1 0-15,24 23 79,24-23-79,-1 0 15,71 0-15,-70 0 0,46 0 16,1 0-16,-24 0 15,0 0-15,71 0 16,-71 0-16,94 0 16,-94 0-16,70 0 15,-46 0-15,23 0 0,-47 0 16,47 0-16,-70 0 16,46 0-16,-46 0 15,23 0-15,-24 0 16,24 0-16,-23 0 15,-1 0-15,1 0 16,-1 0-16,1 0 16,-1 0-1,24 0 1,-23 0 0,-1 0-16,1 0 15,-1 0 1,1 0-16,23 0 0,-23 0 15,-1 0 1,1 0 0,-1 0-1,1 0-15,-1 0 16,1 0-16,-1 0 0,1 0 16,-1 0-1,1 0 1,-71 0 62,-24 0-62,1 0-16,46 0 15,-46 0-15,22 0 16,1 0-16,24 0 0,-1 0 15,-23 0-15,0 0 16,-23 0-16,46 0 16,-70 0-16,71 0 15,-24 0-15,23 0 16,-23 0-16,0 0 16,0 0-16,23 0 0,1 0 15,-1 0-15,1 0 16,-1 0-16,-23 0 15,0 0 1,24 0-16,-24 0 16,23 0-1,1 0-15,-1 0 16,1 0-16,-1 0 16,1 0-16,-1 0 15,1 0 1,-1 0-1,1 0-15,-24 0 0,23 0 16,1 0 0,-25 0-1,-22 0 1,46 0-16,-23 0 16,0 0-1,0 0-15,24 0 0,-1 0 16,1 0 15,46 0 250,24 0-265,47 0-16,24 24 0,-24-24 16,-23 0-16,-1 23 15,1-23-15,-48 0 16,24 0-16,0 0 15,0 0-15,-23 0 16,-1 0 0,1 0-16,23 0 15,-24 0-15,1 24 16,-1-24 0,-23 23-1,24 1 32,-24-1-31,0 1-1,0-1-15,-24 1 16,-46 23 0,-24 0-16,0-23 0,-94-1 15,47-23-15,70 0 16,24 0-16,-47 0 15,70 0-15,-46-23 16,46-24-16,-46 47 16,46-24-16,-46 0 15,46 1-15,-70-1 0,47 1 16,0 23-16,-24 0 16,24 0-16,0 0 15,0 0-15,24 0 16,-1 0-16,1 0 15,-1 0 1,48 0 62,70 0-78,-71 23 16,71 1-16,-47-1 0,48 1 15,-72-24-15,95 47 16,-1-23-16,24-24 16,-47 0-16,48 0 15,-72 0-15,-23 0 16,24-24-16,-24 1 0,0-1 16,-24 0-16,24 24 15,-23 0 1,-24-23-1,23 23 1,-23-24-16,0 1 31,0-24-31,-23 23 16,-1 1-16,-93-24 16,23 23-16,23 24 15,1-23-15,22 23 16,-46 0-16,47 0 0,0 0 15,-23 0-15,23 0 16,-24 0-16,-23 0 16,-23 0-16,22 0 15,48 0-15,-23 0 16,-1 23-16,24-23 16,24 0-16,-1 0 0,1 0 15,70 0 63,94 0-78,-24 0 0,1 0 16,0 24-16,70-1 16,-94-23-16,94 47 15,47-23-15,-94-24 16,0 23-16,-23-23 15,-24 47-15,-47-47 0,0 24 16,24-24-16,-48 0 16,1 0-16,23 23 15,-71 1 79,-23-24-94,-117 0 16,-1 0-16,0 0 15,48 0-15,-1 0 16,48 0-16,-1 0 0,24-24 16,-71 24-16,48 0 15,23-23-15,-94 23 16,70 0-16,-46 0 15,70 0-15,-95 0 16,72 0-16,23 0 0,0 0 16,23 0-16,1 0 15,-1 0 1,118 23 62,47 1-62,48-24-16,-142 0 15,94 24-15,-71-24 16,71 0-16,-23 23 0,23 1 16,47-24-16,-70 0 15,-1 23-15,-93-23 16,46 0-16,25 47 15,-72-47-15,1 0 16,-1 0 0,1 0-16,-71 0 93,-95 0-93,25 0 0,46 0 16,1 0-16,-24 0 16,23 0-16,48 0 15,-24 0-15,0-23 16,0-1-16,23 24 16,-23 0-16,0-23 0,0 23 15,23 0-15,1 0 16,-1 0-1</inkml:trace>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2-10-01T16:18:02.32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0,'23'0'562,"1"0"-546,-1 0-16,1 0 31,-1 0 219,1 0-187,-1 0-48,1 0 1,-1 0-16,1 0 31,-1 0-15,1 0 62,-1 0-78,1 0 16,-1 0-16,1 0 15,-1 0 110,1 0-62,-1 0 484,1 0-313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EFF1AEC-43B2-41A1-9AEC-2729D0F0E962}" type="datetimeFigureOut">
              <a:rPr lang="hu-HU" smtClean="0"/>
              <a:t>2022.11.14.</a:t>
            </a:fld>
            <a:endParaRPr lang="hu-HU"/>
          </a:p>
        </p:txBody>
      </p:sp>
      <p:sp>
        <p:nvSpPr>
          <p:cNvPr id="4" name="Diakép helye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4387195-6325-425F-8415-036206D83EA0}" type="slidenum">
              <a:rPr lang="hu-HU" smtClean="0"/>
              <a:t>‹#›</a:t>
            </a:fld>
            <a:endParaRPr lang="hu-HU"/>
          </a:p>
        </p:txBody>
      </p:sp>
    </p:spTree>
    <p:extLst>
      <p:ext uri="{BB962C8B-B14F-4D97-AF65-F5344CB8AC3E}">
        <p14:creationId xmlns:p14="http://schemas.microsoft.com/office/powerpoint/2010/main" val="761747300"/>
      </p:ext>
    </p:extLst>
  </p:cSld>
  <p:clrMap bg1="lt1" tx1="dk1" bg2="lt2" tx2="dk2" accent1="accent1" accent2="accent2" accent3="accent3" accent4="accent4" accent5="accent5" accent6="accent6" hlink="hlink" folHlink="folHlink"/>
  <p:notesStyle>
    <a:lvl1pPr marL="0" algn="l" defTabSz="716890" rtl="0" eaLnBrk="1" latinLnBrk="0" hangingPunct="1">
      <a:defRPr sz="941" kern="1200">
        <a:solidFill>
          <a:schemeClr val="tx1"/>
        </a:solidFill>
        <a:latin typeface="+mn-lt"/>
        <a:ea typeface="+mn-ea"/>
        <a:cs typeface="+mn-cs"/>
      </a:defRPr>
    </a:lvl1pPr>
    <a:lvl2pPr marL="358445" algn="l" defTabSz="716890" rtl="0" eaLnBrk="1" latinLnBrk="0" hangingPunct="1">
      <a:defRPr sz="941" kern="1200">
        <a:solidFill>
          <a:schemeClr val="tx1"/>
        </a:solidFill>
        <a:latin typeface="+mn-lt"/>
        <a:ea typeface="+mn-ea"/>
        <a:cs typeface="+mn-cs"/>
      </a:defRPr>
    </a:lvl2pPr>
    <a:lvl3pPr marL="716890" algn="l" defTabSz="716890" rtl="0" eaLnBrk="1" latinLnBrk="0" hangingPunct="1">
      <a:defRPr sz="941" kern="1200">
        <a:solidFill>
          <a:schemeClr val="tx1"/>
        </a:solidFill>
        <a:latin typeface="+mn-lt"/>
        <a:ea typeface="+mn-ea"/>
        <a:cs typeface="+mn-cs"/>
      </a:defRPr>
    </a:lvl3pPr>
    <a:lvl4pPr marL="1075334" algn="l" defTabSz="716890" rtl="0" eaLnBrk="1" latinLnBrk="0" hangingPunct="1">
      <a:defRPr sz="941" kern="1200">
        <a:solidFill>
          <a:schemeClr val="tx1"/>
        </a:solidFill>
        <a:latin typeface="+mn-lt"/>
        <a:ea typeface="+mn-ea"/>
        <a:cs typeface="+mn-cs"/>
      </a:defRPr>
    </a:lvl4pPr>
    <a:lvl5pPr marL="1433779" algn="l" defTabSz="716890" rtl="0" eaLnBrk="1" latinLnBrk="0" hangingPunct="1">
      <a:defRPr sz="941" kern="1200">
        <a:solidFill>
          <a:schemeClr val="tx1"/>
        </a:solidFill>
        <a:latin typeface="+mn-lt"/>
        <a:ea typeface="+mn-ea"/>
        <a:cs typeface="+mn-cs"/>
      </a:defRPr>
    </a:lvl5pPr>
    <a:lvl6pPr marL="1792224" algn="l" defTabSz="716890" rtl="0" eaLnBrk="1" latinLnBrk="0" hangingPunct="1">
      <a:defRPr sz="941" kern="1200">
        <a:solidFill>
          <a:schemeClr val="tx1"/>
        </a:solidFill>
        <a:latin typeface="+mn-lt"/>
        <a:ea typeface="+mn-ea"/>
        <a:cs typeface="+mn-cs"/>
      </a:defRPr>
    </a:lvl6pPr>
    <a:lvl7pPr marL="2150669" algn="l" defTabSz="716890" rtl="0" eaLnBrk="1" latinLnBrk="0" hangingPunct="1">
      <a:defRPr sz="941" kern="1200">
        <a:solidFill>
          <a:schemeClr val="tx1"/>
        </a:solidFill>
        <a:latin typeface="+mn-lt"/>
        <a:ea typeface="+mn-ea"/>
        <a:cs typeface="+mn-cs"/>
      </a:defRPr>
    </a:lvl7pPr>
    <a:lvl8pPr marL="2509114" algn="l" defTabSz="716890" rtl="0" eaLnBrk="1" latinLnBrk="0" hangingPunct="1">
      <a:defRPr sz="941" kern="1200">
        <a:solidFill>
          <a:schemeClr val="tx1"/>
        </a:solidFill>
        <a:latin typeface="+mn-lt"/>
        <a:ea typeface="+mn-ea"/>
        <a:cs typeface="+mn-cs"/>
      </a:defRPr>
    </a:lvl8pPr>
    <a:lvl9pPr marL="2867558" algn="l" defTabSz="716890" rtl="0" eaLnBrk="1" latinLnBrk="0" hangingPunct="1">
      <a:defRPr sz="94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537686" y="879964"/>
            <a:ext cx="6093778" cy="1871945"/>
          </a:xfrm>
        </p:spPr>
        <p:txBody>
          <a:bodyPr anchor="b"/>
          <a:lstStyle>
            <a:lvl1pPr algn="ctr">
              <a:defRPr sz="4704"/>
            </a:lvl1pPr>
          </a:lstStyle>
          <a:p>
            <a:r>
              <a:rPr lang="hu-HU" smtClean="0"/>
              <a:t>Mintacím szerkesztése</a:t>
            </a:r>
            <a:endParaRPr lang="en-US" dirty="0"/>
          </a:p>
        </p:txBody>
      </p:sp>
      <p:sp>
        <p:nvSpPr>
          <p:cNvPr id="3" name="Subtitle 2"/>
          <p:cNvSpPr>
            <a:spLocks noGrp="1"/>
          </p:cNvSpPr>
          <p:nvPr>
            <p:ph type="subTitle" idx="1"/>
          </p:nvPr>
        </p:nvSpPr>
        <p:spPr>
          <a:xfrm>
            <a:off x="896144" y="2824098"/>
            <a:ext cx="5376863" cy="1298164"/>
          </a:xfrm>
        </p:spPr>
        <p:txBody>
          <a:bodyPr/>
          <a:lstStyle>
            <a:lvl1pPr marL="0" indent="0" algn="ctr">
              <a:buNone/>
              <a:defRPr sz="1882"/>
            </a:lvl1pPr>
            <a:lvl2pPr marL="358445" indent="0" algn="ctr">
              <a:buNone/>
              <a:defRPr sz="1568"/>
            </a:lvl2pPr>
            <a:lvl3pPr marL="716890" indent="0" algn="ctr">
              <a:buNone/>
              <a:defRPr sz="1411"/>
            </a:lvl3pPr>
            <a:lvl4pPr marL="1075334" indent="0" algn="ctr">
              <a:buNone/>
              <a:defRPr sz="1254"/>
            </a:lvl4pPr>
            <a:lvl5pPr marL="1433779" indent="0" algn="ctr">
              <a:buNone/>
              <a:defRPr sz="1254"/>
            </a:lvl5pPr>
            <a:lvl6pPr marL="1792224" indent="0" algn="ctr">
              <a:buNone/>
              <a:defRPr sz="1254"/>
            </a:lvl6pPr>
            <a:lvl7pPr marL="2150669" indent="0" algn="ctr">
              <a:buNone/>
              <a:defRPr sz="1254"/>
            </a:lvl7pPr>
            <a:lvl8pPr marL="2509114" indent="0" algn="ctr">
              <a:buNone/>
              <a:defRPr sz="1254"/>
            </a:lvl8pPr>
            <a:lvl9pPr marL="2867558" indent="0" algn="ctr">
              <a:buNone/>
              <a:defRPr sz="1254"/>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92C2BAE7-F589-417B-B210-989ACC187D1C}" type="datetime1">
              <a:rPr lang="hu-HU" smtClean="0"/>
              <a:t>2022.11.14.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175995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CBDD242-FD62-45FA-8D27-0DC9245E32B6}" type="datetime1">
              <a:rPr lang="hu-HU" smtClean="0"/>
              <a:t>2022.11.14.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409419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0423" y="286268"/>
            <a:ext cx="1545848" cy="4556643"/>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492879" y="286268"/>
            <a:ext cx="4547930" cy="455664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EE96FB89-3324-45F8-A770-CE24A095DFEC}" type="datetime1">
              <a:rPr lang="hu-HU" smtClean="0"/>
              <a:t>2022.11.14.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207273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FEE90E9-F18F-4E42-BE0A-6709AEF71638}" type="datetime1">
              <a:rPr lang="hu-HU" smtClean="0"/>
              <a:t>2022.11.14.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19547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489145" y="1340484"/>
            <a:ext cx="6183392" cy="2236625"/>
          </a:xfrm>
        </p:spPr>
        <p:txBody>
          <a:bodyPr anchor="b"/>
          <a:lstStyle>
            <a:lvl1pPr>
              <a:defRPr sz="4704"/>
            </a:lvl1pPr>
          </a:lstStyle>
          <a:p>
            <a:r>
              <a:rPr lang="hu-HU" smtClean="0"/>
              <a:t>Mintacím szerkesztése</a:t>
            </a:r>
            <a:endParaRPr lang="en-US" dirty="0"/>
          </a:p>
        </p:txBody>
      </p:sp>
      <p:sp>
        <p:nvSpPr>
          <p:cNvPr id="3" name="Text Placeholder 2"/>
          <p:cNvSpPr>
            <a:spLocks noGrp="1"/>
          </p:cNvSpPr>
          <p:nvPr>
            <p:ph type="body" idx="1"/>
          </p:nvPr>
        </p:nvSpPr>
        <p:spPr>
          <a:xfrm>
            <a:off x="489145" y="3598268"/>
            <a:ext cx="6183392" cy="1176188"/>
          </a:xfrm>
        </p:spPr>
        <p:txBody>
          <a:bodyPr/>
          <a:lstStyle>
            <a:lvl1pPr marL="0" indent="0">
              <a:buNone/>
              <a:defRPr sz="1882">
                <a:solidFill>
                  <a:schemeClr val="tx1"/>
                </a:solidFill>
              </a:defRPr>
            </a:lvl1pPr>
            <a:lvl2pPr marL="358445" indent="0">
              <a:buNone/>
              <a:defRPr sz="1568">
                <a:solidFill>
                  <a:schemeClr val="tx1">
                    <a:tint val="75000"/>
                  </a:schemeClr>
                </a:solidFill>
              </a:defRPr>
            </a:lvl2pPr>
            <a:lvl3pPr marL="716890" indent="0">
              <a:buNone/>
              <a:defRPr sz="1411">
                <a:solidFill>
                  <a:schemeClr val="tx1">
                    <a:tint val="75000"/>
                  </a:schemeClr>
                </a:solidFill>
              </a:defRPr>
            </a:lvl3pPr>
            <a:lvl4pPr marL="1075334" indent="0">
              <a:buNone/>
              <a:defRPr sz="1254">
                <a:solidFill>
                  <a:schemeClr val="tx1">
                    <a:tint val="75000"/>
                  </a:schemeClr>
                </a:solidFill>
              </a:defRPr>
            </a:lvl4pPr>
            <a:lvl5pPr marL="1433779" indent="0">
              <a:buNone/>
              <a:defRPr sz="1254">
                <a:solidFill>
                  <a:schemeClr val="tx1">
                    <a:tint val="75000"/>
                  </a:schemeClr>
                </a:solidFill>
              </a:defRPr>
            </a:lvl5pPr>
            <a:lvl6pPr marL="1792224" indent="0">
              <a:buNone/>
              <a:defRPr sz="1254">
                <a:solidFill>
                  <a:schemeClr val="tx1">
                    <a:tint val="75000"/>
                  </a:schemeClr>
                </a:solidFill>
              </a:defRPr>
            </a:lvl6pPr>
            <a:lvl7pPr marL="2150669" indent="0">
              <a:buNone/>
              <a:defRPr sz="1254">
                <a:solidFill>
                  <a:schemeClr val="tx1">
                    <a:tint val="75000"/>
                  </a:schemeClr>
                </a:solidFill>
              </a:defRPr>
            </a:lvl7pPr>
            <a:lvl8pPr marL="2509114" indent="0">
              <a:buNone/>
              <a:defRPr sz="1254">
                <a:solidFill>
                  <a:schemeClr val="tx1">
                    <a:tint val="75000"/>
                  </a:schemeClr>
                </a:solidFill>
              </a:defRPr>
            </a:lvl8pPr>
            <a:lvl9pPr marL="2867558" indent="0">
              <a:buNone/>
              <a:defRPr sz="1254">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91ABF0B3-1BB2-4679-8AEB-53C5ABF45C5E}" type="datetime1">
              <a:rPr lang="hu-HU" smtClean="0"/>
              <a:t>2022.11.14.</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111325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492879" y="1431341"/>
            <a:ext cx="3046889" cy="341157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3629382" y="1431341"/>
            <a:ext cx="3046889" cy="341157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46801C1B-5783-4C46-B042-4C7D5515ACA2}" type="datetime1">
              <a:rPr lang="hu-HU" smtClean="0"/>
              <a:t>2022.11.14.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5073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493813" y="286269"/>
            <a:ext cx="6183392" cy="1039278"/>
          </a:xfrm>
        </p:spPr>
        <p:txBody>
          <a:bodyPr/>
          <a:lstStyle/>
          <a:p>
            <a:r>
              <a:rPr lang="hu-HU" smtClean="0"/>
              <a:t>Mintacím szerkesztése</a:t>
            </a:r>
            <a:endParaRPr lang="en-US" dirty="0"/>
          </a:p>
        </p:txBody>
      </p:sp>
      <p:sp>
        <p:nvSpPr>
          <p:cNvPr id="3" name="Text Placeholder 2"/>
          <p:cNvSpPr>
            <a:spLocks noGrp="1"/>
          </p:cNvSpPr>
          <p:nvPr>
            <p:ph type="body" idx="1"/>
          </p:nvPr>
        </p:nvSpPr>
        <p:spPr>
          <a:xfrm>
            <a:off x="493814" y="1318079"/>
            <a:ext cx="3032886" cy="645970"/>
          </a:xfrm>
        </p:spPr>
        <p:txBody>
          <a:bodyPr anchor="b"/>
          <a:lstStyle>
            <a:lvl1pPr marL="0" indent="0">
              <a:buNone/>
              <a:defRPr sz="1882" b="1"/>
            </a:lvl1pPr>
            <a:lvl2pPr marL="358445" indent="0">
              <a:buNone/>
              <a:defRPr sz="1568" b="1"/>
            </a:lvl2pPr>
            <a:lvl3pPr marL="716890" indent="0">
              <a:buNone/>
              <a:defRPr sz="1411" b="1"/>
            </a:lvl3pPr>
            <a:lvl4pPr marL="1075334" indent="0">
              <a:buNone/>
              <a:defRPr sz="1254" b="1"/>
            </a:lvl4pPr>
            <a:lvl5pPr marL="1433779" indent="0">
              <a:buNone/>
              <a:defRPr sz="1254" b="1"/>
            </a:lvl5pPr>
            <a:lvl6pPr marL="1792224" indent="0">
              <a:buNone/>
              <a:defRPr sz="1254" b="1"/>
            </a:lvl6pPr>
            <a:lvl7pPr marL="2150669" indent="0">
              <a:buNone/>
              <a:defRPr sz="1254" b="1"/>
            </a:lvl7pPr>
            <a:lvl8pPr marL="2509114" indent="0">
              <a:buNone/>
              <a:defRPr sz="1254" b="1"/>
            </a:lvl8pPr>
            <a:lvl9pPr marL="2867558" indent="0">
              <a:buNone/>
              <a:defRPr sz="1254" b="1"/>
            </a:lvl9pPr>
          </a:lstStyle>
          <a:p>
            <a:pPr lvl="0"/>
            <a:r>
              <a:rPr lang="hu-HU" smtClean="0"/>
              <a:t>Mintaszöveg szerkesztése</a:t>
            </a:r>
          </a:p>
        </p:txBody>
      </p:sp>
      <p:sp>
        <p:nvSpPr>
          <p:cNvPr id="4" name="Content Placeholder 3"/>
          <p:cNvSpPr>
            <a:spLocks noGrp="1"/>
          </p:cNvSpPr>
          <p:nvPr>
            <p:ph sz="half" idx="2"/>
          </p:nvPr>
        </p:nvSpPr>
        <p:spPr>
          <a:xfrm>
            <a:off x="493814" y="1964048"/>
            <a:ext cx="3032886" cy="288882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3629382" y="1318079"/>
            <a:ext cx="3047823" cy="645970"/>
          </a:xfrm>
        </p:spPr>
        <p:txBody>
          <a:bodyPr anchor="b"/>
          <a:lstStyle>
            <a:lvl1pPr marL="0" indent="0">
              <a:buNone/>
              <a:defRPr sz="1882" b="1"/>
            </a:lvl1pPr>
            <a:lvl2pPr marL="358445" indent="0">
              <a:buNone/>
              <a:defRPr sz="1568" b="1"/>
            </a:lvl2pPr>
            <a:lvl3pPr marL="716890" indent="0">
              <a:buNone/>
              <a:defRPr sz="1411" b="1"/>
            </a:lvl3pPr>
            <a:lvl4pPr marL="1075334" indent="0">
              <a:buNone/>
              <a:defRPr sz="1254" b="1"/>
            </a:lvl4pPr>
            <a:lvl5pPr marL="1433779" indent="0">
              <a:buNone/>
              <a:defRPr sz="1254" b="1"/>
            </a:lvl5pPr>
            <a:lvl6pPr marL="1792224" indent="0">
              <a:buNone/>
              <a:defRPr sz="1254" b="1"/>
            </a:lvl6pPr>
            <a:lvl7pPr marL="2150669" indent="0">
              <a:buNone/>
              <a:defRPr sz="1254" b="1"/>
            </a:lvl7pPr>
            <a:lvl8pPr marL="2509114" indent="0">
              <a:buNone/>
              <a:defRPr sz="1254" b="1"/>
            </a:lvl8pPr>
            <a:lvl9pPr marL="2867558" indent="0">
              <a:buNone/>
              <a:defRPr sz="1254" b="1"/>
            </a:lvl9pPr>
          </a:lstStyle>
          <a:p>
            <a:pPr lvl="0"/>
            <a:r>
              <a:rPr lang="hu-HU" smtClean="0"/>
              <a:t>Mintaszöveg szerkesztése</a:t>
            </a:r>
          </a:p>
        </p:txBody>
      </p:sp>
      <p:sp>
        <p:nvSpPr>
          <p:cNvPr id="6" name="Content Placeholder 5"/>
          <p:cNvSpPr>
            <a:spLocks noGrp="1"/>
          </p:cNvSpPr>
          <p:nvPr>
            <p:ph sz="quarter" idx="4"/>
          </p:nvPr>
        </p:nvSpPr>
        <p:spPr>
          <a:xfrm>
            <a:off x="3629382" y="1964048"/>
            <a:ext cx="3047823" cy="288882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446E7F3-15AF-4328-A140-4684B0A5D80B}" type="datetime1">
              <a:rPr lang="hu-HU" smtClean="0"/>
              <a:t>2022.11.14.</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408593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4FAE0FE6-7E71-4556-909A-D2753DA7365F}" type="datetime1">
              <a:rPr lang="hu-HU" smtClean="0"/>
              <a:t>2022.11.14.</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213627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AA2C2-E78D-4974-9AC2-3212252F6C13}" type="datetime1">
              <a:rPr lang="hu-HU" smtClean="0"/>
              <a:t>2022.11.14.</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161774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93813" y="358458"/>
            <a:ext cx="2312237" cy="1254601"/>
          </a:xfrm>
        </p:spPr>
        <p:txBody>
          <a:bodyPr anchor="b"/>
          <a:lstStyle>
            <a:lvl1pPr>
              <a:defRPr sz="2509"/>
            </a:lvl1pPr>
          </a:lstStyle>
          <a:p>
            <a:r>
              <a:rPr lang="hu-HU" smtClean="0"/>
              <a:t>Mintacím szerkesztése</a:t>
            </a:r>
            <a:endParaRPr lang="en-US" dirty="0"/>
          </a:p>
        </p:txBody>
      </p:sp>
      <p:sp>
        <p:nvSpPr>
          <p:cNvPr id="3" name="Content Placeholder 2"/>
          <p:cNvSpPr>
            <a:spLocks noGrp="1"/>
          </p:cNvSpPr>
          <p:nvPr>
            <p:ph idx="1"/>
          </p:nvPr>
        </p:nvSpPr>
        <p:spPr>
          <a:xfrm>
            <a:off x="3047823" y="774170"/>
            <a:ext cx="3629382" cy="3821058"/>
          </a:xfrm>
        </p:spPr>
        <p:txBody>
          <a:bodyPr/>
          <a:lstStyle>
            <a:lvl1pPr>
              <a:defRPr sz="2509"/>
            </a:lvl1pPr>
            <a:lvl2pPr>
              <a:defRPr sz="2195"/>
            </a:lvl2pPr>
            <a:lvl3pPr>
              <a:defRPr sz="1882"/>
            </a:lvl3pPr>
            <a:lvl4pPr>
              <a:defRPr sz="1568"/>
            </a:lvl4pPr>
            <a:lvl5pPr>
              <a:defRPr sz="1568"/>
            </a:lvl5pPr>
            <a:lvl6pPr>
              <a:defRPr sz="1568"/>
            </a:lvl6pPr>
            <a:lvl7pPr>
              <a:defRPr sz="1568"/>
            </a:lvl7pPr>
            <a:lvl8pPr>
              <a:defRPr sz="1568"/>
            </a:lvl8pPr>
            <a:lvl9pPr>
              <a:defRPr sz="1568"/>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493813" y="1613059"/>
            <a:ext cx="2312237" cy="2988391"/>
          </a:xfrm>
        </p:spPr>
        <p:txBody>
          <a:bodyPr/>
          <a:lstStyle>
            <a:lvl1pPr marL="0" indent="0">
              <a:buNone/>
              <a:defRPr sz="1254"/>
            </a:lvl1pPr>
            <a:lvl2pPr marL="358445" indent="0">
              <a:buNone/>
              <a:defRPr sz="1098"/>
            </a:lvl2pPr>
            <a:lvl3pPr marL="716890" indent="0">
              <a:buNone/>
              <a:defRPr sz="941"/>
            </a:lvl3pPr>
            <a:lvl4pPr marL="1075334" indent="0">
              <a:buNone/>
              <a:defRPr sz="784"/>
            </a:lvl4pPr>
            <a:lvl5pPr marL="1433779" indent="0">
              <a:buNone/>
              <a:defRPr sz="784"/>
            </a:lvl5pPr>
            <a:lvl6pPr marL="1792224" indent="0">
              <a:buNone/>
              <a:defRPr sz="784"/>
            </a:lvl6pPr>
            <a:lvl7pPr marL="2150669" indent="0">
              <a:buNone/>
              <a:defRPr sz="784"/>
            </a:lvl7pPr>
            <a:lvl8pPr marL="2509114" indent="0">
              <a:buNone/>
              <a:defRPr sz="784"/>
            </a:lvl8pPr>
            <a:lvl9pPr marL="2867558" indent="0">
              <a:buNone/>
              <a:defRPr sz="784"/>
            </a:lvl9pPr>
          </a:lstStyle>
          <a:p>
            <a:pPr lvl="0"/>
            <a:r>
              <a:rPr lang="hu-HU" smtClean="0"/>
              <a:t>Mintaszöveg szerkesztése</a:t>
            </a:r>
          </a:p>
        </p:txBody>
      </p:sp>
      <p:sp>
        <p:nvSpPr>
          <p:cNvPr id="5" name="Date Placeholder 4"/>
          <p:cNvSpPr>
            <a:spLocks noGrp="1"/>
          </p:cNvSpPr>
          <p:nvPr>
            <p:ph type="dt" sz="half" idx="10"/>
          </p:nvPr>
        </p:nvSpPr>
        <p:spPr/>
        <p:txBody>
          <a:bodyPr/>
          <a:lstStyle/>
          <a:p>
            <a:fld id="{DE030DD0-54A8-43B9-891C-FDCAD01F407B}" type="datetime1">
              <a:rPr lang="hu-HU" smtClean="0"/>
              <a:t>2022.11.14.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4365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93813" y="358458"/>
            <a:ext cx="2312237" cy="1254601"/>
          </a:xfrm>
        </p:spPr>
        <p:txBody>
          <a:bodyPr anchor="b"/>
          <a:lstStyle>
            <a:lvl1pPr>
              <a:defRPr sz="2509"/>
            </a:lvl1pPr>
          </a:lstStyle>
          <a:p>
            <a:r>
              <a:rPr lang="hu-HU" smtClean="0"/>
              <a:t>Mintacím szerkesztése</a:t>
            </a:r>
            <a:endParaRPr lang="en-US" dirty="0"/>
          </a:p>
        </p:txBody>
      </p:sp>
      <p:sp>
        <p:nvSpPr>
          <p:cNvPr id="3" name="Picture Placeholder 2"/>
          <p:cNvSpPr>
            <a:spLocks noGrp="1" noChangeAspect="1"/>
          </p:cNvSpPr>
          <p:nvPr>
            <p:ph type="pic" idx="1"/>
          </p:nvPr>
        </p:nvSpPr>
        <p:spPr>
          <a:xfrm>
            <a:off x="3047823" y="774170"/>
            <a:ext cx="3629382" cy="3821058"/>
          </a:xfrm>
        </p:spPr>
        <p:txBody>
          <a:bodyPr anchor="t"/>
          <a:lstStyle>
            <a:lvl1pPr marL="0" indent="0">
              <a:buNone/>
              <a:defRPr sz="2509"/>
            </a:lvl1pPr>
            <a:lvl2pPr marL="358445" indent="0">
              <a:buNone/>
              <a:defRPr sz="2195"/>
            </a:lvl2pPr>
            <a:lvl3pPr marL="716890" indent="0">
              <a:buNone/>
              <a:defRPr sz="1882"/>
            </a:lvl3pPr>
            <a:lvl4pPr marL="1075334" indent="0">
              <a:buNone/>
              <a:defRPr sz="1568"/>
            </a:lvl4pPr>
            <a:lvl5pPr marL="1433779" indent="0">
              <a:buNone/>
              <a:defRPr sz="1568"/>
            </a:lvl5pPr>
            <a:lvl6pPr marL="1792224" indent="0">
              <a:buNone/>
              <a:defRPr sz="1568"/>
            </a:lvl6pPr>
            <a:lvl7pPr marL="2150669" indent="0">
              <a:buNone/>
              <a:defRPr sz="1568"/>
            </a:lvl7pPr>
            <a:lvl8pPr marL="2509114" indent="0">
              <a:buNone/>
              <a:defRPr sz="1568"/>
            </a:lvl8pPr>
            <a:lvl9pPr marL="2867558" indent="0">
              <a:buNone/>
              <a:defRPr sz="1568"/>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493813" y="1613059"/>
            <a:ext cx="2312237" cy="2988391"/>
          </a:xfrm>
        </p:spPr>
        <p:txBody>
          <a:bodyPr/>
          <a:lstStyle>
            <a:lvl1pPr marL="0" indent="0">
              <a:buNone/>
              <a:defRPr sz="1254"/>
            </a:lvl1pPr>
            <a:lvl2pPr marL="358445" indent="0">
              <a:buNone/>
              <a:defRPr sz="1098"/>
            </a:lvl2pPr>
            <a:lvl3pPr marL="716890" indent="0">
              <a:buNone/>
              <a:defRPr sz="941"/>
            </a:lvl3pPr>
            <a:lvl4pPr marL="1075334" indent="0">
              <a:buNone/>
              <a:defRPr sz="784"/>
            </a:lvl4pPr>
            <a:lvl5pPr marL="1433779" indent="0">
              <a:buNone/>
              <a:defRPr sz="784"/>
            </a:lvl5pPr>
            <a:lvl6pPr marL="1792224" indent="0">
              <a:buNone/>
              <a:defRPr sz="784"/>
            </a:lvl6pPr>
            <a:lvl7pPr marL="2150669" indent="0">
              <a:buNone/>
              <a:defRPr sz="784"/>
            </a:lvl7pPr>
            <a:lvl8pPr marL="2509114" indent="0">
              <a:buNone/>
              <a:defRPr sz="784"/>
            </a:lvl8pPr>
            <a:lvl9pPr marL="2867558" indent="0">
              <a:buNone/>
              <a:defRPr sz="784"/>
            </a:lvl9pPr>
          </a:lstStyle>
          <a:p>
            <a:pPr lvl="0"/>
            <a:r>
              <a:rPr lang="hu-HU" smtClean="0"/>
              <a:t>Mintaszöveg szerkesztése</a:t>
            </a:r>
          </a:p>
        </p:txBody>
      </p:sp>
      <p:sp>
        <p:nvSpPr>
          <p:cNvPr id="5" name="Date Placeholder 4"/>
          <p:cNvSpPr>
            <a:spLocks noGrp="1"/>
          </p:cNvSpPr>
          <p:nvPr>
            <p:ph type="dt" sz="half" idx="10"/>
          </p:nvPr>
        </p:nvSpPr>
        <p:spPr/>
        <p:txBody>
          <a:bodyPr/>
          <a:lstStyle/>
          <a:p>
            <a:fld id="{B6F7B035-F538-4446-B9AE-8752068CE73C}" type="datetime1">
              <a:rPr lang="hu-HU" smtClean="0"/>
              <a:t>2022.11.14.</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92B002B-B781-45B3-BB32-AFC9CEE44CF6}" type="slidenum">
              <a:rPr lang="hu-HU" smtClean="0"/>
              <a:t>‹#›</a:t>
            </a:fld>
            <a:endParaRPr lang="hu-HU"/>
          </a:p>
        </p:txBody>
      </p:sp>
    </p:spTree>
    <p:extLst>
      <p:ext uri="{BB962C8B-B14F-4D97-AF65-F5344CB8AC3E}">
        <p14:creationId xmlns:p14="http://schemas.microsoft.com/office/powerpoint/2010/main" val="9048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879" y="286269"/>
            <a:ext cx="6183392" cy="103927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492879" y="1431341"/>
            <a:ext cx="6183392" cy="341157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492879" y="4983557"/>
            <a:ext cx="1613059" cy="286268"/>
          </a:xfrm>
          <a:prstGeom prst="rect">
            <a:avLst/>
          </a:prstGeom>
        </p:spPr>
        <p:txBody>
          <a:bodyPr vert="horz" lIns="91440" tIns="45720" rIns="91440" bIns="45720" rtlCol="0" anchor="ctr"/>
          <a:lstStyle>
            <a:lvl1pPr algn="l">
              <a:defRPr sz="941">
                <a:solidFill>
                  <a:schemeClr val="tx1">
                    <a:tint val="75000"/>
                  </a:schemeClr>
                </a:solidFill>
              </a:defRPr>
            </a:lvl1pPr>
          </a:lstStyle>
          <a:p>
            <a:fld id="{174DF275-0384-4653-B167-20FDED404EDB}" type="datetime1">
              <a:rPr lang="hu-HU" smtClean="0"/>
              <a:t>2022.11.14.</a:t>
            </a:fld>
            <a:endParaRPr lang="hu-HU"/>
          </a:p>
        </p:txBody>
      </p:sp>
      <p:sp>
        <p:nvSpPr>
          <p:cNvPr id="5" name="Footer Placeholder 4"/>
          <p:cNvSpPr>
            <a:spLocks noGrp="1"/>
          </p:cNvSpPr>
          <p:nvPr>
            <p:ph type="ftr" sz="quarter" idx="3"/>
          </p:nvPr>
        </p:nvSpPr>
        <p:spPr>
          <a:xfrm>
            <a:off x="2374781" y="4983557"/>
            <a:ext cx="2419588" cy="286268"/>
          </a:xfrm>
          <a:prstGeom prst="rect">
            <a:avLst/>
          </a:prstGeom>
        </p:spPr>
        <p:txBody>
          <a:bodyPr vert="horz" lIns="91440" tIns="45720" rIns="91440" bIns="45720" rtlCol="0" anchor="ctr"/>
          <a:lstStyle>
            <a:lvl1pPr algn="ctr">
              <a:defRPr sz="941">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5063212" y="4983557"/>
            <a:ext cx="1613059" cy="286268"/>
          </a:xfrm>
          <a:prstGeom prst="rect">
            <a:avLst/>
          </a:prstGeom>
        </p:spPr>
        <p:txBody>
          <a:bodyPr vert="horz" lIns="91440" tIns="45720" rIns="91440" bIns="45720" rtlCol="0" anchor="ctr"/>
          <a:lstStyle>
            <a:lvl1pPr algn="r">
              <a:defRPr sz="941">
                <a:solidFill>
                  <a:schemeClr val="tx1">
                    <a:tint val="75000"/>
                  </a:schemeClr>
                </a:solidFill>
              </a:defRPr>
            </a:lvl1pPr>
          </a:lstStyle>
          <a:p>
            <a:fld id="{192B002B-B781-45B3-BB32-AFC9CEE44CF6}" type="slidenum">
              <a:rPr lang="hu-HU" smtClean="0"/>
              <a:t>‹#›</a:t>
            </a:fld>
            <a:endParaRPr lang="hu-HU"/>
          </a:p>
        </p:txBody>
      </p:sp>
    </p:spTree>
    <p:extLst>
      <p:ext uri="{BB962C8B-B14F-4D97-AF65-F5344CB8AC3E}">
        <p14:creationId xmlns:p14="http://schemas.microsoft.com/office/powerpoint/2010/main" val="121121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16890" rtl="0" eaLnBrk="1" latinLnBrk="0" hangingPunct="1">
        <a:lnSpc>
          <a:spcPct val="90000"/>
        </a:lnSpc>
        <a:spcBef>
          <a:spcPct val="0"/>
        </a:spcBef>
        <a:buNone/>
        <a:defRPr sz="3450" kern="1200">
          <a:solidFill>
            <a:schemeClr val="tx1"/>
          </a:solidFill>
          <a:latin typeface="+mj-lt"/>
          <a:ea typeface="+mj-ea"/>
          <a:cs typeface="+mj-cs"/>
        </a:defRPr>
      </a:lvl1pPr>
    </p:titleStyle>
    <p:body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p:bodyStyle>
    <p:otherStyle>
      <a:defPPr>
        <a:defRPr lang="en-US"/>
      </a:defPPr>
      <a:lvl1pPr marL="0" algn="l" defTabSz="716890" rtl="0" eaLnBrk="1" latinLnBrk="0" hangingPunct="1">
        <a:defRPr sz="1411" kern="1200">
          <a:solidFill>
            <a:schemeClr val="tx1"/>
          </a:solidFill>
          <a:latin typeface="+mn-lt"/>
          <a:ea typeface="+mn-ea"/>
          <a:cs typeface="+mn-cs"/>
        </a:defRPr>
      </a:lvl1pPr>
      <a:lvl2pPr marL="358445" algn="l" defTabSz="716890" rtl="0" eaLnBrk="1" latinLnBrk="0" hangingPunct="1">
        <a:defRPr sz="1411" kern="1200">
          <a:solidFill>
            <a:schemeClr val="tx1"/>
          </a:solidFill>
          <a:latin typeface="+mn-lt"/>
          <a:ea typeface="+mn-ea"/>
          <a:cs typeface="+mn-cs"/>
        </a:defRPr>
      </a:lvl2pPr>
      <a:lvl3pPr marL="716890" algn="l" defTabSz="716890" rtl="0" eaLnBrk="1" latinLnBrk="0" hangingPunct="1">
        <a:defRPr sz="1411" kern="1200">
          <a:solidFill>
            <a:schemeClr val="tx1"/>
          </a:solidFill>
          <a:latin typeface="+mn-lt"/>
          <a:ea typeface="+mn-ea"/>
          <a:cs typeface="+mn-cs"/>
        </a:defRPr>
      </a:lvl3pPr>
      <a:lvl4pPr marL="1075334" algn="l" defTabSz="716890" rtl="0" eaLnBrk="1" latinLnBrk="0" hangingPunct="1">
        <a:defRPr sz="1411" kern="1200">
          <a:solidFill>
            <a:schemeClr val="tx1"/>
          </a:solidFill>
          <a:latin typeface="+mn-lt"/>
          <a:ea typeface="+mn-ea"/>
          <a:cs typeface="+mn-cs"/>
        </a:defRPr>
      </a:lvl4pPr>
      <a:lvl5pPr marL="1433779" algn="l" defTabSz="716890" rtl="0" eaLnBrk="1" latinLnBrk="0" hangingPunct="1">
        <a:defRPr sz="1411" kern="1200">
          <a:solidFill>
            <a:schemeClr val="tx1"/>
          </a:solidFill>
          <a:latin typeface="+mn-lt"/>
          <a:ea typeface="+mn-ea"/>
          <a:cs typeface="+mn-cs"/>
        </a:defRPr>
      </a:lvl5pPr>
      <a:lvl6pPr marL="1792224" algn="l" defTabSz="716890" rtl="0" eaLnBrk="1" latinLnBrk="0" hangingPunct="1">
        <a:defRPr sz="1411" kern="1200">
          <a:solidFill>
            <a:schemeClr val="tx1"/>
          </a:solidFill>
          <a:latin typeface="+mn-lt"/>
          <a:ea typeface="+mn-ea"/>
          <a:cs typeface="+mn-cs"/>
        </a:defRPr>
      </a:lvl6pPr>
      <a:lvl7pPr marL="2150669" algn="l" defTabSz="716890" rtl="0" eaLnBrk="1" latinLnBrk="0" hangingPunct="1">
        <a:defRPr sz="1411" kern="1200">
          <a:solidFill>
            <a:schemeClr val="tx1"/>
          </a:solidFill>
          <a:latin typeface="+mn-lt"/>
          <a:ea typeface="+mn-ea"/>
          <a:cs typeface="+mn-cs"/>
        </a:defRPr>
      </a:lvl7pPr>
      <a:lvl8pPr marL="2509114" algn="l" defTabSz="716890" rtl="0" eaLnBrk="1" latinLnBrk="0" hangingPunct="1">
        <a:defRPr sz="1411" kern="1200">
          <a:solidFill>
            <a:schemeClr val="tx1"/>
          </a:solidFill>
          <a:latin typeface="+mn-lt"/>
          <a:ea typeface="+mn-ea"/>
          <a:cs typeface="+mn-cs"/>
        </a:defRPr>
      </a:lvl8pPr>
      <a:lvl9pPr marL="2867558" algn="l" defTabSz="716890" rtl="0" eaLnBrk="1" latinLnBrk="0" hangingPunct="1">
        <a:defRPr sz="14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xml"/><Relationship Id="rId4" Type="http://schemas.openxmlformats.org/officeDocument/2006/relationships/slide" Target="slide28.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19.emf"/><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8.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20.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4.xml"/><Relationship Id="rId5" Type="http://schemas.openxmlformats.org/officeDocument/2006/relationships/slide" Target="slide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4.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slide" Target="slide4.xml"/><Relationship Id="rId5" Type="http://schemas.openxmlformats.org/officeDocument/2006/relationships/slide" Target="slide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slide" Target="slide4.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xml"/><Relationship Id="rId4" Type="http://schemas.openxmlformats.org/officeDocument/2006/relationships/slide" Target="slide2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8" Type="http://schemas.openxmlformats.org/officeDocument/2006/relationships/hyperlink" Target="http://www.wikiszotar.hu/" TargetMode="External"/><Relationship Id="rId13" Type="http://schemas.openxmlformats.org/officeDocument/2006/relationships/hyperlink" Target="https://www.youtube.com/watch?v=njuttfxadOk" TargetMode="External"/><Relationship Id="rId18" Type="http://schemas.openxmlformats.org/officeDocument/2006/relationships/slide" Target="slide4.xml"/><Relationship Id="rId3" Type="http://schemas.openxmlformats.org/officeDocument/2006/relationships/image" Target="../media/image30.jpeg"/><Relationship Id="rId7" Type="http://schemas.openxmlformats.org/officeDocument/2006/relationships/hyperlink" Target="http://www.vektorstock.com/" TargetMode="External"/><Relationship Id="rId12" Type="http://schemas.openxmlformats.org/officeDocument/2006/relationships/hyperlink" Target="https://redmenta.com/QZ4M9M" TargetMode="External"/><Relationship Id="rId17" Type="http://schemas.openxmlformats.org/officeDocument/2006/relationships/slide" Target="slide1.xml"/><Relationship Id="rId2" Type="http://schemas.openxmlformats.org/officeDocument/2006/relationships/image" Target="../media/image29.jpeg"/><Relationship Id="rId16" Type="http://schemas.openxmlformats.org/officeDocument/2006/relationships/hyperlink" Target="https://www.facebook.com/retromania2018/videos/z%C3%A1rul-miki-m%C3%B3kat%C3%A1ra/828456577365622/" TargetMode="External"/><Relationship Id="rId1" Type="http://schemas.openxmlformats.org/officeDocument/2006/relationships/slideLayout" Target="../slideLayouts/slideLayout2.xml"/><Relationship Id="rId6" Type="http://schemas.openxmlformats.org/officeDocument/2006/relationships/hyperlink" Target="https://www.worldenergy.org/assets/downloads/WETrilemma_2019_Full_Report_v4_pages.pdf" TargetMode="External"/><Relationship Id="rId11" Type="http://schemas.openxmlformats.org/officeDocument/2006/relationships/hyperlink" Target="http://www.energiakaland.hu/" TargetMode="External"/><Relationship Id="rId5" Type="http://schemas.openxmlformats.org/officeDocument/2006/relationships/hyperlink" Target="https://dtk.tankonyvtar.hu/bitstream/handle/123456789/8879/Etimologiai_szotar.pdf" TargetMode="External"/><Relationship Id="rId15" Type="http://schemas.openxmlformats.org/officeDocument/2006/relationships/hyperlink" Target="https://www.youtube.com/watch?v=yZCuLcGsRhY" TargetMode="External"/><Relationship Id="rId10" Type="http://schemas.openxmlformats.org/officeDocument/2006/relationships/hyperlink" Target="http://www.eia.gov/kids" TargetMode="External"/><Relationship Id="rId4" Type="http://schemas.openxmlformats.org/officeDocument/2006/relationships/hyperlink" Target="http://real.mtak.hu/127281/1/ENGA2021_2-3_kivonat_NV.pdf" TargetMode="External"/><Relationship Id="rId9" Type="http://schemas.openxmlformats.org/officeDocument/2006/relationships/hyperlink" Target="http://www.dreamstime.com/" TargetMode="External"/><Relationship Id="rId14" Type="http://schemas.openxmlformats.org/officeDocument/2006/relationships/hyperlink" Target="https://www.youtube.com/watch?v=jlWV3hVH_78&amp;t=32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hyperlink" Target="http://mk.u-szeged.hu/profil-oldalak/dr-nagy-valeria-phd/dr-nagy-valeria" TargetMode="External"/><Relationship Id="rId7" Type="http://schemas.microsoft.com/office/2007/relationships/hdphoto" Target="../media/hdphoto2.wdp"/><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31.jpeg"/><Relationship Id="rId4" Type="http://schemas.openxmlformats.org/officeDocument/2006/relationships/slide" Target="slide25.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m2.mtmt.hu/gui2/?type=authors&amp;mode=browse&amp;sel=10022554&amp;paging=1;1000"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6.xml"/><Relationship Id="rId7" Type="http://schemas.openxmlformats.org/officeDocument/2006/relationships/slide" Target="slide5.xml"/><Relationship Id="rId12" Type="http://schemas.openxmlformats.org/officeDocument/2006/relationships/slide" Target="slide4.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slide" Target="slide11.xml"/><Relationship Id="rId10" Type="http://schemas.openxmlformats.org/officeDocument/2006/relationships/image" Target="../media/image37.jpeg"/><Relationship Id="rId4" Type="http://schemas.openxmlformats.org/officeDocument/2006/relationships/slide" Target="slide15.xml"/><Relationship Id="rId9" Type="http://schemas.openxmlformats.org/officeDocument/2006/relationships/slide" Target="slide14.xml"/></Relationships>
</file>

<file path=ppt/slides/_rels/slide2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5.xml"/><Relationship Id="rId7" Type="http://schemas.openxmlformats.org/officeDocument/2006/relationships/slide" Target="slide14.xml"/><Relationship Id="rId12" Type="http://schemas.openxmlformats.org/officeDocument/2006/relationships/slide" Target="slide4.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xml"/><Relationship Id="rId5" Type="http://schemas.openxmlformats.org/officeDocument/2006/relationships/slide" Target="slide7.xml"/><Relationship Id="rId10" Type="http://schemas.openxmlformats.org/officeDocument/2006/relationships/image" Target="../media/image37.jpeg"/><Relationship Id="rId4" Type="http://schemas.openxmlformats.org/officeDocument/2006/relationships/slide" Target="slide16.xml"/><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hyperlink" Target="http://eta.bibl.u-szeged.hu/view/creators/Nagy=3AVal=E9ria=3A=3A.html" TargetMode="External"/><Relationship Id="rId4" Type="http://schemas.openxmlformats.org/officeDocument/2006/relationships/hyperlink" Target="http://mk.u-szeged.hu/profil-oldalak/dr-nagy-valeria-phd/dr-nagy-valeria"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 Target="slide7.xml"/><Relationship Id="rId7"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8.xml"/><Relationship Id="rId10" Type="http://schemas.openxmlformats.org/officeDocument/2006/relationships/slide" Target="slide4.xml"/><Relationship Id="rId4" Type="http://schemas.openxmlformats.org/officeDocument/2006/relationships/slide" Target="slide10.xml"/><Relationship Id="rId9"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2.xml"/><Relationship Id="rId7" Type="http://schemas.openxmlformats.org/officeDocument/2006/relationships/slide" Target="slide1.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hyperlink" Target="mailto:valinagy78@gmail.com" TargetMode="External"/><Relationship Id="rId5" Type="http://schemas.openxmlformats.org/officeDocument/2006/relationships/hyperlink" Target="https://www.facebook.com/retromania2018/videos/z%C3%A1rul-miki-m%C3%B3kat%C3%A1ra/828456577365622/" TargetMode="External"/><Relationship Id="rId4" Type="http://schemas.openxmlformats.org/officeDocument/2006/relationships/image" Target="../media/image40.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7.xml"/><Relationship Id="rId18" Type="http://schemas.openxmlformats.org/officeDocument/2006/relationships/slide" Target="slide1.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0.xml"/><Relationship Id="rId17" Type="http://schemas.microsoft.com/office/2007/relationships/hdphoto" Target="../media/hdphoto3.wdp"/><Relationship Id="rId2" Type="http://schemas.openxmlformats.org/officeDocument/2006/relationships/slide" Target="slide6.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9.xml"/><Relationship Id="rId5" Type="http://schemas.openxmlformats.org/officeDocument/2006/relationships/slide" Target="slide12.xml"/><Relationship Id="rId15" Type="http://schemas.openxmlformats.org/officeDocument/2006/relationships/slide" Target="slide31.xml"/><Relationship Id="rId10" Type="http://schemas.openxmlformats.org/officeDocument/2006/relationships/slide" Target="slide17.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slide" Target="slide28.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0.xml"/><Relationship Id="rId7" Type="http://schemas.openxmlformats.org/officeDocument/2006/relationships/slide" Target="slide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slide" Target="slide28.xml"/><Relationship Id="rId4" Type="http://schemas.openxmlformats.org/officeDocument/2006/relationships/slide" Target="slide29.xml"/></Relationships>
</file>

<file path=ppt/slides/_rels/slide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slide" Target="slide4.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15.jpe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8.xml"/><Relationship Id="rId7" Type="http://schemas.openxmlformats.org/officeDocument/2006/relationships/slide" Target="slide1.xml"/><Relationship Id="rId2" Type="http://schemas.openxmlformats.org/officeDocument/2006/relationships/hyperlink" Target="http://nyilvanos.otka-palyazat.hu/ortelius_en.html" TargetMode="External"/><Relationship Id="rId1" Type="http://schemas.openxmlformats.org/officeDocument/2006/relationships/slideLayout" Target="../slideLayouts/slideLayout2.xml"/><Relationship Id="rId6" Type="http://schemas.openxmlformats.org/officeDocument/2006/relationships/hyperlink" Target="http://www.ete-net.hu/" TargetMode="External"/><Relationship Id="rId5" Type="http://schemas.openxmlformats.org/officeDocument/2006/relationships/hyperlink" Target="https://energetika.mmk.hu/" TargetMode="External"/><Relationship Id="rId4" Type="http://schemas.openxmlformats.org/officeDocument/2006/relationships/hyperlink" Target="https://mta.hu/vi-osztaly/tudomanyos-bizottsagok-105558#energetikai_tudomanyos_bizottsa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pic>
        <p:nvPicPr>
          <p:cNvPr id="1026" name="Picture 2" descr="Compass icon stock vector. Illustration of west, star - 97867124"/>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59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21580" t="16000" r="22321" b="18024"/>
          <a:stretch/>
        </p:blipFill>
        <p:spPr bwMode="auto">
          <a:xfrm>
            <a:off x="2689466" y="1550705"/>
            <a:ext cx="1741531" cy="2048138"/>
          </a:xfrm>
          <a:prstGeom prst="rect">
            <a:avLst/>
          </a:prstGeom>
          <a:noFill/>
          <a:extLst>
            <a:ext uri="{909E8E84-426E-40DD-AFC4-6F175D3DCCD1}">
              <a14:hiddenFill xmlns:a14="http://schemas.microsoft.com/office/drawing/2010/main">
                <a:solidFill>
                  <a:srgbClr val="FFFFFF"/>
                </a:solidFill>
              </a14:hiddenFill>
            </a:ext>
          </a:extLst>
        </p:spPr>
      </p:pic>
      <p:sp>
        <p:nvSpPr>
          <p:cNvPr id="3" name="Alcím 2"/>
          <p:cNvSpPr>
            <a:spLocks noGrp="1"/>
          </p:cNvSpPr>
          <p:nvPr>
            <p:ph type="subTitle" idx="1"/>
          </p:nvPr>
        </p:nvSpPr>
        <p:spPr>
          <a:xfrm>
            <a:off x="270933" y="4775199"/>
            <a:ext cx="6578599" cy="524933"/>
          </a:xfrm>
        </p:spPr>
        <p:txBody>
          <a:bodyPr>
            <a:noAutofit/>
          </a:bodyPr>
          <a:lstStyle/>
          <a:p>
            <a:r>
              <a:rPr lang="hu-HU" sz="14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SZEGEDI TUDOMÁNYEGYETEM, MÉRNÖKI KAR – Gépészeti Intézet</a:t>
            </a:r>
          </a:p>
          <a:p>
            <a:r>
              <a:rPr lang="hu-HU" sz="14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SZEGED, 2022</a:t>
            </a:r>
            <a:endParaRPr lang="hu-HU" sz="14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6" name="Téglalap 5"/>
          <p:cNvSpPr/>
          <p:nvPr/>
        </p:nvSpPr>
        <p:spPr>
          <a:xfrm>
            <a:off x="4999647" y="260703"/>
            <a:ext cx="2029723" cy="369332"/>
          </a:xfrm>
          <a:prstGeom prst="rect">
            <a:avLst/>
          </a:prstGeom>
        </p:spPr>
        <p:txBody>
          <a:bodyPr wrap="none">
            <a:spAutoFit/>
          </a:bodyPr>
          <a:lstStyle/>
          <a:p>
            <a:r>
              <a:rPr lang="hu-HU"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Nagy </a:t>
            </a:r>
            <a:r>
              <a:rPr lang="hu-HU" b="1" cap="all" dirty="0" err="1">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valéria</a:t>
            </a:r>
            <a:endParaRPr lang="hu-HU" dirty="0">
              <a:solidFill>
                <a:schemeClr val="accent1">
                  <a:lumMod val="50000"/>
                </a:schemeClr>
              </a:solidFill>
            </a:endParaRPr>
          </a:p>
        </p:txBody>
      </p:sp>
      <p:sp>
        <p:nvSpPr>
          <p:cNvPr id="7" name="Téglalap 6"/>
          <p:cNvSpPr/>
          <p:nvPr/>
        </p:nvSpPr>
        <p:spPr>
          <a:xfrm>
            <a:off x="330200" y="781472"/>
            <a:ext cx="6519332" cy="1428340"/>
          </a:xfrm>
          <a:prstGeom prst="rect">
            <a:avLst/>
          </a:prstGeom>
        </p:spPr>
        <p:txBody>
          <a:bodyPr wrap="square">
            <a:spAutoFit/>
          </a:bodyPr>
          <a:lstStyle/>
          <a:p>
            <a:pPr algn="ctr">
              <a:lnSpc>
                <a:spcPct val="115000"/>
              </a:lnSpc>
              <a:spcBef>
                <a:spcPts val="5000"/>
              </a:spcBef>
              <a:spcAft>
                <a:spcPts val="1000"/>
              </a:spcAft>
            </a:pPr>
            <a:r>
              <a:rPr lang="hu-HU" sz="17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MINIATŰR</a:t>
            </a:r>
            <a:r>
              <a:rPr lang="hu-HU" sz="36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hu-HU" sz="4400"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a:t>
            </a:r>
            <a:r>
              <a:rPr lang="hu-HU" sz="4400" b="1"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N</a:t>
            </a:r>
            <a:r>
              <a:rPr lang="hu-HU" sz="4400"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a:t>
            </a:r>
            <a:r>
              <a:rPr lang="hu-HU" sz="4400" b="1"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RGIA</a:t>
            </a:r>
            <a:r>
              <a:rPr lang="hu-HU" sz="36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hu-HU" sz="17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IRÁNYTŰ</a:t>
            </a:r>
            <a:endPar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15000"/>
              </a:lnSpc>
              <a:spcBef>
                <a:spcPts val="1000"/>
              </a:spcBef>
              <a:spcAft>
                <a:spcPts val="1000"/>
              </a:spcAft>
            </a:pPr>
            <a:r>
              <a:rPr lang="hu-HU" sz="17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endPar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Téglalap 7"/>
          <p:cNvSpPr/>
          <p:nvPr/>
        </p:nvSpPr>
        <p:spPr>
          <a:xfrm>
            <a:off x="1351355" y="3608850"/>
            <a:ext cx="4442242" cy="707886"/>
          </a:xfrm>
          <a:prstGeom prst="rect">
            <a:avLst/>
          </a:prstGeom>
        </p:spPr>
        <p:txBody>
          <a:bodyPr wrap="none">
            <a:spAutoFit/>
          </a:bodyPr>
          <a:lstStyle/>
          <a:p>
            <a:pPr algn="ctr"/>
            <a:r>
              <a:rPr lang="hu-HU" sz="1400" i="1" dirty="0" smtClean="0">
                <a:solidFill>
                  <a:schemeClr val="accent1">
                    <a:lumMod val="50000"/>
                  </a:schemeClr>
                </a:solidFill>
                <a:latin typeface="Bookman Old Style" panose="02050604050505020204" pitchFamily="18" charset="0"/>
                <a:cs typeface="Times New Roman" panose="02020603050405020304" pitchFamily="18" charset="0"/>
              </a:rPr>
              <a:t>„Most élsz, most vigyázz, hogy jól csináld,</a:t>
            </a:r>
          </a:p>
          <a:p>
            <a:pPr algn="ctr"/>
            <a:r>
              <a:rPr lang="hu-HU" sz="1400" i="1" dirty="0">
                <a:solidFill>
                  <a:schemeClr val="accent1">
                    <a:lumMod val="50000"/>
                  </a:schemeClr>
                </a:solidFill>
                <a:latin typeface="Bookman Old Style" panose="02050604050505020204" pitchFamily="18" charset="0"/>
                <a:cs typeface="Times New Roman" panose="02020603050405020304" pitchFamily="18" charset="0"/>
              </a:rPr>
              <a:t>m</a:t>
            </a:r>
            <a:r>
              <a:rPr lang="hu-HU" sz="1400" i="1" dirty="0" smtClean="0">
                <a:solidFill>
                  <a:schemeClr val="accent1">
                    <a:lumMod val="50000"/>
                  </a:schemeClr>
                </a:solidFill>
                <a:latin typeface="Bookman Old Style" panose="02050604050505020204" pitchFamily="18" charset="0"/>
                <a:cs typeface="Times New Roman" panose="02020603050405020304" pitchFamily="18" charset="0"/>
              </a:rPr>
              <a:t>ert a legapróbb hibád megbosszulja önmagát.”</a:t>
            </a:r>
          </a:p>
          <a:p>
            <a:pPr algn="ctr"/>
            <a:r>
              <a:rPr lang="hu-HU" sz="1200" i="1" dirty="0" smtClean="0">
                <a:solidFill>
                  <a:schemeClr val="accent1">
                    <a:lumMod val="50000"/>
                  </a:schemeClr>
                </a:solidFill>
                <a:latin typeface="Bookman Old Style" panose="02050604050505020204" pitchFamily="18" charset="0"/>
                <a:cs typeface="Times New Roman" panose="02020603050405020304" pitchFamily="18" charset="0"/>
              </a:rPr>
              <a:t>(Máté Péter – S. Nagy István: Most élsz (dalszöveg), 1984)</a:t>
            </a:r>
            <a:endParaRPr lang="hu-HU" sz="1200" i="1" dirty="0">
              <a:solidFill>
                <a:schemeClr val="accent1">
                  <a:lumMod val="50000"/>
                </a:schemeClr>
              </a:solidFill>
            </a:endParaRPr>
          </a:p>
        </p:txBody>
      </p:sp>
      <p:pic>
        <p:nvPicPr>
          <p:cNvPr id="2" name="energ iranytu_Mate Peter_Most elsz_picit hosszab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86666" y="4316736"/>
            <a:ext cx="406400" cy="406400"/>
          </a:xfrm>
          <a:prstGeom prst="rect">
            <a:avLst/>
          </a:prstGeom>
        </p:spPr>
      </p:pic>
    </p:spTree>
    <p:extLst>
      <p:ext uri="{BB962C8B-B14F-4D97-AF65-F5344CB8AC3E}">
        <p14:creationId xmlns:p14="http://schemas.microsoft.com/office/powerpoint/2010/main" val="32721655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98416"/>
            <a:ext cx="6780662" cy="3671026"/>
          </a:xfrm>
          <a:prstGeom prst="rect">
            <a:avLst/>
          </a:prstGeom>
        </p:spPr>
      </p:pic>
      <p:sp>
        <p:nvSpPr>
          <p:cNvPr id="7" name="Dia számának helye 6"/>
          <p:cNvSpPr>
            <a:spLocks noGrp="1"/>
          </p:cNvSpPr>
          <p:nvPr>
            <p:ph type="sldNum" sz="quarter" idx="12"/>
          </p:nvPr>
        </p:nvSpPr>
        <p:spPr/>
        <p:txBody>
          <a:bodyPr/>
          <a:lstStyle/>
          <a:p>
            <a:fld id="{192B002B-B781-45B3-BB32-AFC9CEE44CF6}" type="slidenum">
              <a:rPr lang="hu-HU" smtClean="0"/>
              <a:t>10</a:t>
            </a:fld>
            <a:endParaRPr lang="hu-HU"/>
          </a:p>
        </p:txBody>
      </p:sp>
      <p:sp>
        <p:nvSpPr>
          <p:cNvPr id="8" name="Cím 1"/>
          <p:cNvSpPr>
            <a:spLocks noGrp="1"/>
          </p:cNvSpPr>
          <p:nvPr>
            <p:ph type="title"/>
          </p:nvPr>
        </p:nvSpPr>
        <p:spPr>
          <a:xfrm>
            <a:off x="492879" y="286269"/>
            <a:ext cx="6183392" cy="399531"/>
          </a:xfrm>
        </p:spPr>
        <p:txBody>
          <a:bodyPr>
            <a:noAutofit/>
          </a:bodyPr>
          <a:lstStyle/>
          <a:p>
            <a:pPr algn="ctr" defTabSz="457200"/>
            <a:r>
              <a:rPr lang="hu-HU" sz="2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1.2. Az energetika „világa”</a:t>
            </a:r>
            <a:endParaRPr lang="hu-HU" sz="26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9" name="Tartalom helye 2"/>
          <p:cNvSpPr>
            <a:spLocks noGrp="1"/>
          </p:cNvSpPr>
          <p:nvPr>
            <p:ph idx="1"/>
          </p:nvPr>
        </p:nvSpPr>
        <p:spPr>
          <a:xfrm>
            <a:off x="228600" y="724468"/>
            <a:ext cx="6773333" cy="4545357"/>
          </a:xfrm>
        </p:spPr>
        <p:txBody>
          <a:bodyPr>
            <a:normAutofit/>
          </a:bodyPr>
          <a:lstStyle/>
          <a:p>
            <a:pPr marL="0" indent="0" algn="just">
              <a:buNone/>
            </a:pPr>
            <a:r>
              <a:rPr lang="hu-HU" sz="1100" dirty="0" smtClean="0">
                <a:solidFill>
                  <a:srgbClr val="002060"/>
                </a:solidFill>
                <a:latin typeface="Bookman Old Style" panose="02050604050505020204" pitchFamily="18" charset="0"/>
              </a:rPr>
              <a:t>Az energetika interdiszciplináris </a:t>
            </a:r>
            <a:r>
              <a:rPr lang="hu-HU" sz="1100" dirty="0" smtClean="0">
                <a:solidFill>
                  <a:srgbClr val="002060"/>
                </a:solidFill>
                <a:latin typeface="Bookman Old Style" panose="02050604050505020204" pitchFamily="18" charset="0"/>
                <a:hlinkClick r:id="rId3" action="ppaction://hlinksldjump"/>
              </a:rPr>
              <a:t>tudomány</a:t>
            </a:r>
            <a:r>
              <a:rPr lang="hu-HU" sz="1100" dirty="0" smtClean="0">
                <a:solidFill>
                  <a:srgbClr val="002060"/>
                </a:solidFill>
                <a:latin typeface="Bookman Old Style" panose="02050604050505020204" pitchFamily="18" charset="0"/>
              </a:rPr>
              <a:t>terület, ahol rendszeresen előfordulnak energetikai </a:t>
            </a:r>
            <a:r>
              <a:rPr lang="hu-HU" sz="1100" dirty="0" smtClean="0">
                <a:solidFill>
                  <a:srgbClr val="002060"/>
                </a:solidFill>
                <a:latin typeface="Bookman Old Style" panose="02050604050505020204" pitchFamily="18" charset="0"/>
                <a:hlinkClick r:id="rId4" action="ppaction://hlinksldjump"/>
              </a:rPr>
              <a:t>feladatok</a:t>
            </a:r>
            <a:r>
              <a:rPr lang="hu-HU" sz="1100" dirty="0" smtClean="0">
                <a:solidFill>
                  <a:srgbClr val="002060"/>
                </a:solidFill>
                <a:latin typeface="Bookman Old Style" panose="02050604050505020204" pitchFamily="18" charset="0"/>
              </a:rPr>
              <a:t> is és energetikai </a:t>
            </a:r>
            <a:r>
              <a:rPr lang="hu-HU" sz="1100" dirty="0" smtClean="0">
                <a:solidFill>
                  <a:srgbClr val="002060"/>
                </a:solidFill>
                <a:latin typeface="Bookman Old Style" panose="02050604050505020204" pitchFamily="18" charset="0"/>
                <a:hlinkClick r:id="rId3" action="ppaction://hlinksldjump"/>
              </a:rPr>
              <a:t>problémák</a:t>
            </a:r>
            <a:r>
              <a:rPr lang="hu-HU" sz="1100" dirty="0" smtClean="0">
                <a:solidFill>
                  <a:srgbClr val="002060"/>
                </a:solidFill>
                <a:latin typeface="Bookman Old Style" panose="02050604050505020204" pitchFamily="18" charset="0"/>
              </a:rPr>
              <a:t> is. Ezek fajtája és mértéke azonban országonként eltérő, miként mások a perem- és keretfeltételek is.</a:t>
            </a:r>
          </a:p>
          <a:p>
            <a:pPr marL="0" indent="0" algn="just">
              <a:buNone/>
            </a:pPr>
            <a:r>
              <a:rPr lang="hu-HU" sz="1100" dirty="0" smtClean="0">
                <a:solidFill>
                  <a:srgbClr val="002060"/>
                </a:solidFill>
                <a:latin typeface="Bookman Old Style" panose="02050604050505020204" pitchFamily="18" charset="0"/>
              </a:rPr>
              <a:t> </a:t>
            </a:r>
          </a:p>
        </p:txBody>
      </p:sp>
      <p:sp>
        <p:nvSpPr>
          <p:cNvPr id="6" name="Téglalap 5">
            <a:hlinkClick r:id="rId5"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10" name="Téglalap 9">
            <a:hlinkClick r:id="rId6"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1" name="Téglalap 10">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2" name="Téglalap 11">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4" name="Szövegdoboz 3"/>
          <p:cNvSpPr txBox="1"/>
          <p:nvPr/>
        </p:nvSpPr>
        <p:spPr>
          <a:xfrm>
            <a:off x="338667" y="1712309"/>
            <a:ext cx="979792" cy="3416320"/>
          </a:xfrm>
          <a:prstGeom prst="rect">
            <a:avLst/>
          </a:prstGeom>
          <a:solidFill>
            <a:srgbClr val="FFFFFF"/>
          </a:solidFill>
        </p:spPr>
        <p:txBody>
          <a:bodyPr wrap="square" rtlCol="0">
            <a:spAutoFit/>
          </a:bodyPr>
          <a:lstStyle/>
          <a:p>
            <a:pPr algn="r"/>
            <a:r>
              <a:rPr lang="hu-HU" sz="800" dirty="0" smtClean="0"/>
              <a:t>Svájc</a:t>
            </a:r>
          </a:p>
          <a:p>
            <a:pPr algn="r"/>
            <a:r>
              <a:rPr lang="hu-HU" sz="800" dirty="0" smtClean="0"/>
              <a:t>Svédország</a:t>
            </a:r>
          </a:p>
          <a:p>
            <a:pPr algn="r"/>
            <a:r>
              <a:rPr lang="hu-HU" sz="800" dirty="0" smtClean="0"/>
              <a:t>Dánia</a:t>
            </a:r>
          </a:p>
          <a:p>
            <a:pPr algn="r"/>
            <a:r>
              <a:rPr lang="hu-HU" sz="800" dirty="0" smtClean="0"/>
              <a:t>Egyesült Királyság</a:t>
            </a:r>
          </a:p>
          <a:p>
            <a:pPr algn="r"/>
            <a:r>
              <a:rPr lang="hu-HU" sz="800" dirty="0" smtClean="0"/>
              <a:t>Finnország</a:t>
            </a:r>
          </a:p>
          <a:p>
            <a:pPr algn="r"/>
            <a:r>
              <a:rPr lang="hu-HU" sz="800" dirty="0" smtClean="0"/>
              <a:t>Franciaország</a:t>
            </a:r>
          </a:p>
          <a:p>
            <a:pPr algn="r"/>
            <a:r>
              <a:rPr lang="hu-HU" sz="800" dirty="0" smtClean="0"/>
              <a:t>Ausztria</a:t>
            </a:r>
          </a:p>
          <a:p>
            <a:pPr algn="r"/>
            <a:r>
              <a:rPr lang="hu-HU" sz="800" dirty="0" smtClean="0"/>
              <a:t>Luxemburg</a:t>
            </a:r>
          </a:p>
          <a:p>
            <a:pPr algn="r"/>
            <a:r>
              <a:rPr lang="hu-HU" sz="800" dirty="0" smtClean="0"/>
              <a:t>Németország</a:t>
            </a:r>
          </a:p>
          <a:p>
            <a:pPr algn="r"/>
            <a:r>
              <a:rPr lang="hu-HU" sz="800" dirty="0" smtClean="0"/>
              <a:t>Új-Zéland</a:t>
            </a:r>
          </a:p>
          <a:p>
            <a:pPr algn="r"/>
            <a:r>
              <a:rPr lang="hu-HU" sz="800" dirty="0" smtClean="0"/>
              <a:t>Norvégia</a:t>
            </a:r>
          </a:p>
          <a:p>
            <a:pPr algn="r"/>
            <a:r>
              <a:rPr lang="hu-HU" sz="800" dirty="0" smtClean="0"/>
              <a:t>Szlovénia</a:t>
            </a:r>
          </a:p>
          <a:p>
            <a:pPr algn="r"/>
            <a:r>
              <a:rPr lang="hu-HU" sz="800" dirty="0" smtClean="0"/>
              <a:t>Kanada</a:t>
            </a:r>
          </a:p>
          <a:p>
            <a:pPr algn="r"/>
            <a:r>
              <a:rPr lang="hu-HU" sz="800" dirty="0" smtClean="0"/>
              <a:t>Hollandia</a:t>
            </a:r>
          </a:p>
          <a:p>
            <a:pPr algn="r"/>
            <a:r>
              <a:rPr lang="hu-HU" sz="800" dirty="0" smtClean="0"/>
              <a:t>Egyesült Államok</a:t>
            </a:r>
          </a:p>
          <a:p>
            <a:pPr algn="r"/>
            <a:r>
              <a:rPr lang="hu-HU" sz="800" dirty="0" smtClean="0"/>
              <a:t>Cseh Köztársaság</a:t>
            </a:r>
          </a:p>
          <a:p>
            <a:pPr algn="r"/>
            <a:r>
              <a:rPr lang="hu-HU" sz="800" dirty="0" smtClean="0"/>
              <a:t>Uruguay</a:t>
            </a:r>
          </a:p>
          <a:p>
            <a:pPr algn="r"/>
            <a:r>
              <a:rPr lang="hu-HU" sz="800" dirty="0" smtClean="0"/>
              <a:t>Spanyolország</a:t>
            </a:r>
          </a:p>
          <a:p>
            <a:pPr algn="r"/>
            <a:r>
              <a:rPr lang="hu-HU" sz="800" b="1" dirty="0" smtClean="0"/>
              <a:t>Magyarország</a:t>
            </a:r>
          </a:p>
          <a:p>
            <a:pPr algn="r"/>
            <a:r>
              <a:rPr lang="hu-HU" sz="800" dirty="0" smtClean="0"/>
              <a:t>Olaszország</a:t>
            </a:r>
          </a:p>
          <a:p>
            <a:pPr algn="r"/>
            <a:r>
              <a:rPr lang="hu-HU" sz="800" dirty="0" smtClean="0"/>
              <a:t>Izland</a:t>
            </a:r>
          </a:p>
          <a:p>
            <a:pPr algn="r"/>
            <a:r>
              <a:rPr lang="hu-HU" sz="800" dirty="0" smtClean="0"/>
              <a:t>Lettország</a:t>
            </a:r>
          </a:p>
          <a:p>
            <a:pPr algn="r"/>
            <a:r>
              <a:rPr lang="hu-HU" sz="800" dirty="0" smtClean="0"/>
              <a:t>Szlovákia</a:t>
            </a:r>
          </a:p>
          <a:p>
            <a:pPr algn="r"/>
            <a:r>
              <a:rPr lang="hu-HU" sz="800" dirty="0" smtClean="0"/>
              <a:t>Belgium</a:t>
            </a:r>
          </a:p>
          <a:p>
            <a:pPr algn="r"/>
            <a:r>
              <a:rPr lang="hu-HU" sz="800" dirty="0" smtClean="0"/>
              <a:t>Írország</a:t>
            </a:r>
          </a:p>
          <a:p>
            <a:pPr algn="r"/>
            <a:r>
              <a:rPr lang="hu-HU" sz="800" dirty="0" smtClean="0"/>
              <a:t>Románia</a:t>
            </a:r>
          </a:p>
          <a:p>
            <a:pPr algn="r"/>
            <a:r>
              <a:rPr lang="hu-HU" sz="800" dirty="0" smtClean="0"/>
              <a:t>Horvátország</a:t>
            </a:r>
            <a:endParaRPr lang="hu-HU" sz="800" dirty="0"/>
          </a:p>
        </p:txBody>
      </p:sp>
      <p:sp>
        <p:nvSpPr>
          <p:cNvPr id="5" name="Téglalap 4"/>
          <p:cNvSpPr/>
          <p:nvPr/>
        </p:nvSpPr>
        <p:spPr>
          <a:xfrm>
            <a:off x="1108741" y="1378864"/>
            <a:ext cx="645714" cy="153888"/>
          </a:xfrm>
          <a:prstGeom prst="rect">
            <a:avLst/>
          </a:prstGeom>
          <a:solidFill>
            <a:srgbClr val="FFFFFF"/>
          </a:solidFill>
        </p:spPr>
        <p:txBody>
          <a:bodyPr wrap="square" lIns="0" tIns="0" rIns="0" bIns="0">
            <a:spAutoFit/>
          </a:bodyPr>
          <a:lstStyle/>
          <a:p>
            <a:pPr algn="ctr"/>
            <a:r>
              <a:rPr lang="hu-HU" sz="1000" dirty="0" smtClean="0">
                <a:solidFill>
                  <a:srgbClr val="002060"/>
                </a:solidFill>
                <a:latin typeface="Bookman Old Style" panose="02050604050505020204" pitchFamily="18" charset="0"/>
              </a:rPr>
              <a:t>Rangsor</a:t>
            </a:r>
            <a:endParaRPr lang="hu-HU" sz="1000" dirty="0"/>
          </a:p>
        </p:txBody>
      </p:sp>
      <p:sp>
        <p:nvSpPr>
          <p:cNvPr id="13" name="Téglalap 12"/>
          <p:cNvSpPr/>
          <p:nvPr/>
        </p:nvSpPr>
        <p:spPr>
          <a:xfrm>
            <a:off x="2634595" y="1378864"/>
            <a:ext cx="1511471" cy="153888"/>
          </a:xfrm>
          <a:prstGeom prst="rect">
            <a:avLst/>
          </a:prstGeom>
          <a:solidFill>
            <a:srgbClr val="FFFFFF"/>
          </a:solidFill>
        </p:spPr>
        <p:txBody>
          <a:bodyPr wrap="square" lIns="0" tIns="0" rIns="0" bIns="0">
            <a:spAutoFit/>
          </a:bodyPr>
          <a:lstStyle/>
          <a:p>
            <a:pPr algn="ctr"/>
            <a:r>
              <a:rPr lang="hu-HU" sz="1000" dirty="0" smtClean="0">
                <a:solidFill>
                  <a:srgbClr val="002060"/>
                </a:solidFill>
                <a:latin typeface="Bookman Old Style" panose="02050604050505020204" pitchFamily="18" charset="0"/>
              </a:rPr>
              <a:t>Eredmény, pontszám</a:t>
            </a:r>
            <a:endParaRPr lang="hu-HU" sz="1000" dirty="0"/>
          </a:p>
        </p:txBody>
      </p:sp>
      <p:sp>
        <p:nvSpPr>
          <p:cNvPr id="14" name="Téglalap 13"/>
          <p:cNvSpPr/>
          <p:nvPr/>
        </p:nvSpPr>
        <p:spPr>
          <a:xfrm>
            <a:off x="5255513" y="1322152"/>
            <a:ext cx="569554" cy="3847207"/>
          </a:xfrm>
          <a:prstGeom prst="rect">
            <a:avLst/>
          </a:prstGeom>
          <a:solidFill>
            <a:srgbClr val="FFFFFF"/>
          </a:solidFill>
        </p:spPr>
        <p:txBody>
          <a:bodyPr wrap="square" lIns="0" tIns="0" rIns="0" bIns="0">
            <a:spAutoFit/>
          </a:bodyPr>
          <a:lstStyle/>
          <a:p>
            <a:pPr algn="ctr"/>
            <a:endParaRPr lang="hu-HU" sz="1000" dirty="0" smtClean="0">
              <a:solidFill>
                <a:srgbClr val="002060"/>
              </a:solidFill>
              <a:latin typeface="Bookman Old Style" panose="02050604050505020204" pitchFamily="18" charset="0"/>
            </a:endParaRPr>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a:p>
            <a:pPr algn="ctr"/>
            <a:endParaRPr lang="hu-HU" sz="1000" dirty="0" smtClean="0"/>
          </a:p>
          <a:p>
            <a:pPr algn="ctr"/>
            <a:endParaRPr lang="hu-HU" sz="1000" dirty="0"/>
          </a:p>
        </p:txBody>
      </p:sp>
      <p:sp>
        <p:nvSpPr>
          <p:cNvPr id="15" name="Téglalap 14"/>
          <p:cNvSpPr/>
          <p:nvPr/>
        </p:nvSpPr>
        <p:spPr>
          <a:xfrm>
            <a:off x="5289791" y="1861599"/>
            <a:ext cx="1606613" cy="153888"/>
          </a:xfrm>
          <a:prstGeom prst="rect">
            <a:avLst/>
          </a:prstGeom>
          <a:solidFill>
            <a:srgbClr val="FFFFFF"/>
          </a:solidFill>
        </p:spPr>
        <p:txBody>
          <a:bodyPr wrap="square" lIns="0" tIns="0" rIns="0" bIns="0">
            <a:spAutoFit/>
          </a:bodyPr>
          <a:lstStyle/>
          <a:p>
            <a:pPr algn="ctr"/>
            <a:r>
              <a:rPr lang="hu-HU" sz="1000" dirty="0" smtClean="0">
                <a:solidFill>
                  <a:srgbClr val="002060"/>
                </a:solidFill>
                <a:latin typeface="Bookman Old Style" panose="02050604050505020204" pitchFamily="18" charset="0"/>
              </a:rPr>
              <a:t>Energia(ellátás)biztonság</a:t>
            </a:r>
            <a:endParaRPr lang="hu-HU" sz="1000" dirty="0"/>
          </a:p>
        </p:txBody>
      </p:sp>
      <p:sp>
        <p:nvSpPr>
          <p:cNvPr id="16" name="Téglalap 15"/>
          <p:cNvSpPr/>
          <p:nvPr/>
        </p:nvSpPr>
        <p:spPr>
          <a:xfrm>
            <a:off x="5231920" y="2208888"/>
            <a:ext cx="1606613" cy="153888"/>
          </a:xfrm>
          <a:prstGeom prst="rect">
            <a:avLst/>
          </a:prstGeom>
          <a:solidFill>
            <a:srgbClr val="FFFFFF"/>
          </a:solidFill>
        </p:spPr>
        <p:txBody>
          <a:bodyPr wrap="square" lIns="0" tIns="0" rIns="0" bIns="0">
            <a:spAutoFit/>
          </a:bodyPr>
          <a:lstStyle/>
          <a:p>
            <a:pPr algn="ctr"/>
            <a:r>
              <a:rPr lang="hu-HU" sz="1000" dirty="0" smtClean="0">
                <a:solidFill>
                  <a:srgbClr val="002060"/>
                </a:solidFill>
                <a:latin typeface="Bookman Old Style" panose="02050604050505020204" pitchFamily="18" charset="0"/>
              </a:rPr>
              <a:t>Energiatőke</a:t>
            </a:r>
            <a:endParaRPr lang="hu-HU" sz="1000" dirty="0"/>
          </a:p>
        </p:txBody>
      </p:sp>
      <p:sp>
        <p:nvSpPr>
          <p:cNvPr id="17" name="Téglalap 16"/>
          <p:cNvSpPr/>
          <p:nvPr/>
        </p:nvSpPr>
        <p:spPr>
          <a:xfrm>
            <a:off x="5202984" y="2516923"/>
            <a:ext cx="1606613" cy="307777"/>
          </a:xfrm>
          <a:prstGeom prst="rect">
            <a:avLst/>
          </a:prstGeom>
          <a:solidFill>
            <a:srgbClr val="FFFFFF"/>
          </a:solidFill>
        </p:spPr>
        <p:txBody>
          <a:bodyPr wrap="square" lIns="0" tIns="0" rIns="0" bIns="0">
            <a:spAutoFit/>
          </a:bodyPr>
          <a:lstStyle/>
          <a:p>
            <a:pPr algn="ctr"/>
            <a:r>
              <a:rPr lang="hu-HU" sz="1000" dirty="0" smtClean="0">
                <a:solidFill>
                  <a:srgbClr val="002060"/>
                </a:solidFill>
                <a:latin typeface="Bookman Old Style" panose="02050604050505020204" pitchFamily="18" charset="0"/>
              </a:rPr>
              <a:t>Környezeti</a:t>
            </a:r>
          </a:p>
          <a:p>
            <a:pPr algn="ctr"/>
            <a:r>
              <a:rPr lang="hu-HU" sz="1000" dirty="0" smtClean="0">
                <a:solidFill>
                  <a:srgbClr val="002060"/>
                </a:solidFill>
                <a:latin typeface="Bookman Old Style" panose="02050604050505020204" pitchFamily="18" charset="0"/>
              </a:rPr>
              <a:t>fenntarthatóság</a:t>
            </a:r>
            <a:endParaRPr lang="hu-HU" sz="1000" dirty="0"/>
          </a:p>
        </p:txBody>
      </p:sp>
      <p:sp>
        <p:nvSpPr>
          <p:cNvPr id="18" name="Téglalap 17"/>
          <p:cNvSpPr/>
          <p:nvPr/>
        </p:nvSpPr>
        <p:spPr>
          <a:xfrm>
            <a:off x="5228145" y="2941027"/>
            <a:ext cx="1606613" cy="153888"/>
          </a:xfrm>
          <a:prstGeom prst="rect">
            <a:avLst/>
          </a:prstGeom>
          <a:solidFill>
            <a:srgbClr val="FFFFFF"/>
          </a:solidFill>
        </p:spPr>
        <p:txBody>
          <a:bodyPr wrap="square" lIns="0" tIns="0" rIns="0" bIns="0">
            <a:spAutoFit/>
          </a:bodyPr>
          <a:lstStyle/>
          <a:p>
            <a:pPr algn="ctr"/>
            <a:r>
              <a:rPr lang="hu-HU" sz="1000" dirty="0" smtClean="0">
                <a:solidFill>
                  <a:srgbClr val="002060"/>
                </a:solidFill>
                <a:latin typeface="Bookman Old Style" panose="02050604050505020204" pitchFamily="18" charset="0"/>
              </a:rPr>
              <a:t>Országos kontextus</a:t>
            </a:r>
            <a:endParaRPr lang="hu-HU" sz="1000" dirty="0"/>
          </a:p>
        </p:txBody>
      </p:sp>
      <p:pic>
        <p:nvPicPr>
          <p:cNvPr id="2" name="Kép 1"/>
          <p:cNvPicPr>
            <a:picLocks noChangeAspect="1"/>
          </p:cNvPicPr>
          <p:nvPr/>
        </p:nvPicPr>
        <p:blipFill rotWithShape="1">
          <a:blip r:embed="rId7" cstate="print">
            <a:extLst>
              <a:ext uri="{28A0092B-C50C-407E-A947-70E740481C1C}">
                <a14:useLocalDpi xmlns:a14="http://schemas.microsoft.com/office/drawing/2010/main" val="0"/>
              </a:ext>
            </a:extLst>
          </a:blip>
          <a:srcRect l="26185" r="20183" b="17040"/>
          <a:stretch/>
        </p:blipFill>
        <p:spPr>
          <a:xfrm>
            <a:off x="5227117" y="3476270"/>
            <a:ext cx="804334" cy="1306904"/>
          </a:xfrm>
          <a:prstGeom prst="rect">
            <a:avLst/>
          </a:prstGeom>
        </p:spPr>
      </p:pic>
    </p:spTree>
    <p:extLst>
      <p:ext uri="{BB962C8B-B14F-4D97-AF65-F5344CB8AC3E}">
        <p14:creationId xmlns:p14="http://schemas.microsoft.com/office/powerpoint/2010/main" val="934823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192B002B-B781-45B3-BB32-AFC9CEE44CF6}" type="slidenum">
              <a:rPr lang="hu-HU" smtClean="0"/>
              <a:t>11</a:t>
            </a:fld>
            <a:endParaRPr lang="hu-HU"/>
          </a:p>
        </p:txBody>
      </p:sp>
      <p:sp>
        <p:nvSpPr>
          <p:cNvPr id="9" name="Tartalom helye 2"/>
          <p:cNvSpPr>
            <a:spLocks noGrp="1"/>
          </p:cNvSpPr>
          <p:nvPr>
            <p:ph idx="1"/>
          </p:nvPr>
        </p:nvSpPr>
        <p:spPr>
          <a:xfrm>
            <a:off x="338667" y="338667"/>
            <a:ext cx="6510866" cy="4628422"/>
          </a:xfrm>
        </p:spPr>
        <p:txBody>
          <a:bodyPr>
            <a:normAutofit/>
          </a:bodyPr>
          <a:lstStyle/>
          <a:p>
            <a:pPr marL="0" indent="0" algn="just">
              <a:buNone/>
            </a:pPr>
            <a:r>
              <a:rPr lang="hu-HU" sz="1100" dirty="0">
                <a:solidFill>
                  <a:srgbClr val="002060"/>
                </a:solidFill>
                <a:latin typeface="Bookman Old Style" panose="02050604050505020204" pitchFamily="18" charset="0"/>
              </a:rPr>
              <a:t>A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teljes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energialáncot</a:t>
            </a:r>
            <a:r>
              <a:rPr lang="hu-HU" sz="1100" dirty="0" smtClean="0">
                <a:solidFill>
                  <a:srgbClr val="002060"/>
                </a:solidFill>
                <a:latin typeface="Bookman Old Style" panose="02050604050505020204" pitchFamily="18" charset="0"/>
              </a:rPr>
              <a:t>, vagyis az energetika logisztikai folyamatát tekintve a</a:t>
            </a:r>
          </a:p>
          <a:p>
            <a:pPr algn="just">
              <a:buFontTx/>
              <a:buChar char="-"/>
            </a:pPr>
            <a:r>
              <a:rPr lang="hu-HU" sz="1100" dirty="0" smtClean="0">
                <a:solidFill>
                  <a:srgbClr val="002060"/>
                </a:solidFill>
                <a:latin typeface="Bookman Old Style" panose="02050604050505020204" pitchFamily="18" charset="0"/>
              </a:rPr>
              <a:t>kutatás,</a:t>
            </a:r>
          </a:p>
          <a:p>
            <a:pPr algn="just">
              <a:buFontTx/>
              <a:buChar char="-"/>
            </a:pPr>
            <a:r>
              <a:rPr lang="hu-HU" sz="1100" dirty="0" smtClean="0">
                <a:solidFill>
                  <a:srgbClr val="002060"/>
                </a:solidFill>
                <a:latin typeface="Bookman Old Style" panose="02050604050505020204" pitchFamily="18" charset="0"/>
              </a:rPr>
              <a:t>feltárás,</a:t>
            </a:r>
          </a:p>
          <a:p>
            <a:pPr algn="just">
              <a:buFontTx/>
              <a:buChar char="-"/>
            </a:pPr>
            <a:r>
              <a:rPr lang="hu-HU" sz="1100" dirty="0" smtClean="0">
                <a:solidFill>
                  <a:srgbClr val="002060"/>
                </a:solidFill>
                <a:latin typeface="Bookman Old Style" panose="02050604050505020204" pitchFamily="18" charset="0"/>
              </a:rPr>
              <a:t>(ki)termelés,</a:t>
            </a:r>
          </a:p>
          <a:p>
            <a:pPr algn="just">
              <a:buFontTx/>
              <a:buChar char="-"/>
            </a:pPr>
            <a:r>
              <a:rPr lang="hu-HU" sz="1100" dirty="0" smtClean="0">
                <a:solidFill>
                  <a:srgbClr val="002060"/>
                </a:solidFill>
                <a:latin typeface="Bookman Old Style" panose="02050604050505020204" pitchFamily="18" charset="0"/>
              </a:rPr>
              <a:t>átalakítás</a:t>
            </a:r>
            <a:r>
              <a:rPr lang="hu-HU" sz="1100" dirty="0">
                <a:solidFill>
                  <a:srgbClr val="002060"/>
                </a:solidFill>
                <a:latin typeface="Bookman Old Style" panose="02050604050505020204" pitchFamily="18" charset="0"/>
              </a:rPr>
              <a:t>, </a:t>
            </a:r>
            <a:endParaRPr lang="hu-HU" sz="1100" dirty="0" smtClean="0">
              <a:solidFill>
                <a:srgbClr val="002060"/>
              </a:solidFill>
              <a:latin typeface="Bookman Old Style" panose="02050604050505020204" pitchFamily="18" charset="0"/>
            </a:endParaRPr>
          </a:p>
          <a:p>
            <a:pPr algn="just">
              <a:buFontTx/>
              <a:buChar char="-"/>
            </a:pPr>
            <a:r>
              <a:rPr lang="hu-HU" sz="1100" dirty="0" smtClean="0">
                <a:solidFill>
                  <a:srgbClr val="002060"/>
                </a:solidFill>
                <a:latin typeface="Bookman Old Style" panose="02050604050505020204" pitchFamily="18" charset="0"/>
              </a:rPr>
              <a:t>tárolás</a:t>
            </a:r>
            <a:r>
              <a:rPr lang="hu-HU" sz="1100" dirty="0">
                <a:solidFill>
                  <a:srgbClr val="002060"/>
                </a:solidFill>
                <a:latin typeface="Bookman Old Style" panose="02050604050505020204" pitchFamily="18" charset="0"/>
              </a:rPr>
              <a:t>, </a:t>
            </a:r>
            <a:endParaRPr lang="hu-HU" sz="1100" dirty="0" smtClean="0">
              <a:solidFill>
                <a:srgbClr val="002060"/>
              </a:solidFill>
              <a:latin typeface="Bookman Old Style" panose="02050604050505020204" pitchFamily="18" charset="0"/>
            </a:endParaRPr>
          </a:p>
          <a:p>
            <a:pPr algn="just">
              <a:buFontTx/>
              <a:buChar char="-"/>
            </a:pPr>
            <a:r>
              <a:rPr lang="hu-HU" sz="1100" dirty="0" smtClean="0">
                <a:solidFill>
                  <a:srgbClr val="002060"/>
                </a:solidFill>
                <a:latin typeface="Bookman Old Style" panose="02050604050505020204" pitchFamily="18" charset="0"/>
              </a:rPr>
              <a:t>szállítás</a:t>
            </a:r>
            <a:r>
              <a:rPr lang="hu-HU" sz="1100" dirty="0">
                <a:solidFill>
                  <a:srgbClr val="002060"/>
                </a:solidFill>
                <a:latin typeface="Bookman Old Style" panose="02050604050505020204" pitchFamily="18" charset="0"/>
              </a:rPr>
              <a:t>, </a:t>
            </a:r>
            <a:endParaRPr lang="hu-HU" sz="1100" dirty="0" smtClean="0">
              <a:solidFill>
                <a:srgbClr val="002060"/>
              </a:solidFill>
              <a:latin typeface="Bookman Old Style" panose="02050604050505020204" pitchFamily="18" charset="0"/>
            </a:endParaRPr>
          </a:p>
          <a:p>
            <a:pPr algn="just">
              <a:buFontTx/>
              <a:buChar char="-"/>
            </a:pPr>
            <a:r>
              <a:rPr lang="hu-HU" sz="1100" dirty="0" smtClean="0">
                <a:solidFill>
                  <a:srgbClr val="002060"/>
                </a:solidFill>
                <a:latin typeface="Bookman Old Style" panose="02050604050505020204" pitchFamily="18" charset="0"/>
              </a:rPr>
              <a:t>elosztás</a:t>
            </a:r>
            <a:r>
              <a:rPr lang="hu-HU" sz="1100" dirty="0">
                <a:solidFill>
                  <a:srgbClr val="002060"/>
                </a:solidFill>
                <a:latin typeface="Bookman Old Style" panose="02050604050505020204" pitchFamily="18" charset="0"/>
              </a:rPr>
              <a:t>, </a:t>
            </a:r>
            <a:endParaRPr lang="hu-HU" sz="1100" dirty="0" smtClean="0">
              <a:solidFill>
                <a:srgbClr val="002060"/>
              </a:solidFill>
              <a:latin typeface="Bookman Old Style" panose="02050604050505020204" pitchFamily="18" charset="0"/>
            </a:endParaRPr>
          </a:p>
          <a:p>
            <a:pPr algn="just">
              <a:buFontTx/>
              <a:buChar char="-"/>
            </a:pPr>
            <a:r>
              <a:rPr lang="hu-HU" sz="1100" dirty="0">
                <a:solidFill>
                  <a:srgbClr val="002060"/>
                </a:solidFill>
                <a:latin typeface="Bookman Old Style" panose="02050604050505020204" pitchFamily="18" charset="0"/>
              </a:rPr>
              <a:t>f</a:t>
            </a:r>
            <a:r>
              <a:rPr lang="hu-HU" sz="1100" dirty="0" smtClean="0">
                <a:solidFill>
                  <a:srgbClr val="002060"/>
                </a:solidFill>
                <a:latin typeface="Bookman Old Style" panose="02050604050505020204" pitchFamily="18" charset="0"/>
              </a:rPr>
              <a:t>elhasználás és </a:t>
            </a:r>
          </a:p>
          <a:p>
            <a:pPr algn="just">
              <a:buFontTx/>
              <a:buChar char="-"/>
            </a:pPr>
            <a:r>
              <a:rPr lang="hu-HU" sz="1100" dirty="0" smtClean="0">
                <a:solidFill>
                  <a:srgbClr val="002060"/>
                </a:solidFill>
                <a:latin typeface="Bookman Old Style" panose="02050604050505020204" pitchFamily="18" charset="0"/>
                <a:hlinkClick r:id="rId2" action="ppaction://hlinksldjump"/>
              </a:rPr>
              <a:t>hulladék</a:t>
            </a:r>
            <a:r>
              <a:rPr lang="hu-HU" sz="1100" dirty="0" smtClean="0">
                <a:solidFill>
                  <a:srgbClr val="002060"/>
                </a:solidFill>
                <a:latin typeface="Bookman Old Style" panose="02050604050505020204" pitchFamily="18" charset="0"/>
              </a:rPr>
              <a:t>ártalmatlanítás területén a </a:t>
            </a:r>
            <a:r>
              <a:rPr lang="hu-HU" sz="1100" dirty="0">
                <a:solidFill>
                  <a:srgbClr val="002060"/>
                </a:solidFill>
                <a:latin typeface="Bookman Old Style" panose="02050604050505020204" pitchFamily="18" charset="0"/>
              </a:rPr>
              <a:t>hatékonyság </a:t>
            </a:r>
            <a:r>
              <a:rPr lang="hu-HU" sz="1100" dirty="0" smtClean="0">
                <a:solidFill>
                  <a:srgbClr val="002060"/>
                </a:solidFill>
                <a:latin typeface="Bookman Old Style" panose="02050604050505020204" pitchFamily="18" charset="0"/>
              </a:rPr>
              <a:t>fokozása mellett </a:t>
            </a:r>
            <a:r>
              <a:rPr lang="hu-HU" sz="1100" dirty="0">
                <a:solidFill>
                  <a:srgbClr val="002060"/>
                </a:solidFill>
                <a:latin typeface="Bookman Old Style" panose="02050604050505020204" pitchFamily="18" charset="0"/>
              </a:rPr>
              <a:t>energiaipari </a:t>
            </a:r>
            <a:r>
              <a:rPr lang="hu-HU" sz="1100" dirty="0" smtClean="0">
                <a:solidFill>
                  <a:srgbClr val="002060"/>
                </a:solidFill>
                <a:latin typeface="Bookman Old Style" panose="02050604050505020204" pitchFamily="18" charset="0"/>
              </a:rPr>
              <a:t>innovációkkal teljesíthető egyidejűleg az </a:t>
            </a:r>
            <a:r>
              <a:rPr lang="hu-HU" sz="1100" dirty="0" smtClean="0">
                <a:solidFill>
                  <a:srgbClr val="002060"/>
                </a:solidFill>
                <a:latin typeface="Bookman Old Style" panose="02050604050505020204" pitchFamily="18" charset="0"/>
                <a:hlinkClick r:id="rId2" action="ppaction://hlinksldjump"/>
              </a:rPr>
              <a:t>energia(ellátás)biztonság</a:t>
            </a:r>
            <a:r>
              <a:rPr lang="hu-HU" sz="1100" dirty="0" smtClean="0">
                <a:solidFill>
                  <a:srgbClr val="002060"/>
                </a:solidFill>
                <a:latin typeface="Bookman Old Style" panose="02050604050505020204" pitchFamily="18" charset="0"/>
              </a:rPr>
              <a:t> és a környezeti fenntarthatóság.</a:t>
            </a:r>
          </a:p>
          <a:p>
            <a:pPr marL="0" indent="0" algn="just">
              <a:buNone/>
            </a:pP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   Ahol az alábbi egyenlet a mérvadó:</a:t>
            </a:r>
            <a:endParaRPr lang="hu-HU" sz="1100" dirty="0">
              <a:solidFill>
                <a:srgbClr val="002060"/>
              </a:solidFill>
              <a:latin typeface="Bookman Old Style" panose="02050604050505020204" pitchFamily="18" charset="0"/>
            </a:endParaRPr>
          </a:p>
          <a:p>
            <a:pPr marL="0" indent="0" algn="ctr">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energiaipari innovációk = korlátok közötti szabadság</a:t>
            </a:r>
          </a:p>
          <a:p>
            <a:pPr marL="0" indent="0" algn="just">
              <a:buNone/>
            </a:pPr>
            <a:endParaRPr lang="hu-HU" sz="1100" dirty="0" smtClean="0">
              <a:solidFill>
                <a:srgbClr val="002060"/>
              </a:solidFill>
              <a:latin typeface="Bookman Old Style" panose="02050604050505020204" pitchFamily="18" charset="0"/>
            </a:endParaRPr>
          </a:p>
          <a:p>
            <a:pPr marL="0" indent="0" algn="just">
              <a:buNone/>
            </a:pPr>
            <a:r>
              <a:rPr lang="hu-HU" sz="1100" dirty="0" smtClean="0">
                <a:solidFill>
                  <a:srgbClr val="002060"/>
                </a:solidFill>
                <a:latin typeface="Bookman Old Style" panose="02050604050505020204" pitchFamily="18" charset="0"/>
              </a:rPr>
              <a:t>Továbbá az energiaintenzív ágazatokban egyre inkább felértékelődnek az energiaszegény (</a:t>
            </a:r>
            <a:r>
              <a:rPr lang="hu-HU" sz="1100" dirty="0" err="1" smtClean="0">
                <a:solidFill>
                  <a:srgbClr val="002060"/>
                </a:solidFill>
                <a:latin typeface="Bookman Old Style" panose="02050604050505020204" pitchFamily="18" charset="0"/>
              </a:rPr>
              <a:t>energylight</a:t>
            </a:r>
            <a:r>
              <a:rPr lang="hu-HU" sz="1100" dirty="0" smtClean="0">
                <a:solidFill>
                  <a:srgbClr val="002060"/>
                </a:solidFill>
                <a:latin typeface="Bookman Old Style" panose="02050604050505020204" pitchFamily="18" charset="0"/>
              </a:rPr>
              <a:t>) megoldások, illetve a szemléletmód gyökeres </a:t>
            </a:r>
            <a:r>
              <a:rPr lang="hu-HU" sz="1100" dirty="0" err="1" smtClean="0">
                <a:solidFill>
                  <a:srgbClr val="002060"/>
                </a:solidFill>
                <a:latin typeface="Bookman Old Style" panose="02050604050505020204" pitchFamily="18" charset="0"/>
              </a:rPr>
              <a:t>megváltoz</a:t>
            </a:r>
            <a:r>
              <a:rPr lang="hu-HU" sz="1100" dirty="0" smtClean="0">
                <a:solidFill>
                  <a:srgbClr val="002060"/>
                </a:solidFill>
                <a:latin typeface="Bookman Old Style" panose="02050604050505020204" pitchFamily="18" charset="0"/>
              </a:rPr>
              <a:t>(tat)</a:t>
            </a:r>
            <a:r>
              <a:rPr lang="hu-HU" sz="1100" dirty="0" err="1" smtClean="0">
                <a:solidFill>
                  <a:srgbClr val="002060"/>
                </a:solidFill>
                <a:latin typeface="Bookman Old Style" panose="02050604050505020204" pitchFamily="18" charset="0"/>
              </a:rPr>
              <a:t>ása</a:t>
            </a:r>
            <a:r>
              <a:rPr lang="hu-HU" sz="1100" dirty="0" smtClean="0">
                <a:solidFill>
                  <a:srgbClr val="002060"/>
                </a:solidFill>
                <a:latin typeface="Bookman Old Style" panose="02050604050505020204" pitchFamily="18" charset="0"/>
              </a:rPr>
              <a:t> is, példának okáért a következő egyenlettel:</a:t>
            </a:r>
          </a:p>
          <a:p>
            <a:pPr marL="0" indent="0" algn="ctr">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hulladék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 beágyazott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energia</a:t>
            </a:r>
            <a:endPar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p:txBody>
      </p:sp>
      <p:sp>
        <p:nvSpPr>
          <p:cNvPr id="5" name="Téglalap 4">
            <a:hlinkClick r:id="rId3"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6" name="Téglalap 5">
            <a:hlinkClick r:id="rId4"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0" name="Téglalap 9">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pic>
        <p:nvPicPr>
          <p:cNvPr id="2" name="Kép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41488" y="665884"/>
            <a:ext cx="1319987" cy="1877397"/>
          </a:xfrm>
          <a:prstGeom prst="rect">
            <a:avLst/>
          </a:prstGeom>
        </p:spPr>
      </p:pic>
      <mc:AlternateContent xmlns:mc="http://schemas.openxmlformats.org/markup-compatibility/2006" xmlns:p14="http://schemas.microsoft.com/office/powerpoint/2010/main">
        <mc:Choice Requires="p14">
          <p:contentPart p14:bwMode="auto" r:id="rId6">
            <p14:nvContentPartPr>
              <p14:cNvPr id="12" name="Szabadkéz 11"/>
              <p14:cNvContentPartPr/>
              <p14:nvPr/>
            </p14:nvContentPartPr>
            <p14:xfrm>
              <a:off x="2082720" y="2313828"/>
              <a:ext cx="1050480" cy="340560"/>
            </p14:xfrm>
          </p:contentPart>
        </mc:Choice>
        <mc:Fallback xmlns="">
          <p:pic>
            <p:nvPicPr>
              <p:cNvPr id="12" name="Szabadkéz 11"/>
              <p:cNvPicPr/>
              <p:nvPr/>
            </p:nvPicPr>
            <p:blipFill>
              <a:blip r:embed="rId7"/>
              <a:stretch>
                <a:fillRect/>
              </a:stretch>
            </p:blipFill>
            <p:spPr>
              <a:xfrm>
                <a:off x="2064720" y="2295828"/>
                <a:ext cx="1086480" cy="376560"/>
              </a:xfrm>
              <a:prstGeom prst="rect">
                <a:avLst/>
              </a:prstGeom>
            </p:spPr>
          </p:pic>
        </mc:Fallback>
      </mc:AlternateContent>
    </p:spTree>
    <p:extLst>
      <p:ext uri="{BB962C8B-B14F-4D97-AF65-F5344CB8AC3E}">
        <p14:creationId xmlns:p14="http://schemas.microsoft.com/office/powerpoint/2010/main" val="701875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5747" y="345535"/>
            <a:ext cx="4705654"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2. ENERGIA tanösvény</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6" y="880533"/>
            <a:ext cx="6112933" cy="4086556"/>
          </a:xfrm>
        </p:spPr>
        <p:txBody>
          <a:bodyPr>
            <a:normAutofit/>
          </a:bodyPr>
          <a:lstStyle/>
          <a:p>
            <a:pPr marL="0" indent="0" algn="just">
              <a:buNone/>
            </a:pPr>
            <a:r>
              <a:rPr lang="hu-HU" sz="1100" dirty="0" smtClean="0">
                <a:solidFill>
                  <a:srgbClr val="002060"/>
                </a:solidFill>
                <a:latin typeface="Bookman Old Style" panose="02050604050505020204" pitchFamily="18" charset="0"/>
              </a:rPr>
              <a:t>Az energiakultúra befolyásolására irányuló érdemi munka a 0. ösvényen kezdődik, úgymint bevezetés, tudománytörténeti kalauzolás, majd az energiaforrások és energiahordozók megismerése, a műszaki energetika fizikai alapjai, illetőleg az energia társadalmi szerepének ismertetése.</a:t>
            </a:r>
          </a:p>
          <a:p>
            <a:pPr marL="0" indent="0" algn="just">
              <a:buNone/>
            </a:pPr>
            <a:r>
              <a:rPr lang="hu-HU" sz="1100" dirty="0" smtClean="0">
                <a:solidFill>
                  <a:srgbClr val="002060"/>
                </a:solidFill>
                <a:latin typeface="Bookman Old Style" panose="02050604050505020204" pitchFamily="18" charset="0"/>
              </a:rPr>
              <a:t>Az ösvényen azonban vannak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kudarclépcsők</a:t>
            </a:r>
            <a:r>
              <a:rPr lang="hu-HU" sz="1100" dirty="0" smtClean="0">
                <a:solidFill>
                  <a:srgbClr val="002060"/>
                </a:solidFill>
                <a:latin typeface="Bookman Old Style" panose="02050604050505020204" pitchFamily="18" charset="0"/>
              </a:rPr>
              <a:t>…</a:t>
            </a:r>
          </a:p>
          <a:p>
            <a:pPr marL="0" indent="0" algn="just">
              <a:buNone/>
            </a:pPr>
            <a:r>
              <a:rPr lang="hu-HU" sz="1100" dirty="0" smtClean="0">
                <a:solidFill>
                  <a:srgbClr val="002060"/>
                </a:solidFill>
                <a:latin typeface="Bookman Old Style" panose="02050604050505020204" pitchFamily="18" charset="0"/>
              </a:rPr>
              <a:t>Ilyenek lehetnek:</a:t>
            </a:r>
          </a:p>
          <a:p>
            <a:pPr algn="just">
              <a:buFontTx/>
              <a:buChar char="-"/>
            </a:pPr>
            <a:r>
              <a:rPr lang="hu-HU" sz="1100" dirty="0">
                <a:solidFill>
                  <a:srgbClr val="002060"/>
                </a:solidFill>
                <a:latin typeface="Bookman Old Style" panose="02050604050505020204" pitchFamily="18" charset="0"/>
              </a:rPr>
              <a:t>e</a:t>
            </a:r>
            <a:r>
              <a:rPr lang="hu-HU" sz="1100" dirty="0" smtClean="0">
                <a:solidFill>
                  <a:srgbClr val="002060"/>
                </a:solidFill>
                <a:latin typeface="Bookman Old Style" panose="02050604050505020204" pitchFamily="18" charset="0"/>
              </a:rPr>
              <a:t>nergiafalánkság</a:t>
            </a:r>
          </a:p>
          <a:p>
            <a:pPr algn="just">
              <a:buFontTx/>
              <a:buChar char="-"/>
            </a:pPr>
            <a:r>
              <a:rPr lang="hu-HU" sz="1100" dirty="0" smtClean="0">
                <a:solidFill>
                  <a:srgbClr val="002060"/>
                </a:solidFill>
                <a:latin typeface="Bookman Old Style" panose="02050604050505020204" pitchFamily="18" charset="0"/>
              </a:rPr>
              <a:t>vágyalapú energiaigény</a:t>
            </a:r>
          </a:p>
          <a:p>
            <a:pPr algn="just">
              <a:buFontTx/>
              <a:buChar char="-"/>
            </a:pPr>
            <a:r>
              <a:rPr lang="hu-HU" sz="1100" dirty="0">
                <a:solidFill>
                  <a:srgbClr val="002060"/>
                </a:solidFill>
                <a:latin typeface="Bookman Old Style" panose="02050604050505020204" pitchFamily="18" charset="0"/>
              </a:rPr>
              <a:t>é</a:t>
            </a:r>
            <a:r>
              <a:rPr lang="hu-HU" sz="1100" dirty="0" smtClean="0">
                <a:solidFill>
                  <a:srgbClr val="002060"/>
                </a:solidFill>
                <a:latin typeface="Bookman Old Style" panose="02050604050505020204" pitchFamily="18" charset="0"/>
              </a:rPr>
              <a:t>rtékmérleg kiegyensúlyozatlansága</a:t>
            </a:r>
            <a:endParaRPr lang="hu-HU" sz="1100" dirty="0">
              <a:solidFill>
                <a:srgbClr val="002060"/>
              </a:solidFill>
              <a:latin typeface="Bookman Old Style" panose="02050604050505020204" pitchFamily="18" charset="0"/>
            </a:endParaRPr>
          </a:p>
          <a:p>
            <a:pPr algn="just">
              <a:buFontTx/>
              <a:buChar char="-"/>
            </a:pPr>
            <a:r>
              <a:rPr lang="hu-HU" sz="1100" dirty="0">
                <a:solidFill>
                  <a:srgbClr val="002060"/>
                </a:solidFill>
                <a:latin typeface="Bookman Old Style" panose="02050604050505020204" pitchFamily="18" charset="0"/>
              </a:rPr>
              <a:t>m</a:t>
            </a:r>
            <a:r>
              <a:rPr lang="hu-HU" sz="1100" dirty="0" smtClean="0">
                <a:solidFill>
                  <a:srgbClr val="002060"/>
                </a:solidFill>
                <a:latin typeface="Bookman Old Style" panose="02050604050505020204" pitchFamily="18" charset="0"/>
              </a:rPr>
              <a:t>ozaikos </a:t>
            </a:r>
            <a:r>
              <a:rPr lang="hu-HU" sz="1100" dirty="0">
                <a:solidFill>
                  <a:srgbClr val="002060"/>
                </a:solidFill>
                <a:latin typeface="Bookman Old Style" panose="02050604050505020204" pitchFamily="18" charset="0"/>
              </a:rPr>
              <a:t>tudás </a:t>
            </a:r>
          </a:p>
          <a:p>
            <a:pPr algn="just">
              <a:buFontTx/>
              <a:buChar char="-"/>
            </a:pPr>
            <a:r>
              <a:rPr lang="hu-HU" sz="1100" dirty="0">
                <a:solidFill>
                  <a:srgbClr val="002060"/>
                </a:solidFill>
                <a:latin typeface="Bookman Old Style" panose="02050604050505020204" pitchFamily="18" charset="0"/>
              </a:rPr>
              <a:t>r</a:t>
            </a:r>
            <a:r>
              <a:rPr lang="hu-HU" sz="1100" dirty="0" smtClean="0">
                <a:solidFill>
                  <a:srgbClr val="002060"/>
                </a:solidFill>
                <a:latin typeface="Bookman Old Style" panose="02050604050505020204" pitchFamily="18" charset="0"/>
              </a:rPr>
              <a:t>ejtett összefüggések</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Kiutat jelenthet:</a:t>
            </a:r>
          </a:p>
          <a:p>
            <a:pPr algn="just">
              <a:buFontTx/>
              <a:buChar char="-"/>
            </a:pPr>
            <a:r>
              <a:rPr lang="hu-HU" sz="1100" dirty="0">
                <a:solidFill>
                  <a:srgbClr val="002060"/>
                </a:solidFill>
                <a:latin typeface="Bookman Old Style" panose="02050604050505020204" pitchFamily="18" charset="0"/>
              </a:rPr>
              <a:t>e</a:t>
            </a:r>
            <a:r>
              <a:rPr lang="hu-HU" sz="1100" dirty="0" smtClean="0">
                <a:solidFill>
                  <a:srgbClr val="002060"/>
                </a:solidFill>
                <a:latin typeface="Bookman Old Style" panose="02050604050505020204" pitchFamily="18" charset="0"/>
              </a:rPr>
              <a:t>lit példamutatás és példamutató elit</a:t>
            </a:r>
          </a:p>
          <a:p>
            <a:pPr algn="just">
              <a:buFontTx/>
              <a:buChar char="-"/>
            </a:pPr>
            <a:r>
              <a:rPr lang="hu-HU" sz="1100" dirty="0">
                <a:solidFill>
                  <a:srgbClr val="002060"/>
                </a:solidFill>
                <a:latin typeface="Bookman Old Style" panose="02050604050505020204" pitchFamily="18" charset="0"/>
              </a:rPr>
              <a:t>s</a:t>
            </a:r>
            <a:r>
              <a:rPr lang="hu-HU" sz="1100" dirty="0" smtClean="0">
                <a:solidFill>
                  <a:srgbClr val="002060"/>
                </a:solidFill>
                <a:latin typeface="Bookman Old Style" panose="02050604050505020204" pitchFamily="18" charset="0"/>
              </a:rPr>
              <a:t>zükségalapú energiaigény</a:t>
            </a:r>
          </a:p>
          <a:p>
            <a:pPr algn="just">
              <a:buFontTx/>
              <a:buChar char="-"/>
            </a:pPr>
            <a:r>
              <a:rPr lang="hu-HU" sz="1100" dirty="0">
                <a:solidFill>
                  <a:srgbClr val="002060"/>
                </a:solidFill>
                <a:latin typeface="Bookman Old Style" panose="02050604050505020204" pitchFamily="18" charset="0"/>
              </a:rPr>
              <a:t>j</a:t>
            </a:r>
            <a:r>
              <a:rPr lang="hu-HU" sz="1100" dirty="0" smtClean="0">
                <a:solidFill>
                  <a:srgbClr val="002060"/>
                </a:solidFill>
                <a:latin typeface="Bookman Old Style" panose="02050604050505020204" pitchFamily="18" charset="0"/>
              </a:rPr>
              <a:t>avuló hatékonyság – energiaipari innováció</a:t>
            </a:r>
            <a:endParaRPr lang="hu-HU" sz="1100" dirty="0">
              <a:solidFill>
                <a:srgbClr val="002060"/>
              </a:solidFill>
              <a:latin typeface="Bookman Old Style" panose="02050604050505020204" pitchFamily="18" charset="0"/>
            </a:endParaRPr>
          </a:p>
          <a:p>
            <a:pPr algn="just">
              <a:buFontTx/>
              <a:buChar char="-"/>
            </a:pPr>
            <a:r>
              <a:rPr lang="hu-HU" sz="1100" dirty="0">
                <a:solidFill>
                  <a:srgbClr val="002060"/>
                </a:solidFill>
                <a:latin typeface="Bookman Old Style" panose="02050604050505020204" pitchFamily="18" charset="0"/>
              </a:rPr>
              <a:t>i</a:t>
            </a:r>
            <a:r>
              <a:rPr lang="hu-HU" sz="1100" dirty="0" smtClean="0">
                <a:solidFill>
                  <a:srgbClr val="002060"/>
                </a:solidFill>
                <a:latin typeface="Bookman Old Style" panose="02050604050505020204" pitchFamily="18" charset="0"/>
              </a:rPr>
              <a:t>smeretcsomagok átadása – beszélgetések</a:t>
            </a:r>
          </a:p>
          <a:p>
            <a:pPr algn="just">
              <a:buFontTx/>
              <a:buChar char="-"/>
            </a:pPr>
            <a:r>
              <a:rPr lang="hu-HU" sz="1100" dirty="0">
                <a:solidFill>
                  <a:srgbClr val="002060"/>
                </a:solidFill>
                <a:latin typeface="Bookman Old Style" panose="02050604050505020204" pitchFamily="18" charset="0"/>
              </a:rPr>
              <a:t>i</a:t>
            </a:r>
            <a:r>
              <a:rPr lang="hu-HU" sz="1100" dirty="0" smtClean="0">
                <a:solidFill>
                  <a:srgbClr val="002060"/>
                </a:solidFill>
                <a:latin typeface="Bookman Old Style" panose="02050604050505020204" pitchFamily="18" charset="0"/>
              </a:rPr>
              <a:t>skolai energiatábor – energiaműhelyek megalapítása</a:t>
            </a:r>
          </a:p>
        </p:txBody>
      </p:sp>
      <p:sp>
        <p:nvSpPr>
          <p:cNvPr id="7" name="Dia számának helye 6"/>
          <p:cNvSpPr>
            <a:spLocks noGrp="1"/>
          </p:cNvSpPr>
          <p:nvPr>
            <p:ph type="sldNum" sz="quarter" idx="12"/>
          </p:nvPr>
        </p:nvSpPr>
        <p:spPr/>
        <p:txBody>
          <a:bodyPr/>
          <a:lstStyle/>
          <a:p>
            <a:fld id="{192B002B-B781-45B3-BB32-AFC9CEE44CF6}" type="slidenum">
              <a:rPr lang="hu-HU" smtClean="0"/>
              <a:t>12</a:t>
            </a:fld>
            <a:endParaRPr lang="hu-HU"/>
          </a:p>
        </p:txBody>
      </p:sp>
      <p:sp>
        <p:nvSpPr>
          <p:cNvPr id="5" name="Tartalom helye 2"/>
          <p:cNvSpPr txBox="1">
            <a:spLocks/>
          </p:cNvSpPr>
          <p:nvPr/>
        </p:nvSpPr>
        <p:spPr>
          <a:xfrm>
            <a:off x="4631267" y="69985"/>
            <a:ext cx="2472267" cy="810548"/>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hu-HU" sz="1000" i="1" dirty="0" smtClean="0">
                <a:solidFill>
                  <a:srgbClr val="002060"/>
                </a:solidFill>
                <a:latin typeface="Bookman Old Style" panose="02050604050505020204" pitchFamily="18" charset="0"/>
              </a:rPr>
              <a:t>„Valami nagy-nagy tüzet kéne rakni,</a:t>
            </a:r>
          </a:p>
          <a:p>
            <a:pPr marL="0" indent="0" algn="ctr">
              <a:spcBef>
                <a:spcPts val="0"/>
              </a:spcBef>
              <a:buFont typeface="Arial" panose="020B0604020202020204" pitchFamily="34" charset="0"/>
              <a:buNone/>
            </a:pPr>
            <a:r>
              <a:rPr lang="hu-HU" sz="1000" i="1" dirty="0" smtClean="0">
                <a:solidFill>
                  <a:srgbClr val="002060"/>
                </a:solidFill>
                <a:latin typeface="Bookman Old Style" panose="02050604050505020204" pitchFamily="18" charset="0"/>
              </a:rPr>
              <a:t>Hisz zúzmarás a város, a berek…</a:t>
            </a:r>
          </a:p>
          <a:p>
            <a:pPr marL="0" indent="0" algn="ctr">
              <a:spcBef>
                <a:spcPts val="0"/>
              </a:spcBef>
              <a:buFont typeface="Arial" panose="020B0604020202020204" pitchFamily="34" charset="0"/>
              <a:buNone/>
            </a:pPr>
            <a:r>
              <a:rPr lang="hu-HU" sz="1000" i="1" dirty="0" smtClean="0">
                <a:solidFill>
                  <a:srgbClr val="002060"/>
                </a:solidFill>
                <a:latin typeface="Bookman Old Style" panose="02050604050505020204" pitchFamily="18" charset="0"/>
              </a:rPr>
              <a:t>Fagyos kamrák kilincsét fölszaggatni</a:t>
            </a:r>
          </a:p>
          <a:p>
            <a:pPr marL="0" indent="0" algn="ctr">
              <a:spcBef>
                <a:spcPts val="0"/>
              </a:spcBef>
              <a:buFont typeface="Arial" panose="020B0604020202020204" pitchFamily="34" charset="0"/>
              <a:buNone/>
            </a:pPr>
            <a:r>
              <a:rPr lang="hu-HU" sz="1000" i="1" dirty="0" smtClean="0">
                <a:solidFill>
                  <a:srgbClr val="002060"/>
                </a:solidFill>
                <a:latin typeface="Bookman Old Style" panose="02050604050505020204" pitchFamily="18" charset="0"/>
              </a:rPr>
              <a:t>És rakni, adjon sok-sok meleget”</a:t>
            </a:r>
          </a:p>
          <a:p>
            <a:pPr marL="0" indent="0" algn="ctr">
              <a:spcBef>
                <a:spcPts val="0"/>
              </a:spcBef>
              <a:buFont typeface="Arial" panose="020B0604020202020204" pitchFamily="34" charset="0"/>
              <a:buNone/>
            </a:pPr>
            <a:r>
              <a:rPr lang="hu-HU" sz="1000" i="1" dirty="0" smtClean="0">
                <a:solidFill>
                  <a:srgbClr val="002060"/>
                </a:solidFill>
                <a:latin typeface="Bookman Old Style" panose="02050604050505020204" pitchFamily="18" charset="0"/>
              </a:rPr>
              <a:t>(József Attila: Tél, 1922)</a:t>
            </a:r>
          </a:p>
        </p:txBody>
      </p:sp>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5745" y="1493162"/>
            <a:ext cx="1703321" cy="1789202"/>
          </a:xfrm>
          <a:prstGeom prst="rect">
            <a:avLst/>
          </a:prstGeom>
        </p:spPr>
      </p:pic>
      <p:sp>
        <p:nvSpPr>
          <p:cNvPr id="8" name="Téglalap 7">
            <a:hlinkClick r:id="rId5"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9" name="Téglalap 8">
            <a:hlinkClick r:id="rId6"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0" name="Téglalap 9">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pic>
        <p:nvPicPr>
          <p:cNvPr id="12" name="Kép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8681" y="3198960"/>
            <a:ext cx="1750385" cy="1838640"/>
          </a:xfrm>
          <a:prstGeom prst="rect">
            <a:avLst/>
          </a:prstGeom>
        </p:spPr>
      </p:pic>
      <p:pic>
        <p:nvPicPr>
          <p:cNvPr id="13" name="energ iranytu_Jozsef Attila Tel_Valami nagy nagy tuzet_Bodrogiv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29702" y="693801"/>
            <a:ext cx="406400" cy="406400"/>
          </a:xfrm>
          <a:prstGeom prst="rect">
            <a:avLst/>
          </a:prstGeom>
        </p:spPr>
      </p:pic>
    </p:spTree>
    <p:extLst>
      <p:ext uri="{BB962C8B-B14F-4D97-AF65-F5344CB8AC3E}">
        <p14:creationId xmlns:p14="http://schemas.microsoft.com/office/powerpoint/2010/main" val="3635370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31"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192B002B-B781-45B3-BB32-AFC9CEE44CF6}" type="slidenum">
              <a:rPr lang="hu-HU" smtClean="0"/>
              <a:t>13</a:t>
            </a:fld>
            <a:endParaRPr lang="hu-HU"/>
          </a:p>
        </p:txBody>
      </p:sp>
      <p:sp>
        <p:nvSpPr>
          <p:cNvPr id="8" name="Cím 1"/>
          <p:cNvSpPr>
            <a:spLocks noGrp="1"/>
          </p:cNvSpPr>
          <p:nvPr>
            <p:ph type="title"/>
          </p:nvPr>
        </p:nvSpPr>
        <p:spPr>
          <a:xfrm>
            <a:off x="492879" y="286269"/>
            <a:ext cx="6183392" cy="399531"/>
          </a:xfrm>
        </p:spPr>
        <p:txBody>
          <a:bodyPr>
            <a:noAutofit/>
          </a:bodyPr>
          <a:lstStyle/>
          <a:p>
            <a:pPr algn="ctr" defTabSz="457200"/>
            <a:r>
              <a:rPr lang="hu-HU" sz="2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2.1. Az energia erdeje</a:t>
            </a:r>
            <a:endParaRPr lang="hu-HU" sz="26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9" name="Tartalom helye 2"/>
          <p:cNvSpPr>
            <a:spLocks noGrp="1"/>
          </p:cNvSpPr>
          <p:nvPr>
            <p:ph idx="1"/>
          </p:nvPr>
        </p:nvSpPr>
        <p:spPr>
          <a:xfrm>
            <a:off x="338667" y="880533"/>
            <a:ext cx="6510866" cy="4103024"/>
          </a:xfrm>
        </p:spPr>
        <p:txBody>
          <a:bodyPr>
            <a:normAutofit/>
          </a:bodyPr>
          <a:lstStyle/>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b="1" dirty="0" smtClean="0">
              <a:solidFill>
                <a:srgbClr val="002060"/>
              </a:solidFill>
              <a:latin typeface="Bookman Old Style" panose="02050604050505020204" pitchFamily="18" charset="0"/>
            </a:endParaRPr>
          </a:p>
          <a:p>
            <a:pPr marL="0" indent="0" algn="just">
              <a:buNone/>
            </a:pPr>
            <a:r>
              <a:rPr lang="hu-HU" sz="1100" dirty="0">
                <a:solidFill>
                  <a:srgbClr val="002060"/>
                </a:solidFill>
                <a:latin typeface="Bookman Old Style" panose="02050604050505020204" pitchFamily="18" charset="0"/>
              </a:rPr>
              <a:t>Az energia erdejében történő tájékozódáshoz ugyanakkor a helyes fogalomhasználat kialakítása is </a:t>
            </a:r>
            <a:r>
              <a:rPr lang="hu-HU" sz="1100" dirty="0" smtClean="0">
                <a:solidFill>
                  <a:srgbClr val="002060"/>
                </a:solidFill>
                <a:latin typeface="Bookman Old Style" panose="02050604050505020204" pitchFamily="18" charset="0"/>
              </a:rPr>
              <a:t>elengedhetetlen. Álljon </a:t>
            </a:r>
            <a:r>
              <a:rPr lang="hu-HU" sz="1100" dirty="0">
                <a:solidFill>
                  <a:srgbClr val="002060"/>
                </a:solidFill>
                <a:latin typeface="Bookman Old Style" panose="02050604050505020204" pitchFamily="18" charset="0"/>
              </a:rPr>
              <a:t>itt példaként néhány:</a:t>
            </a:r>
          </a:p>
          <a:p>
            <a:pPr marL="0" indent="0" algn="just">
              <a:buNone/>
            </a:pPr>
            <a:r>
              <a:rPr lang="hu-HU" sz="1100" b="1" dirty="0" smtClean="0">
                <a:solidFill>
                  <a:srgbClr val="002060"/>
                </a:solidFill>
                <a:latin typeface="Bookman Old Style" panose="02050604050505020204" pitchFamily="18" charset="0"/>
              </a:rPr>
              <a:t>Primer energiaforrás:</a:t>
            </a:r>
            <a:r>
              <a:rPr lang="hu-HU" sz="1100" dirty="0" smtClean="0">
                <a:solidFill>
                  <a:srgbClr val="002060"/>
                </a:solidFill>
                <a:latin typeface="Bookman Old Style" panose="02050604050505020204" pitchFamily="18" charset="0"/>
              </a:rPr>
              <a:t> energiakinyerésre használható természeti erő(</a:t>
            </a:r>
            <a:r>
              <a:rPr lang="hu-HU" sz="1100" dirty="0" err="1" smtClean="0">
                <a:solidFill>
                  <a:srgbClr val="002060"/>
                </a:solidFill>
                <a:latin typeface="Bookman Old Style" panose="02050604050505020204" pitchFamily="18" charset="0"/>
              </a:rPr>
              <a:t>forráso</a:t>
            </a:r>
            <a:r>
              <a:rPr lang="hu-HU" sz="1100" dirty="0" smtClean="0">
                <a:solidFill>
                  <a:srgbClr val="002060"/>
                </a:solidFill>
                <a:latin typeface="Bookman Old Style" panose="02050604050505020204" pitchFamily="18" charset="0"/>
              </a:rPr>
              <a:t>)k (pl. nap, szél, víz)</a:t>
            </a:r>
          </a:p>
          <a:p>
            <a:pPr marL="0" indent="0" algn="just">
              <a:buNone/>
            </a:pPr>
            <a:r>
              <a:rPr lang="hu-HU" sz="1100" b="1" dirty="0" smtClean="0">
                <a:solidFill>
                  <a:srgbClr val="002060"/>
                </a:solidFill>
                <a:latin typeface="Bookman Old Style" panose="02050604050505020204" pitchFamily="18" charset="0"/>
              </a:rPr>
              <a:t>Primer energiahordozó: </a:t>
            </a:r>
            <a:r>
              <a:rPr lang="hu-HU" sz="1100" dirty="0" err="1" smtClean="0">
                <a:solidFill>
                  <a:srgbClr val="002060"/>
                </a:solidFill>
                <a:latin typeface="Bookman Old Style" panose="02050604050505020204" pitchFamily="18" charset="0"/>
              </a:rPr>
              <a:t>energetikailag</a:t>
            </a:r>
            <a:r>
              <a:rPr lang="hu-HU" sz="1100" dirty="0" smtClean="0">
                <a:solidFill>
                  <a:srgbClr val="002060"/>
                </a:solidFill>
                <a:latin typeface="Bookman Old Style" panose="02050604050505020204" pitchFamily="18" charset="0"/>
              </a:rPr>
              <a:t> hasznosítható ásványi eredetű anyagok (pl. szén, kőolaj, földgáz)</a:t>
            </a:r>
          </a:p>
          <a:p>
            <a:pPr marL="0" indent="0" algn="just">
              <a:buNone/>
            </a:pPr>
            <a:r>
              <a:rPr lang="hu-HU" sz="1100" b="1" dirty="0" smtClean="0">
                <a:solidFill>
                  <a:srgbClr val="002060"/>
                </a:solidFill>
                <a:latin typeface="Bookman Old Style" panose="02050604050505020204" pitchFamily="18" charset="0"/>
              </a:rPr>
              <a:t>Szekunder energiahordozó: </a:t>
            </a:r>
            <a:r>
              <a:rPr lang="hu-HU" sz="1100" dirty="0" smtClean="0">
                <a:solidFill>
                  <a:srgbClr val="002060"/>
                </a:solidFill>
                <a:latin typeface="Bookman Old Style" panose="02050604050505020204" pitchFamily="18" charset="0"/>
              </a:rPr>
              <a:t>a primer energiahordozóktól fizikai és/vagy kémiai tulajdonságaikban különböző anyagok (pl. benzin, gázolaj)</a:t>
            </a:r>
          </a:p>
          <a:p>
            <a:pPr marL="0" indent="0" algn="just">
              <a:buNone/>
            </a:pPr>
            <a:r>
              <a:rPr lang="hu-HU" sz="1100" b="1" dirty="0" smtClean="0">
                <a:solidFill>
                  <a:srgbClr val="002060"/>
                </a:solidFill>
                <a:latin typeface="Bookman Old Style" panose="02050604050505020204" pitchFamily="18" charset="0"/>
              </a:rPr>
              <a:t>Végső energiahordozó: </a:t>
            </a:r>
            <a:r>
              <a:rPr lang="hu-HU" sz="1100" dirty="0" smtClean="0">
                <a:solidFill>
                  <a:srgbClr val="002060"/>
                </a:solidFill>
                <a:latin typeface="Bookman Old Style" panose="02050604050505020204" pitchFamily="18" charset="0"/>
              </a:rPr>
              <a:t>az átalakított (szekunder) energiahordozóktól fizikai és kémiai tulajdonságaikban különböző energiahordozók (pl. forró víz, gőz, villamos energia)</a:t>
            </a:r>
          </a:p>
          <a:p>
            <a:pPr marL="0" indent="0" algn="just">
              <a:buNone/>
            </a:pPr>
            <a:endParaRPr lang="hu-HU" sz="1100" dirty="0" smtClean="0">
              <a:solidFill>
                <a:srgbClr val="002060"/>
              </a:solidFill>
              <a:latin typeface="Bookman Old Style" panose="02050604050505020204" pitchFamily="18" charset="0"/>
            </a:endParaRPr>
          </a:p>
          <a:p>
            <a:pPr marL="0" indent="0" algn="just">
              <a:buNone/>
            </a:pPr>
            <a:r>
              <a:rPr lang="hu-HU" sz="1100" dirty="0" smtClean="0">
                <a:solidFill>
                  <a:srgbClr val="002060"/>
                </a:solidFill>
                <a:latin typeface="Bookman Old Style" panose="02050604050505020204" pitchFamily="18" charset="0"/>
              </a:rPr>
              <a:t>Megjegyzendő továbbá, </a:t>
            </a:r>
            <a:r>
              <a:rPr lang="hu-HU" sz="1100" dirty="0">
                <a:solidFill>
                  <a:srgbClr val="002060"/>
                </a:solidFill>
                <a:latin typeface="Bookman Old Style" panose="02050604050505020204" pitchFamily="18" charset="0"/>
              </a:rPr>
              <a:t>hogy a relativitást kifejező jelzők, határozók (jelentős, meghatározó, számottevő, sok, kevés, kicsi, </a:t>
            </a:r>
            <a:r>
              <a:rPr lang="hu-HU" sz="1100" dirty="0" smtClean="0">
                <a:solidFill>
                  <a:srgbClr val="002060"/>
                </a:solidFill>
                <a:latin typeface="Bookman Old Style" panose="02050604050505020204" pitchFamily="18" charset="0"/>
              </a:rPr>
              <a:t>nagy, elegendő, megfelelő, </a:t>
            </a:r>
            <a:r>
              <a:rPr lang="hu-HU" sz="1100" dirty="0">
                <a:solidFill>
                  <a:srgbClr val="002060"/>
                </a:solidFill>
                <a:latin typeface="Bookman Old Style" panose="02050604050505020204" pitchFamily="18" charset="0"/>
              </a:rPr>
              <a:t>stb.) használata akkor és csak akkor </a:t>
            </a:r>
            <a:r>
              <a:rPr lang="hu-HU" sz="1100" dirty="0" smtClean="0">
                <a:solidFill>
                  <a:srgbClr val="002060"/>
                </a:solidFill>
                <a:latin typeface="Bookman Old Style" panose="02050604050505020204" pitchFamily="18" charset="0"/>
              </a:rPr>
              <a:t>megengedett az energetika területén, </a:t>
            </a:r>
            <a:r>
              <a:rPr lang="hu-HU" sz="1100" dirty="0">
                <a:solidFill>
                  <a:srgbClr val="002060"/>
                </a:solidFill>
                <a:latin typeface="Bookman Old Style" panose="02050604050505020204" pitchFamily="18" charset="0"/>
              </a:rPr>
              <a:t>ha a szövegkörnyezetből kiderül a viszonyítási alap </a:t>
            </a:r>
            <a:r>
              <a:rPr lang="hu-HU" sz="1100" dirty="0" smtClean="0">
                <a:solidFill>
                  <a:srgbClr val="002060"/>
                </a:solidFill>
                <a:latin typeface="Bookman Old Style" panose="02050604050505020204" pitchFamily="18" charset="0"/>
              </a:rPr>
              <a:t>és/vagy a </a:t>
            </a:r>
            <a:r>
              <a:rPr lang="hu-HU" sz="1100" dirty="0">
                <a:solidFill>
                  <a:srgbClr val="002060"/>
                </a:solidFill>
                <a:latin typeface="Bookman Old Style" panose="02050604050505020204" pitchFamily="18" charset="0"/>
              </a:rPr>
              <a:t>konkrét számérték/mérték</a:t>
            </a:r>
            <a:r>
              <a:rPr lang="hu-HU" sz="1100" dirty="0" smtClean="0">
                <a:solidFill>
                  <a:srgbClr val="002060"/>
                </a:solidFill>
                <a:latin typeface="Bookman Old Style" panose="02050604050505020204" pitchFamily="18" charset="0"/>
              </a:rPr>
              <a:t>.</a:t>
            </a:r>
            <a:endParaRPr lang="hu-HU" sz="1100" dirty="0">
              <a:solidFill>
                <a:srgbClr val="002060"/>
              </a:solidFill>
              <a:latin typeface="Bookman Old Style" panose="02050604050505020204" pitchFamily="18" charset="0"/>
            </a:endParaRPr>
          </a:p>
        </p:txBody>
      </p:sp>
      <p:sp>
        <p:nvSpPr>
          <p:cNvPr id="5" name="Téglalap 4">
            <a:hlinkClick r:id="rId2"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6" name="Téglalap 5">
            <a:hlinkClick r:id="rId3"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0" name="Téglalap 9">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pic>
        <p:nvPicPr>
          <p:cNvPr id="13" name="Kép 12"/>
          <p:cNvPicPr>
            <a:picLocks noChangeAspect="1"/>
          </p:cNvPicPr>
          <p:nvPr/>
        </p:nvPicPr>
        <p:blipFill rotWithShape="1">
          <a:blip r:embed="rId4" cstate="print">
            <a:extLst>
              <a:ext uri="{28A0092B-C50C-407E-A947-70E740481C1C}">
                <a14:useLocalDpi xmlns:a14="http://schemas.microsoft.com/office/drawing/2010/main" val="0"/>
              </a:ext>
            </a:extLst>
          </a:blip>
          <a:srcRect l="20703" r="8275"/>
          <a:stretch/>
        </p:blipFill>
        <p:spPr>
          <a:xfrm>
            <a:off x="6100125" y="56626"/>
            <a:ext cx="1069025" cy="1581111"/>
          </a:xfrm>
          <a:prstGeom prst="rect">
            <a:avLst/>
          </a:prstGeom>
        </p:spPr>
      </p:pic>
      <p:sp>
        <p:nvSpPr>
          <p:cNvPr id="2" name="Téglalap 1"/>
          <p:cNvSpPr/>
          <p:nvPr/>
        </p:nvSpPr>
        <p:spPr>
          <a:xfrm>
            <a:off x="338667" y="796026"/>
            <a:ext cx="5601391" cy="1107996"/>
          </a:xfrm>
          <a:prstGeom prst="rect">
            <a:avLst/>
          </a:prstGeom>
        </p:spPr>
        <p:txBody>
          <a:bodyPr wrap="square">
            <a:spAutoFit/>
          </a:bodyPr>
          <a:lstStyle/>
          <a:p>
            <a:pPr algn="just"/>
            <a:r>
              <a:rPr lang="hu-HU" sz="1100" dirty="0">
                <a:solidFill>
                  <a:srgbClr val="002060"/>
                </a:solidFill>
                <a:latin typeface="Bookman Old Style" panose="02050604050505020204" pitchFamily="18" charset="0"/>
              </a:rPr>
              <a:t>Civilizációs elvárás, hogy az energiaformák közötti választás </a:t>
            </a:r>
            <a:r>
              <a:rPr lang="hu-HU" sz="1100" dirty="0" smtClean="0">
                <a:solidFill>
                  <a:srgbClr val="002060"/>
                </a:solidFill>
                <a:latin typeface="Bookman Old Style" panose="02050604050505020204" pitchFamily="18" charset="0"/>
              </a:rPr>
              <a:t>ne járjon kellemetlenségekkel. Ezt az alapelvárást pedig a nem megújuló energiák, a megújuló energiák és az alternatív energiák kombinációjában az éppen optimális arányokkal lehet és kell biztosítani. És a </a:t>
            </a:r>
            <a:r>
              <a:rPr lang="hu-HU" sz="1100" dirty="0">
                <a:solidFill>
                  <a:srgbClr val="002060"/>
                </a:solidFill>
                <a:latin typeface="Bookman Old Style" panose="02050604050505020204" pitchFamily="18" charset="0"/>
              </a:rPr>
              <a:t>különböző energiafajták előállítása, tárolása, szállítása, felhasználása </a:t>
            </a:r>
            <a:r>
              <a:rPr lang="hu-HU" sz="1100" dirty="0" smtClean="0">
                <a:solidFill>
                  <a:srgbClr val="002060"/>
                </a:solidFill>
                <a:latin typeface="Bookman Old Style" panose="02050604050505020204" pitchFamily="18" charset="0"/>
              </a:rPr>
              <a:t>során is </a:t>
            </a:r>
            <a:r>
              <a:rPr lang="hu-HU" sz="1100" dirty="0">
                <a:solidFill>
                  <a:srgbClr val="002060"/>
                </a:solidFill>
                <a:latin typeface="Bookman Old Style" panose="02050604050505020204" pitchFamily="18" charset="0"/>
              </a:rPr>
              <a:t>hangsúlyos szerepet kell kapniuk a már említett korlátok közötti szabadságnak, de az önfegyelemnek is. </a:t>
            </a:r>
            <a:endParaRPr lang="hu-HU" sz="1100" dirty="0" smtClean="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226147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21351" y="1238530"/>
            <a:ext cx="1447799" cy="2360312"/>
          </a:xfrm>
          <a:prstGeom prst="rect">
            <a:avLst/>
          </a:prstGeom>
        </p:spPr>
      </p:pic>
      <p:sp>
        <p:nvSpPr>
          <p:cNvPr id="7" name="Dia számának helye 6"/>
          <p:cNvSpPr>
            <a:spLocks noGrp="1"/>
          </p:cNvSpPr>
          <p:nvPr>
            <p:ph type="sldNum" sz="quarter" idx="12"/>
          </p:nvPr>
        </p:nvSpPr>
        <p:spPr/>
        <p:txBody>
          <a:bodyPr/>
          <a:lstStyle/>
          <a:p>
            <a:fld id="{192B002B-B781-45B3-BB32-AFC9CEE44CF6}" type="slidenum">
              <a:rPr lang="hu-HU" smtClean="0"/>
              <a:t>14</a:t>
            </a:fld>
            <a:endParaRPr lang="hu-HU"/>
          </a:p>
        </p:txBody>
      </p:sp>
      <p:sp>
        <p:nvSpPr>
          <p:cNvPr id="8" name="Cím 1"/>
          <p:cNvSpPr>
            <a:spLocks noGrp="1"/>
          </p:cNvSpPr>
          <p:nvPr>
            <p:ph type="title"/>
          </p:nvPr>
        </p:nvSpPr>
        <p:spPr>
          <a:xfrm>
            <a:off x="492879" y="286269"/>
            <a:ext cx="6183392" cy="399531"/>
          </a:xfrm>
        </p:spPr>
        <p:txBody>
          <a:bodyPr>
            <a:noAutofit/>
          </a:bodyPr>
          <a:lstStyle/>
          <a:p>
            <a:pPr algn="ctr" defTabSz="457200"/>
            <a:r>
              <a:rPr lang="hu-HU" sz="2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2.2. Energiarabság</a:t>
            </a:r>
            <a:endParaRPr lang="hu-HU" sz="26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9" name="Tartalom helye 2"/>
          <p:cNvSpPr>
            <a:spLocks noGrp="1"/>
          </p:cNvSpPr>
          <p:nvPr>
            <p:ph idx="1"/>
          </p:nvPr>
        </p:nvSpPr>
        <p:spPr>
          <a:xfrm>
            <a:off x="338667" y="685800"/>
            <a:ext cx="6510866" cy="4584025"/>
          </a:xfrm>
        </p:spPr>
        <p:txBody>
          <a:bodyPr>
            <a:normAutofit/>
          </a:bodyPr>
          <a:lstStyle/>
          <a:p>
            <a:pPr marL="0" indent="0" algn="just">
              <a:buNone/>
            </a:pPr>
            <a:r>
              <a:rPr lang="hu-HU" sz="1100" dirty="0">
                <a:solidFill>
                  <a:srgbClr val="002060"/>
                </a:solidFill>
                <a:latin typeface="Bookman Old Style" panose="02050604050505020204" pitchFamily="18" charset="0"/>
              </a:rPr>
              <a:t>Megfontoltsággal, gondossággal, találékonysággal sokat tehetünk a szükséglet és igény viszonyának harmonizálásáért, illetve a </a:t>
            </a:r>
            <a:r>
              <a:rPr lang="hu-HU" sz="1100" dirty="0">
                <a:solidFill>
                  <a:srgbClr val="002060"/>
                </a:solidFill>
                <a:latin typeface="Bookman Old Style" panose="02050604050505020204" pitchFamily="18" charset="0"/>
                <a:hlinkClick r:id="rId3" action="ppaction://hlinksldjump"/>
              </a:rPr>
              <a:t>kritikus</a:t>
            </a:r>
            <a:r>
              <a:rPr lang="hu-HU" sz="1100" dirty="0">
                <a:solidFill>
                  <a:srgbClr val="002060"/>
                </a:solidFill>
                <a:latin typeface="Bookman Old Style" panose="02050604050505020204" pitchFamily="18" charset="0"/>
              </a:rPr>
              <a:t> „fogyasztás”-</a:t>
            </a:r>
            <a:r>
              <a:rPr lang="hu-HU" sz="1100" dirty="0" err="1">
                <a:solidFill>
                  <a:srgbClr val="002060"/>
                </a:solidFill>
                <a:latin typeface="Bookman Old Style" panose="02050604050505020204" pitchFamily="18" charset="0"/>
              </a:rPr>
              <a:t>nak</a:t>
            </a:r>
            <a:r>
              <a:rPr lang="hu-HU" sz="1100" dirty="0">
                <a:solidFill>
                  <a:srgbClr val="002060"/>
                </a:solidFill>
                <a:latin typeface="Bookman Old Style" panose="02050604050505020204" pitchFamily="18" charset="0"/>
              </a:rPr>
              <a:t> és a kitettségnek a </a:t>
            </a:r>
            <a:r>
              <a:rPr lang="hu-HU" sz="1100" dirty="0" smtClean="0">
                <a:solidFill>
                  <a:srgbClr val="002060"/>
                </a:solidFill>
                <a:latin typeface="Bookman Old Style" panose="02050604050505020204" pitchFamily="18" charset="0"/>
              </a:rPr>
              <a:t>mérsékléséért. Optimális esetben pedig elérhető, hogy az energetika egyik alappillére, a gazdaságélénkítés függetlenedjen az erőforrás felhasználástól.</a:t>
            </a: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600" dirty="0" smtClean="0">
              <a:solidFill>
                <a:srgbClr val="002060"/>
              </a:solidFill>
              <a:latin typeface="Bookman Old Style" panose="02050604050505020204" pitchFamily="18" charset="0"/>
            </a:endParaRPr>
          </a:p>
          <a:p>
            <a:pPr marL="0" indent="0" algn="ctr">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DE:</a:t>
            </a:r>
            <a:r>
              <a:rPr lang="hu-HU" sz="1100" dirty="0" smtClean="0">
                <a:solidFill>
                  <a:srgbClr val="002060"/>
                </a:solidFill>
                <a:latin typeface="Bookman Old Style" panose="02050604050505020204" pitchFamily="18" charset="0"/>
              </a:rPr>
              <a:t> energia racionalizálás – alkalmazott energia hatékony felhasználása</a:t>
            </a:r>
          </a:p>
          <a:p>
            <a:pPr marL="0" indent="0" algn="ctr">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ÉS:</a:t>
            </a:r>
            <a:r>
              <a:rPr lang="hu-HU" sz="1100" dirty="0" smtClean="0">
                <a:solidFill>
                  <a:srgbClr val="002060"/>
                </a:solidFill>
                <a:latin typeface="Bookman Old Style" panose="02050604050505020204" pitchFamily="18" charset="0"/>
              </a:rPr>
              <a:t> innovatív, hatékony, fenntartható energiatermelés</a:t>
            </a:r>
          </a:p>
        </p:txBody>
      </p:sp>
      <p:sp>
        <p:nvSpPr>
          <p:cNvPr id="6" name="Téglalap 5">
            <a:hlinkClick r:id="rId4"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10" name="Téglalap 9">
            <a:hlinkClick r:id="rId5"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1" name="Téglalap 10">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2" name="Téglalap 11">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graphicFrame>
        <p:nvGraphicFramePr>
          <p:cNvPr id="3" name="Táblázat 2"/>
          <p:cNvGraphicFramePr>
            <a:graphicFrameLocks noGrp="1"/>
          </p:cNvGraphicFramePr>
          <p:nvPr>
            <p:extLst>
              <p:ext uri="{D42A27DB-BD31-4B8C-83A1-F6EECF244321}">
                <p14:modId xmlns:p14="http://schemas.microsoft.com/office/powerpoint/2010/main" val="472731672"/>
              </p:ext>
            </p:extLst>
          </p:nvPr>
        </p:nvGraphicFramePr>
        <p:xfrm>
          <a:off x="473076" y="2885081"/>
          <a:ext cx="5113867" cy="1589830"/>
        </p:xfrm>
        <a:graphic>
          <a:graphicData uri="http://schemas.openxmlformats.org/drawingml/2006/table">
            <a:tbl>
              <a:tblPr>
                <a:tableStyleId>{5C22544A-7EE6-4342-B048-85BDC9FD1C3A}</a:tableStyleId>
              </a:tblPr>
              <a:tblGrid>
                <a:gridCol w="2733449">
                  <a:extLst>
                    <a:ext uri="{9D8B030D-6E8A-4147-A177-3AD203B41FA5}">
                      <a16:colId xmlns:a16="http://schemas.microsoft.com/office/drawing/2014/main" val="4084856508"/>
                    </a:ext>
                  </a:extLst>
                </a:gridCol>
                <a:gridCol w="2380418">
                  <a:extLst>
                    <a:ext uri="{9D8B030D-6E8A-4147-A177-3AD203B41FA5}">
                      <a16:colId xmlns:a16="http://schemas.microsoft.com/office/drawing/2014/main" val="507875528"/>
                    </a:ext>
                  </a:extLst>
                </a:gridCol>
              </a:tblGrid>
              <a:tr h="281136">
                <a:tc>
                  <a:txBody>
                    <a:bodyPr/>
                    <a:lstStyle/>
                    <a:p>
                      <a:pPr algn="ctr"/>
                      <a:r>
                        <a:rPr lang="hu-HU" sz="1100" b="1" u="sng" dirty="0" smtClean="0">
                          <a:solidFill>
                            <a:srgbClr val="000066"/>
                          </a:solidFill>
                          <a:effectLst>
                            <a:outerShdw blurRad="38100" dist="38100" dir="2700000" algn="tl">
                              <a:srgbClr val="000000">
                                <a:alpha val="43137"/>
                              </a:srgbClr>
                            </a:outerShdw>
                          </a:effectLst>
                          <a:latin typeface="Bookman Old Style" panose="02050604050505020204" pitchFamily="18" charset="0"/>
                        </a:rPr>
                        <a:t>befolyásoló tényezők</a:t>
                      </a:r>
                      <a:endParaRPr lang="hu-HU" sz="1100" b="1" u="sng" dirty="0">
                        <a:solidFill>
                          <a:srgbClr val="000066"/>
                        </a:solidFill>
                        <a:effectLst>
                          <a:outerShdw blurRad="38100" dist="38100" dir="2700000" algn="tl">
                            <a:srgbClr val="000000">
                              <a:alpha val="43137"/>
                            </a:srgbClr>
                          </a:outerShdw>
                        </a:effectLst>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tc>
                  <a:txBody>
                    <a:bodyPr/>
                    <a:lstStyle/>
                    <a:p>
                      <a:pPr algn="ctr"/>
                      <a:r>
                        <a:rPr lang="hu-HU" sz="1100" b="1" u="sng" dirty="0" smtClean="0">
                          <a:solidFill>
                            <a:srgbClr val="000066"/>
                          </a:solidFill>
                          <a:effectLst>
                            <a:outerShdw blurRad="38100" dist="38100" dir="2700000" algn="tl">
                              <a:srgbClr val="000000">
                                <a:alpha val="43137"/>
                              </a:srgbClr>
                            </a:outerShdw>
                          </a:effectLst>
                          <a:latin typeface="Bookman Old Style" panose="02050604050505020204" pitchFamily="18" charset="0"/>
                        </a:rPr>
                        <a:t>hatások</a:t>
                      </a:r>
                      <a:endParaRPr lang="hu-HU" sz="1100" b="1" u="sng" dirty="0">
                        <a:solidFill>
                          <a:srgbClr val="000066"/>
                        </a:solidFill>
                        <a:effectLst>
                          <a:outerShdw blurRad="38100" dist="38100" dir="2700000" algn="tl">
                            <a:srgbClr val="000000">
                              <a:alpha val="43137"/>
                            </a:srgbClr>
                          </a:outerShdw>
                        </a:effectLst>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extLst>
                  <a:ext uri="{0D108BD9-81ED-4DB2-BD59-A6C34878D82A}">
                    <a16:rowId xmlns:a16="http://schemas.microsoft.com/office/drawing/2014/main" val="2483639533"/>
                  </a:ext>
                </a:extLst>
              </a:tr>
              <a:tr h="310440">
                <a:tc>
                  <a:txBody>
                    <a:bodyPr/>
                    <a:lstStyle/>
                    <a:p>
                      <a:pPr algn="ctr"/>
                      <a:r>
                        <a:rPr lang="hu-HU" sz="1100" dirty="0" smtClean="0">
                          <a:solidFill>
                            <a:srgbClr val="000066"/>
                          </a:solidFill>
                          <a:latin typeface="Bookman Old Style" panose="02050604050505020204" pitchFamily="18" charset="0"/>
                        </a:rPr>
                        <a:t>növekedés korlátai</a:t>
                      </a:r>
                      <a:endParaRPr lang="hu-HU" sz="1100" dirty="0">
                        <a:solidFill>
                          <a:srgbClr val="000066"/>
                        </a:solidFill>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tc>
                  <a:txBody>
                    <a:bodyPr/>
                    <a:lstStyle/>
                    <a:p>
                      <a:pPr algn="ctr"/>
                      <a:r>
                        <a:rPr lang="hu-HU" sz="1100" dirty="0" smtClean="0">
                          <a:solidFill>
                            <a:srgbClr val="000066"/>
                          </a:solidFill>
                          <a:latin typeface="Bookman Old Style" panose="02050604050505020204" pitchFamily="18" charset="0"/>
                        </a:rPr>
                        <a:t>gazdaságélénkítés</a:t>
                      </a:r>
                      <a:endParaRPr lang="hu-HU" sz="1100" dirty="0">
                        <a:solidFill>
                          <a:srgbClr val="000066"/>
                        </a:solidFill>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extLst>
                  <a:ext uri="{0D108BD9-81ED-4DB2-BD59-A6C34878D82A}">
                    <a16:rowId xmlns:a16="http://schemas.microsoft.com/office/drawing/2014/main" val="2603544516"/>
                  </a:ext>
                </a:extLst>
              </a:tr>
              <a:tr h="332465">
                <a:tc>
                  <a:txBody>
                    <a:bodyPr/>
                    <a:lstStyle/>
                    <a:p>
                      <a:pPr algn="ctr"/>
                      <a:r>
                        <a:rPr lang="hu-HU" sz="1100" dirty="0" smtClean="0">
                          <a:solidFill>
                            <a:srgbClr val="000066"/>
                          </a:solidFill>
                          <a:latin typeface="Bookman Old Style" panose="02050604050505020204" pitchFamily="18" charset="0"/>
                        </a:rPr>
                        <a:t>egyedi és közösségi érdekek</a:t>
                      </a:r>
                      <a:r>
                        <a:rPr lang="hu-HU" sz="1100" baseline="0" dirty="0" smtClean="0">
                          <a:solidFill>
                            <a:srgbClr val="000066"/>
                          </a:solidFill>
                          <a:latin typeface="Bookman Old Style" panose="02050604050505020204" pitchFamily="18" charset="0"/>
                        </a:rPr>
                        <a:t> ütközése</a:t>
                      </a:r>
                      <a:endParaRPr lang="hu-HU" sz="1100" dirty="0">
                        <a:solidFill>
                          <a:srgbClr val="000066"/>
                        </a:solidFill>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tc>
                  <a:txBody>
                    <a:bodyPr/>
                    <a:lstStyle/>
                    <a:p>
                      <a:pPr algn="ctr"/>
                      <a:r>
                        <a:rPr lang="hu-HU" sz="1100" dirty="0" smtClean="0">
                          <a:solidFill>
                            <a:srgbClr val="000066"/>
                          </a:solidFill>
                          <a:latin typeface="Bookman Old Style" panose="02050604050505020204" pitchFamily="18" charset="0"/>
                        </a:rPr>
                        <a:t>társadalmi</a:t>
                      </a:r>
                      <a:r>
                        <a:rPr lang="hu-HU" sz="1100" baseline="0" dirty="0" smtClean="0">
                          <a:solidFill>
                            <a:srgbClr val="000066"/>
                          </a:solidFill>
                          <a:latin typeface="Bookman Old Style" panose="02050604050505020204" pitchFamily="18" charset="0"/>
                        </a:rPr>
                        <a:t> lehetőség</a:t>
                      </a:r>
                      <a:endParaRPr lang="hu-HU" sz="1100" dirty="0">
                        <a:solidFill>
                          <a:srgbClr val="000066"/>
                        </a:solidFill>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extLst>
                  <a:ext uri="{0D108BD9-81ED-4DB2-BD59-A6C34878D82A}">
                    <a16:rowId xmlns:a16="http://schemas.microsoft.com/office/drawing/2014/main" val="3182086451"/>
                  </a:ext>
                </a:extLst>
              </a:tr>
              <a:tr h="322512">
                <a:tc>
                  <a:txBody>
                    <a:bodyPr/>
                    <a:lstStyle/>
                    <a:p>
                      <a:pPr algn="ctr"/>
                      <a:r>
                        <a:rPr lang="hu-HU" sz="1100" dirty="0" smtClean="0">
                          <a:solidFill>
                            <a:srgbClr val="000066"/>
                          </a:solidFill>
                          <a:latin typeface="Bookman Old Style" panose="02050604050505020204" pitchFamily="18" charset="0"/>
                        </a:rPr>
                        <a:t>erősödő kölcsönös függőség</a:t>
                      </a:r>
                      <a:endParaRPr lang="hu-HU" sz="1100" dirty="0">
                        <a:solidFill>
                          <a:srgbClr val="000066"/>
                        </a:solidFill>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tc>
                  <a:txBody>
                    <a:bodyPr/>
                    <a:lstStyle/>
                    <a:p>
                      <a:pPr algn="ctr"/>
                      <a:r>
                        <a:rPr lang="hu-HU" sz="1100" dirty="0" smtClean="0">
                          <a:solidFill>
                            <a:srgbClr val="000066"/>
                          </a:solidFill>
                          <a:latin typeface="Bookman Old Style" panose="02050604050505020204" pitchFamily="18" charset="0"/>
                        </a:rPr>
                        <a:t>regionális fejlődés, árstabilitás</a:t>
                      </a:r>
                      <a:endParaRPr lang="hu-HU" sz="1100" dirty="0">
                        <a:solidFill>
                          <a:srgbClr val="000066"/>
                        </a:solidFill>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extLst>
                  <a:ext uri="{0D108BD9-81ED-4DB2-BD59-A6C34878D82A}">
                    <a16:rowId xmlns:a16="http://schemas.microsoft.com/office/drawing/2014/main" val="1244670195"/>
                  </a:ext>
                </a:extLst>
              </a:tr>
              <a:tr h="343277">
                <a:tc>
                  <a:txBody>
                    <a:bodyPr/>
                    <a:lstStyle/>
                    <a:p>
                      <a:pPr algn="ctr"/>
                      <a:r>
                        <a:rPr lang="hu-HU" sz="1100" dirty="0" smtClean="0">
                          <a:solidFill>
                            <a:srgbClr val="000066"/>
                          </a:solidFill>
                          <a:latin typeface="Bookman Old Style" panose="02050604050505020204" pitchFamily="18" charset="0"/>
                        </a:rPr>
                        <a:t>folyamatok tehetetlensége</a:t>
                      </a:r>
                      <a:endParaRPr lang="hu-HU" sz="1100" dirty="0">
                        <a:solidFill>
                          <a:srgbClr val="000066"/>
                        </a:solidFill>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tc>
                  <a:txBody>
                    <a:bodyPr/>
                    <a:lstStyle/>
                    <a:p>
                      <a:pPr algn="ctr"/>
                      <a:r>
                        <a:rPr lang="hu-HU" sz="1100" dirty="0" smtClean="0">
                          <a:solidFill>
                            <a:srgbClr val="000066"/>
                          </a:solidFill>
                          <a:latin typeface="Bookman Old Style" panose="02050604050505020204" pitchFamily="18" charset="0"/>
                        </a:rPr>
                        <a:t>takarékosság,</a:t>
                      </a:r>
                      <a:r>
                        <a:rPr lang="hu-HU" sz="1100" baseline="0" dirty="0" smtClean="0">
                          <a:solidFill>
                            <a:srgbClr val="000066"/>
                          </a:solidFill>
                          <a:latin typeface="Bookman Old Style" panose="02050604050505020204" pitchFamily="18" charset="0"/>
                        </a:rPr>
                        <a:t> hatékonyság</a:t>
                      </a:r>
                      <a:endParaRPr lang="hu-HU" sz="1100" dirty="0">
                        <a:solidFill>
                          <a:srgbClr val="000066"/>
                        </a:solidFill>
                        <a:latin typeface="Bookman Old Style" panose="02050604050505020204" pitchFamily="18" charset="0"/>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solidFill>
                      <a:srgbClr val="D9DEE7"/>
                    </a:solidFill>
                  </a:tcPr>
                </a:tc>
                <a:extLst>
                  <a:ext uri="{0D108BD9-81ED-4DB2-BD59-A6C34878D82A}">
                    <a16:rowId xmlns:a16="http://schemas.microsoft.com/office/drawing/2014/main" val="2922253582"/>
                  </a:ext>
                </a:extLst>
              </a:tr>
            </a:tbl>
          </a:graphicData>
        </a:graphic>
      </p:graphicFrame>
      <p:sp>
        <p:nvSpPr>
          <p:cNvPr id="13" name="Téglalap 12"/>
          <p:cNvSpPr/>
          <p:nvPr/>
        </p:nvSpPr>
        <p:spPr>
          <a:xfrm>
            <a:off x="335189" y="1331664"/>
            <a:ext cx="5494866" cy="1446550"/>
          </a:xfrm>
          <a:prstGeom prst="rect">
            <a:avLst/>
          </a:prstGeom>
        </p:spPr>
        <p:txBody>
          <a:bodyPr wrap="square">
            <a:spAutoFit/>
          </a:bodyPr>
          <a:lstStyle/>
          <a:p>
            <a:pPr algn="just"/>
            <a:r>
              <a:rPr lang="hu-HU" sz="1100" dirty="0">
                <a:solidFill>
                  <a:srgbClr val="002060"/>
                </a:solidFill>
                <a:latin typeface="Bookman Old Style" panose="02050604050505020204" pitchFamily="18" charset="0"/>
              </a:rPr>
              <a:t>Az energiafüggőség szorításából/csapdájából a technikai/technológiai </a:t>
            </a:r>
            <a:r>
              <a:rPr lang="hu-HU" sz="1100" dirty="0" smtClean="0">
                <a:solidFill>
                  <a:srgbClr val="002060"/>
                </a:solidFill>
                <a:latin typeface="Bookman Old Style" panose="02050604050505020204" pitchFamily="18" charset="0"/>
              </a:rPr>
              <a:t>fejlődés, az energiaipari innováció </a:t>
            </a:r>
            <a:r>
              <a:rPr lang="hu-HU" sz="1100" dirty="0">
                <a:solidFill>
                  <a:srgbClr val="002060"/>
                </a:solidFill>
                <a:latin typeface="Bookman Old Style" panose="02050604050505020204" pitchFamily="18" charset="0"/>
              </a:rPr>
              <a:t>és az átgondolt </a:t>
            </a:r>
            <a:r>
              <a:rPr lang="hu-HU" sz="1100" dirty="0" smtClean="0">
                <a:solidFill>
                  <a:srgbClr val="002060"/>
                </a:solidFill>
                <a:latin typeface="Bookman Old Style" panose="02050604050505020204" pitchFamily="18" charset="0"/>
              </a:rPr>
              <a:t>felhasználás kínál kiutat </a:t>
            </a:r>
            <a:r>
              <a:rPr lang="hu-HU" sz="1100" dirty="0">
                <a:solidFill>
                  <a:srgbClr val="002060"/>
                </a:solidFill>
                <a:latin typeface="Bookman Old Style" panose="02050604050505020204" pitchFamily="18" charset="0"/>
              </a:rPr>
              <a:t>és </a:t>
            </a:r>
            <a:r>
              <a:rPr lang="hu-HU" sz="1100" dirty="0" smtClean="0">
                <a:solidFill>
                  <a:srgbClr val="002060"/>
                </a:solidFill>
                <a:latin typeface="Bookman Old Style" panose="02050604050505020204" pitchFamily="18" charset="0"/>
              </a:rPr>
              <a:t>tár fel lehetőségeket, </a:t>
            </a:r>
            <a:r>
              <a:rPr lang="hu-HU" sz="1100" dirty="0">
                <a:solidFill>
                  <a:srgbClr val="002060"/>
                </a:solidFill>
                <a:latin typeface="Bookman Old Style" panose="02050604050505020204" pitchFamily="18" charset="0"/>
              </a:rPr>
              <a:t>hogy kedvező esetben az energia akadályozó/korlátozó hatásaival társadalmunknak ne kelljen szembenéznie.</a:t>
            </a:r>
          </a:p>
          <a:p>
            <a:pPr algn="just"/>
            <a:r>
              <a:rPr lang="hu-HU" sz="1100" dirty="0">
                <a:solidFill>
                  <a:srgbClr val="002060"/>
                </a:solidFill>
                <a:latin typeface="Bookman Old Style" panose="02050604050505020204" pitchFamily="18" charset="0"/>
              </a:rPr>
              <a:t>Egyik </a:t>
            </a:r>
            <a:r>
              <a:rPr lang="hu-HU" sz="1100" dirty="0" smtClean="0">
                <a:solidFill>
                  <a:srgbClr val="002060"/>
                </a:solidFill>
                <a:latin typeface="Bookman Old Style" panose="02050604050505020204" pitchFamily="18" charset="0"/>
              </a:rPr>
              <a:t>felhasználói eszköz </a:t>
            </a:r>
            <a:r>
              <a:rPr lang="hu-HU" sz="1100" dirty="0">
                <a:solidFill>
                  <a:srgbClr val="002060"/>
                </a:solidFill>
                <a:latin typeface="Bookman Old Style" panose="02050604050505020204" pitchFamily="18" charset="0"/>
              </a:rPr>
              <a:t>az </a:t>
            </a:r>
            <a:r>
              <a:rPr lang="hu-HU" sz="1100" dirty="0" smtClean="0">
                <a:solidFill>
                  <a:srgbClr val="002060"/>
                </a:solidFill>
                <a:latin typeface="Bookman Old Style" panose="02050604050505020204" pitchFamily="18" charset="0"/>
              </a:rPr>
              <a:t>energiagazdálkodás, amely </a:t>
            </a:r>
            <a:r>
              <a:rPr lang="hu-HU" sz="1100" dirty="0">
                <a:solidFill>
                  <a:srgbClr val="002060"/>
                </a:solidFill>
                <a:latin typeface="Bookman Old Style" panose="02050604050505020204" pitchFamily="18" charset="0"/>
              </a:rPr>
              <a:t>nem más, mint az energia hatékony felhasználásának tervezése és a felhasználás koordinálása. A korszerű hatékony energiagazdálkodás pedig mindannyiunk érdeke és kötelessége. </a:t>
            </a:r>
            <a:r>
              <a:rPr lang="hu-HU" sz="1100" dirty="0" smtClean="0">
                <a:solidFill>
                  <a:srgbClr val="002060"/>
                </a:solidFill>
                <a:latin typeface="Bookman Old Style" panose="02050604050505020204" pitchFamily="18" charset="0"/>
              </a:rPr>
              <a:t>Míg a </a:t>
            </a:r>
            <a:r>
              <a:rPr lang="hu-HU" sz="1100" dirty="0">
                <a:solidFill>
                  <a:srgbClr val="002060"/>
                </a:solidFill>
                <a:latin typeface="Bookman Old Style" panose="02050604050505020204" pitchFamily="18" charset="0"/>
              </a:rPr>
              <a:t>tervezés legfőbb ismérve a </a:t>
            </a:r>
            <a:r>
              <a:rPr lang="hu-HU" sz="1100" dirty="0">
                <a:solidFill>
                  <a:srgbClr val="002060"/>
                </a:solidFill>
                <a:latin typeface="Bookman Old Style" panose="02050604050505020204" pitchFamily="18" charset="0"/>
                <a:hlinkClick r:id="rId6" action="ppaction://hlinksldjump"/>
              </a:rPr>
              <a:t>holisztikus</a:t>
            </a:r>
            <a:r>
              <a:rPr lang="hu-HU" sz="1100" dirty="0">
                <a:solidFill>
                  <a:srgbClr val="002060"/>
                </a:solidFill>
                <a:latin typeface="Bookman Old Style" panose="02050604050505020204" pitchFamily="18" charset="0"/>
              </a:rPr>
              <a:t> megközelítés.</a:t>
            </a:r>
            <a:endParaRPr lang="hu-HU" sz="1100" u="sng"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385478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124" y="404802"/>
            <a:ext cx="1517675" cy="1594197"/>
          </a:xfrm>
          <a:prstGeom prst="rect">
            <a:avLst/>
          </a:prstGeom>
        </p:spPr>
      </p:pic>
      <p:sp>
        <p:nvSpPr>
          <p:cNvPr id="7" name="Dia számának helye 6"/>
          <p:cNvSpPr>
            <a:spLocks noGrp="1"/>
          </p:cNvSpPr>
          <p:nvPr>
            <p:ph type="sldNum" sz="quarter" idx="12"/>
          </p:nvPr>
        </p:nvSpPr>
        <p:spPr/>
        <p:txBody>
          <a:bodyPr/>
          <a:lstStyle/>
          <a:p>
            <a:fld id="{192B002B-B781-45B3-BB32-AFC9CEE44CF6}" type="slidenum">
              <a:rPr lang="hu-HU" smtClean="0"/>
              <a:t>15</a:t>
            </a:fld>
            <a:endParaRPr lang="hu-HU"/>
          </a:p>
        </p:txBody>
      </p:sp>
      <p:sp>
        <p:nvSpPr>
          <p:cNvPr id="8" name="Cím 1"/>
          <p:cNvSpPr>
            <a:spLocks noGrp="1"/>
          </p:cNvSpPr>
          <p:nvPr>
            <p:ph type="title"/>
          </p:nvPr>
        </p:nvSpPr>
        <p:spPr>
          <a:xfrm>
            <a:off x="492879" y="286269"/>
            <a:ext cx="6183392" cy="399531"/>
          </a:xfrm>
        </p:spPr>
        <p:txBody>
          <a:bodyPr>
            <a:noAutofit/>
          </a:bodyPr>
          <a:lstStyle/>
          <a:p>
            <a:pPr algn="ctr" defTabSz="457200"/>
            <a:r>
              <a:rPr lang="hu-HU" sz="2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2.3. </a:t>
            </a:r>
            <a:r>
              <a:rPr lang="hu-HU" sz="2600" b="1"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Excesszív</a:t>
            </a:r>
            <a:r>
              <a:rPr lang="hu-HU" sz="2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energiahasználat</a:t>
            </a:r>
            <a:endParaRPr lang="hu-HU" sz="26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9" name="Tartalom helye 2"/>
          <p:cNvSpPr>
            <a:spLocks noGrp="1"/>
          </p:cNvSpPr>
          <p:nvPr>
            <p:ph idx="1"/>
          </p:nvPr>
        </p:nvSpPr>
        <p:spPr>
          <a:xfrm>
            <a:off x="338666" y="1486469"/>
            <a:ext cx="6519333" cy="3579438"/>
          </a:xfrm>
        </p:spPr>
        <p:txBody>
          <a:bodyPr>
            <a:normAutofit lnSpcReduction="10000"/>
          </a:bodyPr>
          <a:lstStyle/>
          <a:p>
            <a:pPr marL="0" indent="0" algn="just">
              <a:buNone/>
            </a:pPr>
            <a:r>
              <a:rPr lang="hu-HU" sz="1100" dirty="0" smtClean="0">
                <a:solidFill>
                  <a:srgbClr val="002060"/>
                </a:solidFill>
                <a:latin typeface="Bookman Old Style" panose="02050604050505020204" pitchFamily="18" charset="0"/>
              </a:rPr>
              <a:t>Néhány példa a fentiekre:</a:t>
            </a:r>
            <a:endParaRPr lang="hu-HU" sz="1100" dirty="0">
              <a:solidFill>
                <a:srgbClr val="002060"/>
              </a:solidFill>
              <a:latin typeface="Bookman Old Style" panose="02050604050505020204" pitchFamily="18" charset="0"/>
            </a:endParaRPr>
          </a:p>
          <a:p>
            <a:pPr algn="just">
              <a:buFontTx/>
              <a:buChar char="-"/>
            </a:pPr>
            <a:r>
              <a:rPr lang="hu-HU" sz="1100" dirty="0" smtClean="0">
                <a:solidFill>
                  <a:srgbClr val="002060"/>
                </a:solidFill>
                <a:latin typeface="Bookman Old Style" panose="02050604050505020204" pitchFamily="18" charset="0"/>
              </a:rPr>
              <a:t>tevékenységtükör: hóbortok</a:t>
            </a:r>
            <a:endParaRPr lang="hu-HU" sz="1100" dirty="0">
              <a:solidFill>
                <a:srgbClr val="002060"/>
              </a:solidFill>
              <a:latin typeface="Bookman Old Style" panose="02050604050505020204" pitchFamily="18" charset="0"/>
            </a:endParaRPr>
          </a:p>
          <a:p>
            <a:pPr algn="just">
              <a:buFontTx/>
              <a:buChar char="-"/>
            </a:pPr>
            <a:r>
              <a:rPr lang="hu-HU" sz="1100" dirty="0" smtClean="0">
                <a:solidFill>
                  <a:srgbClr val="002060"/>
                </a:solidFill>
                <a:latin typeface="Bookman Old Style" panose="02050604050505020204" pitchFamily="18" charset="0"/>
              </a:rPr>
              <a:t>divatipar: mennyiségi trend</a:t>
            </a:r>
          </a:p>
          <a:p>
            <a:pPr algn="just">
              <a:buFontTx/>
              <a:buChar char="-"/>
            </a:pPr>
            <a:r>
              <a:rPr lang="hu-HU" sz="1100" dirty="0">
                <a:solidFill>
                  <a:srgbClr val="002060"/>
                </a:solidFill>
                <a:latin typeface="Bookman Old Style" panose="02050604050505020204" pitchFamily="18" charset="0"/>
              </a:rPr>
              <a:t>ivóvíz: autómosás</a:t>
            </a:r>
          </a:p>
          <a:p>
            <a:pPr algn="just">
              <a:buFontTx/>
              <a:buChar char="-"/>
            </a:pPr>
            <a:r>
              <a:rPr lang="hu-HU" sz="1100" dirty="0" smtClean="0">
                <a:solidFill>
                  <a:srgbClr val="002060"/>
                </a:solidFill>
                <a:latin typeface="Bookman Old Style" panose="02050604050505020204" pitchFamily="18" charset="0"/>
              </a:rPr>
              <a:t>„kényelem”: túlzott </a:t>
            </a:r>
            <a:r>
              <a:rPr lang="hu-HU" sz="1100" dirty="0" err="1" smtClean="0">
                <a:solidFill>
                  <a:srgbClr val="002060"/>
                </a:solidFill>
                <a:latin typeface="Bookman Old Style" panose="02050604050505020204" pitchFamily="18" charset="0"/>
              </a:rPr>
              <a:t>technicizálás</a:t>
            </a:r>
            <a:endParaRPr lang="hu-HU" sz="1100" dirty="0" smtClean="0">
              <a:solidFill>
                <a:srgbClr val="002060"/>
              </a:solidFill>
              <a:latin typeface="Bookman Old Style" panose="02050604050505020204" pitchFamily="18" charset="0"/>
            </a:endParaRPr>
          </a:p>
          <a:p>
            <a:pPr algn="just">
              <a:buFontTx/>
              <a:buChar char="-"/>
            </a:pPr>
            <a:r>
              <a:rPr lang="hu-HU" sz="1100" dirty="0">
                <a:solidFill>
                  <a:srgbClr val="002060"/>
                </a:solidFill>
                <a:latin typeface="Bookman Old Style" panose="02050604050505020204" pitchFamily="18" charset="0"/>
              </a:rPr>
              <a:t>v</a:t>
            </a:r>
            <a:r>
              <a:rPr lang="hu-HU" sz="1100" dirty="0" smtClean="0">
                <a:solidFill>
                  <a:srgbClr val="002060"/>
                </a:solidFill>
                <a:latin typeface="Bookman Old Style" panose="02050604050505020204" pitchFamily="18" charset="0"/>
              </a:rPr>
              <a:t>égletek: luxus vs. nyomor</a:t>
            </a:r>
          </a:p>
          <a:p>
            <a:pPr marL="0" indent="0" algn="just">
              <a:buNone/>
            </a:pPr>
            <a:endParaRPr lang="hu-HU" sz="1100" dirty="0" smtClean="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algn="just">
              <a:buFontTx/>
              <a:buChar char="-"/>
            </a:pPr>
            <a:r>
              <a:rPr lang="hu-HU" sz="1100" dirty="0">
                <a:solidFill>
                  <a:srgbClr val="002060"/>
                </a:solidFill>
                <a:latin typeface="Bookman Old Style" panose="02050604050505020204" pitchFamily="18" charset="0"/>
              </a:rPr>
              <a:t>h</a:t>
            </a:r>
            <a:r>
              <a:rPr lang="hu-HU" sz="1100" dirty="0" smtClean="0">
                <a:solidFill>
                  <a:srgbClr val="002060"/>
                </a:solidFill>
                <a:latin typeface="Bookman Old Style" panose="02050604050505020204" pitchFamily="18" charset="0"/>
              </a:rPr>
              <a:t>atékony gépjárművek: több utas km</a:t>
            </a:r>
          </a:p>
          <a:p>
            <a:pPr marL="0" indent="0" algn="just">
              <a:buNone/>
            </a:pPr>
            <a:r>
              <a:rPr lang="hu-HU" sz="1100" dirty="0">
                <a:solidFill>
                  <a:srgbClr val="002060"/>
                </a:solidFill>
                <a:latin typeface="Bookman Old Style" panose="02050604050505020204" pitchFamily="18" charset="0"/>
              </a:rPr>
              <a:t>Az </a:t>
            </a:r>
            <a:r>
              <a:rPr lang="hu-HU" sz="1100" dirty="0" smtClean="0">
                <a:solidFill>
                  <a:srgbClr val="002060"/>
                </a:solidFill>
                <a:latin typeface="Bookman Old Style" panose="02050604050505020204" pitchFamily="18" charset="0"/>
              </a:rPr>
              <a:t>is vitathatatlan, hogy az energiafelhasználás </a:t>
            </a:r>
            <a:r>
              <a:rPr lang="hu-HU" sz="1100" dirty="0">
                <a:solidFill>
                  <a:srgbClr val="002060"/>
                </a:solidFill>
                <a:latin typeface="Bookman Old Style" panose="02050604050505020204" pitchFamily="18" charset="0"/>
              </a:rPr>
              <a:t>a technikai fejlődéssel rohamosan növekedett. </a:t>
            </a:r>
            <a:r>
              <a:rPr lang="hu-HU" sz="1100" dirty="0" smtClean="0">
                <a:solidFill>
                  <a:srgbClr val="002060"/>
                </a:solidFill>
                <a:latin typeface="Bookman Old Style" panose="02050604050505020204" pitchFamily="18" charset="0"/>
              </a:rPr>
              <a:t>Ilyen módon a </a:t>
            </a:r>
            <a:r>
              <a:rPr lang="hu-HU" sz="1100" dirty="0">
                <a:solidFill>
                  <a:srgbClr val="002060"/>
                </a:solidFill>
                <a:latin typeface="Bookman Old Style" panose="02050604050505020204" pitchFamily="18" charset="0"/>
              </a:rPr>
              <a:t>technika, technológia fejlődése és az „igényeink” fokozódása révén az energia központi szerepet tölt be gyakorlati életünkben: életminőségünket alapvetően befolyásolja. Az ember energiaellátása pedig akkor tekinthető kedvezőnek, ha az </a:t>
            </a:r>
            <a:r>
              <a:rPr lang="hu-HU" sz="1100" dirty="0" smtClean="0">
                <a:solidFill>
                  <a:srgbClr val="002060"/>
                </a:solidFill>
                <a:latin typeface="Bookman Old Style" panose="02050604050505020204" pitchFamily="18" charset="0"/>
              </a:rPr>
              <a:t>energiahasználat </a:t>
            </a:r>
            <a:r>
              <a:rPr lang="hu-HU" sz="1100" dirty="0">
                <a:solidFill>
                  <a:srgbClr val="002060"/>
                </a:solidFill>
                <a:latin typeface="Bookman Old Style" panose="02050604050505020204" pitchFamily="18" charset="0"/>
              </a:rPr>
              <a:t>nem jelent számára megalkuvást, tehát lehetősége van élni vele és belőle</a:t>
            </a:r>
            <a:r>
              <a:rPr lang="hu-HU" sz="1100" dirty="0" smtClean="0">
                <a:solidFill>
                  <a:srgbClr val="002060"/>
                </a:solidFill>
                <a:latin typeface="Bookman Old Style" panose="02050604050505020204" pitchFamily="18" charset="0"/>
              </a:rPr>
              <a:t>.</a:t>
            </a:r>
          </a:p>
          <a:p>
            <a:pPr marL="0" indent="0" algn="just">
              <a:buNone/>
            </a:pPr>
            <a:endParaRPr lang="hu-HU" sz="400" b="1" i="1" dirty="0" smtClean="0">
              <a:solidFill>
                <a:srgbClr val="002060"/>
              </a:solidFill>
              <a:latin typeface="Bookman Old Style" panose="02050604050505020204" pitchFamily="18" charset="0"/>
            </a:endParaRPr>
          </a:p>
          <a:p>
            <a:pPr marL="0" indent="0" algn="ctr">
              <a:buNone/>
            </a:pPr>
            <a:r>
              <a:rPr lang="hu-HU" sz="1100" i="1" dirty="0" smtClean="0">
                <a:solidFill>
                  <a:srgbClr val="002060"/>
                </a:solidFill>
                <a:latin typeface="Bookman Old Style" panose="02050604050505020204" pitchFamily="18" charset="0"/>
              </a:rPr>
              <a:t>„Legyen újra rend a Földön valahára, térjen vissza a Földre a tündérvilág…”</a:t>
            </a:r>
            <a:r>
              <a:rPr lang="hu-HU" sz="1100" dirty="0" smtClean="0">
                <a:solidFill>
                  <a:srgbClr val="002060"/>
                </a:solidFill>
                <a:latin typeface="Bookman Old Style" panose="02050604050505020204" pitchFamily="18" charset="0"/>
              </a:rPr>
              <a:t> </a:t>
            </a:r>
          </a:p>
          <a:p>
            <a:pPr marL="0" indent="0" algn="ctr">
              <a:buNone/>
            </a:pPr>
            <a:r>
              <a:rPr lang="hu-HU" sz="1100" i="1" dirty="0" smtClean="0">
                <a:solidFill>
                  <a:srgbClr val="002060"/>
                </a:solidFill>
                <a:latin typeface="Bookman Old Style" panose="02050604050505020204" pitchFamily="18" charset="0"/>
              </a:rPr>
              <a:t>(Tolcsvay Béla, 2017)</a:t>
            </a:r>
          </a:p>
        </p:txBody>
      </p:sp>
      <p:sp>
        <p:nvSpPr>
          <p:cNvPr id="6" name="Téglalap 5">
            <a:hlinkClick r:id="rId5"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10" name="Téglalap 9">
            <a:hlinkClick r:id="rId6"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1" name="Téglalap 10">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2" name="Téglalap 11">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3" name="Téglalap 2"/>
          <p:cNvSpPr/>
          <p:nvPr/>
        </p:nvSpPr>
        <p:spPr>
          <a:xfrm>
            <a:off x="338666" y="717028"/>
            <a:ext cx="5179457" cy="769441"/>
          </a:xfrm>
          <a:prstGeom prst="rect">
            <a:avLst/>
          </a:prstGeom>
        </p:spPr>
        <p:txBody>
          <a:bodyPr wrap="square">
            <a:spAutoFit/>
          </a:bodyPr>
          <a:lstStyle/>
          <a:p>
            <a:pPr algn="just"/>
            <a:r>
              <a:rPr lang="hu-HU" sz="1100" dirty="0" smtClean="0">
                <a:solidFill>
                  <a:srgbClr val="002060"/>
                </a:solidFill>
                <a:latin typeface="Bookman Old Style" panose="02050604050505020204" pitchFamily="18" charset="0"/>
              </a:rPr>
              <a:t>Tényként kezeljük, hogy napjainkban az esetlegesen </a:t>
            </a:r>
            <a:r>
              <a:rPr lang="hu-HU" sz="1100" dirty="0">
                <a:solidFill>
                  <a:srgbClr val="002060"/>
                </a:solidFill>
                <a:latin typeface="Bookman Old Style" panose="02050604050505020204" pitchFamily="18" charset="0"/>
              </a:rPr>
              <a:t>hatékony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termelés </a:t>
            </a:r>
            <a:r>
              <a:rPr lang="hu-HU" sz="1100" dirty="0" smtClean="0">
                <a:solidFill>
                  <a:srgbClr val="002060"/>
                </a:solidFill>
                <a:latin typeface="Bookman Old Style" panose="02050604050505020204" pitchFamily="18" charset="0"/>
              </a:rPr>
              <a:t>jellemzően </a:t>
            </a:r>
            <a:r>
              <a:rPr lang="hu-HU" sz="1100" dirty="0">
                <a:solidFill>
                  <a:srgbClr val="002060"/>
                </a:solidFill>
                <a:latin typeface="Bookman Old Style" panose="02050604050505020204" pitchFamily="18" charset="0"/>
              </a:rPr>
              <a:t>pazarló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felhasználással</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párosul… Vitathatatlan, hogy az energiahasználat </a:t>
            </a:r>
            <a:r>
              <a:rPr lang="hu-HU" sz="1100" dirty="0">
                <a:solidFill>
                  <a:srgbClr val="002060"/>
                </a:solidFill>
                <a:latin typeface="Bookman Old Style" panose="02050604050505020204" pitchFamily="18" charset="0"/>
              </a:rPr>
              <a:t>nem feltétlenül szükségalapú, hanem sokkal inkább </a:t>
            </a:r>
            <a:r>
              <a:rPr lang="hu-HU" sz="1100" dirty="0" smtClean="0">
                <a:solidFill>
                  <a:srgbClr val="002060"/>
                </a:solidFill>
                <a:latin typeface="Bookman Old Style" panose="02050604050505020204" pitchFamily="18" charset="0"/>
              </a:rPr>
              <a:t>vágyalapú.</a:t>
            </a:r>
            <a:endParaRPr lang="hu-HU" sz="1100" dirty="0">
              <a:solidFill>
                <a:srgbClr val="002060"/>
              </a:solidFill>
              <a:latin typeface="Bookman Old Style" panose="02050604050505020204" pitchFamily="18" charset="0"/>
            </a:endParaRPr>
          </a:p>
        </p:txBody>
      </p:sp>
      <p:sp>
        <p:nvSpPr>
          <p:cNvPr id="4" name="Téglalap 3"/>
          <p:cNvSpPr/>
          <p:nvPr/>
        </p:nvSpPr>
        <p:spPr>
          <a:xfrm>
            <a:off x="338666" y="2830896"/>
            <a:ext cx="6451602" cy="600164"/>
          </a:xfrm>
          <a:prstGeom prst="rect">
            <a:avLst/>
          </a:prstGeom>
        </p:spPr>
        <p:txBody>
          <a:bodyPr wrap="square">
            <a:spAutoFit/>
          </a:bodyPr>
          <a:lstStyle/>
          <a:p>
            <a:pPr algn="just"/>
            <a:r>
              <a:rPr lang="hu-HU" sz="1100" dirty="0" smtClean="0">
                <a:solidFill>
                  <a:srgbClr val="002060"/>
                </a:solidFill>
                <a:latin typeface="Bookman Old Style" panose="02050604050505020204" pitchFamily="18" charset="0"/>
              </a:rPr>
              <a:t>De az </a:t>
            </a:r>
            <a:r>
              <a:rPr lang="hu-HU" sz="1100" dirty="0">
                <a:solidFill>
                  <a:srgbClr val="002060"/>
                </a:solidFill>
                <a:latin typeface="Bookman Old Style" panose="02050604050505020204" pitchFamily="18" charset="0"/>
                <a:hlinkClick r:id="rId7" action="ppaction://hlinksldjump"/>
              </a:rPr>
              <a:t>energetikai rugalmasság</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és </a:t>
            </a:r>
            <a:r>
              <a:rPr lang="hu-HU" sz="1100" dirty="0">
                <a:solidFill>
                  <a:srgbClr val="002060"/>
                </a:solidFill>
                <a:latin typeface="Bookman Old Style" panose="02050604050505020204" pitchFamily="18" charset="0"/>
              </a:rPr>
              <a:t>a visszapattanó hatás együttes megjelenése is eredményezhet túlfogyasztást, amely túlfogyasztáshoz környezetvédelmi anomáliák is társulhatnak…</a:t>
            </a:r>
          </a:p>
        </p:txBody>
      </p:sp>
      <p:pic>
        <p:nvPicPr>
          <p:cNvPr id="5" name="energ iranytu_legyen ujra rend-a foldon_Tolcsv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384923" y="4761466"/>
            <a:ext cx="406400" cy="406400"/>
          </a:xfrm>
          <a:prstGeom prst="rect">
            <a:avLst/>
          </a:prstGeom>
        </p:spPr>
      </p:pic>
    </p:spTree>
    <p:extLst>
      <p:ext uri="{BB962C8B-B14F-4D97-AF65-F5344CB8AC3E}">
        <p14:creationId xmlns:p14="http://schemas.microsoft.com/office/powerpoint/2010/main" val="3014364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923" y="3996954"/>
            <a:ext cx="1292223" cy="1357377"/>
          </a:xfrm>
          <a:prstGeom prst="rect">
            <a:avLst/>
          </a:prstGeom>
        </p:spPr>
      </p:pic>
      <p:sp>
        <p:nvSpPr>
          <p:cNvPr id="2" name="Cím 1"/>
          <p:cNvSpPr>
            <a:spLocks noGrp="1"/>
          </p:cNvSpPr>
          <p:nvPr>
            <p:ph type="title"/>
          </p:nvPr>
        </p:nvSpPr>
        <p:spPr>
          <a:xfrm>
            <a:off x="492879" y="286269"/>
            <a:ext cx="6183392" cy="462107"/>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3. A fenntarthatóság</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29142" y="860062"/>
            <a:ext cx="6510866" cy="2587428"/>
          </a:xfrm>
        </p:spPr>
        <p:txBody>
          <a:bodyPr>
            <a:normAutofit/>
          </a:bodyPr>
          <a:lstStyle/>
          <a:p>
            <a:pPr marL="0" indent="0" algn="just">
              <a:buNone/>
            </a:pPr>
            <a:r>
              <a:rPr lang="hu-HU" sz="1100" dirty="0">
                <a:solidFill>
                  <a:srgbClr val="002060"/>
                </a:solidFill>
                <a:latin typeface="Bookman Old Style" panose="02050604050505020204" pitchFamily="18" charset="0"/>
              </a:rPr>
              <a:t>Korunk legfőbb jellemzője a „kettősség”: egyszerre igényünk az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élhető</a:t>
            </a:r>
            <a:r>
              <a:rPr lang="hu-HU" sz="1100" dirty="0">
                <a:solidFill>
                  <a:srgbClr val="002060"/>
                </a:solidFill>
                <a:latin typeface="Bookman Old Style" panose="02050604050505020204" pitchFamily="18" charset="0"/>
              </a:rPr>
              <a:t> környezet, de ugyanakkor a jóléti </a:t>
            </a:r>
            <a:r>
              <a:rPr lang="hu-HU" sz="1100" dirty="0" smtClean="0">
                <a:solidFill>
                  <a:srgbClr val="002060"/>
                </a:solidFill>
                <a:latin typeface="Bookman Old Style" panose="02050604050505020204" pitchFamily="18" charset="0"/>
              </a:rPr>
              <a:t>társadalmi csoportok </a:t>
            </a:r>
            <a:r>
              <a:rPr lang="hu-HU" sz="1100" dirty="0">
                <a:solidFill>
                  <a:srgbClr val="002060"/>
                </a:solidFill>
                <a:latin typeface="Bookman Old Style" panose="02050604050505020204" pitchFamily="18" charset="0"/>
              </a:rPr>
              <a:t>kényelmének biztosításához fenntarthatatlan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mértékben</a:t>
            </a:r>
            <a:r>
              <a:rPr lang="hu-HU" sz="1100" dirty="0">
                <a:solidFill>
                  <a:srgbClr val="002060"/>
                </a:solidFill>
                <a:latin typeface="Bookman Old Style" panose="02050604050505020204" pitchFamily="18" charset="0"/>
              </a:rPr>
              <a:t> használjuk azt</a:t>
            </a:r>
            <a:r>
              <a:rPr lang="hu-HU" sz="1100" dirty="0" smtClean="0">
                <a:solidFill>
                  <a:srgbClr val="002060"/>
                </a:solidFill>
                <a:latin typeface="Bookman Old Style" panose="02050604050505020204" pitchFamily="18" charset="0"/>
              </a:rPr>
              <a:t>. </a:t>
            </a:r>
            <a:r>
              <a:rPr lang="hu-HU" sz="1100" dirty="0">
                <a:solidFill>
                  <a:srgbClr val="002060"/>
                </a:solidFill>
                <a:latin typeface="Bookman Old Style" panose="02050604050505020204" pitchFamily="18" charset="0"/>
              </a:rPr>
              <a:t>Vannak olyan társadalmi csoportok, akik energiafelhasználása meghaladja a szükséges és elégséges </a:t>
            </a:r>
            <a:r>
              <a:rPr lang="hu-HU" sz="1100" dirty="0" smtClean="0">
                <a:solidFill>
                  <a:srgbClr val="002060"/>
                </a:solidFill>
                <a:latin typeface="Bookman Old Style" panose="02050604050505020204" pitchFamily="18" charset="0"/>
              </a:rPr>
              <a:t>mértéket – amit talán a túlfogyasztás (pazarlás?!) szóval illethetünk és jellemzője a vágyalapú igény, ahogyan már történt is rá utalás. Mivel tevékenységünk </a:t>
            </a:r>
            <a:r>
              <a:rPr lang="hu-HU" sz="1100" dirty="0">
                <a:solidFill>
                  <a:srgbClr val="002060"/>
                </a:solidFill>
                <a:latin typeface="Bookman Old Style" panose="02050604050505020204" pitchFamily="18" charset="0"/>
              </a:rPr>
              <a:t>a gondolkodásunk </a:t>
            </a:r>
            <a:r>
              <a:rPr lang="hu-HU" sz="1100" dirty="0" smtClean="0">
                <a:solidFill>
                  <a:srgbClr val="002060"/>
                </a:solidFill>
                <a:latin typeface="Bookman Old Style" panose="02050604050505020204" pitchFamily="18" charset="0"/>
              </a:rPr>
              <a:t>lenyomata, ezért a társadalom </a:t>
            </a:r>
            <a:r>
              <a:rPr lang="hu-HU" sz="1100" dirty="0">
                <a:solidFill>
                  <a:srgbClr val="002060"/>
                </a:solidFill>
                <a:latin typeface="Bookman Old Style" panose="02050604050505020204" pitchFamily="18" charset="0"/>
              </a:rPr>
              <a:t>energetikai </a:t>
            </a:r>
            <a:r>
              <a:rPr lang="hu-HU" sz="1100" dirty="0" smtClean="0">
                <a:solidFill>
                  <a:srgbClr val="002060"/>
                </a:solidFill>
                <a:latin typeface="Bookman Old Style" panose="02050604050505020204" pitchFamily="18" charset="0"/>
              </a:rPr>
              <a:t>kultúrája és attitűdje alapvetően a szemlélet </a:t>
            </a:r>
            <a:r>
              <a:rPr lang="hu-HU" sz="1100" dirty="0" err="1" smtClean="0">
                <a:solidFill>
                  <a:srgbClr val="002060"/>
                </a:solidFill>
                <a:latin typeface="Bookman Old Style" panose="02050604050505020204" pitchFamily="18" charset="0"/>
              </a:rPr>
              <a:t>megváltoz</a:t>
            </a:r>
            <a:r>
              <a:rPr lang="hu-HU" sz="1100" dirty="0" smtClean="0">
                <a:solidFill>
                  <a:srgbClr val="002060"/>
                </a:solidFill>
                <a:latin typeface="Bookman Old Style" panose="02050604050505020204" pitchFamily="18" charset="0"/>
              </a:rPr>
              <a:t>(tat)</a:t>
            </a:r>
            <a:r>
              <a:rPr lang="hu-HU" sz="1100" dirty="0" err="1" smtClean="0">
                <a:solidFill>
                  <a:srgbClr val="002060"/>
                </a:solidFill>
                <a:latin typeface="Bookman Old Style" panose="02050604050505020204" pitchFamily="18" charset="0"/>
              </a:rPr>
              <a:t>ásával</a:t>
            </a:r>
            <a:r>
              <a:rPr lang="hu-HU" sz="1100" dirty="0" smtClean="0">
                <a:solidFill>
                  <a:srgbClr val="002060"/>
                </a:solidFill>
                <a:latin typeface="Bookman Old Style" panose="02050604050505020204" pitchFamily="18" charset="0"/>
              </a:rPr>
              <a:t> és a </a:t>
            </a:r>
            <a:r>
              <a:rPr lang="hu-HU" sz="1100" dirty="0">
                <a:solidFill>
                  <a:srgbClr val="002060"/>
                </a:solidFill>
                <a:latin typeface="Bookman Old Style" panose="02050604050505020204" pitchFamily="18" charset="0"/>
                <a:hlinkClick r:id="rId3" action="ppaction://hlinksldjump"/>
              </a:rPr>
              <a:t>motiváció</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erősítésével befolyásolható. Az energiaelőállítás vonatkozásában pedig a forrásszerkezet (nem megújuló energiák, megújuló energiák, alternatív energiák, …) környezetközpontú bővítése folyamatos feladat. Továbbá a </a:t>
            </a:r>
            <a:r>
              <a:rPr lang="hu-HU" sz="1100" dirty="0">
                <a:solidFill>
                  <a:srgbClr val="002060"/>
                </a:solidFill>
                <a:latin typeface="Bookman Old Style" panose="02050604050505020204" pitchFamily="18" charset="0"/>
              </a:rPr>
              <a:t>változáshoz/változtatáshoz szükség van a jövő beágyazott technológiáinak kifejlesztését és alkalmazását elősegítő </a:t>
            </a:r>
            <a:r>
              <a:rPr lang="hu-HU" sz="1100" dirty="0" smtClean="0">
                <a:solidFill>
                  <a:srgbClr val="002060"/>
                </a:solidFill>
                <a:latin typeface="Bookman Old Style" panose="02050604050505020204" pitchFamily="18" charset="0"/>
              </a:rPr>
              <a:t>innovációkra</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amelyek </a:t>
            </a:r>
            <a:r>
              <a:rPr lang="hu-HU" sz="1100" dirty="0">
                <a:solidFill>
                  <a:srgbClr val="002060"/>
                </a:solidFill>
                <a:latin typeface="Bookman Old Style" panose="02050604050505020204" pitchFamily="18" charset="0"/>
              </a:rPr>
              <a:t>az </a:t>
            </a:r>
            <a:r>
              <a:rPr lang="hu-HU" sz="1100" dirty="0" smtClean="0">
                <a:solidFill>
                  <a:srgbClr val="002060"/>
                </a:solidFill>
                <a:latin typeface="Bookman Old Style" panose="02050604050505020204" pitchFamily="18" charset="0"/>
              </a:rPr>
              <a:t>egyének és kormányok </a:t>
            </a:r>
            <a:r>
              <a:rPr lang="hu-HU" sz="1100" dirty="0" err="1" smtClean="0">
                <a:solidFill>
                  <a:srgbClr val="002060"/>
                </a:solidFill>
                <a:latin typeface="Bookman Old Style" panose="02050604050505020204" pitchFamily="18" charset="0"/>
                <a:hlinkClick r:id="rId3" action="ppaction://hlinksldjump"/>
              </a:rPr>
              <a:t>interszubjektivitás</a:t>
            </a:r>
            <a:r>
              <a:rPr lang="hu-HU" sz="1100" dirty="0" err="1" smtClean="0">
                <a:solidFill>
                  <a:srgbClr val="002060"/>
                </a:solidFill>
                <a:latin typeface="Bookman Old Style" panose="02050604050505020204" pitchFamily="18" charset="0"/>
              </a:rPr>
              <a:t>ára</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alapozhatók.</a:t>
            </a:r>
          </a:p>
          <a:p>
            <a:pPr marL="0" indent="0" algn="just">
              <a:buNone/>
            </a:pPr>
            <a:r>
              <a:rPr lang="hu-HU" sz="1100" dirty="0">
                <a:solidFill>
                  <a:srgbClr val="002060"/>
                </a:solidFill>
                <a:latin typeface="Bookman Old Style" panose="02050604050505020204" pitchFamily="18" charset="0"/>
              </a:rPr>
              <a:t>A </a:t>
            </a:r>
            <a:r>
              <a:rPr lang="hu-HU" sz="1100" i="1" dirty="0">
                <a:solidFill>
                  <a:srgbClr val="002060"/>
                </a:solidFill>
                <a:latin typeface="Bookman Old Style" panose="02050604050505020204" pitchFamily="18" charset="0"/>
              </a:rPr>
              <a:t>maya</a:t>
            </a:r>
            <a:r>
              <a:rPr lang="hu-HU" sz="1100" dirty="0">
                <a:solidFill>
                  <a:srgbClr val="002060"/>
                </a:solidFill>
                <a:latin typeface="Bookman Old Style" panose="02050604050505020204" pitchFamily="18" charset="0"/>
              </a:rPr>
              <a:t> (színlelés) indián szó mélyebb jelentéstartalma éppen ezt foglalja magába: minél erőteljesebb a színlelés, annál komplexebb és ezáltal sokkal inkább valósnak tűnik egy adott magatartásforma, ami által visszaélésre ad lehetőséget</a:t>
            </a:r>
            <a:r>
              <a:rPr lang="hu-HU" sz="1100" dirty="0" smtClean="0">
                <a:solidFill>
                  <a:srgbClr val="002060"/>
                </a:solidFill>
                <a:latin typeface="Bookman Old Style" panose="02050604050505020204" pitchFamily="18" charset="0"/>
              </a:rPr>
              <a:t>.</a:t>
            </a:r>
            <a:endParaRPr lang="hu-HU" sz="1100" dirty="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p:txBody>
      </p:sp>
      <p:sp>
        <p:nvSpPr>
          <p:cNvPr id="7" name="Dia számának helye 6"/>
          <p:cNvSpPr>
            <a:spLocks noGrp="1"/>
          </p:cNvSpPr>
          <p:nvPr>
            <p:ph type="sldNum" sz="quarter" idx="12"/>
          </p:nvPr>
        </p:nvSpPr>
        <p:spPr/>
        <p:txBody>
          <a:bodyPr/>
          <a:lstStyle/>
          <a:p>
            <a:fld id="{192B002B-B781-45B3-BB32-AFC9CEE44CF6}" type="slidenum">
              <a:rPr lang="hu-HU" smtClean="0"/>
              <a:t>16</a:t>
            </a:fld>
            <a:endParaRPr lang="hu-HU"/>
          </a:p>
        </p:txBody>
      </p:sp>
      <p:sp>
        <p:nvSpPr>
          <p:cNvPr id="8" name="Téglalap 7">
            <a:hlinkClick r:id="rId4"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9" name="Téglalap 8">
            <a:hlinkClick r:id="rId5"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0" name="Téglalap 9">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pic>
        <p:nvPicPr>
          <p:cNvPr id="13" name="Kép 12"/>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29142" y="3654690"/>
            <a:ext cx="1761987" cy="1699641"/>
          </a:xfrm>
          <a:prstGeom prst="rect">
            <a:avLst/>
          </a:prstGeom>
        </p:spPr>
      </p:pic>
      <p:sp>
        <p:nvSpPr>
          <p:cNvPr id="6" name="Téglalap 5"/>
          <p:cNvSpPr/>
          <p:nvPr/>
        </p:nvSpPr>
        <p:spPr>
          <a:xfrm>
            <a:off x="1888066" y="3358317"/>
            <a:ext cx="3649133" cy="1446550"/>
          </a:xfrm>
          <a:prstGeom prst="rect">
            <a:avLst/>
          </a:prstGeom>
        </p:spPr>
        <p:txBody>
          <a:bodyPr wrap="square">
            <a:spAutoFit/>
          </a:bodyPr>
          <a:lstStyle/>
          <a:p>
            <a:pPr algn="ctr"/>
            <a:r>
              <a:rPr lang="hu-HU" sz="1100" dirty="0" smtClean="0">
                <a:solidFill>
                  <a:srgbClr val="002060"/>
                </a:solidFill>
                <a:latin typeface="Bookman Old Style" panose="02050604050505020204" pitchFamily="18" charset="0"/>
              </a:rPr>
              <a:t>Következésképpen </a:t>
            </a:r>
          </a:p>
          <a:p>
            <a:pPr algn="ctr"/>
            <a:r>
              <a:rPr lang="hu-HU" sz="1100" dirty="0" smtClean="0">
                <a:solidFill>
                  <a:srgbClr val="002060"/>
                </a:solidFill>
                <a:latin typeface="Bookman Old Style" panose="02050604050505020204" pitchFamily="18" charset="0"/>
              </a:rPr>
              <a:t>az </a:t>
            </a:r>
            <a:r>
              <a:rPr lang="hu-HU" sz="1100" dirty="0">
                <a:solidFill>
                  <a:srgbClr val="002060"/>
                </a:solidFill>
                <a:latin typeface="Bookman Old Style" panose="02050604050505020204" pitchFamily="18" charset="0"/>
              </a:rPr>
              <a:t>energetika-fenntarthatóság-(műszaki) innováció </a:t>
            </a:r>
            <a:r>
              <a:rPr lang="hu-HU" sz="1100" b="1" dirty="0">
                <a:solidFill>
                  <a:srgbClr val="000066"/>
                </a:solidFill>
                <a:effectLst>
                  <a:outerShdw blurRad="38100" dist="38100" dir="2700000" algn="tl">
                    <a:srgbClr val="000000">
                      <a:alpha val="43137"/>
                    </a:srgbClr>
                  </a:outerShdw>
                </a:effectLst>
                <a:latin typeface="Bookman Old Style" panose="02050604050505020204" pitchFamily="18" charset="0"/>
              </a:rPr>
              <a:t>mesterhármasa</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témakörében</a:t>
            </a:r>
          </a:p>
          <a:p>
            <a:pPr algn="ctr"/>
            <a:r>
              <a:rPr lang="hu-HU" sz="1100" dirty="0" smtClean="0">
                <a:solidFill>
                  <a:srgbClr val="002060"/>
                </a:solidFill>
                <a:latin typeface="Bookman Old Style" panose="02050604050505020204" pitchFamily="18" charset="0"/>
              </a:rPr>
              <a:t>nem </a:t>
            </a:r>
            <a:r>
              <a:rPr lang="hu-HU" sz="1100" dirty="0">
                <a:solidFill>
                  <a:srgbClr val="002060"/>
                </a:solidFill>
                <a:latin typeface="Bookman Old Style" panose="02050604050505020204" pitchFamily="18" charset="0"/>
              </a:rPr>
              <a:t>elegendő fát ültetni, azt gondozni is kell és meg kell hallani a fű növését is…, </a:t>
            </a:r>
            <a:endParaRPr lang="hu-HU" sz="1100" dirty="0" smtClean="0">
              <a:solidFill>
                <a:srgbClr val="002060"/>
              </a:solidFill>
              <a:latin typeface="Bookman Old Style" panose="02050604050505020204" pitchFamily="18" charset="0"/>
            </a:endParaRPr>
          </a:p>
          <a:p>
            <a:pPr algn="ctr"/>
            <a:r>
              <a:rPr lang="hu-HU" sz="1100" dirty="0" smtClean="0">
                <a:solidFill>
                  <a:srgbClr val="002060"/>
                </a:solidFill>
                <a:latin typeface="Bookman Old Style" panose="02050604050505020204" pitchFamily="18" charset="0"/>
              </a:rPr>
              <a:t>vagyis</a:t>
            </a:r>
          </a:p>
          <a:p>
            <a:pPr algn="ctr"/>
            <a:r>
              <a:rPr lang="hu-HU" sz="1100" dirty="0" smtClean="0">
                <a:solidFill>
                  <a:srgbClr val="002060"/>
                </a:solidFill>
                <a:latin typeface="Bookman Old Style" panose="02050604050505020204" pitchFamily="18" charset="0"/>
              </a:rPr>
              <a:t>az </a:t>
            </a:r>
            <a:r>
              <a:rPr lang="hu-HU" sz="1100" dirty="0">
                <a:solidFill>
                  <a:srgbClr val="002060"/>
                </a:solidFill>
                <a:latin typeface="Bookman Old Style" panose="02050604050505020204" pitchFamily="18" charset="0"/>
              </a:rPr>
              <a:t>alkalmazkodás vs. járatlan utak kipróbálása is alternatíva lehet.</a:t>
            </a:r>
          </a:p>
        </p:txBody>
      </p:sp>
    </p:spTree>
    <p:extLst>
      <p:ext uri="{BB962C8B-B14F-4D97-AF65-F5344CB8AC3E}">
        <p14:creationId xmlns:p14="http://schemas.microsoft.com/office/powerpoint/2010/main" val="981003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885" y="1199251"/>
            <a:ext cx="1408531" cy="1479550"/>
          </a:xfrm>
          <a:prstGeom prst="rect">
            <a:avLst/>
          </a:prstGeom>
        </p:spPr>
      </p:pic>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4. Irány(mutatás)</a:t>
            </a:r>
            <a:endPar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7" y="810354"/>
            <a:ext cx="6510866" cy="4268421"/>
          </a:xfrm>
        </p:spPr>
        <p:txBody>
          <a:bodyPr>
            <a:normAutofit lnSpcReduction="10000"/>
          </a:bodyPr>
          <a:lstStyle/>
          <a:p>
            <a:pPr marL="0" indent="0" algn="just">
              <a:buNone/>
            </a:pPr>
            <a:r>
              <a:rPr lang="hu-HU" sz="1100" dirty="0">
                <a:solidFill>
                  <a:srgbClr val="002060"/>
                </a:solidFill>
                <a:latin typeface="Bookman Old Style" panose="02050604050505020204" pitchFamily="18" charset="0"/>
              </a:rPr>
              <a:t>A </a:t>
            </a:r>
            <a:r>
              <a:rPr lang="hu-HU" sz="1100" dirty="0" err="1">
                <a:solidFill>
                  <a:srgbClr val="002060"/>
                </a:solidFill>
                <a:latin typeface="Bookman Old Style" panose="02050604050505020204" pitchFamily="18" charset="0"/>
              </a:rPr>
              <a:t>környezetünkhöz</a:t>
            </a:r>
            <a:r>
              <a:rPr lang="hu-HU" sz="1100" dirty="0">
                <a:solidFill>
                  <a:srgbClr val="002060"/>
                </a:solidFill>
                <a:latin typeface="Bookman Old Style" panose="02050604050505020204" pitchFamily="18" charset="0"/>
              </a:rPr>
              <a:t> való (rugalmas) alkalmazkodás vs. járatlan utak </a:t>
            </a:r>
            <a:r>
              <a:rPr lang="hu-HU" sz="1100" dirty="0" smtClean="0">
                <a:solidFill>
                  <a:srgbClr val="002060"/>
                </a:solidFill>
                <a:latin typeface="Bookman Old Style" panose="02050604050505020204" pitchFamily="18" charset="0"/>
              </a:rPr>
              <a:t>kipróbálásának </a:t>
            </a:r>
            <a:r>
              <a:rPr lang="hu-HU" sz="1100" dirty="0">
                <a:solidFill>
                  <a:srgbClr val="002060"/>
                </a:solidFill>
                <a:latin typeface="Bookman Old Style" panose="02050604050505020204" pitchFamily="18" charset="0"/>
              </a:rPr>
              <a:t>alapfeltétele pedig a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tanulás</a:t>
            </a:r>
            <a:r>
              <a:rPr lang="hu-HU" sz="1100" dirty="0">
                <a:solidFill>
                  <a:srgbClr val="002060"/>
                </a:solidFill>
                <a:latin typeface="Bookman Old Style" panose="02050604050505020204" pitchFamily="18" charset="0"/>
              </a:rPr>
              <a:t>. Ezt azonban meg kell </a:t>
            </a:r>
            <a:r>
              <a:rPr lang="hu-HU" sz="1100" dirty="0" smtClean="0">
                <a:solidFill>
                  <a:srgbClr val="002060"/>
                </a:solidFill>
                <a:latin typeface="Bookman Old Style" panose="02050604050505020204" pitchFamily="18" charset="0"/>
              </a:rPr>
              <a:t>előznie </a:t>
            </a:r>
            <a:r>
              <a:rPr lang="hu-HU" sz="1100" dirty="0">
                <a:solidFill>
                  <a:srgbClr val="002060"/>
                </a:solidFill>
                <a:latin typeface="Bookman Old Style" panose="02050604050505020204" pitchFamily="18" charset="0"/>
              </a:rPr>
              <a:t>a rádöbbenés </a:t>
            </a:r>
            <a:r>
              <a:rPr lang="hu-HU" sz="1100" dirty="0" smtClean="0">
                <a:solidFill>
                  <a:srgbClr val="002060"/>
                </a:solidFill>
                <a:latin typeface="Bookman Old Style" panose="02050604050505020204" pitchFamily="18" charset="0"/>
              </a:rPr>
              <a:t>időszakának.</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Tulajdonképpen Weöres </a:t>
            </a:r>
            <a:r>
              <a:rPr lang="hu-HU" sz="1100" dirty="0">
                <a:solidFill>
                  <a:srgbClr val="002060"/>
                </a:solidFill>
                <a:latin typeface="Bookman Old Style" panose="02050604050505020204" pitchFamily="18" charset="0"/>
              </a:rPr>
              <a:t>Sándor intelmei alapján (Testamentum (1952))</a:t>
            </a:r>
          </a:p>
          <a:p>
            <a:pPr marL="0" indent="0" algn="just">
              <a:buNone/>
            </a:pPr>
            <a:r>
              <a:rPr lang="hu-HU" sz="1100" i="1" dirty="0">
                <a:solidFill>
                  <a:srgbClr val="002060"/>
                </a:solidFill>
                <a:latin typeface="Bookman Old Style" panose="02050604050505020204" pitchFamily="18" charset="0"/>
              </a:rPr>
              <a:t>„Az emberiség akkor fog boldogulni,</a:t>
            </a:r>
          </a:p>
          <a:p>
            <a:pPr algn="just">
              <a:spcBef>
                <a:spcPts val="700"/>
              </a:spcBef>
              <a:buFontTx/>
              <a:buChar char="-"/>
            </a:pPr>
            <a:r>
              <a:rPr lang="hu-HU" sz="1100" i="1" dirty="0">
                <a:solidFill>
                  <a:srgbClr val="002060"/>
                </a:solidFill>
                <a:latin typeface="Bookman Old Style" panose="02050604050505020204" pitchFamily="18" charset="0"/>
              </a:rPr>
              <a:t>ha rááll az egyetlen józan, ráállható alapra: ha szükségleteit elégíti ki, </a:t>
            </a:r>
            <a:endParaRPr lang="hu-HU" sz="1100" i="1" dirty="0" smtClean="0">
              <a:solidFill>
                <a:srgbClr val="002060"/>
              </a:solidFill>
              <a:latin typeface="Bookman Old Style" panose="02050604050505020204" pitchFamily="18" charset="0"/>
            </a:endParaRPr>
          </a:p>
          <a:p>
            <a:pPr marL="0" indent="0" algn="just">
              <a:spcBef>
                <a:spcPts val="600"/>
              </a:spcBef>
              <a:buNone/>
            </a:pPr>
            <a:r>
              <a:rPr lang="hu-HU" sz="1100" i="1" dirty="0">
                <a:solidFill>
                  <a:srgbClr val="002060"/>
                </a:solidFill>
                <a:latin typeface="Bookman Old Style" panose="02050604050505020204" pitchFamily="18" charset="0"/>
              </a:rPr>
              <a:t>  </a:t>
            </a:r>
            <a:r>
              <a:rPr lang="hu-HU" sz="1100" i="1" dirty="0" smtClean="0">
                <a:solidFill>
                  <a:srgbClr val="002060"/>
                </a:solidFill>
                <a:latin typeface="Bookman Old Style" panose="02050604050505020204" pitchFamily="18" charset="0"/>
              </a:rPr>
              <a:t>   és </a:t>
            </a:r>
            <a:r>
              <a:rPr lang="hu-HU" sz="1100" i="1" dirty="0">
                <a:solidFill>
                  <a:srgbClr val="002060"/>
                </a:solidFill>
                <a:latin typeface="Bookman Old Style" panose="02050604050505020204" pitchFamily="18" charset="0"/>
              </a:rPr>
              <a:t>nem szenvedélyeit, bosszúvágyait, rögeszméit.</a:t>
            </a:r>
          </a:p>
          <a:p>
            <a:pPr algn="just">
              <a:buFontTx/>
              <a:buChar char="-"/>
            </a:pPr>
            <a:r>
              <a:rPr lang="hu-HU" sz="1100" i="1" dirty="0">
                <a:solidFill>
                  <a:srgbClr val="002060"/>
                </a:solidFill>
                <a:latin typeface="Bookman Old Style" panose="02050604050505020204" pitchFamily="18" charset="0"/>
              </a:rPr>
              <a:t>ha úgy tevékenykedik, hogy nem árt vele se másnak, se magának.</a:t>
            </a:r>
          </a:p>
          <a:p>
            <a:pPr algn="just">
              <a:buFontTx/>
              <a:buChar char="-"/>
            </a:pPr>
            <a:r>
              <a:rPr lang="hu-HU" sz="1100" i="1" dirty="0">
                <a:solidFill>
                  <a:srgbClr val="002060"/>
                </a:solidFill>
                <a:latin typeface="Bookman Old Style" panose="02050604050505020204" pitchFamily="18" charset="0"/>
              </a:rPr>
              <a:t>… a józan mértékhez igazodik</a:t>
            </a:r>
            <a:r>
              <a:rPr lang="hu-HU" sz="1100" i="1" dirty="0" smtClean="0">
                <a:solidFill>
                  <a:srgbClr val="002060"/>
                </a:solidFill>
                <a:latin typeface="Bookman Old Style" panose="02050604050505020204" pitchFamily="18" charset="0"/>
              </a:rPr>
              <a:t>.”</a:t>
            </a:r>
            <a:endParaRPr lang="hu-HU" sz="1100" dirty="0" smtClean="0">
              <a:solidFill>
                <a:srgbClr val="002060"/>
              </a:solidFill>
              <a:latin typeface="Bookman Old Style" panose="02050604050505020204" pitchFamily="18" charset="0"/>
            </a:endParaRPr>
          </a:p>
          <a:p>
            <a:pPr marL="0" indent="0" algn="ctr">
              <a:buNone/>
            </a:pPr>
            <a:endParaRPr lang="hu-HU" sz="400" dirty="0" smtClean="0">
              <a:solidFill>
                <a:srgbClr val="002060"/>
              </a:solidFill>
              <a:latin typeface="Bookman Old Style" panose="02050604050505020204" pitchFamily="18" charset="0"/>
            </a:endParaRPr>
          </a:p>
          <a:p>
            <a:pPr marL="0" indent="0" algn="ctr">
              <a:buNone/>
            </a:pPr>
            <a:r>
              <a:rPr lang="hu-HU" sz="1100" dirty="0" smtClean="0">
                <a:solidFill>
                  <a:srgbClr val="002060"/>
                </a:solidFill>
                <a:latin typeface="Bookman Old Style" panose="02050604050505020204" pitchFamily="18" charset="0"/>
              </a:rPr>
              <a:t>A </a:t>
            </a:r>
            <a:r>
              <a:rPr lang="hu-HU" sz="1100" dirty="0">
                <a:solidFill>
                  <a:srgbClr val="002060"/>
                </a:solidFill>
                <a:latin typeface="Bookman Old Style" panose="02050604050505020204" pitchFamily="18" charset="0"/>
              </a:rPr>
              <a:t>technológiákban rejlő lehetőségek kiaknázása mellett </a:t>
            </a:r>
            <a:endParaRPr lang="hu-HU" sz="1100" dirty="0" smtClean="0">
              <a:solidFill>
                <a:srgbClr val="002060"/>
              </a:solidFill>
              <a:latin typeface="Bookman Old Style" panose="02050604050505020204" pitchFamily="18" charset="0"/>
            </a:endParaRPr>
          </a:p>
          <a:p>
            <a:pPr marL="0" indent="0" algn="ctr">
              <a:spcBef>
                <a:spcPts val="0"/>
              </a:spcBef>
              <a:buNone/>
            </a:pPr>
            <a:r>
              <a:rPr lang="hu-HU" sz="1100" dirty="0">
                <a:solidFill>
                  <a:srgbClr val="002060"/>
                </a:solidFill>
                <a:latin typeface="Bookman Old Style" panose="02050604050505020204" pitchFamily="18" charset="0"/>
              </a:rPr>
              <a:t>a</a:t>
            </a:r>
            <a:r>
              <a:rPr lang="hu-HU" sz="1100" dirty="0" smtClean="0">
                <a:solidFill>
                  <a:srgbClr val="002060"/>
                </a:solidFill>
                <a:latin typeface="Bookman Old Style" panose="02050604050505020204" pitchFamily="18" charset="0"/>
              </a:rPr>
              <a:t> mértékletesség </a:t>
            </a:r>
            <a:r>
              <a:rPr lang="hu-HU" sz="1100" dirty="0">
                <a:solidFill>
                  <a:srgbClr val="002060"/>
                </a:solidFill>
                <a:latin typeface="Bookman Old Style" panose="02050604050505020204" pitchFamily="18" charset="0"/>
              </a:rPr>
              <a:t>elvének tudatosítása is elvárt</a:t>
            </a:r>
            <a:r>
              <a:rPr lang="hu-HU" sz="1100" dirty="0" smtClean="0">
                <a:solidFill>
                  <a:srgbClr val="002060"/>
                </a:solidFill>
                <a:latin typeface="Bookman Old Style" panose="02050604050505020204" pitchFamily="18" charset="0"/>
              </a:rPr>
              <a:t>.</a:t>
            </a:r>
          </a:p>
          <a:p>
            <a:pPr marL="0" indent="0" algn="just">
              <a:buNone/>
            </a:pPr>
            <a:r>
              <a:rPr lang="hu-HU" sz="1100" dirty="0">
                <a:solidFill>
                  <a:srgbClr val="002060"/>
                </a:solidFill>
                <a:latin typeface="Bookman Old Style" panose="02050604050505020204" pitchFamily="18" charset="0"/>
              </a:rPr>
              <a:t>Módszerek, megcselekedhető javaslatok:</a:t>
            </a:r>
          </a:p>
          <a:p>
            <a:pPr algn="just">
              <a:buFontTx/>
              <a:buChar char="-"/>
            </a:pPr>
            <a:r>
              <a:rPr lang="hu-HU" sz="1100" dirty="0">
                <a:solidFill>
                  <a:srgbClr val="002060"/>
                </a:solidFill>
                <a:latin typeface="Bookman Old Style" panose="02050604050505020204" pitchFamily="18" charset="0"/>
              </a:rPr>
              <a:t>energiaracionalizált és </a:t>
            </a:r>
            <a:r>
              <a:rPr lang="hu-HU" sz="1100" dirty="0" err="1" smtClean="0">
                <a:solidFill>
                  <a:srgbClr val="000066"/>
                </a:solidFill>
                <a:latin typeface="Bookman Old Style" panose="02050604050505020204" pitchFamily="18" charset="0"/>
              </a:rPr>
              <a:t>e</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N</a:t>
            </a:r>
            <a:r>
              <a:rPr lang="hu-HU" sz="1100" dirty="0" err="1" smtClean="0">
                <a:solidFill>
                  <a:srgbClr val="000066"/>
                </a:solidFill>
                <a:latin typeface="Bookman Old Style" panose="02050604050505020204" pitchFamily="18" charset="0"/>
              </a:rPr>
              <a:t>e</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RG</a:t>
            </a:r>
            <a:r>
              <a:rPr lang="hu-HU" sz="1100" dirty="0" err="1" smtClean="0">
                <a:solidFill>
                  <a:srgbClr val="000066"/>
                </a:solidFill>
                <a:latin typeface="Bookman Old Style" panose="02050604050505020204" pitchFamily="18" charset="0"/>
              </a:rPr>
              <a:t>et</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I</a:t>
            </a:r>
            <a:r>
              <a:rPr lang="hu-HU" sz="1100" dirty="0" err="1" smtClean="0">
                <a:solidFill>
                  <a:srgbClr val="000066"/>
                </a:solidFill>
                <a:latin typeface="Bookman Old Style" panose="02050604050505020204" pitchFamily="18" charset="0"/>
              </a:rPr>
              <a:t>k</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A</a:t>
            </a:r>
            <a:r>
              <a:rPr lang="hu-HU" sz="1100" dirty="0" smtClean="0">
                <a:solidFill>
                  <a:schemeClr val="tx1">
                    <a:lumMod val="85000"/>
                    <a:lumOff val="15000"/>
                  </a:schemeClr>
                </a:solidFill>
                <a:latin typeface="Bookman Old Style" panose="02050604050505020204" pitchFamily="18" charset="0"/>
              </a:rPr>
              <a:t> </a:t>
            </a:r>
            <a:r>
              <a:rPr lang="hu-HU" sz="1100" dirty="0">
                <a:solidFill>
                  <a:schemeClr val="tx1">
                    <a:lumMod val="85000"/>
                    <a:lumOff val="15000"/>
                  </a:schemeClr>
                </a:solidFill>
                <a:latin typeface="Bookman Old Style" panose="02050604050505020204" pitchFamily="18" charset="0"/>
              </a:rPr>
              <a:t>központú </a:t>
            </a:r>
            <a:r>
              <a:rPr lang="hu-HU" sz="1100" dirty="0">
                <a:solidFill>
                  <a:srgbClr val="002060"/>
                </a:solidFill>
                <a:latin typeface="Bookman Old Style" panose="02050604050505020204" pitchFamily="18" charset="0"/>
              </a:rPr>
              <a:t>magatartásformára oktatás (</a:t>
            </a:r>
            <a:r>
              <a:rPr lang="hu-HU" sz="1100" dirty="0" err="1">
                <a:solidFill>
                  <a:srgbClr val="002060"/>
                </a:solidFill>
                <a:latin typeface="Bookman Old Style" panose="02050604050505020204" pitchFamily="18" charset="0"/>
              </a:rPr>
              <a:t>tanítás+tanulás</a:t>
            </a:r>
            <a:r>
              <a:rPr lang="hu-HU" sz="1100" dirty="0">
                <a:solidFill>
                  <a:srgbClr val="002060"/>
                </a:solidFill>
                <a:latin typeface="Bookman Old Style" panose="02050604050505020204" pitchFamily="18" charset="0"/>
              </a:rPr>
              <a:t>), ösztönzés</a:t>
            </a:r>
            <a:r>
              <a:rPr lang="hu-HU" sz="1100" dirty="0" smtClean="0">
                <a:solidFill>
                  <a:srgbClr val="002060"/>
                </a:solidFill>
                <a:latin typeface="Bookman Old Style" panose="02050604050505020204" pitchFamily="18" charset="0"/>
              </a:rPr>
              <a:t>;</a:t>
            </a:r>
            <a:endParaRPr lang="hu-HU" sz="1100" dirty="0">
              <a:solidFill>
                <a:srgbClr val="002060"/>
              </a:solidFill>
              <a:latin typeface="Bookman Old Style" panose="02050604050505020204" pitchFamily="18" charset="0"/>
            </a:endParaRPr>
          </a:p>
          <a:p>
            <a:pPr algn="just">
              <a:buFontTx/>
              <a:buChar char="-"/>
            </a:pPr>
            <a:r>
              <a:rPr lang="hu-HU" sz="1100" dirty="0">
                <a:solidFill>
                  <a:srgbClr val="002060"/>
                </a:solidFill>
                <a:latin typeface="Bookman Old Style" panose="02050604050505020204" pitchFamily="18" charset="0"/>
              </a:rPr>
              <a:t>jobb hatásfokú eszközök, berendezések, létesítmények, technológiák alkalmazása;</a:t>
            </a:r>
          </a:p>
          <a:p>
            <a:pPr algn="just">
              <a:buFontTx/>
              <a:buChar char="-"/>
            </a:pPr>
            <a:r>
              <a:rPr lang="hu-HU" sz="1100" dirty="0">
                <a:solidFill>
                  <a:srgbClr val="002060"/>
                </a:solidFill>
                <a:latin typeface="Bookman Old Style" panose="02050604050505020204" pitchFamily="18" charset="0"/>
              </a:rPr>
              <a:t>kiforrott technológiák </a:t>
            </a:r>
            <a:r>
              <a:rPr lang="hu-HU" sz="1100" dirty="0" smtClean="0">
                <a:solidFill>
                  <a:srgbClr val="002060"/>
                </a:solidFill>
                <a:latin typeface="Bookman Old Style" panose="02050604050505020204" pitchFamily="18" charset="0"/>
              </a:rPr>
              <a:t>használata, elterjedése</a:t>
            </a:r>
            <a:endParaRPr lang="hu-HU" sz="1100" dirty="0">
              <a:solidFill>
                <a:srgbClr val="002060"/>
              </a:solidFill>
              <a:latin typeface="Bookman Old Style" panose="02050604050505020204" pitchFamily="18" charset="0"/>
            </a:endParaRPr>
          </a:p>
          <a:p>
            <a:pPr algn="just">
              <a:buFontTx/>
              <a:buChar char="-"/>
            </a:pPr>
            <a:r>
              <a:rPr lang="hu-HU" sz="1100" dirty="0" err="1">
                <a:solidFill>
                  <a:srgbClr val="002060"/>
                </a:solidFill>
                <a:latin typeface="Bookman Old Style" panose="02050604050505020204" pitchFamily="18" charset="0"/>
                <a:hlinkClick r:id="rId3" action="ppaction://hlinksldjump"/>
              </a:rPr>
              <a:t>tutorok</a:t>
            </a:r>
            <a:r>
              <a:rPr lang="hu-HU" sz="1100" dirty="0">
                <a:solidFill>
                  <a:srgbClr val="002060"/>
                </a:solidFill>
                <a:latin typeface="Bookman Old Style" panose="02050604050505020204" pitchFamily="18" charset="0"/>
              </a:rPr>
              <a:t> és </a:t>
            </a:r>
            <a:r>
              <a:rPr lang="hu-HU" sz="1100" dirty="0">
                <a:solidFill>
                  <a:srgbClr val="002060"/>
                </a:solidFill>
                <a:latin typeface="Bookman Old Style" panose="02050604050505020204" pitchFamily="18" charset="0"/>
                <a:hlinkClick r:id="rId4" action="ppaction://hlinksldjump"/>
              </a:rPr>
              <a:t>mentorok</a:t>
            </a:r>
            <a:r>
              <a:rPr lang="hu-HU" sz="1100" dirty="0">
                <a:solidFill>
                  <a:srgbClr val="002060"/>
                </a:solidFill>
                <a:latin typeface="Bookman Old Style" panose="02050604050505020204" pitchFamily="18" charset="0"/>
              </a:rPr>
              <a:t> iránymutatása</a:t>
            </a:r>
            <a:endParaRPr lang="hu-HU" sz="400" i="1" dirty="0">
              <a:solidFill>
                <a:srgbClr val="002060"/>
              </a:solidFill>
              <a:latin typeface="Bookman Old Style" panose="02050604050505020204" pitchFamily="18" charset="0"/>
            </a:endParaRPr>
          </a:p>
          <a:p>
            <a:pPr marL="0" indent="0" algn="just">
              <a:spcBef>
                <a:spcPts val="0"/>
              </a:spcBef>
              <a:buNone/>
            </a:pPr>
            <a:endParaRPr lang="hu-HU" sz="1100" dirty="0" smtClean="0">
              <a:solidFill>
                <a:srgbClr val="002060"/>
              </a:solidFill>
              <a:latin typeface="Bookman Old Style" panose="02050604050505020204" pitchFamily="18" charset="0"/>
            </a:endParaRPr>
          </a:p>
          <a:p>
            <a:pPr marL="0" indent="0" algn="just">
              <a:buNone/>
            </a:pPr>
            <a:r>
              <a:rPr lang="hu-HU" sz="1100" dirty="0" smtClean="0">
                <a:solidFill>
                  <a:srgbClr val="002060"/>
                </a:solidFill>
                <a:latin typeface="Bookman Old Style" panose="02050604050505020204" pitchFamily="18" charset="0"/>
              </a:rPr>
              <a:t>A </a:t>
            </a:r>
            <a:r>
              <a:rPr lang="hu-HU" sz="1100" dirty="0">
                <a:solidFill>
                  <a:srgbClr val="002060"/>
                </a:solidFill>
                <a:latin typeface="Bookman Old Style" panose="02050604050505020204" pitchFamily="18" charset="0"/>
              </a:rPr>
              <a:t>tanulás során elsajátított ismeretek – mint pszichikus </a:t>
            </a:r>
            <a:r>
              <a:rPr lang="hu-HU" sz="1100" dirty="0" smtClean="0">
                <a:solidFill>
                  <a:srgbClr val="002060"/>
                </a:solidFill>
                <a:latin typeface="Bookman Old Style" panose="02050604050505020204" pitchFamily="18" charset="0"/>
              </a:rPr>
              <a:t>képződmények – ugyanis képesek kibillenteni az addigi egyensúlyából, optimális esetben viselkedésváltozást, viselkedésmintákat eredményeznek.</a:t>
            </a:r>
          </a:p>
        </p:txBody>
      </p:sp>
      <p:sp>
        <p:nvSpPr>
          <p:cNvPr id="7" name="Dia számának helye 6"/>
          <p:cNvSpPr>
            <a:spLocks noGrp="1"/>
          </p:cNvSpPr>
          <p:nvPr>
            <p:ph type="sldNum" sz="quarter" idx="12"/>
          </p:nvPr>
        </p:nvSpPr>
        <p:spPr/>
        <p:txBody>
          <a:bodyPr/>
          <a:lstStyle/>
          <a:p>
            <a:fld id="{192B002B-B781-45B3-BB32-AFC9CEE44CF6}" type="slidenum">
              <a:rPr lang="hu-HU" smtClean="0"/>
              <a:t>17</a:t>
            </a:fld>
            <a:endParaRPr lang="hu-HU"/>
          </a:p>
        </p:txBody>
      </p:sp>
      <p:sp>
        <p:nvSpPr>
          <p:cNvPr id="6" name="Téglalap 5">
            <a:hlinkClick r:id="rId5"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6"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0" name="Téglalap 9">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1070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ép 1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714250" y="906069"/>
            <a:ext cx="2169148" cy="1216690"/>
          </a:xfrm>
          <a:prstGeom prst="rect">
            <a:avLst/>
          </a:prstGeom>
        </p:spPr>
      </p:pic>
      <p:sp>
        <p:nvSpPr>
          <p:cNvPr id="3" name="Tartalom helye 2"/>
          <p:cNvSpPr>
            <a:spLocks noGrp="1"/>
          </p:cNvSpPr>
          <p:nvPr>
            <p:ph idx="1"/>
          </p:nvPr>
        </p:nvSpPr>
        <p:spPr>
          <a:xfrm>
            <a:off x="338666" y="313266"/>
            <a:ext cx="6493933" cy="3031595"/>
          </a:xfrm>
        </p:spPr>
        <p:txBody>
          <a:bodyPr>
            <a:normAutofit/>
          </a:bodyPr>
          <a:lstStyle/>
          <a:p>
            <a:pPr marL="0" indent="0" algn="just">
              <a:buNone/>
            </a:pPr>
            <a:r>
              <a:rPr lang="hu-HU" sz="1100" dirty="0" smtClean="0">
                <a:solidFill>
                  <a:srgbClr val="002060"/>
                </a:solidFill>
                <a:latin typeface="Bookman Old Style" panose="02050604050505020204" pitchFamily="18" charset="0"/>
              </a:rPr>
              <a:t>Az eredmények integrálásával pedig magasabb szintű megközelítések születnek, ahol a tapasztalat elsődleges az optimizmussal szemben. Ez egy olyan szertartás, amely előkészítést, rákészülést, megalapozást igényel, de mindenekelőtt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kontemplációval</a:t>
            </a:r>
            <a:r>
              <a:rPr lang="hu-HU" sz="1100" dirty="0" smtClean="0">
                <a:solidFill>
                  <a:srgbClr val="002060"/>
                </a:solidFill>
                <a:latin typeface="Bookman Old Style" panose="02050604050505020204" pitchFamily="18" charset="0"/>
              </a:rPr>
              <a:t> (szemlélődéssel, elmélkedéssel, elmélyedéssel) kezdődik és e folyamatban kiválóan alkalmazható a 4 </a:t>
            </a:r>
            <a:r>
              <a:rPr lang="hu-HU" sz="1100" dirty="0" err="1" smtClean="0">
                <a:solidFill>
                  <a:srgbClr val="002060"/>
                </a:solidFill>
                <a:latin typeface="Bookman Old Style" panose="02050604050505020204" pitchFamily="18" charset="0"/>
              </a:rPr>
              <a:t>kabbalisztikus</a:t>
            </a:r>
            <a:r>
              <a:rPr lang="hu-HU" sz="1100" dirty="0" smtClean="0">
                <a:solidFill>
                  <a:srgbClr val="002060"/>
                </a:solidFill>
                <a:latin typeface="Bookman Old Style" panose="02050604050505020204" pitchFamily="18" charset="0"/>
              </a:rPr>
              <a:t> erény:</a:t>
            </a:r>
            <a:endParaRPr lang="hu-HU" sz="1100" dirty="0">
              <a:solidFill>
                <a:schemeClr val="accent1">
                  <a:lumMod val="50000"/>
                </a:schemeClr>
              </a:solidFill>
              <a:latin typeface="Bookman Old Style" panose="02050604050505020204" pitchFamily="18" charset="0"/>
            </a:endParaRPr>
          </a:p>
          <a:p>
            <a:pPr algn="just">
              <a:spcBef>
                <a:spcPts val="600"/>
              </a:spcBef>
              <a:buFontTx/>
              <a:buChar char="-"/>
            </a:pPr>
            <a:r>
              <a:rPr lang="hu-HU" sz="1100" dirty="0">
                <a:solidFill>
                  <a:schemeClr val="accent1">
                    <a:lumMod val="50000"/>
                  </a:schemeClr>
                </a:solidFill>
                <a:latin typeface="Bookman Old Style" panose="02050604050505020204" pitchFamily="18" charset="0"/>
              </a:rPr>
              <a:t>tudni</a:t>
            </a:r>
          </a:p>
          <a:p>
            <a:pPr algn="just">
              <a:spcBef>
                <a:spcPts val="600"/>
              </a:spcBef>
              <a:buFontTx/>
              <a:buChar char="-"/>
            </a:pPr>
            <a:r>
              <a:rPr lang="hu-HU" sz="1100" dirty="0">
                <a:solidFill>
                  <a:schemeClr val="accent1">
                    <a:lumMod val="50000"/>
                  </a:schemeClr>
                </a:solidFill>
                <a:latin typeface="Bookman Old Style" panose="02050604050505020204" pitchFamily="18" charset="0"/>
              </a:rPr>
              <a:t>merni</a:t>
            </a:r>
          </a:p>
          <a:p>
            <a:pPr algn="just">
              <a:spcBef>
                <a:spcPts val="600"/>
              </a:spcBef>
              <a:buFontTx/>
              <a:buChar char="-"/>
            </a:pPr>
            <a:r>
              <a:rPr lang="hu-HU" sz="1100" dirty="0">
                <a:solidFill>
                  <a:schemeClr val="accent1">
                    <a:lumMod val="50000"/>
                  </a:schemeClr>
                </a:solidFill>
                <a:latin typeface="Bookman Old Style" panose="02050604050505020204" pitchFamily="18" charset="0"/>
              </a:rPr>
              <a:t>akarni</a:t>
            </a:r>
          </a:p>
          <a:p>
            <a:pPr algn="just">
              <a:spcBef>
                <a:spcPts val="600"/>
              </a:spcBef>
              <a:buFontTx/>
              <a:buChar char="-"/>
            </a:pPr>
            <a:r>
              <a:rPr lang="hu-HU" sz="1100" dirty="0" smtClean="0">
                <a:solidFill>
                  <a:schemeClr val="accent1">
                    <a:lumMod val="50000"/>
                  </a:schemeClr>
                </a:solidFill>
                <a:latin typeface="Bookman Old Style" panose="02050604050505020204" pitchFamily="18" charset="0"/>
              </a:rPr>
              <a:t>hallgatni</a:t>
            </a:r>
            <a:endParaRPr lang="hu-HU" sz="1100" dirty="0" smtClean="0">
              <a:solidFill>
                <a:srgbClr val="002060"/>
              </a:solidFill>
              <a:latin typeface="Bookman Old Style" panose="02050604050505020204" pitchFamily="18" charset="0"/>
            </a:endParaRPr>
          </a:p>
          <a:p>
            <a:pPr marL="0" indent="0" algn="just">
              <a:buNone/>
            </a:pPr>
            <a:r>
              <a:rPr lang="hu-HU" sz="1100" dirty="0" smtClean="0">
                <a:solidFill>
                  <a:srgbClr val="002060"/>
                </a:solidFill>
                <a:latin typeface="Bookman Old Style" panose="02050604050505020204" pitchFamily="18" charset="0"/>
              </a:rPr>
              <a:t>Viszont az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idő</a:t>
            </a:r>
            <a:r>
              <a:rPr lang="hu-HU" sz="1100" dirty="0" smtClean="0">
                <a:solidFill>
                  <a:srgbClr val="002060"/>
                </a:solidFill>
                <a:latin typeface="Bookman Old Style" panose="02050604050505020204" pitchFamily="18" charset="0"/>
              </a:rPr>
              <a:t> – mint nem megújuló energiaforrás – korlátozó tényező.</a:t>
            </a:r>
          </a:p>
          <a:p>
            <a:pPr marL="0" indent="0" algn="ctr">
              <a:buNone/>
            </a:pPr>
            <a:r>
              <a:rPr lang="hu-HU" sz="1100" b="1" dirty="0" smtClean="0">
                <a:solidFill>
                  <a:srgbClr val="002060"/>
                </a:solidFill>
                <a:latin typeface="Bookman Old Style" panose="02050604050505020204" pitchFamily="18" charset="0"/>
              </a:rPr>
              <a:t>DE</a:t>
            </a:r>
            <a:r>
              <a:rPr lang="hu-HU" sz="1100" b="1" dirty="0">
                <a:solidFill>
                  <a:srgbClr val="002060"/>
                </a:solidFill>
                <a:latin typeface="Bookman Old Style" panose="02050604050505020204" pitchFamily="18" charset="0"/>
              </a:rPr>
              <a:t>:</a:t>
            </a:r>
            <a:r>
              <a:rPr lang="hu-HU" sz="1100" dirty="0">
                <a:solidFill>
                  <a:srgbClr val="002060"/>
                </a:solidFill>
                <a:latin typeface="Bookman Old Style" panose="02050604050505020204" pitchFamily="18" charset="0"/>
              </a:rPr>
              <a:t> modellezés, szimuláció az energiaszektor keret- és peremfeltételei szabta korlátok között</a:t>
            </a:r>
          </a:p>
          <a:p>
            <a:pPr marL="0" indent="0" algn="just">
              <a:buNone/>
            </a:pPr>
            <a:r>
              <a:rPr lang="hu-HU" sz="1100" dirty="0">
                <a:solidFill>
                  <a:srgbClr val="002060"/>
                </a:solidFill>
                <a:latin typeface="Bookman Old Style" panose="02050604050505020204" pitchFamily="18" charset="0"/>
              </a:rPr>
              <a:t>A modell hasonló a modellezetthez (valósághoz), a vizsgálat szempontjából fontos jellemzőket felerősítjük, míg a többit elhanyagoljuk – ilyen módon különböző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(energia)modellek </a:t>
            </a:r>
            <a:r>
              <a:rPr lang="hu-HU" sz="1100" dirty="0">
                <a:solidFill>
                  <a:srgbClr val="002060"/>
                </a:solidFill>
                <a:latin typeface="Bookman Old Style" panose="02050604050505020204" pitchFamily="18" charset="0"/>
              </a:rPr>
              <a:t>alkothatók.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Szimuláció</a:t>
            </a:r>
            <a:r>
              <a:rPr lang="hu-HU" sz="1100" dirty="0">
                <a:solidFill>
                  <a:srgbClr val="002060"/>
                </a:solidFill>
                <a:latin typeface="Bookman Old Style" panose="02050604050505020204" pitchFamily="18" charset="0"/>
              </a:rPr>
              <a:t> segítségével pedig extrém körülmények is detektálhatók, </a:t>
            </a:r>
            <a:r>
              <a:rPr lang="hu-HU" sz="1100" dirty="0" smtClean="0">
                <a:solidFill>
                  <a:srgbClr val="002060"/>
                </a:solidFill>
                <a:latin typeface="Bookman Old Style" panose="02050604050505020204" pitchFamily="18" charset="0"/>
              </a:rPr>
              <a:t>analizálhatók, úgymint:</a:t>
            </a:r>
            <a:endParaRPr lang="hu-HU" sz="1100" dirty="0">
              <a:solidFill>
                <a:srgbClr val="002060"/>
              </a:solidFill>
              <a:latin typeface="Bookman Old Style" panose="02050604050505020204" pitchFamily="18" charset="0"/>
            </a:endParaRPr>
          </a:p>
        </p:txBody>
      </p:sp>
      <p:sp>
        <p:nvSpPr>
          <p:cNvPr id="7" name="Dia számának helye 6"/>
          <p:cNvSpPr>
            <a:spLocks noGrp="1"/>
          </p:cNvSpPr>
          <p:nvPr>
            <p:ph type="sldNum" sz="quarter" idx="12"/>
          </p:nvPr>
        </p:nvSpPr>
        <p:spPr/>
        <p:txBody>
          <a:bodyPr/>
          <a:lstStyle/>
          <a:p>
            <a:fld id="{192B002B-B781-45B3-BB32-AFC9CEE44CF6}" type="slidenum">
              <a:rPr lang="hu-HU" smtClean="0"/>
              <a:t>18</a:t>
            </a:fld>
            <a:endParaRPr lang="hu-HU"/>
          </a:p>
        </p:txBody>
      </p:sp>
      <p:pic>
        <p:nvPicPr>
          <p:cNvPr id="4" name="Kép 3"/>
          <p:cNvPicPr>
            <a:picLocks noChangeAspect="1"/>
          </p:cNvPicPr>
          <p:nvPr/>
        </p:nvPicPr>
        <p:blipFill rotWithShape="1">
          <a:blip r:embed="rId3" cstate="print">
            <a:extLst>
              <a:ext uri="{28A0092B-C50C-407E-A947-70E740481C1C}">
                <a14:useLocalDpi xmlns:a14="http://schemas.microsoft.com/office/drawing/2010/main" val="0"/>
              </a:ext>
            </a:extLst>
          </a:blip>
          <a:srcRect t="19281" b="18553"/>
          <a:stretch/>
        </p:blipFill>
        <p:spPr>
          <a:xfrm>
            <a:off x="0" y="3344863"/>
            <a:ext cx="3111767" cy="2032000"/>
          </a:xfrm>
          <a:prstGeom prst="rect">
            <a:avLst/>
          </a:prstGeom>
        </p:spPr>
      </p:pic>
      <p:sp>
        <p:nvSpPr>
          <p:cNvPr id="6" name="Szövegdoboz 5"/>
          <p:cNvSpPr txBox="1"/>
          <p:nvPr/>
        </p:nvSpPr>
        <p:spPr>
          <a:xfrm rot="21040894">
            <a:off x="823365" y="3638452"/>
            <a:ext cx="1731623" cy="584775"/>
          </a:xfrm>
          <a:prstGeom prst="rect">
            <a:avLst/>
          </a:prstGeom>
          <a:solidFill>
            <a:schemeClr val="bg1"/>
          </a:solidFill>
        </p:spPr>
        <p:txBody>
          <a:bodyPr wrap="square" lIns="0" tIns="0" rIns="0" bIns="0" rtlCol="0">
            <a:spAutoFit/>
          </a:bodyPr>
          <a:lstStyle/>
          <a:p>
            <a:pPr algn="ctr"/>
            <a:r>
              <a:rPr lang="hu-HU" sz="3800" dirty="0" smtClean="0">
                <a:solidFill>
                  <a:schemeClr val="tx1">
                    <a:lumMod val="65000"/>
                    <a:lumOff val="35000"/>
                  </a:schemeClr>
                </a:solidFill>
                <a:latin typeface="Bookman Old Style" panose="02050604050505020204" pitchFamily="18" charset="0"/>
              </a:rPr>
              <a:t>2022…</a:t>
            </a:r>
            <a:endParaRPr lang="hu-HU" sz="3800" dirty="0">
              <a:solidFill>
                <a:schemeClr val="tx1">
                  <a:lumMod val="65000"/>
                  <a:lumOff val="35000"/>
                </a:schemeClr>
              </a:solidFill>
              <a:latin typeface="Bookman Old Style" panose="02050604050505020204" pitchFamily="18" charset="0"/>
            </a:endParaRPr>
          </a:p>
        </p:txBody>
      </p:sp>
      <p:sp>
        <p:nvSpPr>
          <p:cNvPr id="8" name="Téglalap 7">
            <a:hlinkClick r:id="rId4"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9" name="Téglalap 8">
            <a:hlinkClick r:id="rId5"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0" name="Téglalap 9">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4" name="Téglalap 13"/>
          <p:cNvSpPr/>
          <p:nvPr/>
        </p:nvSpPr>
        <p:spPr>
          <a:xfrm>
            <a:off x="3248024" y="3079977"/>
            <a:ext cx="3584575" cy="2046714"/>
          </a:xfrm>
          <a:prstGeom prst="rect">
            <a:avLst/>
          </a:prstGeom>
        </p:spPr>
        <p:txBody>
          <a:bodyPr>
            <a:spAutoFit/>
          </a:bodyPr>
          <a:lstStyle/>
          <a:p>
            <a:pPr marL="171450" indent="-171450" algn="just">
              <a:buFontTx/>
              <a:buChar char="-"/>
            </a:pPr>
            <a:r>
              <a:rPr lang="hu-HU" sz="1100" dirty="0" smtClean="0">
                <a:solidFill>
                  <a:srgbClr val="002060"/>
                </a:solidFill>
                <a:latin typeface="Bookman Old Style" panose="02050604050505020204" pitchFamily="18" charset="0"/>
              </a:rPr>
              <a:t>kritikus fogyasztás,</a:t>
            </a:r>
          </a:p>
          <a:p>
            <a:pPr marL="171450" indent="-171450" algn="just">
              <a:buFontTx/>
              <a:buChar char="-"/>
            </a:pPr>
            <a:r>
              <a:rPr lang="hu-HU" sz="1100" dirty="0">
                <a:solidFill>
                  <a:srgbClr val="002060"/>
                </a:solidFill>
                <a:latin typeface="Bookman Old Style" panose="02050604050505020204" pitchFamily="18" charset="0"/>
              </a:rPr>
              <a:t>a</a:t>
            </a:r>
            <a:r>
              <a:rPr lang="hu-HU" sz="1100" dirty="0" smtClean="0">
                <a:solidFill>
                  <a:srgbClr val="002060"/>
                </a:solidFill>
                <a:latin typeface="Bookman Old Style" panose="02050604050505020204" pitchFamily="18" charset="0"/>
              </a:rPr>
              <a:t>ntropogén hatások,</a:t>
            </a:r>
          </a:p>
          <a:p>
            <a:pPr marL="171450" indent="-171450" algn="just">
              <a:buFontTx/>
              <a:buChar char="-"/>
            </a:pPr>
            <a:r>
              <a:rPr lang="hu-HU" sz="1100" dirty="0">
                <a:solidFill>
                  <a:srgbClr val="002060"/>
                </a:solidFill>
                <a:latin typeface="Bookman Old Style" panose="02050604050505020204" pitchFamily="18" charset="0"/>
              </a:rPr>
              <a:t>k</a:t>
            </a:r>
            <a:r>
              <a:rPr lang="hu-HU" sz="1100" dirty="0" smtClean="0">
                <a:solidFill>
                  <a:srgbClr val="002060"/>
                </a:solidFill>
                <a:latin typeface="Bookman Old Style" panose="02050604050505020204" pitchFamily="18" charset="0"/>
              </a:rPr>
              <a:t>ülönböző társadalmi viszonyok,</a:t>
            </a:r>
          </a:p>
          <a:p>
            <a:pPr marL="171450" indent="-171450" algn="just">
              <a:buFontTx/>
              <a:buChar char="-"/>
            </a:pPr>
            <a:r>
              <a:rPr lang="hu-HU" sz="1100" dirty="0" smtClean="0">
                <a:solidFill>
                  <a:srgbClr val="002060"/>
                </a:solidFill>
                <a:latin typeface="Bookman Old Style" panose="02050604050505020204" pitchFamily="18" charset="0"/>
              </a:rPr>
              <a:t>egyedi/egyéni intenciók,</a:t>
            </a:r>
          </a:p>
          <a:p>
            <a:pPr marL="171450" indent="-171450" algn="just">
              <a:buFontTx/>
              <a:buChar char="-"/>
            </a:pPr>
            <a:r>
              <a:rPr lang="hu-HU" sz="1100" dirty="0">
                <a:solidFill>
                  <a:srgbClr val="002060"/>
                </a:solidFill>
                <a:latin typeface="Bookman Old Style" panose="02050604050505020204" pitchFamily="18" charset="0"/>
              </a:rPr>
              <a:t>k</a:t>
            </a:r>
            <a:r>
              <a:rPr lang="hu-HU" sz="1100" dirty="0" smtClean="0">
                <a:solidFill>
                  <a:srgbClr val="002060"/>
                </a:solidFill>
                <a:latin typeface="Bookman Old Style" panose="02050604050505020204" pitchFamily="18" charset="0"/>
              </a:rPr>
              <a:t>özízlés.</a:t>
            </a:r>
          </a:p>
          <a:p>
            <a:pPr algn="just"/>
            <a:endParaRPr lang="hu-HU" sz="400" dirty="0" smtClean="0">
              <a:solidFill>
                <a:srgbClr val="002060"/>
              </a:solidFill>
              <a:latin typeface="Bookman Old Style" panose="02050604050505020204" pitchFamily="18" charset="0"/>
            </a:endParaRPr>
          </a:p>
          <a:p>
            <a:pPr algn="just"/>
            <a:r>
              <a:rPr lang="hu-HU" sz="1100" dirty="0" smtClean="0">
                <a:solidFill>
                  <a:srgbClr val="002060"/>
                </a:solidFill>
                <a:latin typeface="Bookman Old Style" panose="02050604050505020204" pitchFamily="18" charset="0"/>
              </a:rPr>
              <a:t>Ilyen módon meghatározó tapasztalatra lehet szert tenni és még a szabályozás (jog</a:t>
            </a:r>
            <a:r>
              <a:rPr lang="hu-HU" sz="1100" dirty="0">
                <a:solidFill>
                  <a:srgbClr val="002060"/>
                </a:solidFill>
                <a:latin typeface="Bookman Old Style" panose="02050604050505020204" pitchFamily="18" charset="0"/>
              </a:rPr>
              <a:t>, „energiajog</a:t>
            </a:r>
            <a:r>
              <a:rPr lang="hu-HU" sz="1100" dirty="0" smtClean="0">
                <a:solidFill>
                  <a:srgbClr val="002060"/>
                </a:solidFill>
                <a:latin typeface="Bookman Old Style" panose="02050604050505020204" pitchFamily="18" charset="0"/>
              </a:rPr>
              <a:t>”) kialakítása is elősegíthető.</a:t>
            </a:r>
            <a:endParaRPr lang="hu-HU" sz="1100" dirty="0">
              <a:solidFill>
                <a:srgbClr val="002060"/>
              </a:solidFill>
              <a:latin typeface="Bookman Old Style" panose="02050604050505020204" pitchFamily="18" charset="0"/>
            </a:endParaRPr>
          </a:p>
          <a:p>
            <a:pPr algn="just"/>
            <a:r>
              <a:rPr lang="hu-HU" sz="1100" dirty="0" smtClean="0">
                <a:solidFill>
                  <a:srgbClr val="002060"/>
                </a:solidFill>
                <a:latin typeface="Bookman Old Style" panose="02050604050505020204" pitchFamily="18" charset="0"/>
              </a:rPr>
              <a:t>Végső soron pedig kialakítható a ’nagykönyv’-</a:t>
            </a:r>
            <a:r>
              <a:rPr lang="hu-HU" sz="1100" dirty="0" err="1" smtClean="0">
                <a:solidFill>
                  <a:srgbClr val="002060"/>
                </a:solidFill>
                <a:latin typeface="Bookman Old Style" panose="02050604050505020204" pitchFamily="18" charset="0"/>
              </a:rPr>
              <a:t>ben</a:t>
            </a:r>
            <a:r>
              <a:rPr lang="hu-HU" sz="1100" dirty="0" smtClean="0">
                <a:solidFill>
                  <a:srgbClr val="002060"/>
                </a:solidFill>
                <a:latin typeface="Bookman Old Style" panose="02050604050505020204" pitchFamily="18" charset="0"/>
              </a:rPr>
              <a:t> megírt módon (de legalább a ’kiskönyv’ szerinti) energiaraktár.</a:t>
            </a:r>
            <a:endParaRPr lang="hu-HU" sz="1100"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958133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052206" y="2231452"/>
            <a:ext cx="1624065" cy="1705951"/>
          </a:xfrm>
          <a:prstGeom prst="rect">
            <a:avLst/>
          </a:prstGeom>
        </p:spPr>
      </p:pic>
      <p:pic>
        <p:nvPicPr>
          <p:cNvPr id="3080" name="Picture 8" descr="https://cdn2.vectorstock.com/i/thumb-large/50/91/cartoon-man-siting-under-blanket-vector-27535091.jpg"/>
          <p:cNvPicPr>
            <a:picLocks noChangeAspect="1" noChangeArrowheads="1"/>
          </p:cNvPicPr>
          <p:nvPr/>
        </p:nvPicPr>
        <p:blipFill rotWithShape="1">
          <a:blip r:embed="rId3">
            <a:extLst>
              <a:ext uri="{28A0092B-C50C-407E-A947-70E740481C1C}">
                <a14:useLocalDpi xmlns:a14="http://schemas.microsoft.com/office/drawing/2010/main" val="0"/>
              </a:ext>
            </a:extLst>
          </a:blip>
          <a:srcRect r="12696"/>
          <a:stretch/>
        </p:blipFill>
        <p:spPr bwMode="auto">
          <a:xfrm flipH="1">
            <a:off x="165051" y="2208055"/>
            <a:ext cx="1456760" cy="1752747"/>
          </a:xfrm>
          <a:prstGeom prst="rect">
            <a:avLst/>
          </a:prstGeom>
          <a:noFill/>
          <a:extLst>
            <a:ext uri="{909E8E84-426E-40DD-AFC4-6F175D3DCCD1}">
              <a14:hiddenFill xmlns:a14="http://schemas.microsoft.com/office/drawing/2010/main">
                <a:solidFill>
                  <a:srgbClr val="FFFFFF"/>
                </a:solidFill>
              </a14:hiddenFill>
            </a:ext>
          </a:extLst>
        </p:spPr>
      </p:pic>
      <p:sp>
        <p:nvSpPr>
          <p:cNvPr id="3" name="Tartalom helye 2"/>
          <p:cNvSpPr>
            <a:spLocks noGrp="1"/>
          </p:cNvSpPr>
          <p:nvPr>
            <p:ph idx="1"/>
          </p:nvPr>
        </p:nvSpPr>
        <p:spPr>
          <a:xfrm>
            <a:off x="364067" y="685800"/>
            <a:ext cx="6477000" cy="4584025"/>
          </a:xfrm>
        </p:spPr>
        <p:txBody>
          <a:bodyPr>
            <a:normAutofit fontScale="92500" lnSpcReduction="20000"/>
          </a:bodyPr>
          <a:lstStyle/>
          <a:p>
            <a:pPr marL="0" indent="0" algn="ctr">
              <a:lnSpc>
                <a:spcPct val="110000"/>
              </a:lnSpc>
              <a:buNone/>
            </a:pPr>
            <a:r>
              <a:rPr lang="hu-HU" sz="1100" b="1" dirty="0" smtClean="0">
                <a:solidFill>
                  <a:schemeClr val="accent1">
                    <a:lumMod val="50000"/>
                  </a:schemeClr>
                </a:solidFill>
                <a:latin typeface="Bookman Old Style" panose="02050604050505020204" pitchFamily="18" charset="0"/>
              </a:rPr>
              <a:t>Felhasznált irodalmak:</a:t>
            </a:r>
          </a:p>
          <a:p>
            <a:pPr marL="0" indent="0" algn="ctr">
              <a:lnSpc>
                <a:spcPct val="110000"/>
              </a:lnSpc>
              <a:buNone/>
            </a:pPr>
            <a:r>
              <a:rPr lang="hu-HU" sz="1100" dirty="0" smtClean="0">
                <a:solidFill>
                  <a:schemeClr val="accent1">
                    <a:lumMod val="50000"/>
                  </a:schemeClr>
                </a:solidFill>
                <a:latin typeface="Bookman Old Style" panose="02050604050505020204" pitchFamily="18" charset="0"/>
              </a:rPr>
              <a:t>Nagy Valéria: Az </a:t>
            </a:r>
            <a:r>
              <a:rPr lang="hu-HU" sz="1100" dirty="0">
                <a:solidFill>
                  <a:schemeClr val="accent1">
                    <a:lumMod val="50000"/>
                  </a:schemeClr>
                </a:solidFill>
                <a:latin typeface="Bookman Old Style" panose="02050604050505020204" pitchFamily="18" charset="0"/>
              </a:rPr>
              <a:t>energia immanens értékének kreatív (j)el(l)</a:t>
            </a:r>
            <a:r>
              <a:rPr lang="hu-HU" sz="1100" dirty="0" err="1">
                <a:solidFill>
                  <a:schemeClr val="accent1">
                    <a:lumMod val="50000"/>
                  </a:schemeClr>
                </a:solidFill>
                <a:latin typeface="Bookman Old Style" panose="02050604050505020204" pitchFamily="18" charset="0"/>
              </a:rPr>
              <a:t>emzése</a:t>
            </a:r>
            <a:r>
              <a:rPr lang="hu-HU" sz="1100" dirty="0">
                <a:solidFill>
                  <a:schemeClr val="accent1">
                    <a:lumMod val="50000"/>
                  </a:schemeClr>
                </a:solidFill>
                <a:latin typeface="Bookman Old Style" panose="02050604050505020204" pitchFamily="18" charset="0"/>
              </a:rPr>
              <a:t> esettanulmányok </a:t>
            </a:r>
            <a:r>
              <a:rPr lang="hu-HU" sz="1100" dirty="0" smtClean="0">
                <a:solidFill>
                  <a:schemeClr val="accent1">
                    <a:lumMod val="50000"/>
                  </a:schemeClr>
                </a:solidFill>
                <a:latin typeface="Bookman Old Style" panose="02050604050505020204" pitchFamily="18" charset="0"/>
              </a:rPr>
              <a:t>segítségével. Energiagazdálkodás 2021 (62), 2-3. pp. 8–12 (</a:t>
            </a:r>
            <a:r>
              <a:rPr lang="hu-HU" sz="1100" dirty="0" smtClean="0">
                <a:solidFill>
                  <a:schemeClr val="accent1">
                    <a:lumMod val="50000"/>
                  </a:schemeClr>
                </a:solidFill>
                <a:latin typeface="Bookman Old Style" panose="02050604050505020204" pitchFamily="18" charset="0"/>
                <a:hlinkClick r:id="rId4"/>
              </a:rPr>
              <a:t>http</a:t>
            </a:r>
            <a:r>
              <a:rPr lang="hu-HU" sz="1100" dirty="0">
                <a:solidFill>
                  <a:schemeClr val="accent1">
                    <a:lumMod val="50000"/>
                  </a:schemeClr>
                </a:solidFill>
                <a:latin typeface="Bookman Old Style" panose="02050604050505020204" pitchFamily="18" charset="0"/>
                <a:hlinkClick r:id="rId4"/>
              </a:rPr>
              <a:t>://</a:t>
            </a:r>
            <a:r>
              <a:rPr lang="hu-HU" sz="1100" dirty="0" smtClean="0">
                <a:solidFill>
                  <a:schemeClr val="accent1">
                    <a:lumMod val="50000"/>
                  </a:schemeClr>
                </a:solidFill>
                <a:latin typeface="Bookman Old Style" panose="02050604050505020204" pitchFamily="18" charset="0"/>
                <a:hlinkClick r:id="rId4"/>
              </a:rPr>
              <a:t>real.mtak.hu/127281/1/ENGA2021_2-3_kivonat_NV.pdf</a:t>
            </a:r>
            <a:r>
              <a:rPr lang="hu-HU" sz="1100" dirty="0" smtClean="0">
                <a:solidFill>
                  <a:schemeClr val="accent1">
                    <a:lumMod val="50000"/>
                  </a:schemeClr>
                </a:solidFill>
                <a:latin typeface="Bookman Old Style" panose="02050604050505020204" pitchFamily="18" charset="0"/>
              </a:rPr>
              <a:t>) </a:t>
            </a:r>
            <a:endParaRPr lang="hu-HU" sz="1100" dirty="0">
              <a:solidFill>
                <a:schemeClr val="accent1">
                  <a:lumMod val="50000"/>
                </a:schemeClr>
              </a:solidFill>
              <a:latin typeface="Bookman Old Style" panose="02050604050505020204" pitchFamily="18" charset="0"/>
            </a:endParaRPr>
          </a:p>
          <a:p>
            <a:pPr marL="0" indent="0" algn="ctr">
              <a:lnSpc>
                <a:spcPct val="110000"/>
              </a:lnSpc>
              <a:buNone/>
            </a:pPr>
            <a:r>
              <a:rPr lang="hu-HU" sz="1100" dirty="0">
                <a:solidFill>
                  <a:schemeClr val="accent1">
                    <a:lumMod val="50000"/>
                  </a:schemeClr>
                </a:solidFill>
                <a:latin typeface="Bookman Old Style" panose="02050604050505020204" pitchFamily="18" charset="0"/>
              </a:rPr>
              <a:t>Zaicz Gábor (</a:t>
            </a:r>
            <a:r>
              <a:rPr lang="hu-HU" sz="1100" dirty="0" err="1">
                <a:solidFill>
                  <a:schemeClr val="accent1">
                    <a:lumMod val="50000"/>
                  </a:schemeClr>
                </a:solidFill>
                <a:latin typeface="Bookman Old Style" panose="02050604050505020204" pitchFamily="18" charset="0"/>
              </a:rPr>
              <a:t>főszerk</a:t>
            </a:r>
            <a:r>
              <a:rPr lang="hu-HU" sz="1100" dirty="0">
                <a:solidFill>
                  <a:schemeClr val="accent1">
                    <a:lumMod val="50000"/>
                  </a:schemeClr>
                </a:solidFill>
                <a:latin typeface="Bookman Old Style" panose="02050604050505020204" pitchFamily="18" charset="0"/>
              </a:rPr>
              <a:t>.): Etimológiai szótár. TINTA Könyvkiadó, Budapest 2006</a:t>
            </a:r>
            <a:r>
              <a:rPr lang="hu-HU" sz="1100" dirty="0" smtClean="0">
                <a:solidFill>
                  <a:schemeClr val="accent1">
                    <a:lumMod val="50000"/>
                  </a:schemeClr>
                </a:solidFill>
                <a:latin typeface="Bookman Old Style" panose="02050604050505020204" pitchFamily="18" charset="0"/>
              </a:rPr>
              <a:t>. (</a:t>
            </a:r>
            <a:r>
              <a:rPr lang="hu-HU" sz="1100" dirty="0" smtClean="0">
                <a:solidFill>
                  <a:schemeClr val="accent1">
                    <a:lumMod val="50000"/>
                  </a:schemeClr>
                </a:solidFill>
                <a:latin typeface="Bookman Old Style" panose="02050604050505020204" pitchFamily="18" charset="0"/>
                <a:hlinkClick r:id="rId5"/>
              </a:rPr>
              <a:t>https</a:t>
            </a:r>
            <a:r>
              <a:rPr lang="hu-HU" sz="1100" dirty="0">
                <a:solidFill>
                  <a:schemeClr val="accent1">
                    <a:lumMod val="50000"/>
                  </a:schemeClr>
                </a:solidFill>
                <a:latin typeface="Bookman Old Style" panose="02050604050505020204" pitchFamily="18" charset="0"/>
                <a:hlinkClick r:id="rId5"/>
              </a:rPr>
              <a:t>://</a:t>
            </a:r>
            <a:r>
              <a:rPr lang="hu-HU" sz="1100" dirty="0" smtClean="0">
                <a:solidFill>
                  <a:schemeClr val="accent1">
                    <a:lumMod val="50000"/>
                  </a:schemeClr>
                </a:solidFill>
                <a:latin typeface="Bookman Old Style" panose="02050604050505020204" pitchFamily="18" charset="0"/>
                <a:hlinkClick r:id="rId5"/>
              </a:rPr>
              <a:t>dtk.tankonyvtar.hu/bitstream/handle/123456789/8879/Etimologiai_szotar.pdf</a:t>
            </a:r>
            <a:r>
              <a:rPr lang="hu-HU" sz="1100" dirty="0" smtClean="0">
                <a:solidFill>
                  <a:schemeClr val="accent1">
                    <a:lumMod val="50000"/>
                  </a:schemeClr>
                </a:solidFill>
                <a:latin typeface="Bookman Old Style" panose="02050604050505020204" pitchFamily="18" charset="0"/>
              </a:rPr>
              <a:t>) </a:t>
            </a:r>
          </a:p>
          <a:p>
            <a:pPr marL="0" indent="0" algn="ctr">
              <a:lnSpc>
                <a:spcPct val="110000"/>
              </a:lnSpc>
              <a:buNone/>
            </a:pPr>
            <a:r>
              <a:rPr lang="hu-HU" sz="1100" dirty="0" smtClean="0">
                <a:solidFill>
                  <a:schemeClr val="accent1">
                    <a:lumMod val="50000"/>
                  </a:schemeClr>
                </a:solidFill>
                <a:latin typeface="Bookman Old Style" panose="02050604050505020204" pitchFamily="18" charset="0"/>
              </a:rPr>
              <a:t>World </a:t>
            </a:r>
            <a:r>
              <a:rPr lang="hu-HU" sz="1100" dirty="0" err="1" smtClean="0">
                <a:solidFill>
                  <a:schemeClr val="accent1">
                    <a:lumMod val="50000"/>
                  </a:schemeClr>
                </a:solidFill>
                <a:latin typeface="Bookman Old Style" panose="02050604050505020204" pitchFamily="18" charset="0"/>
              </a:rPr>
              <a:t>Energy</a:t>
            </a:r>
            <a:r>
              <a:rPr lang="hu-HU" sz="1100" dirty="0" smtClean="0">
                <a:solidFill>
                  <a:schemeClr val="accent1">
                    <a:lumMod val="50000"/>
                  </a:schemeClr>
                </a:solidFill>
                <a:latin typeface="Bookman Old Style" panose="02050604050505020204" pitchFamily="18" charset="0"/>
              </a:rPr>
              <a:t> </a:t>
            </a:r>
            <a:r>
              <a:rPr lang="hu-HU" sz="1100" dirty="0" err="1" smtClean="0">
                <a:solidFill>
                  <a:schemeClr val="accent1">
                    <a:lumMod val="50000"/>
                  </a:schemeClr>
                </a:solidFill>
                <a:latin typeface="Bookman Old Style" panose="02050604050505020204" pitchFamily="18" charset="0"/>
              </a:rPr>
              <a:t>Council</a:t>
            </a:r>
            <a:r>
              <a:rPr lang="hu-HU" sz="1100" dirty="0" smtClean="0">
                <a:solidFill>
                  <a:schemeClr val="accent1">
                    <a:lumMod val="50000"/>
                  </a:schemeClr>
                </a:solidFill>
                <a:latin typeface="Bookman Old Style" panose="02050604050505020204" pitchFamily="18" charset="0"/>
              </a:rPr>
              <a:t>: World </a:t>
            </a:r>
            <a:r>
              <a:rPr lang="hu-HU" sz="1100" dirty="0" err="1" smtClean="0">
                <a:solidFill>
                  <a:schemeClr val="accent1">
                    <a:lumMod val="50000"/>
                  </a:schemeClr>
                </a:solidFill>
                <a:latin typeface="Bookman Old Style" panose="02050604050505020204" pitchFamily="18" charset="0"/>
              </a:rPr>
              <a:t>Energy</a:t>
            </a:r>
            <a:r>
              <a:rPr lang="hu-HU" sz="1100" dirty="0" smtClean="0">
                <a:solidFill>
                  <a:schemeClr val="accent1">
                    <a:lumMod val="50000"/>
                  </a:schemeClr>
                </a:solidFill>
                <a:latin typeface="Bookman Old Style" panose="02050604050505020204" pitchFamily="18" charset="0"/>
              </a:rPr>
              <a:t> </a:t>
            </a:r>
            <a:r>
              <a:rPr lang="hu-HU" sz="1100" dirty="0" err="1" smtClean="0">
                <a:solidFill>
                  <a:schemeClr val="accent1">
                    <a:lumMod val="50000"/>
                  </a:schemeClr>
                </a:solidFill>
                <a:latin typeface="Bookman Old Style" panose="02050604050505020204" pitchFamily="18" charset="0"/>
              </a:rPr>
              <a:t>Trilemma</a:t>
            </a:r>
            <a:r>
              <a:rPr lang="hu-HU" sz="1100" dirty="0" smtClean="0">
                <a:solidFill>
                  <a:schemeClr val="accent1">
                    <a:lumMod val="50000"/>
                  </a:schemeClr>
                </a:solidFill>
                <a:latin typeface="Bookman Old Style" panose="02050604050505020204" pitchFamily="18" charset="0"/>
              </a:rPr>
              <a:t> Index (</a:t>
            </a:r>
            <a:r>
              <a:rPr lang="hu-HU" altLang="hu-HU" sz="1100" dirty="0">
                <a:solidFill>
                  <a:schemeClr val="accent1">
                    <a:lumMod val="50000"/>
                  </a:schemeClr>
                </a:solidFill>
                <a:latin typeface="Bookman Old Style" panose="02050604050505020204" pitchFamily="18" charset="0"/>
                <a:hlinkClick r:id="rId6"/>
              </a:rPr>
              <a:t>https://</a:t>
            </a:r>
            <a:r>
              <a:rPr lang="hu-HU" altLang="hu-HU" sz="1100" dirty="0" smtClean="0">
                <a:solidFill>
                  <a:schemeClr val="accent1">
                    <a:lumMod val="50000"/>
                  </a:schemeClr>
                </a:solidFill>
                <a:latin typeface="Bookman Old Style" panose="02050604050505020204" pitchFamily="18" charset="0"/>
                <a:hlinkClick r:id="rId6"/>
              </a:rPr>
              <a:t>www.worldenergy.org/assets/downloads/WETrilemma_2019_Full_Report_v4_pages.pdf</a:t>
            </a:r>
            <a:r>
              <a:rPr lang="hu-HU" altLang="hu-HU" sz="1100" dirty="0" smtClean="0">
                <a:solidFill>
                  <a:srgbClr val="000066"/>
                </a:solidFill>
                <a:latin typeface="Arial" panose="020B0604020202020204" pitchFamily="34" charset="0"/>
                <a:cs typeface="Arial" panose="020B0604020202020204" pitchFamily="34" charset="0"/>
              </a:rPr>
              <a:t>)</a:t>
            </a:r>
            <a:endParaRPr lang="hu-HU" sz="1100" dirty="0">
              <a:solidFill>
                <a:schemeClr val="accent1">
                  <a:lumMod val="50000"/>
                </a:schemeClr>
              </a:solidFill>
              <a:latin typeface="Bookman Old Style" panose="02050604050505020204" pitchFamily="18" charset="0"/>
            </a:endParaRPr>
          </a:p>
          <a:p>
            <a:pPr marL="0" indent="0" algn="ctr">
              <a:lnSpc>
                <a:spcPct val="110000"/>
              </a:lnSpc>
              <a:buNone/>
            </a:pPr>
            <a:r>
              <a:rPr lang="hu-HU" sz="1100" dirty="0">
                <a:solidFill>
                  <a:schemeClr val="accent1">
                    <a:lumMod val="50000"/>
                  </a:schemeClr>
                </a:solidFill>
                <a:latin typeface="Bookman Old Style" panose="02050604050505020204" pitchFamily="18" charset="0"/>
                <a:hlinkClick r:id="rId7"/>
              </a:rPr>
              <a:t>www.vektorstock.com</a:t>
            </a:r>
            <a:r>
              <a:rPr lang="hu-HU" sz="1100" dirty="0">
                <a:solidFill>
                  <a:schemeClr val="accent1">
                    <a:lumMod val="50000"/>
                  </a:schemeClr>
                </a:solidFill>
                <a:latin typeface="Bookman Old Style" panose="02050604050505020204" pitchFamily="18" charset="0"/>
              </a:rPr>
              <a:t>  </a:t>
            </a:r>
            <a:r>
              <a:rPr lang="hu-HU" sz="1100" dirty="0" smtClean="0">
                <a:solidFill>
                  <a:schemeClr val="accent1">
                    <a:lumMod val="50000"/>
                  </a:schemeClr>
                </a:solidFill>
                <a:latin typeface="Bookman Old Style" panose="02050604050505020204" pitchFamily="18" charset="0"/>
              </a:rPr>
              <a:t>(vonalas ábrák</a:t>
            </a:r>
            <a:r>
              <a:rPr lang="hu-HU" sz="1100" dirty="0">
                <a:solidFill>
                  <a:schemeClr val="accent1">
                    <a:lumMod val="50000"/>
                  </a:schemeClr>
                </a:solidFill>
                <a:latin typeface="Bookman Old Style" panose="02050604050505020204" pitchFamily="18" charset="0"/>
              </a:rPr>
              <a:t>)</a:t>
            </a:r>
          </a:p>
          <a:p>
            <a:pPr marL="0" indent="0" algn="ctr">
              <a:lnSpc>
                <a:spcPct val="110000"/>
              </a:lnSpc>
              <a:buNone/>
            </a:pPr>
            <a:r>
              <a:rPr lang="hu-HU" sz="1100" dirty="0">
                <a:solidFill>
                  <a:schemeClr val="accent1">
                    <a:lumMod val="50000"/>
                  </a:schemeClr>
                </a:solidFill>
                <a:latin typeface="Bookman Old Style" panose="02050604050505020204" pitchFamily="18" charset="0"/>
                <a:hlinkClick r:id="rId8"/>
              </a:rPr>
              <a:t>www.wikiszotar.hu</a:t>
            </a:r>
            <a:r>
              <a:rPr lang="hu-HU" sz="1100" dirty="0">
                <a:solidFill>
                  <a:schemeClr val="accent1">
                    <a:lumMod val="50000"/>
                  </a:schemeClr>
                </a:solidFill>
                <a:latin typeface="Bookman Old Style" panose="02050604050505020204" pitchFamily="18" charset="0"/>
              </a:rPr>
              <a:t> </a:t>
            </a:r>
            <a:r>
              <a:rPr lang="hu-HU" sz="1100" dirty="0" smtClean="0">
                <a:solidFill>
                  <a:schemeClr val="accent1">
                    <a:lumMod val="50000"/>
                  </a:schemeClr>
                </a:solidFill>
                <a:latin typeface="Bookman Old Style" panose="02050604050505020204" pitchFamily="18" charset="0"/>
              </a:rPr>
              <a:t>(címszavak, fogalmak)</a:t>
            </a:r>
          </a:p>
          <a:p>
            <a:pPr marL="0" indent="0" algn="ctr">
              <a:lnSpc>
                <a:spcPct val="110000"/>
              </a:lnSpc>
              <a:buNone/>
            </a:pPr>
            <a:r>
              <a:rPr lang="hu-HU" sz="1100" dirty="0" smtClean="0">
                <a:solidFill>
                  <a:schemeClr val="accent1">
                    <a:lumMod val="50000"/>
                  </a:schemeClr>
                </a:solidFill>
                <a:latin typeface="Bookman Old Style" panose="02050604050505020204" pitchFamily="18" charset="0"/>
                <a:hlinkClick r:id="rId9"/>
              </a:rPr>
              <a:t>www.dreamstime.com</a:t>
            </a:r>
            <a:r>
              <a:rPr lang="hu-HU" sz="1100" dirty="0" smtClean="0">
                <a:solidFill>
                  <a:schemeClr val="accent1">
                    <a:lumMod val="50000"/>
                  </a:schemeClr>
                </a:solidFill>
                <a:latin typeface="Bookman Old Style" panose="02050604050505020204" pitchFamily="18" charset="0"/>
              </a:rPr>
              <a:t> (ábrák)</a:t>
            </a:r>
          </a:p>
          <a:p>
            <a:pPr marL="0" indent="0" algn="ctr">
              <a:lnSpc>
                <a:spcPct val="110000"/>
              </a:lnSpc>
              <a:buNone/>
            </a:pPr>
            <a:r>
              <a:rPr lang="hu-HU" sz="1100" b="1" dirty="0" smtClean="0">
                <a:solidFill>
                  <a:schemeClr val="accent1">
                    <a:lumMod val="50000"/>
                  </a:schemeClr>
                </a:solidFill>
                <a:latin typeface="Bookman Old Style" panose="02050604050505020204" pitchFamily="18" charset="0"/>
              </a:rPr>
              <a:t>Ajánlott irodalmak:</a:t>
            </a:r>
          </a:p>
          <a:p>
            <a:pPr marL="0" indent="0" algn="ctr">
              <a:lnSpc>
                <a:spcPct val="110000"/>
              </a:lnSpc>
              <a:spcBef>
                <a:spcPts val="0"/>
              </a:spcBef>
              <a:buNone/>
            </a:pPr>
            <a:r>
              <a:rPr lang="hu-HU" sz="1100" dirty="0" smtClean="0">
                <a:solidFill>
                  <a:schemeClr val="accent1">
                    <a:lumMod val="50000"/>
                  </a:schemeClr>
                </a:solidFill>
                <a:latin typeface="Bookman Old Style" panose="02050604050505020204" pitchFamily="18" charset="0"/>
                <a:hlinkClick r:id="rId10"/>
              </a:rPr>
              <a:t>www.eia.gov/kids</a:t>
            </a:r>
            <a:r>
              <a:rPr lang="hu-HU" sz="1100" dirty="0" smtClean="0">
                <a:solidFill>
                  <a:schemeClr val="accent1">
                    <a:lumMod val="50000"/>
                  </a:schemeClr>
                </a:solidFill>
                <a:latin typeface="Bookman Old Style" panose="02050604050505020204" pitchFamily="18" charset="0"/>
              </a:rPr>
              <a:t> </a:t>
            </a:r>
            <a:endParaRPr lang="hu-HU" sz="1100" dirty="0">
              <a:solidFill>
                <a:schemeClr val="accent1">
                  <a:lumMod val="50000"/>
                </a:schemeClr>
              </a:solidFill>
              <a:latin typeface="Bookman Old Style" panose="02050604050505020204" pitchFamily="18" charset="0"/>
            </a:endParaRPr>
          </a:p>
          <a:p>
            <a:pPr marL="0" indent="0" algn="ctr">
              <a:lnSpc>
                <a:spcPct val="110000"/>
              </a:lnSpc>
              <a:spcBef>
                <a:spcPts val="0"/>
              </a:spcBef>
              <a:buNone/>
            </a:pPr>
            <a:r>
              <a:rPr lang="hu-HU" sz="1100" dirty="0" smtClean="0">
                <a:solidFill>
                  <a:schemeClr val="accent1">
                    <a:lumMod val="50000"/>
                  </a:schemeClr>
                </a:solidFill>
                <a:latin typeface="Bookman Old Style" panose="02050604050505020204" pitchFamily="18" charset="0"/>
                <a:hlinkClick r:id="rId11"/>
              </a:rPr>
              <a:t>www.energiakaland.hu</a:t>
            </a:r>
            <a:r>
              <a:rPr lang="hu-HU" sz="1100" dirty="0" smtClean="0">
                <a:solidFill>
                  <a:schemeClr val="accent1">
                    <a:lumMod val="50000"/>
                  </a:schemeClr>
                </a:solidFill>
                <a:latin typeface="Bookman Old Style" panose="02050604050505020204" pitchFamily="18" charset="0"/>
              </a:rPr>
              <a:t> </a:t>
            </a:r>
            <a:endParaRPr lang="hu-HU" sz="1100" dirty="0">
              <a:solidFill>
                <a:schemeClr val="accent1">
                  <a:lumMod val="50000"/>
                </a:schemeClr>
              </a:solidFill>
              <a:latin typeface="Bookman Old Style" panose="02050604050505020204" pitchFamily="18" charset="0"/>
            </a:endParaRPr>
          </a:p>
          <a:p>
            <a:pPr marL="0" indent="0" algn="ctr">
              <a:lnSpc>
                <a:spcPct val="110000"/>
              </a:lnSpc>
              <a:buNone/>
            </a:pPr>
            <a:r>
              <a:rPr lang="hu-HU" sz="1100" b="1" dirty="0" smtClean="0">
                <a:solidFill>
                  <a:schemeClr val="accent1">
                    <a:lumMod val="50000"/>
                  </a:schemeClr>
                </a:solidFill>
                <a:latin typeface="Bookman Old Style" panose="02050604050505020204" pitchFamily="18" charset="0"/>
              </a:rPr>
              <a:t>Élményt nyújtó házi olvasmányok és hangzó anyagok:</a:t>
            </a:r>
          </a:p>
          <a:p>
            <a:pPr marL="0" indent="0" algn="ctr">
              <a:lnSpc>
                <a:spcPct val="110000"/>
              </a:lnSpc>
              <a:buNone/>
            </a:pPr>
            <a:r>
              <a:rPr lang="hu-HU" sz="1100" dirty="0">
                <a:solidFill>
                  <a:schemeClr val="accent1">
                    <a:lumMod val="50000"/>
                  </a:schemeClr>
                </a:solidFill>
                <a:latin typeface="Bookman Old Style" panose="02050604050505020204" pitchFamily="18" charset="0"/>
                <a:hlinkClick r:id="rId12"/>
              </a:rPr>
              <a:t>https://</a:t>
            </a:r>
            <a:r>
              <a:rPr lang="hu-HU" sz="1100" dirty="0" smtClean="0">
                <a:solidFill>
                  <a:schemeClr val="accent1">
                    <a:lumMod val="50000"/>
                  </a:schemeClr>
                </a:solidFill>
                <a:latin typeface="Bookman Old Style" panose="02050604050505020204" pitchFamily="18" charset="0"/>
                <a:hlinkClick r:id="rId12"/>
              </a:rPr>
              <a:t>redmenta.com/QZ4M9M</a:t>
            </a:r>
            <a:r>
              <a:rPr lang="hu-HU" sz="1100" dirty="0" smtClean="0">
                <a:solidFill>
                  <a:schemeClr val="accent1">
                    <a:lumMod val="50000"/>
                  </a:schemeClr>
                </a:solidFill>
                <a:latin typeface="Bookman Old Style" panose="02050604050505020204" pitchFamily="18" charset="0"/>
              </a:rPr>
              <a:t>  </a:t>
            </a:r>
            <a:r>
              <a:rPr lang="hu-HU" sz="1100" dirty="0">
                <a:solidFill>
                  <a:schemeClr val="accent1">
                    <a:lumMod val="50000"/>
                  </a:schemeClr>
                </a:solidFill>
                <a:latin typeface="Bookman Old Style" panose="02050604050505020204" pitchFamily="18" charset="0"/>
              </a:rPr>
              <a:t>(energia</a:t>
            </a:r>
            <a:r>
              <a:rPr lang="hu-HU" sz="1100" dirty="0" smtClean="0">
                <a:solidFill>
                  <a:schemeClr val="accent1">
                    <a:lumMod val="50000"/>
                  </a:schemeClr>
                </a:solidFill>
                <a:latin typeface="Bookman Old Style" panose="02050604050505020204" pitchFamily="18" charset="0"/>
              </a:rPr>
              <a:t>)</a:t>
            </a:r>
          </a:p>
          <a:p>
            <a:pPr marL="0" indent="0" algn="ctr">
              <a:lnSpc>
                <a:spcPct val="110000"/>
              </a:lnSpc>
              <a:buNone/>
            </a:pPr>
            <a:r>
              <a:rPr lang="hu-HU" sz="1100" dirty="0">
                <a:solidFill>
                  <a:schemeClr val="accent1">
                    <a:lumMod val="50000"/>
                  </a:schemeClr>
                </a:solidFill>
                <a:latin typeface="Bookman Old Style" panose="02050604050505020204" pitchFamily="18" charset="0"/>
              </a:rPr>
              <a:t>Csepeli György: A kooperáció kultúrája (</a:t>
            </a:r>
            <a:r>
              <a:rPr lang="hu-HU" sz="1100" dirty="0">
                <a:solidFill>
                  <a:schemeClr val="accent1">
                    <a:lumMod val="50000"/>
                  </a:schemeClr>
                </a:solidFill>
                <a:latin typeface="Bookman Old Style" panose="02050604050505020204" pitchFamily="18" charset="0"/>
                <a:hlinkClick r:id="rId13"/>
              </a:rPr>
              <a:t>https://www.youtube.com/watch?v=njuttfxadOk</a:t>
            </a:r>
            <a:r>
              <a:rPr lang="hu-HU" sz="1100" dirty="0" smtClean="0">
                <a:solidFill>
                  <a:schemeClr val="accent1">
                    <a:lumMod val="50000"/>
                  </a:schemeClr>
                </a:solidFill>
                <a:latin typeface="Bookman Old Style" panose="02050604050505020204" pitchFamily="18" charset="0"/>
              </a:rPr>
              <a:t>)</a:t>
            </a:r>
            <a:endParaRPr lang="hu-HU" sz="1100" dirty="0">
              <a:solidFill>
                <a:schemeClr val="accent1">
                  <a:lumMod val="50000"/>
                </a:schemeClr>
              </a:solidFill>
              <a:latin typeface="Bookman Old Style" panose="02050604050505020204" pitchFamily="18" charset="0"/>
            </a:endParaRPr>
          </a:p>
          <a:p>
            <a:pPr marL="0" indent="0" algn="ctr">
              <a:lnSpc>
                <a:spcPct val="110000"/>
              </a:lnSpc>
              <a:buNone/>
            </a:pPr>
            <a:r>
              <a:rPr lang="hu-HU" sz="1100" dirty="0" smtClean="0">
                <a:solidFill>
                  <a:schemeClr val="accent1">
                    <a:lumMod val="50000"/>
                  </a:schemeClr>
                </a:solidFill>
                <a:latin typeface="Bookman Old Style" panose="02050604050505020204" pitchFamily="18" charset="0"/>
              </a:rPr>
              <a:t>Holt </a:t>
            </a:r>
            <a:r>
              <a:rPr lang="hu-HU" sz="1100" dirty="0">
                <a:solidFill>
                  <a:schemeClr val="accent1">
                    <a:lumMod val="50000"/>
                  </a:schemeClr>
                </a:solidFill>
                <a:latin typeface="Bookman Old Style" panose="02050604050505020204" pitchFamily="18" charset="0"/>
              </a:rPr>
              <a:t>költők társasága (1989) részlet – Különböző nézetek, más </a:t>
            </a:r>
            <a:r>
              <a:rPr lang="hu-HU" sz="1100" dirty="0" smtClean="0">
                <a:solidFill>
                  <a:schemeClr val="accent1">
                    <a:lumMod val="50000"/>
                  </a:schemeClr>
                </a:solidFill>
                <a:latin typeface="Bookman Old Style" panose="02050604050505020204" pitchFamily="18" charset="0"/>
              </a:rPr>
              <a:t>szemszög (</a:t>
            </a:r>
            <a:r>
              <a:rPr lang="hu-HU" sz="1100" dirty="0" smtClean="0">
                <a:solidFill>
                  <a:schemeClr val="accent1">
                    <a:lumMod val="50000"/>
                  </a:schemeClr>
                </a:solidFill>
                <a:latin typeface="Bookman Old Style" panose="02050604050505020204" pitchFamily="18" charset="0"/>
                <a:hlinkClick r:id="rId14"/>
              </a:rPr>
              <a:t>https</a:t>
            </a:r>
            <a:r>
              <a:rPr lang="hu-HU" sz="1100" dirty="0">
                <a:solidFill>
                  <a:schemeClr val="accent1">
                    <a:lumMod val="50000"/>
                  </a:schemeClr>
                </a:solidFill>
                <a:latin typeface="Bookman Old Style" panose="02050604050505020204" pitchFamily="18" charset="0"/>
                <a:hlinkClick r:id="rId14"/>
              </a:rPr>
              <a:t>://</a:t>
            </a:r>
            <a:r>
              <a:rPr lang="hu-HU" sz="1100" dirty="0" smtClean="0">
                <a:solidFill>
                  <a:schemeClr val="accent1">
                    <a:lumMod val="50000"/>
                  </a:schemeClr>
                </a:solidFill>
                <a:latin typeface="Bookman Old Style" panose="02050604050505020204" pitchFamily="18" charset="0"/>
                <a:hlinkClick r:id="rId14"/>
              </a:rPr>
              <a:t>www.youtube.com/watch?v=jlWV3hVH_78&amp;t=32s</a:t>
            </a:r>
            <a:r>
              <a:rPr lang="hu-HU" sz="1100" dirty="0" smtClean="0">
                <a:solidFill>
                  <a:schemeClr val="accent1">
                    <a:lumMod val="50000"/>
                  </a:schemeClr>
                </a:solidFill>
                <a:latin typeface="Bookman Old Style" panose="02050604050505020204" pitchFamily="18" charset="0"/>
              </a:rPr>
              <a:t>)</a:t>
            </a:r>
          </a:p>
          <a:p>
            <a:pPr marL="0" indent="0" algn="ctr">
              <a:lnSpc>
                <a:spcPct val="110000"/>
              </a:lnSpc>
              <a:buNone/>
            </a:pPr>
            <a:r>
              <a:rPr lang="hu-HU" sz="1100" dirty="0" smtClean="0">
                <a:solidFill>
                  <a:schemeClr val="accent1">
                    <a:lumMod val="50000"/>
                  </a:schemeClr>
                </a:solidFill>
                <a:latin typeface="Bookman Old Style" panose="02050604050505020204" pitchFamily="18" charset="0"/>
              </a:rPr>
              <a:t>A Kisvakond </a:t>
            </a:r>
            <a:r>
              <a:rPr lang="hu-HU" sz="1100" dirty="0">
                <a:solidFill>
                  <a:schemeClr val="accent1">
                    <a:lumMod val="50000"/>
                  </a:schemeClr>
                </a:solidFill>
                <a:latin typeface="Bookman Old Style" panose="02050604050505020204" pitchFamily="18" charset="0"/>
              </a:rPr>
              <a:t>kalandjai (</a:t>
            </a:r>
            <a:r>
              <a:rPr lang="hu-HU" sz="1100" dirty="0">
                <a:solidFill>
                  <a:schemeClr val="accent1">
                    <a:lumMod val="50000"/>
                  </a:schemeClr>
                </a:solidFill>
                <a:latin typeface="Bookman Old Style" panose="02050604050505020204" pitchFamily="18" charset="0"/>
                <a:hlinkClick r:id="rId15"/>
              </a:rPr>
              <a:t>https://www.youtube.com/watch?v=yZCuLcGsRhY</a:t>
            </a:r>
            <a:r>
              <a:rPr lang="hu-HU" sz="1100" dirty="0" smtClean="0">
                <a:solidFill>
                  <a:schemeClr val="accent1">
                    <a:lumMod val="50000"/>
                  </a:schemeClr>
                </a:solidFill>
                <a:latin typeface="Bookman Old Style" panose="02050604050505020204" pitchFamily="18" charset="0"/>
              </a:rPr>
              <a:t>) </a:t>
            </a:r>
          </a:p>
          <a:p>
            <a:pPr marL="0" indent="0" algn="ctr">
              <a:lnSpc>
                <a:spcPct val="110000"/>
              </a:lnSpc>
              <a:buNone/>
            </a:pPr>
            <a:r>
              <a:rPr lang="hu-HU" sz="1100" dirty="0" smtClean="0">
                <a:solidFill>
                  <a:schemeClr val="accent1">
                    <a:lumMod val="50000"/>
                  </a:schemeClr>
                </a:solidFill>
                <a:latin typeface="Bookman Old Style" panose="02050604050505020204" pitchFamily="18" charset="0"/>
              </a:rPr>
              <a:t>Zárul Miki mókatára (részlet) (</a:t>
            </a:r>
            <a:r>
              <a:rPr lang="hu-HU" sz="1100" dirty="0" smtClean="0">
                <a:solidFill>
                  <a:schemeClr val="accent1">
                    <a:lumMod val="50000"/>
                  </a:schemeClr>
                </a:solidFill>
                <a:latin typeface="Bookman Old Style" panose="02050604050505020204" pitchFamily="18" charset="0"/>
                <a:hlinkClick r:id="rId16"/>
              </a:rPr>
              <a:t>https</a:t>
            </a:r>
            <a:r>
              <a:rPr lang="hu-HU" sz="1100" dirty="0">
                <a:solidFill>
                  <a:schemeClr val="accent1">
                    <a:lumMod val="50000"/>
                  </a:schemeClr>
                </a:solidFill>
                <a:latin typeface="Bookman Old Style" panose="02050604050505020204" pitchFamily="18" charset="0"/>
                <a:hlinkClick r:id="rId16"/>
              </a:rPr>
              <a:t>://www.facebook.com/retromania2018/videos/z%C3%A1rul-miki-m%C3%B3kat%C3%A1ra/828456577365622</a:t>
            </a:r>
            <a:r>
              <a:rPr lang="hu-HU" sz="1100" dirty="0" smtClean="0">
                <a:solidFill>
                  <a:schemeClr val="accent1">
                    <a:lumMod val="50000"/>
                  </a:schemeClr>
                </a:solidFill>
                <a:latin typeface="Bookman Old Style" panose="02050604050505020204" pitchFamily="18" charset="0"/>
                <a:hlinkClick r:id="rId16"/>
              </a:rPr>
              <a:t>/</a:t>
            </a:r>
            <a:r>
              <a:rPr lang="hu-HU" sz="1100" dirty="0" smtClean="0">
                <a:solidFill>
                  <a:schemeClr val="accent1">
                    <a:lumMod val="50000"/>
                  </a:schemeClr>
                </a:solidFill>
                <a:latin typeface="Bookman Old Style" panose="02050604050505020204" pitchFamily="18" charset="0"/>
              </a:rPr>
              <a:t>)</a:t>
            </a:r>
            <a:endParaRPr lang="hu-HU" sz="1100" dirty="0">
              <a:solidFill>
                <a:schemeClr val="accent1">
                  <a:lumMod val="50000"/>
                </a:schemeClr>
              </a:solidFill>
              <a:latin typeface="Bookman Old Style" panose="02050604050505020204" pitchFamily="18" charset="0"/>
            </a:endParaRPr>
          </a:p>
        </p:txBody>
      </p:sp>
      <p:sp>
        <p:nvSpPr>
          <p:cNvPr id="7" name="Dia számának helye 6"/>
          <p:cNvSpPr>
            <a:spLocks noGrp="1"/>
          </p:cNvSpPr>
          <p:nvPr>
            <p:ph type="sldNum" sz="quarter" idx="12"/>
          </p:nvPr>
        </p:nvSpPr>
        <p:spPr/>
        <p:txBody>
          <a:bodyPr/>
          <a:lstStyle/>
          <a:p>
            <a:fld id="{192B002B-B781-45B3-BB32-AFC9CEE44CF6}" type="slidenum">
              <a:rPr lang="hu-HU" smtClean="0"/>
              <a:t>19</a:t>
            </a:fld>
            <a:endParaRPr lang="hu-HU" dirty="0"/>
          </a:p>
        </p:txBody>
      </p:sp>
      <p:sp>
        <p:nvSpPr>
          <p:cNvPr id="9" name="Cím 1"/>
          <p:cNvSpPr txBox="1">
            <a:spLocks/>
          </p:cNvSpPr>
          <p:nvPr/>
        </p:nvSpPr>
        <p:spPr>
          <a:xfrm>
            <a:off x="492879" y="286269"/>
            <a:ext cx="6183392" cy="399531"/>
          </a:xfrm>
          <a:prstGeom prst="rect">
            <a:avLst/>
          </a:prstGeom>
        </p:spPr>
        <p:txBody>
          <a:bodyPr vert="horz" lIns="91440" tIns="45720" rIns="91440" bIns="45720" rtlCol="0" anchor="ctr">
            <a:noAutofit/>
          </a:bodyPr>
          <a:lstStyle>
            <a:lvl1pPr algn="l" defTabSz="716890" rtl="0" eaLnBrk="1" latinLnBrk="0" hangingPunct="1">
              <a:lnSpc>
                <a:spcPct val="90000"/>
              </a:lnSpc>
              <a:spcBef>
                <a:spcPct val="0"/>
              </a:spcBef>
              <a:buNone/>
              <a:defRPr sz="3450" kern="1200">
                <a:solidFill>
                  <a:schemeClr val="tx1"/>
                </a:solidFill>
                <a:latin typeface="+mj-lt"/>
                <a:ea typeface="+mj-ea"/>
                <a:cs typeface="+mj-cs"/>
              </a:defRPr>
            </a:lvl1pPr>
          </a:lstStyle>
          <a:p>
            <a:pPr algn="ctr" defTabSz="457200"/>
            <a:r>
              <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5</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irodalomjegyzék</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6" name="Téglalap 5">
            <a:hlinkClick r:id="rId17"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18"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0" name="Téglalap 9">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191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a:xfrm>
            <a:off x="618067" y="5063067"/>
            <a:ext cx="6011333" cy="237065"/>
          </a:xfrm>
        </p:spPr>
        <p:txBody>
          <a:bodyPr>
            <a:noAutofit/>
          </a:bodyPr>
          <a:lstStyle/>
          <a:p>
            <a:r>
              <a:rPr lang="hu-HU" sz="1100" dirty="0">
                <a:solidFill>
                  <a:schemeClr val="accent1">
                    <a:lumMod val="50000"/>
                  </a:schemeClr>
                </a:solidFill>
                <a:latin typeface="Bookman Old Style" panose="02050604050505020204" pitchFamily="18" charset="0"/>
              </a:rPr>
              <a:t>© Nagy </a:t>
            </a:r>
            <a:r>
              <a:rPr lang="hu-HU" sz="1100" dirty="0" smtClean="0">
                <a:solidFill>
                  <a:schemeClr val="accent1">
                    <a:lumMod val="50000"/>
                  </a:schemeClr>
                </a:solidFill>
                <a:latin typeface="Bookman Old Style" panose="02050604050505020204" pitchFamily="18" charset="0"/>
              </a:rPr>
              <a:t>Valéria                            </a:t>
            </a:r>
            <a:r>
              <a:rPr lang="hu-HU" sz="1100" dirty="0">
                <a:solidFill>
                  <a:schemeClr val="accent1">
                    <a:lumMod val="50000"/>
                  </a:schemeClr>
                </a:solidFill>
                <a:latin typeface="Bookman Old Style" panose="02050604050505020204" pitchFamily="18" charset="0"/>
              </a:rPr>
              <a:t>	</a:t>
            </a:r>
            <a:r>
              <a:rPr lang="hu-HU" sz="1100" dirty="0" smtClean="0">
                <a:solidFill>
                  <a:schemeClr val="accent1">
                    <a:lumMod val="50000"/>
                  </a:schemeClr>
                </a:solidFill>
                <a:latin typeface="Bookman Old Style" panose="02050604050505020204" pitchFamily="18" charset="0"/>
              </a:rPr>
              <a:t>„</a:t>
            </a:r>
            <a:r>
              <a:rPr lang="hu-HU" sz="1100" dirty="0">
                <a:solidFill>
                  <a:schemeClr val="accent1">
                    <a:lumMod val="50000"/>
                  </a:schemeClr>
                </a:solidFill>
                <a:latin typeface="Bookman Old Style" panose="02050604050505020204" pitchFamily="18" charset="0"/>
              </a:rPr>
              <a:t>Minden jog fenntartva.”</a:t>
            </a:r>
            <a:endParaRPr lang="hu-HU" sz="11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7" name="Téglalap 6"/>
          <p:cNvSpPr/>
          <p:nvPr/>
        </p:nvSpPr>
        <p:spPr>
          <a:xfrm>
            <a:off x="858705" y="524939"/>
            <a:ext cx="5530056" cy="871008"/>
          </a:xfrm>
          <a:prstGeom prst="rect">
            <a:avLst/>
          </a:prstGeom>
        </p:spPr>
        <p:txBody>
          <a:bodyPr wrap="square">
            <a:spAutoFit/>
          </a:bodyPr>
          <a:lstStyle/>
          <a:p>
            <a:pPr algn="ctr">
              <a:lnSpc>
                <a:spcPct val="115000"/>
              </a:lnSpc>
              <a:spcBef>
                <a:spcPts val="5000"/>
              </a:spcBef>
              <a:spcAft>
                <a:spcPts val="1000"/>
              </a:spcAft>
            </a:pPr>
            <a:r>
              <a:rPr lang="hu-HU" sz="17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MINIATŰR</a:t>
            </a:r>
            <a:r>
              <a:rPr lang="hu-HU" sz="3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hu-HU" sz="4400"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a:t>
            </a:r>
            <a:r>
              <a:rPr lang="hu-HU" sz="4400" b="1"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N</a:t>
            </a:r>
            <a:r>
              <a:rPr lang="hu-HU" sz="4400"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a:t>
            </a:r>
            <a:r>
              <a:rPr lang="hu-HU" sz="4400" b="1"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RGIA</a:t>
            </a:r>
            <a:r>
              <a:rPr lang="hu-HU" sz="3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hu-HU" sz="17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IRÁNYTŰ</a:t>
            </a:r>
            <a:endPar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4" y="3992701"/>
            <a:ext cx="6667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lcím 2"/>
          <p:cNvSpPr txBox="1">
            <a:spLocks/>
          </p:cNvSpPr>
          <p:nvPr/>
        </p:nvSpPr>
        <p:spPr>
          <a:xfrm>
            <a:off x="169333" y="1273710"/>
            <a:ext cx="6824134" cy="3603089"/>
          </a:xfrm>
          <a:prstGeom prst="rect">
            <a:avLst/>
          </a:prstGeom>
        </p:spPr>
        <p:txBody>
          <a:bodyPr vert="horz" lIns="91440" tIns="45720" rIns="91440" bIns="45720" rtlCol="0">
            <a:noAutofit/>
          </a:bodyPr>
          <a:lstStyle>
            <a:lvl1pPr marL="0" indent="0" algn="ctr" defTabSz="716890" rtl="0" eaLnBrk="1" latinLnBrk="0" hangingPunct="1">
              <a:lnSpc>
                <a:spcPct val="90000"/>
              </a:lnSpc>
              <a:spcBef>
                <a:spcPts val="784"/>
              </a:spcBef>
              <a:buFont typeface="Arial" panose="020B0604020202020204" pitchFamily="34" charset="0"/>
              <a:buNone/>
              <a:defRPr sz="1882" kern="1200">
                <a:solidFill>
                  <a:schemeClr val="tx1"/>
                </a:solidFill>
                <a:latin typeface="+mn-lt"/>
                <a:ea typeface="+mn-ea"/>
                <a:cs typeface="+mn-cs"/>
              </a:defRPr>
            </a:lvl1pPr>
            <a:lvl2pPr marL="358445" indent="0" algn="ctr" defTabSz="716890" rtl="0" eaLnBrk="1" latinLnBrk="0" hangingPunct="1">
              <a:lnSpc>
                <a:spcPct val="90000"/>
              </a:lnSpc>
              <a:spcBef>
                <a:spcPts val="392"/>
              </a:spcBef>
              <a:buFont typeface="Arial" panose="020B0604020202020204" pitchFamily="34" charset="0"/>
              <a:buNone/>
              <a:defRPr sz="1568" kern="1200">
                <a:solidFill>
                  <a:schemeClr val="tx1"/>
                </a:solidFill>
                <a:latin typeface="+mn-lt"/>
                <a:ea typeface="+mn-ea"/>
                <a:cs typeface="+mn-cs"/>
              </a:defRPr>
            </a:lvl2pPr>
            <a:lvl3pPr marL="716890" indent="0" algn="ctr" defTabSz="716890" rtl="0" eaLnBrk="1" latinLnBrk="0" hangingPunct="1">
              <a:lnSpc>
                <a:spcPct val="90000"/>
              </a:lnSpc>
              <a:spcBef>
                <a:spcPts val="392"/>
              </a:spcBef>
              <a:buFont typeface="Arial" panose="020B0604020202020204" pitchFamily="34" charset="0"/>
              <a:buNone/>
              <a:defRPr sz="1411" kern="1200">
                <a:solidFill>
                  <a:schemeClr val="tx1"/>
                </a:solidFill>
                <a:latin typeface="+mn-lt"/>
                <a:ea typeface="+mn-ea"/>
                <a:cs typeface="+mn-cs"/>
              </a:defRPr>
            </a:lvl3pPr>
            <a:lvl4pPr marL="1075334"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4pPr>
            <a:lvl5pPr marL="1433779"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5pPr>
            <a:lvl6pPr marL="1792224"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6pPr>
            <a:lvl7pPr marL="2150669"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7pPr>
            <a:lvl8pPr marL="2509114"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8pPr>
            <a:lvl9pPr marL="2867558"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9pPr>
          </a:lstStyle>
          <a:p>
            <a:r>
              <a:rPr lang="hu-HU" sz="1400" dirty="0" smtClean="0">
                <a:solidFill>
                  <a:schemeClr val="accent1">
                    <a:lumMod val="50000"/>
                  </a:schemeClr>
                </a:solidFill>
                <a:latin typeface="Bookman Old Style" panose="02050604050505020204" pitchFamily="18" charset="0"/>
              </a:rPr>
              <a:t>Készült a Szegedi Tudományegyetem Mérnöki Karán tudománynépszerűsítési és szemléletformálási céllal az energetikai stúdiumokat hallgatók véleményének beépítésével.</a:t>
            </a:r>
          </a:p>
          <a:p>
            <a:endPar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Írta, szerkesztette:</a:t>
            </a:r>
          </a:p>
          <a:p>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hlinkClick r:id="rId3"/>
              </a:rPr>
              <a:t>Nagy Valéria</a:t>
            </a:r>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PhD, SZTE MK Gépészeti Intézet – Szeged</a:t>
            </a:r>
          </a:p>
          <a:p>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Szakmai lektor:</a:t>
            </a:r>
          </a:p>
          <a:p>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Balogh Tibor, üzemeltetési képzési osztályvezető, Paks II. </a:t>
            </a:r>
            <a:r>
              <a:rPr lang="hu-HU" sz="1400"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Zrt</a:t>
            </a:r>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 Paks</a:t>
            </a:r>
          </a:p>
          <a:p>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Kiadta:</a:t>
            </a:r>
          </a:p>
          <a:p>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Szegedi Tudományegyetem, Mérnöki Kar</a:t>
            </a:r>
          </a:p>
          <a:p>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Szeged, 2022</a:t>
            </a:r>
          </a:p>
          <a:p>
            <a:endPar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r>
              <a:rPr lang="hu-HU" sz="14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ISBN </a:t>
            </a:r>
            <a:r>
              <a:rPr lang="hu-HU" sz="14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978-963-306-894-6</a:t>
            </a:r>
          </a:p>
        </p:txBody>
      </p:sp>
      <p:pic>
        <p:nvPicPr>
          <p:cNvPr id="17" name="Picture 2" descr="Compass icon stock vector. Illustration of west, star - 9786712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colorTemperature colorTemp="59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21580" t="16000" r="22321" b="18024"/>
          <a:stretch/>
        </p:blipFill>
        <p:spPr bwMode="auto">
          <a:xfrm>
            <a:off x="63732" y="4243526"/>
            <a:ext cx="890356" cy="10471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University of Szeged"/>
          <p:cNvPicPr>
            <a:picLocks noChangeAspect="1" noChangeArrowheads="1"/>
          </p:cNvPicPr>
          <p:nvPr/>
        </p:nvPicPr>
        <p:blipFill>
          <a:blip r:embed="rId6">
            <a:duotone>
              <a:prstClr val="black"/>
              <a:schemeClr val="accent5">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80958" y="32015"/>
            <a:ext cx="1415606" cy="8673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32" y="85778"/>
            <a:ext cx="700336" cy="69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ompass icon stock vector. Illustration of west, star - 9786712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colorTemperature colorTemp="59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21580" t="16000" r="22321" b="18024"/>
          <a:stretch/>
        </p:blipFill>
        <p:spPr bwMode="auto">
          <a:xfrm>
            <a:off x="6214087" y="4253023"/>
            <a:ext cx="890356" cy="104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216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92879" y="880533"/>
            <a:ext cx="6183392" cy="4389292"/>
          </a:xfrm>
        </p:spPr>
        <p:txBody>
          <a:bodyPr>
            <a:normAutofit/>
          </a:bodyPr>
          <a:lstStyle/>
          <a:p>
            <a:pPr marL="0" indent="0" algn="just">
              <a:buNone/>
            </a:pPr>
            <a:r>
              <a:rPr lang="hu-HU" sz="1100" dirty="0" smtClean="0">
                <a:solidFill>
                  <a:schemeClr val="accent1">
                    <a:lumMod val="50000"/>
                  </a:schemeClr>
                </a:solidFill>
                <a:latin typeface="Bookman Old Style" panose="02050604050505020204" pitchFamily="18" charset="0"/>
              </a:rPr>
              <a:t>A következő részben néhány feladat elvégzése és probléma megoldása teszi próbára a kreativitási képességet.</a:t>
            </a:r>
          </a:p>
          <a:p>
            <a:pPr marL="0" indent="0" algn="just">
              <a:buNone/>
            </a:pPr>
            <a:r>
              <a:rPr lang="hu-HU" sz="1100" dirty="0" smtClean="0">
                <a:solidFill>
                  <a:schemeClr val="accent1">
                    <a:lumMod val="50000"/>
                  </a:schemeClr>
                </a:solidFill>
                <a:latin typeface="Bookman Old Style" panose="02050604050505020204" pitchFamily="18" charset="0"/>
                <a:hlinkClick r:id="rId2" action="ppaction://hlinksldjump"/>
              </a:rPr>
              <a:t>5.1.</a:t>
            </a:r>
            <a:r>
              <a:rPr lang="hu-HU" sz="1100" dirty="0" smtClean="0">
                <a:solidFill>
                  <a:schemeClr val="accent1">
                    <a:lumMod val="50000"/>
                  </a:schemeClr>
                </a:solidFill>
                <a:latin typeface="Bookman Old Style" panose="02050604050505020204" pitchFamily="18" charset="0"/>
              </a:rPr>
              <a:t> keresztrejtvény</a:t>
            </a:r>
          </a:p>
          <a:p>
            <a:pPr marL="0" indent="0" algn="just">
              <a:buNone/>
            </a:pPr>
            <a:r>
              <a:rPr lang="hu-HU" sz="1100" dirty="0">
                <a:solidFill>
                  <a:schemeClr val="accent1">
                    <a:lumMod val="50000"/>
                  </a:schemeClr>
                </a:solidFill>
                <a:latin typeface="Bookman Old Style" panose="02050604050505020204" pitchFamily="18" charset="0"/>
              </a:rPr>
              <a:t>A</a:t>
            </a:r>
            <a:r>
              <a:rPr lang="hu-HU" sz="1100" dirty="0" smtClean="0">
                <a:solidFill>
                  <a:schemeClr val="accent1">
                    <a:lumMod val="50000"/>
                  </a:schemeClr>
                </a:solidFill>
                <a:latin typeface="Bookman Old Style" panose="02050604050505020204" pitchFamily="18" charset="0"/>
              </a:rPr>
              <a:t> műszaki energetika témakörében előforduló fogalmakat, eszközöket, berendezéseket, létesítményeket azonosító szakkifejezések betűi összekeverve láthatók. A betűk helyes sorrendje után egy-egy betű kiemelésével egy újabb szakkifejezés adódik függőlegesen összeolvasva a sötétszürke mezőben.</a:t>
            </a:r>
          </a:p>
          <a:p>
            <a:pPr marL="0" indent="0" algn="just">
              <a:buNone/>
            </a:pPr>
            <a:r>
              <a:rPr lang="hu-HU" sz="1100" dirty="0" smtClean="0">
                <a:solidFill>
                  <a:schemeClr val="accent1">
                    <a:lumMod val="50000"/>
                  </a:schemeClr>
                </a:solidFill>
                <a:latin typeface="Bookman Old Style" panose="02050604050505020204" pitchFamily="18" charset="0"/>
                <a:hlinkClick r:id="rId3" action="ppaction://hlinksldjump"/>
              </a:rPr>
              <a:t>5.2.</a:t>
            </a:r>
            <a:r>
              <a:rPr lang="hu-HU" sz="1100" dirty="0" smtClean="0">
                <a:solidFill>
                  <a:schemeClr val="accent1">
                    <a:lumMod val="50000"/>
                  </a:schemeClr>
                </a:solidFill>
                <a:latin typeface="Bookman Old Style" panose="02050604050505020204" pitchFamily="18" charset="0"/>
              </a:rPr>
              <a:t> energialabirintus</a:t>
            </a:r>
          </a:p>
          <a:p>
            <a:pPr marL="0" indent="0" algn="just">
              <a:buNone/>
            </a:pPr>
            <a:r>
              <a:rPr lang="hu-HU" sz="1100" dirty="0" smtClean="0">
                <a:solidFill>
                  <a:schemeClr val="accent1">
                    <a:lumMod val="50000"/>
                  </a:schemeClr>
                </a:solidFill>
                <a:latin typeface="Bookman Old Style" panose="02050604050505020204" pitchFamily="18" charset="0"/>
              </a:rPr>
              <a:t>Az útvesztőben a helyes utat választva (mindig) az adekvát</a:t>
            </a:r>
            <a:r>
              <a:rPr lang="hu-HU" sz="1100" dirty="0">
                <a:solidFill>
                  <a:schemeClr val="accent1">
                    <a:lumMod val="50000"/>
                  </a:schemeClr>
                </a:solidFill>
                <a:latin typeface="Bookman Old Style" panose="02050604050505020204" pitchFamily="18" charset="0"/>
              </a:rPr>
              <a:t> </a:t>
            </a:r>
            <a:r>
              <a:rPr lang="hu-HU" sz="1100" dirty="0" smtClean="0">
                <a:solidFill>
                  <a:schemeClr val="accent1">
                    <a:lumMod val="50000"/>
                  </a:schemeClr>
                </a:solidFill>
                <a:latin typeface="Bookman Old Style" panose="02050604050505020204" pitchFamily="18" charset="0"/>
              </a:rPr>
              <a:t>célhoz érkezünk.</a:t>
            </a:r>
          </a:p>
          <a:p>
            <a:pPr marL="0" indent="0" algn="just">
              <a:buNone/>
            </a:pPr>
            <a:r>
              <a:rPr lang="hu-HU" sz="1100" dirty="0" smtClean="0">
                <a:solidFill>
                  <a:schemeClr val="accent1">
                    <a:lumMod val="50000"/>
                  </a:schemeClr>
                </a:solidFill>
                <a:latin typeface="Bookman Old Style" panose="02050604050505020204" pitchFamily="18" charset="0"/>
                <a:hlinkClick r:id="rId4" action="ppaction://hlinksldjump"/>
              </a:rPr>
              <a:t>5.3.</a:t>
            </a:r>
            <a:r>
              <a:rPr lang="hu-HU" sz="1100" dirty="0" smtClean="0">
                <a:solidFill>
                  <a:schemeClr val="accent1">
                    <a:lumMod val="50000"/>
                  </a:schemeClr>
                </a:solidFill>
                <a:latin typeface="Bookman Old Style" panose="02050604050505020204" pitchFamily="18" charset="0"/>
              </a:rPr>
              <a:t> párosítás</a:t>
            </a:r>
          </a:p>
          <a:p>
            <a:pPr marL="0" indent="0" algn="just">
              <a:buNone/>
            </a:pPr>
            <a:r>
              <a:rPr lang="hu-HU" sz="1100" dirty="0" smtClean="0">
                <a:solidFill>
                  <a:schemeClr val="accent1">
                    <a:lumMod val="50000"/>
                  </a:schemeClr>
                </a:solidFill>
                <a:latin typeface="Bookman Old Style" panose="02050604050505020204" pitchFamily="18" charset="0"/>
              </a:rPr>
              <a:t>Az egymással kapcsolatban lévő, az összeillő és/vagy egymást kiegészítő elemek megkeresésével iránymutatást, példamutatást kapunk az energiakultúra formálásához.</a:t>
            </a:r>
          </a:p>
          <a:p>
            <a:pPr marL="0" indent="0" algn="just">
              <a:buNone/>
            </a:pPr>
            <a:endParaRPr lang="hu-HU" sz="1100" dirty="0">
              <a:solidFill>
                <a:schemeClr val="accent1">
                  <a:lumMod val="50000"/>
                </a:schemeClr>
              </a:solidFill>
              <a:latin typeface="Bookman Old Style" panose="02050604050505020204" pitchFamily="18" charset="0"/>
            </a:endParaRPr>
          </a:p>
        </p:txBody>
      </p:sp>
      <p:sp>
        <p:nvSpPr>
          <p:cNvPr id="7" name="Dia számának helye 6"/>
          <p:cNvSpPr>
            <a:spLocks noGrp="1"/>
          </p:cNvSpPr>
          <p:nvPr>
            <p:ph type="sldNum" sz="quarter" idx="12"/>
          </p:nvPr>
        </p:nvSpPr>
        <p:spPr/>
        <p:txBody>
          <a:bodyPr/>
          <a:lstStyle/>
          <a:p>
            <a:fld id="{192B002B-B781-45B3-BB32-AFC9CEE44CF6}" type="slidenum">
              <a:rPr lang="hu-HU" smtClean="0"/>
              <a:t>20</a:t>
            </a:fld>
            <a:endParaRPr lang="hu-HU"/>
          </a:p>
        </p:txBody>
      </p:sp>
      <p:sp>
        <p:nvSpPr>
          <p:cNvPr id="9" name="Cím 1"/>
          <p:cNvSpPr txBox="1">
            <a:spLocks/>
          </p:cNvSpPr>
          <p:nvPr/>
        </p:nvSpPr>
        <p:spPr>
          <a:xfrm>
            <a:off x="492879" y="286269"/>
            <a:ext cx="6183392" cy="399531"/>
          </a:xfrm>
          <a:prstGeom prst="rect">
            <a:avLst/>
          </a:prstGeom>
        </p:spPr>
        <p:txBody>
          <a:bodyPr vert="horz" lIns="91440" tIns="45720" rIns="91440" bIns="45720" rtlCol="0" anchor="ctr">
            <a:noAutofit/>
          </a:bodyPr>
          <a:lstStyle>
            <a:lvl1pPr algn="l" defTabSz="716890" rtl="0" eaLnBrk="1" latinLnBrk="0" hangingPunct="1">
              <a:lnSpc>
                <a:spcPct val="90000"/>
              </a:lnSpc>
              <a:spcBef>
                <a:spcPct val="0"/>
              </a:spcBef>
              <a:buNone/>
              <a:defRPr sz="3450" kern="1200">
                <a:solidFill>
                  <a:schemeClr val="tx1"/>
                </a:solidFill>
                <a:latin typeface="+mj-lt"/>
                <a:ea typeface="+mj-ea"/>
                <a:cs typeface="+mj-cs"/>
              </a:defRPr>
            </a:lvl1pPr>
          </a:lstStyle>
          <a:p>
            <a:pPr algn="ctr" defTabSz="457200"/>
            <a:r>
              <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6</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hu-HU" sz="2600" b="1" cap="all"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energiapróbÁK</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 name="Kép 1"/>
          <p:cNvPicPr>
            <a:picLocks noChangeAspect="1"/>
          </p:cNvPicPr>
          <p:nvPr/>
        </p:nvPicPr>
        <p:blipFill rotWithShape="1">
          <a:blip r:embed="rId5" cstate="print">
            <a:extLst>
              <a:ext uri="{28A0092B-C50C-407E-A947-70E740481C1C}">
                <a14:useLocalDpi xmlns:a14="http://schemas.microsoft.com/office/drawing/2010/main" val="0"/>
              </a:ext>
            </a:extLst>
          </a:blip>
          <a:srcRect t="12726" b="12482"/>
          <a:stretch/>
        </p:blipFill>
        <p:spPr>
          <a:xfrm>
            <a:off x="4797418" y="3420533"/>
            <a:ext cx="2005879" cy="1575891"/>
          </a:xfrm>
          <a:prstGeom prst="rect">
            <a:avLst/>
          </a:prstGeom>
        </p:spPr>
      </p:pic>
      <p:sp>
        <p:nvSpPr>
          <p:cNvPr id="6" name="Téglalap 5">
            <a:hlinkClick r:id="rId6"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7"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0" name="Téglalap 9">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666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6</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.1. Energiapróba – </a:t>
            </a:r>
            <a:r>
              <a:rPr lang="hu-HU" sz="17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keresztrejtvény</a:t>
            </a:r>
            <a:endPar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84667" y="685800"/>
            <a:ext cx="2040466" cy="4572000"/>
          </a:xfrm>
        </p:spPr>
        <p:txBody>
          <a:bodyPr>
            <a:noAutofit/>
          </a:bodyPr>
          <a:lstStyle/>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UJLEO</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RÉGIHODN</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KKOOPERALLTN</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LAPZÁRAS</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NEGÁTZSELÉORR</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RUBÍNZTAVI</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SÁNTAREGERÁLOI</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AKÉKTÁGSORSA</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ENEMLAP</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KÉNÁGYASHTO</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DIZSIDONÉX</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HÚTISZTAVŐY</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ÁZNAK</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HŰŐRŐME</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EZRÖNKETY</a:t>
            </a:r>
          </a:p>
        </p:txBody>
      </p:sp>
      <p:sp>
        <p:nvSpPr>
          <p:cNvPr id="7" name="Dia számának helye 6"/>
          <p:cNvSpPr>
            <a:spLocks noGrp="1"/>
          </p:cNvSpPr>
          <p:nvPr>
            <p:ph type="sldNum" sz="quarter" idx="12"/>
          </p:nvPr>
        </p:nvSpPr>
        <p:spPr/>
        <p:txBody>
          <a:bodyPr/>
          <a:lstStyle/>
          <a:p>
            <a:fld id="{192B002B-B781-45B3-BB32-AFC9CEE44CF6}" type="slidenum">
              <a:rPr lang="hu-HU" smtClean="0"/>
              <a:t>21</a:t>
            </a:fld>
            <a:endParaRPr lang="hu-HU"/>
          </a:p>
        </p:txBody>
      </p:sp>
      <p:graphicFrame>
        <p:nvGraphicFramePr>
          <p:cNvPr id="5" name="Táblázat 4"/>
          <p:cNvGraphicFramePr>
            <a:graphicFrameLocks noGrp="1"/>
          </p:cNvGraphicFramePr>
          <p:nvPr>
            <p:extLst>
              <p:ext uri="{D42A27DB-BD31-4B8C-83A1-F6EECF244321}">
                <p14:modId xmlns:p14="http://schemas.microsoft.com/office/powerpoint/2010/main" val="2043167162"/>
              </p:ext>
            </p:extLst>
          </p:nvPr>
        </p:nvGraphicFramePr>
        <p:xfrm>
          <a:off x="2039935" y="685800"/>
          <a:ext cx="4636336" cy="4572000"/>
        </p:xfrm>
        <a:graphic>
          <a:graphicData uri="http://schemas.openxmlformats.org/drawingml/2006/table">
            <a:tbl>
              <a:tblPr bandRow="1">
                <a:tableStyleId>{5940675A-B579-460E-94D1-54222C63F5DA}</a:tableStyleId>
              </a:tblPr>
              <a:tblGrid>
                <a:gridCol w="289771">
                  <a:extLst>
                    <a:ext uri="{9D8B030D-6E8A-4147-A177-3AD203B41FA5}">
                      <a16:colId xmlns:a16="http://schemas.microsoft.com/office/drawing/2014/main" val="1781968487"/>
                    </a:ext>
                  </a:extLst>
                </a:gridCol>
                <a:gridCol w="289771">
                  <a:extLst>
                    <a:ext uri="{9D8B030D-6E8A-4147-A177-3AD203B41FA5}">
                      <a16:colId xmlns:a16="http://schemas.microsoft.com/office/drawing/2014/main" val="4092407076"/>
                    </a:ext>
                  </a:extLst>
                </a:gridCol>
                <a:gridCol w="289771">
                  <a:extLst>
                    <a:ext uri="{9D8B030D-6E8A-4147-A177-3AD203B41FA5}">
                      <a16:colId xmlns:a16="http://schemas.microsoft.com/office/drawing/2014/main" val="3218314618"/>
                    </a:ext>
                  </a:extLst>
                </a:gridCol>
                <a:gridCol w="289771">
                  <a:extLst>
                    <a:ext uri="{9D8B030D-6E8A-4147-A177-3AD203B41FA5}">
                      <a16:colId xmlns:a16="http://schemas.microsoft.com/office/drawing/2014/main" val="2228976161"/>
                    </a:ext>
                  </a:extLst>
                </a:gridCol>
                <a:gridCol w="289771">
                  <a:extLst>
                    <a:ext uri="{9D8B030D-6E8A-4147-A177-3AD203B41FA5}">
                      <a16:colId xmlns:a16="http://schemas.microsoft.com/office/drawing/2014/main" val="3149726100"/>
                    </a:ext>
                  </a:extLst>
                </a:gridCol>
                <a:gridCol w="289771">
                  <a:extLst>
                    <a:ext uri="{9D8B030D-6E8A-4147-A177-3AD203B41FA5}">
                      <a16:colId xmlns:a16="http://schemas.microsoft.com/office/drawing/2014/main" val="1713866925"/>
                    </a:ext>
                  </a:extLst>
                </a:gridCol>
                <a:gridCol w="289771">
                  <a:extLst>
                    <a:ext uri="{9D8B030D-6E8A-4147-A177-3AD203B41FA5}">
                      <a16:colId xmlns:a16="http://schemas.microsoft.com/office/drawing/2014/main" val="2968526849"/>
                    </a:ext>
                  </a:extLst>
                </a:gridCol>
                <a:gridCol w="289771">
                  <a:extLst>
                    <a:ext uri="{9D8B030D-6E8A-4147-A177-3AD203B41FA5}">
                      <a16:colId xmlns:a16="http://schemas.microsoft.com/office/drawing/2014/main" val="1796305918"/>
                    </a:ext>
                  </a:extLst>
                </a:gridCol>
                <a:gridCol w="289771">
                  <a:extLst>
                    <a:ext uri="{9D8B030D-6E8A-4147-A177-3AD203B41FA5}">
                      <a16:colId xmlns:a16="http://schemas.microsoft.com/office/drawing/2014/main" val="889835795"/>
                    </a:ext>
                  </a:extLst>
                </a:gridCol>
                <a:gridCol w="289771">
                  <a:extLst>
                    <a:ext uri="{9D8B030D-6E8A-4147-A177-3AD203B41FA5}">
                      <a16:colId xmlns:a16="http://schemas.microsoft.com/office/drawing/2014/main" val="22332396"/>
                    </a:ext>
                  </a:extLst>
                </a:gridCol>
                <a:gridCol w="289771">
                  <a:extLst>
                    <a:ext uri="{9D8B030D-6E8A-4147-A177-3AD203B41FA5}">
                      <a16:colId xmlns:a16="http://schemas.microsoft.com/office/drawing/2014/main" val="4077089133"/>
                    </a:ext>
                  </a:extLst>
                </a:gridCol>
                <a:gridCol w="289771">
                  <a:extLst>
                    <a:ext uri="{9D8B030D-6E8A-4147-A177-3AD203B41FA5}">
                      <a16:colId xmlns:a16="http://schemas.microsoft.com/office/drawing/2014/main" val="1052937900"/>
                    </a:ext>
                  </a:extLst>
                </a:gridCol>
                <a:gridCol w="289771">
                  <a:extLst>
                    <a:ext uri="{9D8B030D-6E8A-4147-A177-3AD203B41FA5}">
                      <a16:colId xmlns:a16="http://schemas.microsoft.com/office/drawing/2014/main" val="1532729029"/>
                    </a:ext>
                  </a:extLst>
                </a:gridCol>
                <a:gridCol w="289771">
                  <a:extLst>
                    <a:ext uri="{9D8B030D-6E8A-4147-A177-3AD203B41FA5}">
                      <a16:colId xmlns:a16="http://schemas.microsoft.com/office/drawing/2014/main" val="2534823440"/>
                    </a:ext>
                  </a:extLst>
                </a:gridCol>
                <a:gridCol w="289771">
                  <a:extLst>
                    <a:ext uri="{9D8B030D-6E8A-4147-A177-3AD203B41FA5}">
                      <a16:colId xmlns:a16="http://schemas.microsoft.com/office/drawing/2014/main" val="1674408499"/>
                    </a:ext>
                  </a:extLst>
                </a:gridCol>
                <a:gridCol w="289771">
                  <a:extLst>
                    <a:ext uri="{9D8B030D-6E8A-4147-A177-3AD203B41FA5}">
                      <a16:colId xmlns:a16="http://schemas.microsoft.com/office/drawing/2014/main" val="3616897333"/>
                    </a:ext>
                  </a:extLst>
                </a:gridCol>
              </a:tblGrid>
              <a:tr h="289766">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3147717580"/>
                  </a:ext>
                </a:extLst>
              </a:tr>
              <a:tr h="289766">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4249420162"/>
                  </a:ext>
                </a:extLst>
              </a:tr>
              <a:tr h="289766">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992707505"/>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833003054"/>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extLst>
                  <a:ext uri="{0D108BD9-81ED-4DB2-BD59-A6C34878D82A}">
                    <a16:rowId xmlns:a16="http://schemas.microsoft.com/office/drawing/2014/main" val="1835379402"/>
                  </a:ext>
                </a:extLst>
              </a:tr>
              <a:tr h="289766">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772780767"/>
                  </a:ext>
                </a:extLst>
              </a:tr>
              <a:tr h="289766">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3595829439"/>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2227785220"/>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951985238"/>
                  </a:ext>
                </a:extLst>
              </a:tr>
              <a:tr h="289766">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1138504909"/>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452631744"/>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extLst>
                  <a:ext uri="{0D108BD9-81ED-4DB2-BD59-A6C34878D82A}">
                    <a16:rowId xmlns:a16="http://schemas.microsoft.com/office/drawing/2014/main" val="2993614363"/>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1364679646"/>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3063016519"/>
                  </a:ext>
                </a:extLst>
              </a:tr>
              <a:tr h="289766">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2908491300"/>
                  </a:ext>
                </a:extLst>
              </a:tr>
            </a:tbl>
          </a:graphicData>
        </a:graphic>
      </p:graphicFrame>
      <p:sp>
        <p:nvSpPr>
          <p:cNvPr id="6" name="Téglalap 5">
            <a:hlinkClick r:id="rId2" action="ppaction://hlinksldjump"/>
          </p:cNvPr>
          <p:cNvSpPr/>
          <p:nvPr/>
        </p:nvSpPr>
        <p:spPr>
          <a:xfrm>
            <a:off x="5723467" y="24369"/>
            <a:ext cx="1470676" cy="307777"/>
          </a:xfrm>
          <a:prstGeom prst="rect">
            <a:avLst/>
          </a:prstGeom>
        </p:spPr>
        <p:txBody>
          <a:bodyPr wrap="square">
            <a:spAutoFit/>
          </a:bodyPr>
          <a:lstStyle/>
          <a:p>
            <a:pPr algn="just"/>
            <a:r>
              <a:rPr lang="hu-HU" sz="1400" b="1" dirty="0" smtClean="0">
                <a:solidFill>
                  <a:schemeClr val="accent1">
                    <a:lumMod val="50000"/>
                  </a:schemeClr>
                </a:solidFill>
                <a:latin typeface="Bookman Old Style" panose="02050604050505020204" pitchFamily="18" charset="0"/>
              </a:rPr>
              <a:t>MEGOLDÁS?</a:t>
            </a:r>
            <a:endParaRPr lang="hu-HU" sz="1400" b="1" dirty="0">
              <a:solidFill>
                <a:schemeClr val="accent1">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787454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6</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.1. Energiapróba – </a:t>
            </a:r>
            <a:r>
              <a:rPr lang="hu-HU" sz="17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keresztrejtvény</a:t>
            </a:r>
            <a:endPar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84667" y="685800"/>
            <a:ext cx="2040466" cy="4572000"/>
          </a:xfrm>
        </p:spPr>
        <p:txBody>
          <a:bodyPr>
            <a:noAutofit/>
          </a:bodyPr>
          <a:lstStyle/>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UJLEO</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RÉGIHODN</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KKOOPERALLTN</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LAPZÁRAS</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NEGÁTZSELÉORR</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RUBÍNZTAVI</a:t>
            </a:r>
          </a:p>
          <a:p>
            <a:pPr marL="0" indent="0" algn="r">
              <a:lnSpc>
                <a:spcPct val="110000"/>
              </a:lnSpc>
              <a:spcBef>
                <a:spcPts val="545"/>
              </a:spcBef>
              <a:buNone/>
            </a:pPr>
            <a:r>
              <a:rPr lang="hu-HU" sz="1400" b="1" dirty="0" smtClean="0">
                <a:solidFill>
                  <a:srgbClr val="002060"/>
                </a:solidFill>
                <a:latin typeface="Bookman Old Style" panose="02050604050505020204" pitchFamily="18" charset="0"/>
              </a:rPr>
              <a:t>SÁNTAREGERÁLOI</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AKÉKTÁGSORSA</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ENEMLAP</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KÉNÁGYASHTO</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DIZSIDONÉX</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HÚTISZTAVŐY</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ÁZNAK</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HŰŐRŐME</a:t>
            </a:r>
          </a:p>
          <a:p>
            <a:pPr marL="0" indent="0" algn="r">
              <a:lnSpc>
                <a:spcPct val="110000"/>
              </a:lnSpc>
              <a:spcBef>
                <a:spcPts val="575"/>
              </a:spcBef>
              <a:buNone/>
            </a:pPr>
            <a:r>
              <a:rPr lang="hu-HU" sz="1400" b="1" dirty="0" smtClean="0">
                <a:solidFill>
                  <a:srgbClr val="002060"/>
                </a:solidFill>
                <a:latin typeface="Bookman Old Style" panose="02050604050505020204" pitchFamily="18" charset="0"/>
              </a:rPr>
              <a:t>EZRÖNKETY</a:t>
            </a:r>
          </a:p>
        </p:txBody>
      </p:sp>
      <p:sp>
        <p:nvSpPr>
          <p:cNvPr id="7" name="Dia számának helye 6"/>
          <p:cNvSpPr>
            <a:spLocks noGrp="1"/>
          </p:cNvSpPr>
          <p:nvPr>
            <p:ph type="sldNum" sz="quarter" idx="12"/>
          </p:nvPr>
        </p:nvSpPr>
        <p:spPr/>
        <p:txBody>
          <a:bodyPr/>
          <a:lstStyle/>
          <a:p>
            <a:fld id="{192B002B-B781-45B3-BB32-AFC9CEE44CF6}" type="slidenum">
              <a:rPr lang="hu-HU" smtClean="0"/>
              <a:t>22</a:t>
            </a:fld>
            <a:endParaRPr lang="hu-HU"/>
          </a:p>
        </p:txBody>
      </p:sp>
      <p:graphicFrame>
        <p:nvGraphicFramePr>
          <p:cNvPr id="5" name="Táblázat 4"/>
          <p:cNvGraphicFramePr>
            <a:graphicFrameLocks noGrp="1"/>
          </p:cNvGraphicFramePr>
          <p:nvPr>
            <p:extLst>
              <p:ext uri="{D42A27DB-BD31-4B8C-83A1-F6EECF244321}">
                <p14:modId xmlns:p14="http://schemas.microsoft.com/office/powerpoint/2010/main" val="3676855992"/>
              </p:ext>
            </p:extLst>
          </p:nvPr>
        </p:nvGraphicFramePr>
        <p:xfrm>
          <a:off x="2039935" y="685800"/>
          <a:ext cx="4636336" cy="4572000"/>
        </p:xfrm>
        <a:graphic>
          <a:graphicData uri="http://schemas.openxmlformats.org/drawingml/2006/table">
            <a:tbl>
              <a:tblPr bandRow="1">
                <a:tableStyleId>{5940675A-B579-460E-94D1-54222C63F5DA}</a:tableStyleId>
              </a:tblPr>
              <a:tblGrid>
                <a:gridCol w="289771">
                  <a:extLst>
                    <a:ext uri="{9D8B030D-6E8A-4147-A177-3AD203B41FA5}">
                      <a16:colId xmlns:a16="http://schemas.microsoft.com/office/drawing/2014/main" val="1781968487"/>
                    </a:ext>
                  </a:extLst>
                </a:gridCol>
                <a:gridCol w="289771">
                  <a:extLst>
                    <a:ext uri="{9D8B030D-6E8A-4147-A177-3AD203B41FA5}">
                      <a16:colId xmlns:a16="http://schemas.microsoft.com/office/drawing/2014/main" val="4092407076"/>
                    </a:ext>
                  </a:extLst>
                </a:gridCol>
                <a:gridCol w="289771">
                  <a:extLst>
                    <a:ext uri="{9D8B030D-6E8A-4147-A177-3AD203B41FA5}">
                      <a16:colId xmlns:a16="http://schemas.microsoft.com/office/drawing/2014/main" val="3218314618"/>
                    </a:ext>
                  </a:extLst>
                </a:gridCol>
                <a:gridCol w="289771">
                  <a:extLst>
                    <a:ext uri="{9D8B030D-6E8A-4147-A177-3AD203B41FA5}">
                      <a16:colId xmlns:a16="http://schemas.microsoft.com/office/drawing/2014/main" val="2228976161"/>
                    </a:ext>
                  </a:extLst>
                </a:gridCol>
                <a:gridCol w="289771">
                  <a:extLst>
                    <a:ext uri="{9D8B030D-6E8A-4147-A177-3AD203B41FA5}">
                      <a16:colId xmlns:a16="http://schemas.microsoft.com/office/drawing/2014/main" val="3149726100"/>
                    </a:ext>
                  </a:extLst>
                </a:gridCol>
                <a:gridCol w="289771">
                  <a:extLst>
                    <a:ext uri="{9D8B030D-6E8A-4147-A177-3AD203B41FA5}">
                      <a16:colId xmlns:a16="http://schemas.microsoft.com/office/drawing/2014/main" val="1713866925"/>
                    </a:ext>
                  </a:extLst>
                </a:gridCol>
                <a:gridCol w="289771">
                  <a:extLst>
                    <a:ext uri="{9D8B030D-6E8A-4147-A177-3AD203B41FA5}">
                      <a16:colId xmlns:a16="http://schemas.microsoft.com/office/drawing/2014/main" val="2968526849"/>
                    </a:ext>
                  </a:extLst>
                </a:gridCol>
                <a:gridCol w="289771">
                  <a:extLst>
                    <a:ext uri="{9D8B030D-6E8A-4147-A177-3AD203B41FA5}">
                      <a16:colId xmlns:a16="http://schemas.microsoft.com/office/drawing/2014/main" val="1796305918"/>
                    </a:ext>
                  </a:extLst>
                </a:gridCol>
                <a:gridCol w="289771">
                  <a:extLst>
                    <a:ext uri="{9D8B030D-6E8A-4147-A177-3AD203B41FA5}">
                      <a16:colId xmlns:a16="http://schemas.microsoft.com/office/drawing/2014/main" val="889835795"/>
                    </a:ext>
                  </a:extLst>
                </a:gridCol>
                <a:gridCol w="289771">
                  <a:extLst>
                    <a:ext uri="{9D8B030D-6E8A-4147-A177-3AD203B41FA5}">
                      <a16:colId xmlns:a16="http://schemas.microsoft.com/office/drawing/2014/main" val="22332396"/>
                    </a:ext>
                  </a:extLst>
                </a:gridCol>
                <a:gridCol w="289771">
                  <a:extLst>
                    <a:ext uri="{9D8B030D-6E8A-4147-A177-3AD203B41FA5}">
                      <a16:colId xmlns:a16="http://schemas.microsoft.com/office/drawing/2014/main" val="4077089133"/>
                    </a:ext>
                  </a:extLst>
                </a:gridCol>
                <a:gridCol w="289771">
                  <a:extLst>
                    <a:ext uri="{9D8B030D-6E8A-4147-A177-3AD203B41FA5}">
                      <a16:colId xmlns:a16="http://schemas.microsoft.com/office/drawing/2014/main" val="1052937900"/>
                    </a:ext>
                  </a:extLst>
                </a:gridCol>
                <a:gridCol w="289771">
                  <a:extLst>
                    <a:ext uri="{9D8B030D-6E8A-4147-A177-3AD203B41FA5}">
                      <a16:colId xmlns:a16="http://schemas.microsoft.com/office/drawing/2014/main" val="1532729029"/>
                    </a:ext>
                  </a:extLst>
                </a:gridCol>
                <a:gridCol w="289771">
                  <a:extLst>
                    <a:ext uri="{9D8B030D-6E8A-4147-A177-3AD203B41FA5}">
                      <a16:colId xmlns:a16="http://schemas.microsoft.com/office/drawing/2014/main" val="2534823440"/>
                    </a:ext>
                  </a:extLst>
                </a:gridCol>
                <a:gridCol w="289771">
                  <a:extLst>
                    <a:ext uri="{9D8B030D-6E8A-4147-A177-3AD203B41FA5}">
                      <a16:colId xmlns:a16="http://schemas.microsoft.com/office/drawing/2014/main" val="1674408499"/>
                    </a:ext>
                  </a:extLst>
                </a:gridCol>
                <a:gridCol w="289771">
                  <a:extLst>
                    <a:ext uri="{9D8B030D-6E8A-4147-A177-3AD203B41FA5}">
                      <a16:colId xmlns:a16="http://schemas.microsoft.com/office/drawing/2014/main" val="3616897333"/>
                    </a:ext>
                  </a:extLst>
                </a:gridCol>
              </a:tblGrid>
              <a:tr h="289766">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J</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U</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L</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E</a:t>
                      </a:r>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3147717580"/>
                  </a:ext>
                </a:extLst>
              </a:tr>
              <a:tr h="289766">
                <a:tc>
                  <a:txBody>
                    <a:bodyPr/>
                    <a:lstStyle/>
                    <a:p>
                      <a:r>
                        <a:rPr lang="hu-HU" sz="1400" dirty="0" smtClean="0">
                          <a:latin typeface="Bookman Old Style" panose="02050604050505020204" pitchFamily="18" charset="0"/>
                        </a:rPr>
                        <a:t>H</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I</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D</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R</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G</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É</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N</a:t>
                      </a:r>
                      <a:endParaRPr lang="hu-HU" sz="1400" b="1" dirty="0">
                        <a:latin typeface="Bookman Old Style" panose="02050604050505020204" pitchFamily="18" charset="0"/>
                      </a:endParaRPr>
                    </a:p>
                  </a:txBody>
                  <a:tcPr>
                    <a:solidFill>
                      <a:schemeClr val="bg2">
                        <a:lumMod val="90000"/>
                      </a:schemeClr>
                    </a:solidFill>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4249420162"/>
                  </a:ext>
                </a:extLst>
              </a:tr>
              <a:tr h="289766">
                <a:tc>
                  <a:txBody>
                    <a:bodyPr/>
                    <a:lstStyle/>
                    <a:p>
                      <a:r>
                        <a:rPr lang="hu-HU" sz="1400" dirty="0" smtClean="0">
                          <a:latin typeface="Bookman Old Style" panose="02050604050505020204" pitchFamily="18" charset="0"/>
                        </a:rPr>
                        <a:t>N</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P</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K</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L</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L</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E</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K</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R</a:t>
                      </a:r>
                      <a:endParaRPr lang="hu-HU" sz="1400" dirty="0">
                        <a:latin typeface="Bookman Old Style" panose="02050604050505020204" pitchFamily="18" charset="0"/>
                      </a:endParaRPr>
                    </a:p>
                  </a:txBody>
                  <a:tcPr>
                    <a:solidFill>
                      <a:schemeClr val="bg2"/>
                    </a:solidFill>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992707505"/>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P</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Z</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R</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L</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Á</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S</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833003054"/>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S</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Z</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É</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L</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G</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E</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N</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E</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R</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Á</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R</a:t>
                      </a:r>
                      <a:endParaRPr lang="hu-HU" sz="1400" dirty="0">
                        <a:latin typeface="Bookman Old Style" panose="02050604050505020204" pitchFamily="18" charset="0"/>
                      </a:endParaRPr>
                    </a:p>
                  </a:txBody>
                  <a:tcPr>
                    <a:solidFill>
                      <a:schemeClr val="bg2"/>
                    </a:solidFill>
                  </a:tcPr>
                </a:tc>
                <a:extLst>
                  <a:ext uri="{0D108BD9-81ED-4DB2-BD59-A6C34878D82A}">
                    <a16:rowId xmlns:a16="http://schemas.microsoft.com/office/drawing/2014/main" val="1835379402"/>
                  </a:ext>
                </a:extLst>
              </a:tr>
              <a:tr h="289766">
                <a:tc>
                  <a:txBody>
                    <a:bodyPr/>
                    <a:lstStyle/>
                    <a:p>
                      <a:r>
                        <a:rPr lang="hu-HU" sz="1400" dirty="0" smtClean="0">
                          <a:latin typeface="Bookman Old Style" panose="02050604050505020204" pitchFamily="18" charset="0"/>
                        </a:rPr>
                        <a:t>V</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Í</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Z</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U</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R</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B</a:t>
                      </a:r>
                      <a:endParaRPr lang="hu-HU" sz="1400" dirty="0">
                        <a:latin typeface="Bookman Old Style" panose="02050604050505020204" pitchFamily="18" charset="0"/>
                      </a:endParaRPr>
                    </a:p>
                  </a:txBody>
                  <a:tcPr>
                    <a:solidFill>
                      <a:schemeClr val="bg2"/>
                    </a:solidFill>
                  </a:tcPr>
                </a:tc>
                <a:tc>
                  <a:txBody>
                    <a:bodyPr/>
                    <a:lstStyle/>
                    <a:p>
                      <a:pPr algn="ctr"/>
                      <a:r>
                        <a:rPr lang="hu-HU" sz="1400" b="1" dirty="0" smtClean="0">
                          <a:latin typeface="Bookman Old Style" panose="02050604050505020204" pitchFamily="18" charset="0"/>
                        </a:rPr>
                        <a:t>I</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N</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772780767"/>
                  </a:ext>
                </a:extLst>
              </a:tr>
              <a:tr h="289766">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E</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N</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E</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R</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G</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I</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A</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Á</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R</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L</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Á</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S</a:t>
                      </a:r>
                      <a:endParaRPr lang="hu-HU" sz="1400" dirty="0">
                        <a:latin typeface="Bookman Old Style" panose="02050604050505020204" pitchFamily="18" charset="0"/>
                      </a:endParaRPr>
                    </a:p>
                  </a:txBody>
                  <a:tcPr>
                    <a:solidFill>
                      <a:schemeClr val="bg2"/>
                    </a:solidFill>
                  </a:tcPr>
                </a:tc>
                <a:tc>
                  <a:txBody>
                    <a:bodyPr/>
                    <a:lstStyle/>
                    <a:p>
                      <a:endParaRPr lang="hu-HU" sz="1400">
                        <a:latin typeface="Bookman Old Style" panose="02050604050505020204" pitchFamily="18" charset="0"/>
                      </a:endParaRPr>
                    </a:p>
                  </a:txBody>
                  <a:tcPr/>
                </a:tc>
                <a:extLst>
                  <a:ext uri="{0D108BD9-81ED-4DB2-BD59-A6C34878D82A}">
                    <a16:rowId xmlns:a16="http://schemas.microsoft.com/office/drawing/2014/main" val="3595829439"/>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K</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R</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É</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K</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S</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S</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Á</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G</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2227785220"/>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N</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P</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E</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L</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E</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M</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951985238"/>
                  </a:ext>
                </a:extLst>
              </a:tr>
              <a:tr h="289766">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H</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É</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K</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N</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Y</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S</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Á</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G</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1138504909"/>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S</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Z</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É</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N</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D</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I</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O</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X</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I</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D</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452631744"/>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H</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Ő</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S</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Z</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I</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V</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Y</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Ú</a:t>
                      </a:r>
                      <a:endParaRPr lang="hu-HU" sz="1400" dirty="0">
                        <a:latin typeface="Bookman Old Style" panose="02050604050505020204" pitchFamily="18" charset="0"/>
                      </a:endParaRPr>
                    </a:p>
                  </a:txBody>
                  <a:tcPr>
                    <a:solidFill>
                      <a:schemeClr val="bg2"/>
                    </a:solidFill>
                  </a:tcPr>
                </a:tc>
                <a:extLst>
                  <a:ext uri="{0D108BD9-81ED-4DB2-BD59-A6C34878D82A}">
                    <a16:rowId xmlns:a16="http://schemas.microsoft.com/office/drawing/2014/main" val="2993614363"/>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K</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A</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Z</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Á</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N</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1364679646"/>
                  </a:ext>
                </a:extLst>
              </a:tr>
              <a:tr h="289766">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H</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Ő</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E</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R</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Ő</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M</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Ű</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3063016519"/>
                  </a:ext>
                </a:extLst>
              </a:tr>
              <a:tr h="289766">
                <a:tc>
                  <a:txBody>
                    <a:bodyPr/>
                    <a:lstStyle/>
                    <a:p>
                      <a:endParaRPr lang="hu-HU" sz="140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endParaRPr lang="hu-HU" sz="1400">
                        <a:latin typeface="Bookman Old Style" panose="02050604050505020204" pitchFamily="18" charset="0"/>
                      </a:endParaRPr>
                    </a:p>
                  </a:txBody>
                  <a:tcPr/>
                </a:tc>
                <a:tc>
                  <a:txBody>
                    <a:bodyPr/>
                    <a:lstStyle/>
                    <a:p>
                      <a:r>
                        <a:rPr lang="hu-HU" sz="1400" dirty="0" smtClean="0">
                          <a:latin typeface="Bookman Old Style" panose="02050604050505020204" pitchFamily="18" charset="0"/>
                        </a:rPr>
                        <a:t>K</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Ö</a:t>
                      </a:r>
                      <a:endParaRPr lang="hu-HU" sz="1400" dirty="0">
                        <a:latin typeface="Bookman Old Style" panose="02050604050505020204" pitchFamily="18" charset="0"/>
                      </a:endParaRPr>
                    </a:p>
                  </a:txBody>
                  <a:tcPr>
                    <a:solidFill>
                      <a:schemeClr val="bg2"/>
                    </a:solidFill>
                  </a:tcPr>
                </a:tc>
                <a:tc>
                  <a:txBody>
                    <a:bodyPr/>
                    <a:lstStyle/>
                    <a:p>
                      <a:r>
                        <a:rPr lang="hu-HU" sz="1400" b="1" dirty="0" smtClean="0">
                          <a:latin typeface="Bookman Old Style" panose="02050604050505020204" pitchFamily="18" charset="0"/>
                        </a:rPr>
                        <a:t>R</a:t>
                      </a:r>
                      <a:endParaRPr lang="hu-HU" sz="1400" b="1" dirty="0">
                        <a:latin typeface="Bookman Old Style" panose="02050604050505020204" pitchFamily="18" charset="0"/>
                      </a:endParaRPr>
                    </a:p>
                  </a:txBody>
                  <a:tcPr>
                    <a:solidFill>
                      <a:schemeClr val="bg2">
                        <a:lumMod val="90000"/>
                      </a:schemeClr>
                    </a:solidFill>
                  </a:tcPr>
                </a:tc>
                <a:tc>
                  <a:txBody>
                    <a:bodyPr/>
                    <a:lstStyle/>
                    <a:p>
                      <a:r>
                        <a:rPr lang="hu-HU" sz="1400" dirty="0" smtClean="0">
                          <a:latin typeface="Bookman Old Style" panose="02050604050505020204" pitchFamily="18" charset="0"/>
                        </a:rPr>
                        <a:t>N</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Y</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E</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Z</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E</a:t>
                      </a:r>
                      <a:endParaRPr lang="hu-HU" sz="1400" dirty="0">
                        <a:latin typeface="Bookman Old Style" panose="02050604050505020204" pitchFamily="18" charset="0"/>
                      </a:endParaRPr>
                    </a:p>
                  </a:txBody>
                  <a:tcPr>
                    <a:solidFill>
                      <a:schemeClr val="bg2"/>
                    </a:solidFill>
                  </a:tcPr>
                </a:tc>
                <a:tc>
                  <a:txBody>
                    <a:bodyPr/>
                    <a:lstStyle/>
                    <a:p>
                      <a:r>
                        <a:rPr lang="hu-HU" sz="1400" dirty="0" smtClean="0">
                          <a:latin typeface="Bookman Old Style" panose="02050604050505020204" pitchFamily="18" charset="0"/>
                        </a:rPr>
                        <a:t>T</a:t>
                      </a:r>
                      <a:endParaRPr lang="hu-HU" sz="1400" dirty="0">
                        <a:latin typeface="Bookman Old Style" panose="02050604050505020204" pitchFamily="18" charset="0"/>
                      </a:endParaRPr>
                    </a:p>
                  </a:txBody>
                  <a:tcPr>
                    <a:solidFill>
                      <a:schemeClr val="bg2"/>
                    </a:solidFill>
                  </a:tcPr>
                </a:tc>
                <a:tc>
                  <a:txBody>
                    <a:bodyPr/>
                    <a:lstStyle/>
                    <a:p>
                      <a:endParaRPr lang="hu-HU" sz="1400" dirty="0">
                        <a:latin typeface="Bookman Old Style" panose="02050604050505020204" pitchFamily="18" charset="0"/>
                      </a:endParaRPr>
                    </a:p>
                  </a:txBody>
                  <a:tcPr/>
                </a:tc>
                <a:tc>
                  <a:txBody>
                    <a:bodyPr/>
                    <a:lstStyle/>
                    <a:p>
                      <a:endParaRPr lang="hu-HU" sz="1400" dirty="0">
                        <a:latin typeface="Bookman Old Style" panose="02050604050505020204" pitchFamily="18" charset="0"/>
                      </a:endParaRPr>
                    </a:p>
                  </a:txBody>
                  <a:tcPr/>
                </a:tc>
                <a:extLst>
                  <a:ext uri="{0D108BD9-81ED-4DB2-BD59-A6C34878D82A}">
                    <a16:rowId xmlns:a16="http://schemas.microsoft.com/office/drawing/2014/main" val="2908491300"/>
                  </a:ext>
                </a:extLst>
              </a:tr>
            </a:tbl>
          </a:graphicData>
        </a:graphic>
      </p:graphicFrame>
      <p:sp>
        <p:nvSpPr>
          <p:cNvPr id="4" name="Téglalap 3">
            <a:hlinkClick r:id="rId2" action="ppaction://hlinksldjump"/>
          </p:cNvPr>
          <p:cNvSpPr/>
          <p:nvPr/>
        </p:nvSpPr>
        <p:spPr>
          <a:xfrm>
            <a:off x="5750463" y="24369"/>
            <a:ext cx="1334020" cy="307777"/>
          </a:xfrm>
          <a:prstGeom prst="rect">
            <a:avLst/>
          </a:prstGeom>
        </p:spPr>
        <p:txBody>
          <a:bodyPr wrap="none">
            <a:spAutoFit/>
          </a:bodyPr>
          <a:lstStyle/>
          <a:p>
            <a:pPr algn="just"/>
            <a:r>
              <a:rPr lang="hu-HU" sz="1400" b="1" dirty="0" smtClean="0">
                <a:solidFill>
                  <a:schemeClr val="accent1">
                    <a:lumMod val="50000"/>
                  </a:schemeClr>
                </a:solidFill>
                <a:latin typeface="Bookman Old Style" panose="02050604050505020204" pitchFamily="18" charset="0"/>
              </a:rPr>
              <a:t>MEGOLDÁS!</a:t>
            </a:r>
            <a:endParaRPr lang="hu-HU" sz="1400" b="1" dirty="0">
              <a:solidFill>
                <a:schemeClr val="accent1">
                  <a:lumMod val="50000"/>
                </a:schemeClr>
              </a:solidFill>
              <a:latin typeface="Bookman Old Style" panose="02050604050505020204" pitchFamily="18" charset="0"/>
            </a:endParaRPr>
          </a:p>
        </p:txBody>
      </p:sp>
      <p:sp>
        <p:nvSpPr>
          <p:cNvPr id="8" name="Téglalap 7">
            <a:hlinkClick r:id="" action="ppaction://hlinkshowjump?jump=previousslide"/>
          </p:cNvPr>
          <p:cNvSpPr/>
          <p:nvPr/>
        </p:nvSpPr>
        <p:spPr>
          <a:xfrm>
            <a:off x="5309317" y="24368"/>
            <a:ext cx="441146" cy="307777"/>
          </a:xfrm>
          <a:prstGeom prst="rect">
            <a:avLst/>
          </a:prstGeom>
        </p:spPr>
        <p:txBody>
          <a:bodyPr wrap="none" tIns="0" bIns="0">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1652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p:cNvPicPr>
            <a:picLocks noChangeAspect="1"/>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l="1137" r="1100"/>
          <a:stretch/>
        </p:blipFill>
        <p:spPr>
          <a:xfrm>
            <a:off x="905933" y="1242032"/>
            <a:ext cx="5359400" cy="3741525"/>
          </a:xfrm>
          <a:prstGeom prst="rect">
            <a:avLst/>
          </a:prstGeom>
        </p:spPr>
      </p:pic>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6</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.2. Energiapróba – </a:t>
            </a:r>
            <a:r>
              <a:rPr lang="hu-HU" sz="17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energialabirintus</a:t>
            </a:r>
            <a:endPar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2002368" y="1395235"/>
            <a:ext cx="347133" cy="1297165"/>
          </a:xfrm>
          <a:solidFill>
            <a:schemeClr val="bg1"/>
          </a:solidFill>
        </p:spPr>
        <p:txBody>
          <a:bodyPr>
            <a:noAutofit/>
          </a:bodyPr>
          <a:lstStyle/>
          <a:p>
            <a:pPr marL="0" indent="0" algn="just">
              <a:buNone/>
            </a:pP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N</a:t>
            </a:r>
          </a:p>
          <a:p>
            <a:pPr marL="0" indent="0" algn="just">
              <a:buNone/>
            </a:pP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R</a:t>
            </a:r>
          </a:p>
          <a:p>
            <a:pPr marL="0" indent="0" algn="just">
              <a:buNone/>
            </a:pP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G</a:t>
            </a:r>
          </a:p>
          <a:p>
            <a:pPr marL="0" indent="0" algn="just">
              <a:buNone/>
            </a:pP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I</a:t>
            </a:r>
          </a:p>
          <a:p>
            <a:pPr marL="0" indent="0" algn="just">
              <a:buNone/>
            </a:pPr>
            <a:r>
              <a:rPr lang="hu-HU" sz="1200" b="1" dirty="0">
                <a:solidFill>
                  <a:srgbClr val="002060"/>
                </a:solidFill>
                <a:effectLst>
                  <a:outerShdw blurRad="38100" dist="38100" dir="2700000" algn="tl">
                    <a:srgbClr val="000000">
                      <a:alpha val="43137"/>
                    </a:srgbClr>
                  </a:outerShdw>
                </a:effectLst>
                <a:latin typeface="Bookman Old Style" panose="02050604050505020204" pitchFamily="18" charset="0"/>
              </a:rPr>
              <a:t>A</a:t>
            </a:r>
            <a:endPar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
        <p:nvSpPr>
          <p:cNvPr id="7" name="Dia számának helye 6"/>
          <p:cNvSpPr>
            <a:spLocks noGrp="1"/>
          </p:cNvSpPr>
          <p:nvPr>
            <p:ph type="sldNum" sz="quarter" idx="12"/>
          </p:nvPr>
        </p:nvSpPr>
        <p:spPr/>
        <p:txBody>
          <a:bodyPr/>
          <a:lstStyle/>
          <a:p>
            <a:fld id="{192B002B-B781-45B3-BB32-AFC9CEE44CF6}" type="slidenum">
              <a:rPr lang="hu-HU" smtClean="0"/>
              <a:t>23</a:t>
            </a:fld>
            <a:endParaRPr lang="hu-HU"/>
          </a:p>
        </p:txBody>
      </p:sp>
      <p:sp>
        <p:nvSpPr>
          <p:cNvPr id="5" name="Téglalap 4">
            <a:hlinkClick r:id="rId3" action="ppaction://hlinksldjump"/>
          </p:cNvPr>
          <p:cNvSpPr/>
          <p:nvPr/>
        </p:nvSpPr>
        <p:spPr>
          <a:xfrm>
            <a:off x="5723467" y="24369"/>
            <a:ext cx="1470676" cy="307777"/>
          </a:xfrm>
          <a:prstGeom prst="rect">
            <a:avLst/>
          </a:prstGeom>
        </p:spPr>
        <p:txBody>
          <a:bodyPr wrap="square">
            <a:spAutoFit/>
          </a:bodyPr>
          <a:lstStyle/>
          <a:p>
            <a:pPr algn="just"/>
            <a:r>
              <a:rPr lang="hu-HU" sz="1400" b="1" dirty="0" smtClean="0">
                <a:solidFill>
                  <a:schemeClr val="accent1">
                    <a:lumMod val="50000"/>
                  </a:schemeClr>
                </a:solidFill>
                <a:latin typeface="Bookman Old Style" panose="02050604050505020204" pitchFamily="18" charset="0"/>
              </a:rPr>
              <a:t>MEGOLDÁS?</a:t>
            </a:r>
            <a:endParaRPr lang="hu-HU" sz="1400" b="1" dirty="0">
              <a:solidFill>
                <a:schemeClr val="accent1">
                  <a:lumMod val="50000"/>
                </a:schemeClr>
              </a:solidFill>
              <a:latin typeface="Bookman Old Style" panose="02050604050505020204" pitchFamily="18" charset="0"/>
            </a:endParaRPr>
          </a:p>
        </p:txBody>
      </p:sp>
      <p:pic>
        <p:nvPicPr>
          <p:cNvPr id="4" name="Kép 3"/>
          <p:cNvPicPr>
            <a:picLocks noChangeAspect="1"/>
          </p:cNvPicPr>
          <p:nvPr/>
        </p:nvPicPr>
        <p:blipFill rotWithShape="1">
          <a:blip r:embed="rId4" cstate="print">
            <a:extLst>
              <a:ext uri="{28A0092B-C50C-407E-A947-70E740481C1C}">
                <a14:useLocalDpi xmlns:a14="http://schemas.microsoft.com/office/drawing/2010/main" val="0"/>
              </a:ext>
            </a:extLst>
          </a:blip>
          <a:srcRect l="19553" r="20144"/>
          <a:stretch/>
        </p:blipFill>
        <p:spPr>
          <a:xfrm>
            <a:off x="939801" y="1048850"/>
            <a:ext cx="1139890" cy="1985594"/>
          </a:xfrm>
          <a:prstGeom prst="rect">
            <a:avLst/>
          </a:prstGeom>
        </p:spPr>
      </p:pic>
      <p:sp>
        <p:nvSpPr>
          <p:cNvPr id="9" name="Tartalom helye 2"/>
          <p:cNvSpPr txBox="1">
            <a:spLocks/>
          </p:cNvSpPr>
          <p:nvPr/>
        </p:nvSpPr>
        <p:spPr>
          <a:xfrm>
            <a:off x="4601634" y="3522134"/>
            <a:ext cx="1663699" cy="1461424"/>
          </a:xfrm>
          <a:prstGeom prst="rect">
            <a:avLst/>
          </a:prstGeom>
          <a:solidFill>
            <a:schemeClr val="bg1"/>
          </a:solidFill>
        </p:spPr>
        <p:txBody>
          <a:bodyPr vert="horz" lIns="91440" tIns="45720" rIns="91440" bIns="45720" rtlCol="0">
            <a:no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200" b="1" dirty="0">
                <a:solidFill>
                  <a:srgbClr val="002060"/>
                </a:solidFill>
                <a:effectLst>
                  <a:outerShdw blurRad="38100" dist="38100" dir="2700000" algn="tl">
                    <a:srgbClr val="000000">
                      <a:alpha val="43137"/>
                    </a:srgbClr>
                  </a:outerShdw>
                </a:effectLst>
                <a:latin typeface="Bookman Old Style" panose="02050604050505020204" pitchFamily="18" charset="0"/>
              </a:rPr>
              <a:t>a</a:t>
            </a: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z energia jövője, a jövő energiája</a:t>
            </a:r>
          </a:p>
        </p:txBody>
      </p:sp>
      <p:pic>
        <p:nvPicPr>
          <p:cNvPr id="10" name="Kép 9"/>
          <p:cNvPicPr>
            <a:picLocks noChangeAspect="1"/>
          </p:cNvPicPr>
          <p:nvPr/>
        </p:nvPicPr>
        <p:blipFill rotWithShape="1">
          <a:blip r:embed="rId5" cstate="print">
            <a:extLst>
              <a:ext uri="{28A0092B-C50C-407E-A947-70E740481C1C}">
                <a14:useLocalDpi xmlns:a14="http://schemas.microsoft.com/office/drawing/2010/main"/>
              </a:ext>
            </a:extLst>
          </a:blip>
          <a:srcRect l="3960"/>
          <a:stretch/>
        </p:blipFill>
        <p:spPr>
          <a:xfrm>
            <a:off x="4301066" y="3992262"/>
            <a:ext cx="2315744" cy="870125"/>
          </a:xfrm>
          <a:prstGeom prst="rect">
            <a:avLst/>
          </a:prstGeom>
        </p:spPr>
      </p:pic>
      <p:sp>
        <p:nvSpPr>
          <p:cNvPr id="6" name="Szövegdoboz 5"/>
          <p:cNvSpPr txBox="1"/>
          <p:nvPr/>
        </p:nvSpPr>
        <p:spPr>
          <a:xfrm>
            <a:off x="5562600" y="3285067"/>
            <a:ext cx="287867" cy="237067"/>
          </a:xfrm>
          <a:prstGeom prst="rect">
            <a:avLst/>
          </a:prstGeom>
          <a:solidFill>
            <a:schemeClr val="bg1"/>
          </a:solidFill>
          <a:ln>
            <a:noFill/>
          </a:ln>
        </p:spPr>
        <p:txBody>
          <a:bodyPr wrap="square" rtlCol="0">
            <a:spAutoFit/>
          </a:bodyPr>
          <a:lstStyle/>
          <a:p>
            <a:endParaRPr lang="hu-HU" dirty="0"/>
          </a:p>
        </p:txBody>
      </p:sp>
    </p:spTree>
    <p:extLst>
      <p:ext uri="{BB962C8B-B14F-4D97-AF65-F5344CB8AC3E}">
        <p14:creationId xmlns:p14="http://schemas.microsoft.com/office/powerpoint/2010/main" val="1065601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6</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.2. Energiapróba – </a:t>
            </a:r>
            <a:r>
              <a:rPr lang="hu-HU" sz="1700"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energialabirintus</a:t>
            </a:r>
            <a:endPar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7" name="Dia számának helye 6"/>
          <p:cNvSpPr>
            <a:spLocks noGrp="1"/>
          </p:cNvSpPr>
          <p:nvPr>
            <p:ph type="sldNum" sz="quarter" idx="12"/>
          </p:nvPr>
        </p:nvSpPr>
        <p:spPr/>
        <p:txBody>
          <a:bodyPr/>
          <a:lstStyle/>
          <a:p>
            <a:fld id="{192B002B-B781-45B3-BB32-AFC9CEE44CF6}" type="slidenum">
              <a:rPr lang="hu-HU" smtClean="0"/>
              <a:t>24</a:t>
            </a:fld>
            <a:endParaRPr lang="hu-HU"/>
          </a:p>
        </p:txBody>
      </p:sp>
      <p:sp>
        <p:nvSpPr>
          <p:cNvPr id="5" name="Téglalap 4">
            <a:hlinkClick r:id="rId2" action="ppaction://hlinksldjump"/>
          </p:cNvPr>
          <p:cNvSpPr/>
          <p:nvPr/>
        </p:nvSpPr>
        <p:spPr>
          <a:xfrm>
            <a:off x="5723467" y="24369"/>
            <a:ext cx="1470676" cy="307777"/>
          </a:xfrm>
          <a:prstGeom prst="rect">
            <a:avLst/>
          </a:prstGeom>
        </p:spPr>
        <p:txBody>
          <a:bodyPr wrap="square">
            <a:spAutoFit/>
          </a:bodyPr>
          <a:lstStyle/>
          <a:p>
            <a:pPr algn="just"/>
            <a:r>
              <a:rPr lang="hu-HU" sz="1400" b="1" dirty="0" smtClean="0">
                <a:solidFill>
                  <a:schemeClr val="accent1">
                    <a:lumMod val="50000"/>
                  </a:schemeClr>
                </a:solidFill>
                <a:latin typeface="Bookman Old Style" panose="02050604050505020204" pitchFamily="18" charset="0"/>
              </a:rPr>
              <a:t>MEGOLDÁS!</a:t>
            </a:r>
            <a:endParaRPr lang="hu-HU" sz="1400" b="1" dirty="0">
              <a:solidFill>
                <a:schemeClr val="accent1">
                  <a:lumMod val="50000"/>
                </a:schemeClr>
              </a:solidFill>
              <a:latin typeface="Bookman Old Style" panose="02050604050505020204" pitchFamily="18" charset="0"/>
            </a:endParaRPr>
          </a:p>
        </p:txBody>
      </p:sp>
      <p:sp>
        <p:nvSpPr>
          <p:cNvPr id="6" name="Téglalap 5">
            <a:hlinkClick r:id="" action="ppaction://hlinkshowjump?jump=previousslide"/>
          </p:cNvPr>
          <p:cNvSpPr/>
          <p:nvPr/>
        </p:nvSpPr>
        <p:spPr>
          <a:xfrm>
            <a:off x="5309317" y="24368"/>
            <a:ext cx="441146" cy="307777"/>
          </a:xfrm>
          <a:prstGeom prst="rect">
            <a:avLst/>
          </a:prstGeom>
        </p:spPr>
        <p:txBody>
          <a:bodyPr wrap="none" tIns="0" bIns="0">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pic>
        <p:nvPicPr>
          <p:cNvPr id="8" name="Kép 7"/>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l="1137" r="1100"/>
          <a:stretch/>
        </p:blipFill>
        <p:spPr>
          <a:xfrm>
            <a:off x="905933" y="1242032"/>
            <a:ext cx="5359400" cy="3741525"/>
          </a:xfrm>
          <a:prstGeom prst="rect">
            <a:avLst/>
          </a:prstGeom>
        </p:spPr>
      </p:pic>
      <p:sp>
        <p:nvSpPr>
          <p:cNvPr id="9" name="Tartalom helye 2"/>
          <p:cNvSpPr>
            <a:spLocks noGrp="1"/>
          </p:cNvSpPr>
          <p:nvPr>
            <p:ph idx="1"/>
          </p:nvPr>
        </p:nvSpPr>
        <p:spPr>
          <a:xfrm>
            <a:off x="2002368" y="1395235"/>
            <a:ext cx="347133" cy="1297165"/>
          </a:xfrm>
          <a:solidFill>
            <a:schemeClr val="bg1"/>
          </a:solidFill>
        </p:spPr>
        <p:txBody>
          <a:bodyPr>
            <a:noAutofit/>
          </a:bodyPr>
          <a:lstStyle/>
          <a:p>
            <a:pPr marL="0" indent="0" algn="just">
              <a:buNone/>
            </a:pP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N</a:t>
            </a:r>
          </a:p>
          <a:p>
            <a:pPr marL="0" indent="0" algn="just">
              <a:buNone/>
            </a:pP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R</a:t>
            </a:r>
          </a:p>
          <a:p>
            <a:pPr marL="0" indent="0" algn="just">
              <a:buNone/>
            </a:pP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G</a:t>
            </a:r>
          </a:p>
          <a:p>
            <a:pPr marL="0" indent="0" algn="just">
              <a:buNone/>
            </a:pP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I</a:t>
            </a:r>
          </a:p>
          <a:p>
            <a:pPr marL="0" indent="0" algn="just">
              <a:buNone/>
            </a:pPr>
            <a:r>
              <a:rPr lang="hu-HU" sz="1200" b="1" dirty="0">
                <a:solidFill>
                  <a:srgbClr val="002060"/>
                </a:solidFill>
                <a:effectLst>
                  <a:outerShdw blurRad="38100" dist="38100" dir="2700000" algn="tl">
                    <a:srgbClr val="000000">
                      <a:alpha val="43137"/>
                    </a:srgbClr>
                  </a:outerShdw>
                </a:effectLst>
                <a:latin typeface="Bookman Old Style" panose="02050604050505020204" pitchFamily="18" charset="0"/>
              </a:rPr>
              <a:t>A</a:t>
            </a:r>
            <a:endPar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pic>
        <p:nvPicPr>
          <p:cNvPr id="10" name="Kép 9"/>
          <p:cNvPicPr>
            <a:picLocks noChangeAspect="1"/>
          </p:cNvPicPr>
          <p:nvPr/>
        </p:nvPicPr>
        <p:blipFill rotWithShape="1">
          <a:blip r:embed="rId4" cstate="print">
            <a:extLst>
              <a:ext uri="{28A0092B-C50C-407E-A947-70E740481C1C}">
                <a14:useLocalDpi xmlns:a14="http://schemas.microsoft.com/office/drawing/2010/main" val="0"/>
              </a:ext>
            </a:extLst>
          </a:blip>
          <a:srcRect l="19553" r="20144"/>
          <a:stretch/>
        </p:blipFill>
        <p:spPr>
          <a:xfrm>
            <a:off x="939801" y="1048850"/>
            <a:ext cx="1139890" cy="1985594"/>
          </a:xfrm>
          <a:prstGeom prst="rect">
            <a:avLst/>
          </a:prstGeom>
        </p:spPr>
      </p:pic>
      <p:sp>
        <p:nvSpPr>
          <p:cNvPr id="11" name="Tartalom helye 2"/>
          <p:cNvSpPr txBox="1">
            <a:spLocks/>
          </p:cNvSpPr>
          <p:nvPr/>
        </p:nvSpPr>
        <p:spPr>
          <a:xfrm>
            <a:off x="4601634" y="3522134"/>
            <a:ext cx="1663699" cy="1461424"/>
          </a:xfrm>
          <a:prstGeom prst="rect">
            <a:avLst/>
          </a:prstGeom>
          <a:solidFill>
            <a:schemeClr val="bg1"/>
          </a:solidFill>
        </p:spPr>
        <p:txBody>
          <a:bodyPr vert="horz" lIns="91440" tIns="45720" rIns="91440" bIns="45720" rtlCol="0">
            <a:no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200" b="1" dirty="0">
                <a:solidFill>
                  <a:srgbClr val="002060"/>
                </a:solidFill>
                <a:effectLst>
                  <a:outerShdw blurRad="38100" dist="38100" dir="2700000" algn="tl">
                    <a:srgbClr val="000000">
                      <a:alpha val="43137"/>
                    </a:srgbClr>
                  </a:outerShdw>
                </a:effectLst>
                <a:latin typeface="Bookman Old Style" panose="02050604050505020204" pitchFamily="18" charset="0"/>
              </a:rPr>
              <a:t>a</a:t>
            </a:r>
            <a:r>
              <a:rPr lang="hu-HU" sz="12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z energia jövője, a jövő energiája</a:t>
            </a:r>
          </a:p>
        </p:txBody>
      </p:sp>
      <p:pic>
        <p:nvPicPr>
          <p:cNvPr id="12" name="Kép 11"/>
          <p:cNvPicPr>
            <a:picLocks noChangeAspect="1"/>
          </p:cNvPicPr>
          <p:nvPr/>
        </p:nvPicPr>
        <p:blipFill rotWithShape="1">
          <a:blip r:embed="rId5" cstate="print">
            <a:extLst>
              <a:ext uri="{28A0092B-C50C-407E-A947-70E740481C1C}">
                <a14:useLocalDpi xmlns:a14="http://schemas.microsoft.com/office/drawing/2010/main"/>
              </a:ext>
            </a:extLst>
          </a:blip>
          <a:srcRect l="3960"/>
          <a:stretch/>
        </p:blipFill>
        <p:spPr>
          <a:xfrm>
            <a:off x="4301066" y="3992262"/>
            <a:ext cx="2315744" cy="870125"/>
          </a:xfrm>
          <a:prstGeom prst="rect">
            <a:avLst/>
          </a:prstGeom>
        </p:spPr>
      </p:pic>
      <mc:AlternateContent xmlns:mc="http://schemas.openxmlformats.org/markup-compatibility/2006" xmlns:p14="http://schemas.microsoft.com/office/powerpoint/2010/main">
        <mc:Choice Requires="p14">
          <p:contentPart p14:bwMode="auto" r:id="rId6">
            <p14:nvContentPartPr>
              <p14:cNvPr id="13" name="Szabadkéz 12"/>
              <p14:cNvContentPartPr/>
              <p14:nvPr/>
            </p14:nvContentPartPr>
            <p14:xfrm>
              <a:off x="2108347" y="2319773"/>
              <a:ext cx="169560" cy="360"/>
            </p14:xfrm>
          </p:contentPart>
        </mc:Choice>
        <mc:Fallback xmlns="">
          <p:pic>
            <p:nvPicPr>
              <p:cNvPr id="13" name="Szabadkéz 12"/>
              <p:cNvPicPr/>
              <p:nvPr/>
            </p:nvPicPr>
            <p:blipFill>
              <a:blip r:embed="rId7"/>
              <a:stretch>
                <a:fillRect/>
              </a:stretch>
            </p:blipFill>
            <p:spPr>
              <a:xfrm>
                <a:off x="2036347" y="2175773"/>
                <a:ext cx="313560" cy="288360"/>
              </a:xfrm>
              <a:prstGeom prst="rect">
                <a:avLst/>
              </a:prstGeom>
            </p:spPr>
          </p:pic>
        </mc:Fallback>
      </mc:AlternateContent>
      <p:sp>
        <p:nvSpPr>
          <p:cNvPr id="14" name="Szövegdoboz 13"/>
          <p:cNvSpPr txBox="1"/>
          <p:nvPr/>
        </p:nvSpPr>
        <p:spPr>
          <a:xfrm>
            <a:off x="5562600" y="3285067"/>
            <a:ext cx="287867" cy="237067"/>
          </a:xfrm>
          <a:prstGeom prst="rect">
            <a:avLst/>
          </a:prstGeom>
          <a:solidFill>
            <a:schemeClr val="bg1"/>
          </a:solidFill>
          <a:ln>
            <a:noFill/>
          </a:ln>
        </p:spPr>
        <p:txBody>
          <a:bodyPr wrap="square" rtlCol="0">
            <a:spAutoFit/>
          </a:bodyPr>
          <a:lstStyle/>
          <a:p>
            <a:endParaRPr lang="hu-HU" dirty="0"/>
          </a:p>
        </p:txBody>
      </p:sp>
    </p:spTree>
    <p:extLst>
      <p:ext uri="{BB962C8B-B14F-4D97-AF65-F5344CB8AC3E}">
        <p14:creationId xmlns:p14="http://schemas.microsoft.com/office/powerpoint/2010/main" val="1544078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6</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.3. energiapróba – </a:t>
            </a:r>
            <a:r>
              <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párosítás</a:t>
            </a:r>
          </a:p>
        </p:txBody>
      </p:sp>
      <p:sp>
        <p:nvSpPr>
          <p:cNvPr id="7" name="Dia számának helye 6"/>
          <p:cNvSpPr>
            <a:spLocks noGrp="1"/>
          </p:cNvSpPr>
          <p:nvPr>
            <p:ph type="sldNum" sz="quarter" idx="12"/>
          </p:nvPr>
        </p:nvSpPr>
        <p:spPr/>
        <p:txBody>
          <a:bodyPr/>
          <a:lstStyle/>
          <a:p>
            <a:fld id="{192B002B-B781-45B3-BB32-AFC9CEE44CF6}" type="slidenum">
              <a:rPr lang="hu-HU" smtClean="0"/>
              <a:t>25</a:t>
            </a:fld>
            <a:endParaRPr lang="hu-HU"/>
          </a:p>
        </p:txBody>
      </p:sp>
      <p:sp>
        <p:nvSpPr>
          <p:cNvPr id="5" name="Téglalap 4">
            <a:hlinkClick r:id="rId2" action="ppaction://hlinksldjump"/>
          </p:cNvPr>
          <p:cNvSpPr/>
          <p:nvPr/>
        </p:nvSpPr>
        <p:spPr>
          <a:xfrm>
            <a:off x="5723467" y="24369"/>
            <a:ext cx="1470676" cy="307777"/>
          </a:xfrm>
          <a:prstGeom prst="rect">
            <a:avLst/>
          </a:prstGeom>
        </p:spPr>
        <p:txBody>
          <a:bodyPr wrap="square">
            <a:spAutoFit/>
          </a:bodyPr>
          <a:lstStyle/>
          <a:p>
            <a:pPr algn="just"/>
            <a:r>
              <a:rPr lang="hu-HU" sz="1400" b="1" dirty="0" smtClean="0">
                <a:solidFill>
                  <a:schemeClr val="accent1">
                    <a:lumMod val="50000"/>
                  </a:schemeClr>
                </a:solidFill>
                <a:latin typeface="Bookman Old Style" panose="02050604050505020204" pitchFamily="18" charset="0"/>
              </a:rPr>
              <a:t>MEGOLDÁS?</a:t>
            </a:r>
            <a:endParaRPr lang="hu-HU" sz="1400" b="1" dirty="0">
              <a:solidFill>
                <a:schemeClr val="accent1">
                  <a:lumMod val="50000"/>
                </a:schemeClr>
              </a:solidFill>
              <a:latin typeface="Bookman Old Style" panose="02050604050505020204" pitchFamily="18" charset="0"/>
            </a:endParaRPr>
          </a:p>
        </p:txBody>
      </p:sp>
      <p:pic>
        <p:nvPicPr>
          <p:cNvPr id="9" name="Kép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859168"/>
            <a:ext cx="1710267" cy="1617134"/>
          </a:xfrm>
          <a:prstGeom prst="rect">
            <a:avLst/>
          </a:prstGeom>
        </p:spPr>
      </p:pic>
      <p:graphicFrame>
        <p:nvGraphicFramePr>
          <p:cNvPr id="10" name="Táblázat 9"/>
          <p:cNvGraphicFramePr>
            <a:graphicFrameLocks noGrp="1"/>
          </p:cNvGraphicFramePr>
          <p:nvPr>
            <p:extLst>
              <p:ext uri="{D42A27DB-BD31-4B8C-83A1-F6EECF244321}">
                <p14:modId xmlns:p14="http://schemas.microsoft.com/office/powerpoint/2010/main" val="1804976451"/>
              </p:ext>
            </p:extLst>
          </p:nvPr>
        </p:nvGraphicFramePr>
        <p:xfrm>
          <a:off x="1710267" y="1130101"/>
          <a:ext cx="5080001" cy="3653566"/>
        </p:xfrm>
        <a:graphic>
          <a:graphicData uri="http://schemas.openxmlformats.org/drawingml/2006/table">
            <a:tbl>
              <a:tblPr firstRow="1" bandRow="1">
                <a:tableStyleId>{5C22544A-7EE6-4342-B048-85BDC9FD1C3A}</a:tableStyleId>
              </a:tblPr>
              <a:tblGrid>
                <a:gridCol w="464851">
                  <a:extLst>
                    <a:ext uri="{9D8B030D-6E8A-4147-A177-3AD203B41FA5}">
                      <a16:colId xmlns:a16="http://schemas.microsoft.com/office/drawing/2014/main" val="2196667369"/>
                    </a:ext>
                  </a:extLst>
                </a:gridCol>
                <a:gridCol w="1973549">
                  <a:extLst>
                    <a:ext uri="{9D8B030D-6E8A-4147-A177-3AD203B41FA5}">
                      <a16:colId xmlns:a16="http://schemas.microsoft.com/office/drawing/2014/main" val="60520030"/>
                    </a:ext>
                  </a:extLst>
                </a:gridCol>
                <a:gridCol w="208280">
                  <a:extLst>
                    <a:ext uri="{9D8B030D-6E8A-4147-A177-3AD203B41FA5}">
                      <a16:colId xmlns:a16="http://schemas.microsoft.com/office/drawing/2014/main" val="1908052211"/>
                    </a:ext>
                  </a:extLst>
                </a:gridCol>
                <a:gridCol w="435186">
                  <a:extLst>
                    <a:ext uri="{9D8B030D-6E8A-4147-A177-3AD203B41FA5}">
                      <a16:colId xmlns:a16="http://schemas.microsoft.com/office/drawing/2014/main" val="3925616515"/>
                    </a:ext>
                  </a:extLst>
                </a:gridCol>
                <a:gridCol w="1998135">
                  <a:extLst>
                    <a:ext uri="{9D8B030D-6E8A-4147-A177-3AD203B41FA5}">
                      <a16:colId xmlns:a16="http://schemas.microsoft.com/office/drawing/2014/main" val="821002375"/>
                    </a:ext>
                  </a:extLst>
                </a:gridCol>
              </a:tblGrid>
              <a:tr h="370840">
                <a:tc>
                  <a:txBody>
                    <a:bodyPr/>
                    <a:lstStyle/>
                    <a:p>
                      <a:pPr algn="ctr"/>
                      <a:r>
                        <a:rPr lang="hu-HU" b="1" dirty="0" smtClean="0">
                          <a:solidFill>
                            <a:srgbClr val="000066"/>
                          </a:solidFill>
                        </a:rPr>
                        <a:t>1.</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E</a:t>
                      </a:r>
                      <a:r>
                        <a:rPr lang="hu-HU" b="1" dirty="0" smtClean="0">
                          <a:solidFill>
                            <a:srgbClr val="000066"/>
                          </a:solidFill>
                        </a:rPr>
                        <a:t>xtrém</a:t>
                      </a:r>
                      <a:r>
                        <a:rPr lang="hu-HU" b="1" baseline="0" dirty="0" smtClean="0">
                          <a:solidFill>
                            <a:srgbClr val="000066"/>
                          </a:solidFill>
                        </a:rPr>
                        <a:t> körülmény is…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60000"/>
                        <a:lumOff val="40000"/>
                      </a:schemeClr>
                    </a:solidFill>
                  </a:tcPr>
                </a:tc>
                <a:tc>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16890" rtl="0" eaLnBrk="1" fontAlgn="auto" latinLnBrk="0" hangingPunct="1">
                        <a:lnSpc>
                          <a:spcPct val="100000"/>
                        </a:lnSpc>
                        <a:spcBef>
                          <a:spcPts val="0"/>
                        </a:spcBef>
                        <a:spcAft>
                          <a:spcPts val="0"/>
                        </a:spcAft>
                        <a:buClrTx/>
                        <a:buSzTx/>
                        <a:buFontTx/>
                        <a:buNone/>
                        <a:tabLst/>
                        <a:defRPr/>
                      </a:pPr>
                      <a:r>
                        <a:rPr lang="hu-HU" b="1" dirty="0" smtClean="0">
                          <a:solidFill>
                            <a:srgbClr val="000066"/>
                          </a:solidFill>
                        </a:rPr>
                        <a:t>eredményezhet túlfogyasztást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448863"/>
                  </a:ext>
                </a:extLst>
              </a:tr>
              <a:tr h="370840">
                <a:tc>
                  <a:txBody>
                    <a:bodyPr/>
                    <a:lstStyle/>
                    <a:p>
                      <a:pPr algn="ctr"/>
                      <a:r>
                        <a:rPr lang="hu-HU" b="1" dirty="0" smtClean="0">
                          <a:solidFill>
                            <a:srgbClr val="000066"/>
                          </a:solidFill>
                        </a:rPr>
                        <a:t>2.</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N</a:t>
                      </a:r>
                      <a:r>
                        <a:rPr lang="hu-HU" b="1" dirty="0" smtClean="0">
                          <a:solidFill>
                            <a:srgbClr val="000066"/>
                          </a:solidFill>
                        </a:rPr>
                        <a:t>em valódi energiaszükséglet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16890" rtl="0" eaLnBrk="1" fontAlgn="auto" latinLnBrk="0" hangingPunct="1">
                        <a:lnSpc>
                          <a:spcPct val="100000"/>
                        </a:lnSpc>
                        <a:spcBef>
                          <a:spcPts val="0"/>
                        </a:spcBef>
                        <a:spcAft>
                          <a:spcPts val="0"/>
                        </a:spcAft>
                        <a:buClrTx/>
                        <a:buSzTx/>
                        <a:buFontTx/>
                        <a:buNone/>
                        <a:tabLst/>
                        <a:defRPr/>
                      </a:pPr>
                      <a:r>
                        <a:rPr lang="hu-HU" b="1" dirty="0" smtClean="0">
                          <a:solidFill>
                            <a:srgbClr val="000066"/>
                          </a:solidFill>
                        </a:rPr>
                        <a:t>analizálható viselkedés-tanulmányozással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623023"/>
                  </a:ext>
                </a:extLst>
              </a:tr>
              <a:tr h="370840">
                <a:tc>
                  <a:txBody>
                    <a:bodyPr/>
                    <a:lstStyle/>
                    <a:p>
                      <a:pPr algn="ctr"/>
                      <a:r>
                        <a:rPr lang="hu-HU" b="1" dirty="0" smtClean="0">
                          <a:solidFill>
                            <a:srgbClr val="000066"/>
                          </a:solidFill>
                        </a:rPr>
                        <a:t>3.</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err="1" smtClean="0">
                          <a:solidFill>
                            <a:srgbClr val="000066"/>
                          </a:solidFill>
                          <a:effectLst>
                            <a:outerShdw blurRad="38100" dist="38100" dir="2700000" algn="tl">
                              <a:srgbClr val="000000">
                                <a:alpha val="43137"/>
                              </a:srgbClr>
                            </a:outerShdw>
                          </a:effectLst>
                        </a:rPr>
                        <a:t>E</a:t>
                      </a:r>
                      <a:r>
                        <a:rPr lang="hu-HU" b="1" dirty="0" err="1" smtClean="0">
                          <a:solidFill>
                            <a:srgbClr val="000066"/>
                          </a:solidFill>
                        </a:rPr>
                        <a:t>xcesszív</a:t>
                      </a:r>
                      <a:r>
                        <a:rPr lang="hu-HU" b="1" dirty="0" smtClean="0">
                          <a:solidFill>
                            <a:srgbClr val="000066"/>
                          </a:solidFill>
                        </a:rPr>
                        <a:t> energiahasználat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16890" rtl="0" eaLnBrk="1" fontAlgn="auto" latinLnBrk="0" hangingPunct="1">
                        <a:lnSpc>
                          <a:spcPct val="100000"/>
                        </a:lnSpc>
                        <a:spcBef>
                          <a:spcPts val="0"/>
                        </a:spcBef>
                        <a:spcAft>
                          <a:spcPts val="0"/>
                        </a:spcAft>
                        <a:buClrTx/>
                        <a:buSzTx/>
                        <a:buFontTx/>
                        <a:buNone/>
                        <a:tabLst/>
                        <a:defRPr/>
                      </a:pPr>
                      <a:r>
                        <a:rPr lang="hu-HU" b="1" dirty="0" smtClean="0">
                          <a:solidFill>
                            <a:srgbClr val="000066"/>
                          </a:solidFill>
                        </a:rPr>
                        <a:t>vágy</a:t>
                      </a:r>
                      <a:r>
                        <a:rPr lang="hu-HU" b="1" baseline="0" dirty="0" smtClean="0">
                          <a:solidFill>
                            <a:srgbClr val="000066"/>
                          </a:solidFill>
                        </a:rPr>
                        <a:t> alapú energiaigény</a:t>
                      </a:r>
                      <a:endParaRPr lang="hu-HU" b="1"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439201"/>
                  </a:ext>
                </a:extLst>
              </a:tr>
              <a:tr h="370840">
                <a:tc>
                  <a:txBody>
                    <a:bodyPr/>
                    <a:lstStyle/>
                    <a:p>
                      <a:pPr algn="ctr"/>
                      <a:r>
                        <a:rPr lang="hu-HU" b="1" dirty="0" smtClean="0">
                          <a:solidFill>
                            <a:srgbClr val="000066"/>
                          </a:solidFill>
                        </a:rPr>
                        <a:t>4.</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R</a:t>
                      </a:r>
                      <a:r>
                        <a:rPr lang="hu-HU" b="1" dirty="0" smtClean="0">
                          <a:solidFill>
                            <a:srgbClr val="000066"/>
                          </a:solidFill>
                        </a:rPr>
                        <a:t>acionalizált energiafelhasználás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inspiráció, ötlet, megvalósítás, hasznosulás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743752"/>
                  </a:ext>
                </a:extLst>
              </a:tr>
              <a:tr h="370840">
                <a:tc>
                  <a:txBody>
                    <a:bodyPr/>
                    <a:lstStyle/>
                    <a:p>
                      <a:pPr algn="ctr"/>
                      <a:r>
                        <a:rPr lang="hu-HU" b="1" dirty="0" smtClean="0">
                          <a:solidFill>
                            <a:srgbClr val="000066"/>
                          </a:solidFill>
                        </a:rPr>
                        <a:t>5.</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G</a:t>
                      </a:r>
                      <a:r>
                        <a:rPr lang="hu-HU" b="1" dirty="0" smtClean="0">
                          <a:solidFill>
                            <a:srgbClr val="000066"/>
                          </a:solidFill>
                        </a:rPr>
                        <a:t>yakorlatilag hulladék</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beágyazott energia</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633459"/>
                  </a:ext>
                </a:extLst>
              </a:tr>
              <a:tr h="370840">
                <a:tc>
                  <a:txBody>
                    <a:bodyPr/>
                    <a:lstStyle/>
                    <a:p>
                      <a:pPr algn="ctr"/>
                      <a:r>
                        <a:rPr lang="hu-HU" b="1" dirty="0" smtClean="0">
                          <a:solidFill>
                            <a:srgbClr val="000066"/>
                          </a:solidFill>
                        </a:rPr>
                        <a:t>6.</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I</a:t>
                      </a:r>
                      <a:r>
                        <a:rPr lang="hu-HU" b="1" dirty="0" smtClean="0">
                          <a:solidFill>
                            <a:srgbClr val="000066"/>
                          </a:solidFill>
                        </a:rPr>
                        <a:t>nnováció</a:t>
                      </a:r>
                      <a:r>
                        <a:rPr lang="hu-HU" b="1" baseline="0" dirty="0" smtClean="0">
                          <a:solidFill>
                            <a:srgbClr val="000066"/>
                          </a:solidFill>
                        </a:rPr>
                        <a:t> az energiaiparban</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alkalmazott energia</a:t>
                      </a:r>
                    </a:p>
                    <a:p>
                      <a:pPr algn="ctr"/>
                      <a:r>
                        <a:rPr lang="hu-HU" b="1" dirty="0" smtClean="0">
                          <a:solidFill>
                            <a:srgbClr val="000066"/>
                          </a:solidFill>
                        </a:rPr>
                        <a:t>hatékony felhasználása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257279"/>
                  </a:ext>
                </a:extLst>
              </a:tr>
              <a:tr h="460405">
                <a:tc>
                  <a:txBody>
                    <a:bodyPr/>
                    <a:lstStyle/>
                    <a:p>
                      <a:pPr algn="ctr"/>
                      <a:r>
                        <a:rPr lang="hu-HU" b="1" dirty="0" smtClean="0">
                          <a:solidFill>
                            <a:srgbClr val="000066"/>
                          </a:solidFill>
                        </a:rPr>
                        <a:t>7.</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A</a:t>
                      </a:r>
                      <a:r>
                        <a:rPr lang="hu-HU" b="1" dirty="0" smtClean="0">
                          <a:solidFill>
                            <a:srgbClr val="000066"/>
                          </a:solidFill>
                        </a:rPr>
                        <a:t> visszapattanó</a:t>
                      </a:r>
                      <a:r>
                        <a:rPr lang="hu-HU" b="1" baseline="0" dirty="0" smtClean="0">
                          <a:solidFill>
                            <a:srgbClr val="000066"/>
                          </a:solidFill>
                        </a:rPr>
                        <a:t> hatás…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energiapazarlás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095530"/>
                  </a:ext>
                </a:extLst>
              </a:tr>
            </a:tbl>
          </a:graphicData>
        </a:graphic>
      </p:graphicFrame>
    </p:spTree>
    <p:extLst>
      <p:ext uri="{BB962C8B-B14F-4D97-AF65-F5344CB8AC3E}">
        <p14:creationId xmlns:p14="http://schemas.microsoft.com/office/powerpoint/2010/main" val="3155530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59168"/>
            <a:ext cx="1710267" cy="1617134"/>
          </a:xfrm>
          <a:prstGeom prst="rect">
            <a:avLst/>
          </a:prstGeom>
        </p:spPr>
      </p:pic>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6</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.3. energiapróba – </a:t>
            </a:r>
            <a:r>
              <a:rPr lang="hu-HU" sz="1700"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párosítás</a:t>
            </a:r>
          </a:p>
        </p:txBody>
      </p:sp>
      <p:sp>
        <p:nvSpPr>
          <p:cNvPr id="7" name="Dia számának helye 6"/>
          <p:cNvSpPr>
            <a:spLocks noGrp="1"/>
          </p:cNvSpPr>
          <p:nvPr>
            <p:ph type="sldNum" sz="quarter" idx="12"/>
          </p:nvPr>
        </p:nvSpPr>
        <p:spPr/>
        <p:txBody>
          <a:bodyPr/>
          <a:lstStyle/>
          <a:p>
            <a:fld id="{192B002B-B781-45B3-BB32-AFC9CEE44CF6}" type="slidenum">
              <a:rPr lang="hu-HU" smtClean="0"/>
              <a:t>26</a:t>
            </a:fld>
            <a:endParaRPr lang="hu-HU"/>
          </a:p>
        </p:txBody>
      </p:sp>
      <p:sp>
        <p:nvSpPr>
          <p:cNvPr id="5" name="Téglalap 4">
            <a:hlinkClick r:id="rId3" action="ppaction://hlinksldjump"/>
          </p:cNvPr>
          <p:cNvSpPr/>
          <p:nvPr/>
        </p:nvSpPr>
        <p:spPr>
          <a:xfrm>
            <a:off x="5723467" y="24369"/>
            <a:ext cx="1470676" cy="307777"/>
          </a:xfrm>
          <a:prstGeom prst="rect">
            <a:avLst/>
          </a:prstGeom>
        </p:spPr>
        <p:txBody>
          <a:bodyPr wrap="square">
            <a:spAutoFit/>
          </a:bodyPr>
          <a:lstStyle/>
          <a:p>
            <a:pPr algn="just"/>
            <a:r>
              <a:rPr lang="hu-HU" sz="1400" b="1" dirty="0" smtClean="0">
                <a:solidFill>
                  <a:schemeClr val="accent1">
                    <a:lumMod val="50000"/>
                  </a:schemeClr>
                </a:solidFill>
                <a:latin typeface="Bookman Old Style" panose="02050604050505020204" pitchFamily="18" charset="0"/>
              </a:rPr>
              <a:t>MEGOLDÁS!</a:t>
            </a:r>
            <a:endParaRPr lang="hu-HU" sz="1400" b="1" dirty="0">
              <a:solidFill>
                <a:schemeClr val="accent1">
                  <a:lumMod val="50000"/>
                </a:schemeClr>
              </a:solidFill>
              <a:latin typeface="Bookman Old Style" panose="02050604050505020204" pitchFamily="18"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3713032452"/>
              </p:ext>
            </p:extLst>
          </p:nvPr>
        </p:nvGraphicFramePr>
        <p:xfrm>
          <a:off x="1710267" y="1130101"/>
          <a:ext cx="5080000" cy="3714623"/>
        </p:xfrm>
        <a:graphic>
          <a:graphicData uri="http://schemas.openxmlformats.org/drawingml/2006/table">
            <a:tbl>
              <a:tblPr firstRow="1" bandRow="1">
                <a:tableStyleId>{5C22544A-7EE6-4342-B048-85BDC9FD1C3A}</a:tableStyleId>
              </a:tblPr>
              <a:tblGrid>
                <a:gridCol w="464851">
                  <a:extLst>
                    <a:ext uri="{9D8B030D-6E8A-4147-A177-3AD203B41FA5}">
                      <a16:colId xmlns:a16="http://schemas.microsoft.com/office/drawing/2014/main" val="2196667369"/>
                    </a:ext>
                  </a:extLst>
                </a:gridCol>
                <a:gridCol w="2075150">
                  <a:extLst>
                    <a:ext uri="{9D8B030D-6E8A-4147-A177-3AD203B41FA5}">
                      <a16:colId xmlns:a16="http://schemas.microsoft.com/office/drawing/2014/main" val="60520030"/>
                    </a:ext>
                  </a:extLst>
                </a:gridCol>
                <a:gridCol w="439847">
                  <a:extLst>
                    <a:ext uri="{9D8B030D-6E8A-4147-A177-3AD203B41FA5}">
                      <a16:colId xmlns:a16="http://schemas.microsoft.com/office/drawing/2014/main" val="1908052211"/>
                    </a:ext>
                  </a:extLst>
                </a:gridCol>
                <a:gridCol w="2100152">
                  <a:extLst>
                    <a:ext uri="{9D8B030D-6E8A-4147-A177-3AD203B41FA5}">
                      <a16:colId xmlns:a16="http://schemas.microsoft.com/office/drawing/2014/main" val="821002375"/>
                    </a:ext>
                  </a:extLst>
                </a:gridCol>
              </a:tblGrid>
              <a:tr h="370840">
                <a:tc>
                  <a:txBody>
                    <a:bodyPr/>
                    <a:lstStyle/>
                    <a:p>
                      <a:pPr algn="ctr"/>
                      <a:r>
                        <a:rPr lang="hu-HU" b="1" dirty="0" smtClean="0">
                          <a:solidFill>
                            <a:srgbClr val="000066"/>
                          </a:solidFill>
                        </a:rPr>
                        <a:t>1.</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E</a:t>
                      </a:r>
                      <a:r>
                        <a:rPr lang="hu-HU" b="1" dirty="0" smtClean="0">
                          <a:solidFill>
                            <a:srgbClr val="000066"/>
                          </a:solidFill>
                        </a:rPr>
                        <a:t>xtrém</a:t>
                      </a:r>
                      <a:r>
                        <a:rPr lang="hu-HU" b="1" baseline="0" dirty="0" smtClean="0">
                          <a:solidFill>
                            <a:srgbClr val="000066"/>
                          </a:solidFill>
                        </a:rPr>
                        <a:t> körülmény is…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sym typeface="Wingdings" panose="05000000000000000000" pitchFamily="2" charset="2"/>
                        </a:rPr>
                        <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analizálható viselkedés-tanulmányozással</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448863"/>
                  </a:ext>
                </a:extLst>
              </a:tr>
              <a:tr h="370840">
                <a:tc>
                  <a:txBody>
                    <a:bodyPr/>
                    <a:lstStyle/>
                    <a:p>
                      <a:pPr algn="ctr"/>
                      <a:r>
                        <a:rPr lang="hu-HU" b="1" dirty="0" smtClean="0">
                          <a:solidFill>
                            <a:srgbClr val="000066"/>
                          </a:solidFill>
                        </a:rPr>
                        <a:t>2.</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N</a:t>
                      </a:r>
                      <a:r>
                        <a:rPr lang="hu-HU" b="1" dirty="0" smtClean="0">
                          <a:solidFill>
                            <a:srgbClr val="000066"/>
                          </a:solidFill>
                        </a:rPr>
                        <a:t>em valódi energiaszükséglet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sym typeface="Wingdings" panose="05000000000000000000" pitchFamily="2" charset="2"/>
                        </a:rPr>
                        <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vágy</a:t>
                      </a:r>
                      <a:r>
                        <a:rPr lang="hu-HU" b="1" baseline="0" dirty="0" smtClean="0">
                          <a:solidFill>
                            <a:srgbClr val="000066"/>
                          </a:solidFill>
                        </a:rPr>
                        <a:t> alapú energiaigény</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623023"/>
                  </a:ext>
                </a:extLst>
              </a:tr>
              <a:tr h="370840">
                <a:tc>
                  <a:txBody>
                    <a:bodyPr/>
                    <a:lstStyle/>
                    <a:p>
                      <a:pPr algn="ctr"/>
                      <a:r>
                        <a:rPr lang="hu-HU" b="1" dirty="0" smtClean="0">
                          <a:solidFill>
                            <a:srgbClr val="000066"/>
                          </a:solidFill>
                        </a:rPr>
                        <a:t>3.</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err="1" smtClean="0">
                          <a:solidFill>
                            <a:srgbClr val="000066"/>
                          </a:solidFill>
                          <a:effectLst>
                            <a:outerShdw blurRad="38100" dist="38100" dir="2700000" algn="tl">
                              <a:srgbClr val="000000">
                                <a:alpha val="43137"/>
                              </a:srgbClr>
                            </a:outerShdw>
                          </a:effectLst>
                        </a:rPr>
                        <a:t>E</a:t>
                      </a:r>
                      <a:r>
                        <a:rPr lang="hu-HU" b="1" dirty="0" err="1" smtClean="0">
                          <a:solidFill>
                            <a:srgbClr val="000066"/>
                          </a:solidFill>
                        </a:rPr>
                        <a:t>xcesszív</a:t>
                      </a:r>
                      <a:r>
                        <a:rPr lang="hu-HU" b="1" dirty="0" smtClean="0">
                          <a:solidFill>
                            <a:srgbClr val="000066"/>
                          </a:solidFill>
                        </a:rPr>
                        <a:t> energiahasználat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sym typeface="Wingdings" panose="05000000000000000000" pitchFamily="2" charset="2"/>
                        </a:rPr>
                        <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energiapazarlás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439201"/>
                  </a:ext>
                </a:extLst>
              </a:tr>
              <a:tr h="370840">
                <a:tc>
                  <a:txBody>
                    <a:bodyPr/>
                    <a:lstStyle/>
                    <a:p>
                      <a:pPr algn="ctr"/>
                      <a:r>
                        <a:rPr lang="hu-HU" b="1" dirty="0" smtClean="0">
                          <a:solidFill>
                            <a:srgbClr val="000066"/>
                          </a:solidFill>
                        </a:rPr>
                        <a:t>4.</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R</a:t>
                      </a:r>
                      <a:r>
                        <a:rPr lang="hu-HU" b="1" dirty="0" smtClean="0">
                          <a:solidFill>
                            <a:srgbClr val="000066"/>
                          </a:solidFill>
                        </a:rPr>
                        <a:t>acionalizált energiafelhasználás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sym typeface="Wingdings" panose="05000000000000000000" pitchFamily="2" charset="2"/>
                        </a:rPr>
                        <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alkalmazott energia</a:t>
                      </a:r>
                    </a:p>
                    <a:p>
                      <a:pPr algn="ctr"/>
                      <a:r>
                        <a:rPr lang="hu-HU" b="1" dirty="0" smtClean="0">
                          <a:solidFill>
                            <a:srgbClr val="000066"/>
                          </a:solidFill>
                        </a:rPr>
                        <a:t>hatékony felhasználása</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743752"/>
                  </a:ext>
                </a:extLst>
              </a:tr>
              <a:tr h="370840">
                <a:tc>
                  <a:txBody>
                    <a:bodyPr/>
                    <a:lstStyle/>
                    <a:p>
                      <a:pPr algn="ctr"/>
                      <a:r>
                        <a:rPr lang="hu-HU" b="1" dirty="0" smtClean="0">
                          <a:solidFill>
                            <a:srgbClr val="000066"/>
                          </a:solidFill>
                        </a:rPr>
                        <a:t>5.</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G</a:t>
                      </a:r>
                      <a:r>
                        <a:rPr lang="hu-HU" b="1" dirty="0" smtClean="0">
                          <a:solidFill>
                            <a:srgbClr val="000066"/>
                          </a:solidFill>
                        </a:rPr>
                        <a:t>yakorlatilag hulladék</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sym typeface="Wingdings" panose="05000000000000000000" pitchFamily="2" charset="2"/>
                        </a:rPr>
                        <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beágyazott energia</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633459"/>
                  </a:ext>
                </a:extLst>
              </a:tr>
              <a:tr h="370840">
                <a:tc>
                  <a:txBody>
                    <a:bodyPr/>
                    <a:lstStyle/>
                    <a:p>
                      <a:pPr algn="ctr"/>
                      <a:r>
                        <a:rPr lang="hu-HU" b="1" dirty="0" smtClean="0">
                          <a:solidFill>
                            <a:srgbClr val="000066"/>
                          </a:solidFill>
                        </a:rPr>
                        <a:t>6.</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I</a:t>
                      </a:r>
                      <a:r>
                        <a:rPr lang="hu-HU" b="1" dirty="0" smtClean="0">
                          <a:solidFill>
                            <a:srgbClr val="000066"/>
                          </a:solidFill>
                        </a:rPr>
                        <a:t>nnováció</a:t>
                      </a:r>
                      <a:r>
                        <a:rPr lang="hu-HU" b="1" baseline="0" dirty="0" smtClean="0">
                          <a:solidFill>
                            <a:srgbClr val="000066"/>
                          </a:solidFill>
                        </a:rPr>
                        <a:t> az energiaiparban</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sym typeface="Wingdings" panose="05000000000000000000" pitchFamily="2" charset="2"/>
                        </a:rPr>
                        <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inspiráció, ötlet, megvalósítás, hasznosulás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257279"/>
                  </a:ext>
                </a:extLst>
              </a:tr>
              <a:tr h="370840">
                <a:tc>
                  <a:txBody>
                    <a:bodyPr/>
                    <a:lstStyle/>
                    <a:p>
                      <a:pPr algn="ctr"/>
                      <a:r>
                        <a:rPr lang="hu-HU" b="1" dirty="0" smtClean="0">
                          <a:solidFill>
                            <a:srgbClr val="000066"/>
                          </a:solidFill>
                        </a:rPr>
                        <a:t>7.</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u-HU" b="1" u="sng" dirty="0" smtClean="0">
                          <a:solidFill>
                            <a:srgbClr val="000066"/>
                          </a:solidFill>
                          <a:effectLst>
                            <a:outerShdw blurRad="38100" dist="38100" dir="2700000" algn="tl">
                              <a:srgbClr val="000000">
                                <a:alpha val="43137"/>
                              </a:srgbClr>
                            </a:outerShdw>
                          </a:effectLst>
                        </a:rPr>
                        <a:t>A</a:t>
                      </a:r>
                      <a:r>
                        <a:rPr lang="hu-HU" b="1" dirty="0" smtClean="0">
                          <a:solidFill>
                            <a:srgbClr val="000066"/>
                          </a:solidFill>
                        </a:rPr>
                        <a:t> visszapattanó</a:t>
                      </a:r>
                      <a:r>
                        <a:rPr lang="hu-HU" b="1" baseline="0" dirty="0" smtClean="0">
                          <a:solidFill>
                            <a:srgbClr val="000066"/>
                          </a:solidFill>
                        </a:rPr>
                        <a:t> hatás…</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sym typeface="Wingdings" panose="05000000000000000000" pitchFamily="2" charset="2"/>
                        </a:rPr>
                        <a: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b="1" dirty="0" smtClean="0">
                          <a:solidFill>
                            <a:srgbClr val="000066"/>
                          </a:solidFill>
                        </a:rPr>
                        <a:t>eredményezhet túlfogyasztást</a:t>
                      </a:r>
                      <a:endParaRPr lang="hu-HU" b="1" dirty="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095530"/>
                  </a:ext>
                </a:extLst>
              </a:tr>
            </a:tbl>
          </a:graphicData>
        </a:graphic>
      </p:graphicFrame>
    </p:spTree>
    <p:extLst>
      <p:ext uri="{BB962C8B-B14F-4D97-AF65-F5344CB8AC3E}">
        <p14:creationId xmlns:p14="http://schemas.microsoft.com/office/powerpoint/2010/main" val="970042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86269"/>
            <a:ext cx="7169150"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Köszönetnyilvánítás ÉS ÚTRAVALÓ</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7" y="880533"/>
            <a:ext cx="6510866" cy="3911600"/>
          </a:xfrm>
        </p:spPr>
        <p:txBody>
          <a:bodyPr>
            <a:normAutofit/>
          </a:bodyPr>
          <a:lstStyle/>
          <a:p>
            <a:pPr marL="0" indent="0" algn="just">
              <a:buNone/>
            </a:pPr>
            <a:r>
              <a:rPr lang="hu-HU" sz="1100" dirty="0" smtClean="0">
                <a:solidFill>
                  <a:srgbClr val="002060"/>
                </a:solidFill>
                <a:latin typeface="Bookman Old Style" panose="02050604050505020204" pitchFamily="18" charset="0"/>
              </a:rPr>
              <a:t>Felemelő érzés köszönetet mondani Balogh Tibornak, a Paks II. </a:t>
            </a:r>
            <a:r>
              <a:rPr lang="hu-HU" sz="1100" dirty="0" err="1" smtClean="0">
                <a:solidFill>
                  <a:srgbClr val="002060"/>
                </a:solidFill>
                <a:latin typeface="Bookman Old Style" panose="02050604050505020204" pitchFamily="18" charset="0"/>
              </a:rPr>
              <a:t>Zrt</a:t>
            </a:r>
            <a:r>
              <a:rPr lang="hu-HU" sz="1100" dirty="0" smtClean="0">
                <a:solidFill>
                  <a:srgbClr val="002060"/>
                </a:solidFill>
                <a:latin typeface="Bookman Old Style" panose="02050604050505020204" pitchFamily="18" charset="0"/>
              </a:rPr>
              <a:t>. Üzemeltetési Képzési Osztálya vezetőjének, hogy az „</a:t>
            </a:r>
            <a:r>
              <a:rPr lang="hu-HU" sz="1100" dirty="0" err="1" smtClean="0">
                <a:solidFill>
                  <a:srgbClr val="002060"/>
                </a:solidFill>
                <a:latin typeface="Bookman Old Style" panose="02050604050505020204" pitchFamily="18" charset="0"/>
              </a:rPr>
              <a:t>eNeRGIA</a:t>
            </a:r>
            <a:r>
              <a:rPr lang="hu-HU" sz="1100" dirty="0" smtClean="0">
                <a:solidFill>
                  <a:srgbClr val="002060"/>
                </a:solidFill>
                <a:latin typeface="Bookman Old Style" panose="02050604050505020204" pitchFamily="18" charset="0"/>
              </a:rPr>
              <a:t> iránytű” kéziratát véleményezésre elfogadta és értékes javaslataival, hasznos tanácsaival hozzájárult megjelenéséhez.</a:t>
            </a:r>
          </a:p>
          <a:p>
            <a:pPr marL="0" indent="0" algn="just">
              <a:buNone/>
            </a:pPr>
            <a:r>
              <a:rPr lang="hu-HU" sz="1100" dirty="0" smtClean="0">
                <a:solidFill>
                  <a:srgbClr val="002060"/>
                </a:solidFill>
                <a:latin typeface="Bookman Old Style" panose="02050604050505020204" pitchFamily="18" charset="0"/>
              </a:rPr>
              <a:t>A 2021/2022. és a 2022/2023. tanévekben energetikai stúdiumokat hallgató fiatal felnőttek attitűdjével </a:t>
            </a:r>
            <a:r>
              <a:rPr lang="hu-HU" sz="1100" dirty="0">
                <a:solidFill>
                  <a:srgbClr val="002060"/>
                </a:solidFill>
                <a:latin typeface="Bookman Old Style" panose="02050604050505020204" pitchFamily="18" charset="0"/>
              </a:rPr>
              <a:t>k</a:t>
            </a:r>
            <a:r>
              <a:rPr lang="hu-HU" sz="1100" dirty="0" smtClean="0">
                <a:solidFill>
                  <a:srgbClr val="002060"/>
                </a:solidFill>
                <a:latin typeface="Bookman Old Style" panose="02050604050505020204" pitchFamily="18" charset="0"/>
              </a:rPr>
              <a:t>apcsolatosan csak a legnagyobb elismeréssel írhatok, hiszen lelkesen, energikusan osztották meg velem gondolataikat, tapasztalataikat, várakozásaikat és aggályaikat egy-egy téma kapcsán. Külön köszönet illeti a Műszaki innováció kurzus hallgatóit, akik önzetlenül ajánlották videotechnikai segítségüket.</a:t>
            </a:r>
          </a:p>
          <a:p>
            <a:pPr marL="0" indent="0" algn="just">
              <a:buNone/>
            </a:pPr>
            <a:r>
              <a:rPr lang="hu-HU" sz="1100" dirty="0" smtClean="0">
                <a:solidFill>
                  <a:srgbClr val="002060"/>
                </a:solidFill>
                <a:latin typeface="Bookman Old Style" panose="02050604050505020204" pitchFamily="18" charset="0"/>
              </a:rPr>
              <a:t>És végül szolgáljon útravalóként az alábbi kis szellemi „energiacsomag” az instant igazságok felülvizsgálatára </a:t>
            </a:r>
            <a:r>
              <a:rPr lang="hu-HU" sz="1100" dirty="0" err="1" smtClean="0">
                <a:solidFill>
                  <a:srgbClr val="002060"/>
                </a:solidFill>
                <a:latin typeface="Bookman Old Style" panose="02050604050505020204" pitchFamily="18" charset="0"/>
              </a:rPr>
              <a:t>készülvén</a:t>
            </a:r>
            <a:r>
              <a:rPr lang="hu-HU" sz="1100" dirty="0" smtClean="0">
                <a:solidFill>
                  <a:srgbClr val="002060"/>
                </a:solidFill>
                <a:latin typeface="Bookman Old Style" panose="02050604050505020204" pitchFamily="18" charset="0"/>
              </a:rPr>
              <a:t>:</a:t>
            </a:r>
          </a:p>
          <a:p>
            <a:pPr marL="0" indent="0" algn="ctr">
              <a:buNone/>
            </a:pPr>
            <a:r>
              <a:rPr lang="hu-HU" sz="1100" i="1" dirty="0" smtClean="0">
                <a:solidFill>
                  <a:srgbClr val="002060"/>
                </a:solidFill>
                <a:latin typeface="Bookman Old Style" panose="02050604050505020204" pitchFamily="18" charset="0"/>
              </a:rPr>
              <a:t>„Az &lt;&lt;energetikus&gt;&gt; gondolkodás </a:t>
            </a:r>
            <a:r>
              <a:rPr lang="hu-HU" sz="1100" i="1" dirty="0" err="1" smtClean="0">
                <a:solidFill>
                  <a:srgbClr val="002060"/>
                </a:solidFill>
                <a:latin typeface="Bookman Old Style" panose="02050604050505020204" pitchFamily="18" charset="0"/>
              </a:rPr>
              <a:t>jogszabályilag</a:t>
            </a:r>
            <a:r>
              <a:rPr lang="hu-HU" sz="1100" i="1" dirty="0" smtClean="0">
                <a:solidFill>
                  <a:srgbClr val="002060"/>
                </a:solidFill>
                <a:latin typeface="Bookman Old Style" panose="02050604050505020204" pitchFamily="18" charset="0"/>
              </a:rPr>
              <a:t> nincs tilalmazva.”</a:t>
            </a:r>
          </a:p>
          <a:p>
            <a:pPr marL="0" indent="0" algn="ctr">
              <a:buNone/>
            </a:pPr>
            <a:r>
              <a:rPr lang="hu-HU" sz="1100" i="1" dirty="0" smtClean="0">
                <a:solidFill>
                  <a:srgbClr val="002060"/>
                </a:solidFill>
                <a:latin typeface="Bookman Old Style" panose="02050604050505020204" pitchFamily="18" charset="0"/>
              </a:rPr>
              <a:t>(</a:t>
            </a:r>
            <a:r>
              <a:rPr lang="hu-HU" sz="1100" i="1" dirty="0" smtClean="0">
                <a:solidFill>
                  <a:srgbClr val="002060"/>
                </a:solidFill>
                <a:latin typeface="Bookman Old Style" panose="02050604050505020204" pitchFamily="18" charset="0"/>
                <a:hlinkClick r:id="rId2"/>
              </a:rPr>
              <a:t>Nagy Valéria</a:t>
            </a:r>
            <a:r>
              <a:rPr lang="hu-HU" sz="1100" i="1" dirty="0" smtClean="0">
                <a:solidFill>
                  <a:srgbClr val="002060"/>
                </a:solidFill>
                <a:latin typeface="Bookman Old Style" panose="02050604050505020204" pitchFamily="18" charset="0"/>
              </a:rPr>
              <a:t>)</a:t>
            </a:r>
          </a:p>
        </p:txBody>
      </p:sp>
      <p:sp>
        <p:nvSpPr>
          <p:cNvPr id="7" name="Dia számának helye 6"/>
          <p:cNvSpPr>
            <a:spLocks noGrp="1"/>
          </p:cNvSpPr>
          <p:nvPr>
            <p:ph type="sldNum" sz="quarter" idx="12"/>
          </p:nvPr>
        </p:nvSpPr>
        <p:spPr/>
        <p:txBody>
          <a:bodyPr/>
          <a:lstStyle/>
          <a:p>
            <a:fld id="{192B002B-B781-45B3-BB32-AFC9CEE44CF6}" type="slidenum">
              <a:rPr lang="hu-HU" smtClean="0"/>
              <a:t>27</a:t>
            </a:fld>
            <a:endParaRPr lang="hu-HU"/>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873" y="3282271"/>
            <a:ext cx="2920340" cy="1671950"/>
          </a:xfrm>
          <a:prstGeom prst="rect">
            <a:avLst/>
          </a:prstGeom>
        </p:spPr>
      </p:pic>
      <p:sp>
        <p:nvSpPr>
          <p:cNvPr id="6" name="Téglalap 5">
            <a:hlinkClick r:id="rId4"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5"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0" name="Téglalap 9">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9241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böngészde</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7" y="965200"/>
            <a:ext cx="6510866" cy="4194629"/>
          </a:xfrm>
        </p:spPr>
        <p:txBody>
          <a:bodyPr>
            <a:normAutofit/>
          </a:bodyPr>
          <a:lstStyle/>
          <a:p>
            <a:pPr marL="0" indent="0" algn="just">
              <a:buNone/>
            </a:pPr>
            <a:r>
              <a:rPr lang="hu-HU" sz="1100" b="1" dirty="0" err="1" smtClean="0">
                <a:solidFill>
                  <a:srgbClr val="002060"/>
                </a:solidFill>
                <a:effectLst>
                  <a:outerShdw blurRad="38100" dist="38100" dir="2700000" algn="tl">
                    <a:srgbClr val="000000">
                      <a:alpha val="43137"/>
                    </a:srgbClr>
                  </a:outerShdw>
                </a:effectLst>
                <a:latin typeface="Bookman Old Style" panose="02050604050505020204" pitchFamily="18" charset="0"/>
              </a:rPr>
              <a:t>altruisztikus</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másokra tekintettel lévő, önzetlen, önalávető (</a:t>
            </a:r>
            <a:r>
              <a:rPr lang="hu-HU" sz="1100" dirty="0" smtClean="0">
                <a:solidFill>
                  <a:srgbClr val="002060"/>
                </a:solidFill>
                <a:latin typeface="Bookman Old Style" panose="02050604050505020204" pitchFamily="18" charset="0"/>
                <a:hlinkClick r:id="rId2" action="ppaction://hlinksldjump"/>
              </a:rPr>
              <a:t>31. dia</a:t>
            </a:r>
            <a:r>
              <a:rPr lang="hu-HU" sz="1100" dirty="0" smtClean="0">
                <a:solidFill>
                  <a:srgbClr val="002060"/>
                </a:solidFill>
                <a:latin typeface="Bookman Old Style" panose="02050604050505020204" pitchFamily="18" charset="0"/>
              </a:rPr>
              <a:t>)</a:t>
            </a:r>
          </a:p>
          <a:p>
            <a:pPr marL="0" indent="0" algn="just">
              <a:buNone/>
            </a:pPr>
            <a:r>
              <a:rPr lang="hu-HU" sz="1100" b="1" dirty="0" err="1">
                <a:solidFill>
                  <a:srgbClr val="002060"/>
                </a:solidFill>
                <a:effectLst>
                  <a:outerShdw blurRad="38100" dist="38100" dir="2700000" algn="tl">
                    <a:srgbClr val="000000">
                      <a:alpha val="43137"/>
                    </a:srgbClr>
                  </a:outerShdw>
                </a:effectLst>
                <a:latin typeface="Bookman Old Style" panose="02050604050505020204" pitchFamily="18" charset="0"/>
              </a:rPr>
              <a:t>anómia</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társadalmi normák meggyengülése, értékvesztett állapot, a közös normák, értékek hiánya, ennek okán kiskapuk keresése (</a:t>
            </a:r>
            <a:r>
              <a:rPr lang="hu-HU" sz="1100" dirty="0" smtClean="0">
                <a:solidFill>
                  <a:srgbClr val="002060"/>
                </a:solidFill>
                <a:latin typeface="Bookman Old Style" panose="02050604050505020204" pitchFamily="18" charset="0"/>
                <a:hlinkClick r:id="rId2" action="ppaction://hlinksldjump"/>
              </a:rPr>
              <a:t>31.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automatizál(ás):</a:t>
            </a:r>
            <a:r>
              <a:rPr lang="hu-HU" sz="1100" dirty="0" smtClean="0">
                <a:solidFill>
                  <a:srgbClr val="002060"/>
                </a:solidFill>
                <a:latin typeface="Bookman Old Style" panose="02050604050505020204" pitchFamily="18" charset="0"/>
              </a:rPr>
              <a:t> a szócsalád a franciából terjedt el önműködő gépekkel felszerel, illetve működtet, irányít, elgépiesít jelentéssel (</a:t>
            </a:r>
            <a:r>
              <a:rPr lang="hu-HU" sz="1100" dirty="0" smtClean="0">
                <a:solidFill>
                  <a:srgbClr val="002060"/>
                </a:solidFill>
                <a:latin typeface="Bookman Old Style" panose="02050604050505020204" pitchFamily="18" charset="0"/>
                <a:hlinkClick r:id="rId3" action="ppaction://hlinksldjump"/>
              </a:rPr>
              <a:t>6.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e</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nergetikai rugalmasság:</a:t>
            </a:r>
            <a:r>
              <a:rPr lang="hu-HU" sz="1100" dirty="0" smtClean="0">
                <a:solidFill>
                  <a:srgbClr val="002060"/>
                </a:solidFill>
                <a:latin typeface="Bookman Old Style" panose="02050604050505020204" pitchFamily="18" charset="0"/>
              </a:rPr>
              <a:t> a </a:t>
            </a:r>
            <a:r>
              <a:rPr lang="hu-HU" sz="1100" dirty="0">
                <a:solidFill>
                  <a:srgbClr val="002060"/>
                </a:solidFill>
                <a:latin typeface="Bookman Old Style" panose="02050604050505020204" pitchFamily="18" charset="0"/>
              </a:rPr>
              <a:t>jövedelem relatív változása mekkora relatív energiaigény-változást </a:t>
            </a:r>
            <a:r>
              <a:rPr lang="hu-HU" sz="1100" dirty="0" smtClean="0">
                <a:solidFill>
                  <a:srgbClr val="002060"/>
                </a:solidFill>
                <a:latin typeface="Bookman Old Style" panose="02050604050505020204" pitchFamily="18" charset="0"/>
              </a:rPr>
              <a:t>eredményez</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a:t>
            </a:r>
            <a:r>
              <a:rPr lang="hu-HU" sz="1100" dirty="0" smtClean="0">
                <a:solidFill>
                  <a:srgbClr val="002060"/>
                </a:solidFill>
                <a:latin typeface="Bookman Old Style" panose="02050604050505020204" pitchFamily="18" charset="0"/>
                <a:hlinkClick r:id="rId4" action="ppaction://hlinksldjump"/>
              </a:rPr>
              <a:t>15.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e</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nergia(ellátás)biztonság:</a:t>
            </a:r>
            <a:r>
              <a:rPr lang="hu-HU" sz="1100" dirty="0" smtClean="0">
                <a:solidFill>
                  <a:srgbClr val="002060"/>
                </a:solidFill>
                <a:latin typeface="Bookman Old Style" panose="02050604050505020204" pitchFamily="18" charset="0"/>
              </a:rPr>
              <a:t> térbeni, időbeni, </a:t>
            </a:r>
            <a:r>
              <a:rPr lang="hu-HU" sz="1100" dirty="0" err="1" smtClean="0">
                <a:solidFill>
                  <a:srgbClr val="002060"/>
                </a:solidFill>
                <a:latin typeface="Bookman Old Style" panose="02050604050505020204" pitchFamily="18" charset="0"/>
              </a:rPr>
              <a:t>fajtabeni</a:t>
            </a:r>
            <a:r>
              <a:rPr lang="hu-HU" sz="1100" dirty="0" smtClean="0">
                <a:solidFill>
                  <a:srgbClr val="002060"/>
                </a:solidFill>
                <a:latin typeface="Bookman Old Style" panose="02050604050505020204" pitchFamily="18" charset="0"/>
              </a:rPr>
              <a:t> és megfizethető energiáknak a rendelkezésre állása (ott, akkor, olyan formában, akkora mennyiségben és áron legyen elérhető, ahol, amikor, amilyen formában, amekkora mennyiségben szükség van rá, természetszerűleg a megfizethetőség kereti között) (</a:t>
            </a:r>
            <a:r>
              <a:rPr lang="hu-HU" sz="1100" dirty="0" smtClean="0">
                <a:solidFill>
                  <a:srgbClr val="002060"/>
                </a:solidFill>
                <a:latin typeface="Bookman Old Style" panose="02050604050505020204" pitchFamily="18" charset="0"/>
                <a:hlinkClick r:id="rId5" action="ppaction://hlinksldjump"/>
              </a:rPr>
              <a:t>11. dia</a:t>
            </a:r>
            <a:r>
              <a:rPr lang="hu-HU" sz="1100" dirty="0" smtClean="0">
                <a:solidFill>
                  <a:srgbClr val="002060"/>
                </a:solidFill>
                <a:latin typeface="Bookman Old Style" panose="02050604050505020204" pitchFamily="18" charset="0"/>
              </a:rPr>
              <a:t>)</a:t>
            </a:r>
            <a:endParaRPr lang="hu-HU" sz="1100" dirty="0">
              <a:solidFill>
                <a:srgbClr val="002060"/>
              </a:solidFill>
              <a:latin typeface="Bookman Old Style" panose="02050604050505020204" pitchFamily="18" charset="0"/>
            </a:endParaRPr>
          </a:p>
          <a:p>
            <a:pPr marL="0" indent="0" algn="just">
              <a:buNone/>
            </a:pPr>
            <a:r>
              <a:rPr lang="hu-HU" sz="1100" b="1" dirty="0" err="1" smtClean="0">
                <a:solidFill>
                  <a:srgbClr val="002060"/>
                </a:solidFill>
                <a:effectLst>
                  <a:outerShdw blurRad="38100" dist="38100" dir="2700000" algn="tl">
                    <a:srgbClr val="000000">
                      <a:alpha val="43137"/>
                    </a:srgbClr>
                  </a:outerShdw>
                </a:effectLst>
                <a:latin typeface="Bookman Old Style" panose="02050604050505020204" pitchFamily="18" charset="0"/>
              </a:rPr>
              <a:t>episztemikus</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a tudományos eljárások alapelveinek és alkalmazásuk indoklásának megismerése (</a:t>
            </a:r>
            <a:r>
              <a:rPr lang="hu-HU" sz="1100" dirty="0" smtClean="0">
                <a:solidFill>
                  <a:srgbClr val="002060"/>
                </a:solidFill>
                <a:latin typeface="Bookman Old Style" panose="02050604050505020204" pitchFamily="18" charset="0"/>
                <a:hlinkClick r:id="rId6" action="ppaction://hlinksldjump"/>
              </a:rPr>
              <a:t>9. dia</a:t>
            </a:r>
            <a:r>
              <a:rPr lang="hu-HU" sz="1100" dirty="0" smtClean="0">
                <a:solidFill>
                  <a:srgbClr val="002060"/>
                </a:solidFill>
                <a:latin typeface="Bookman Old Style" panose="02050604050505020204" pitchFamily="18" charset="0"/>
              </a:rPr>
              <a:t>)</a:t>
            </a:r>
          </a:p>
          <a:p>
            <a:pPr marL="0" indent="0" algn="just">
              <a:buNone/>
            </a:pPr>
            <a:r>
              <a:rPr lang="hu-HU" sz="1100" b="1" dirty="0" err="1">
                <a:solidFill>
                  <a:srgbClr val="002060"/>
                </a:solidFill>
                <a:effectLst>
                  <a:outerShdw blurRad="38100" dist="38100" dir="2700000" algn="tl">
                    <a:srgbClr val="000000">
                      <a:alpha val="43137"/>
                    </a:srgbClr>
                  </a:outerShdw>
                </a:effectLst>
                <a:latin typeface="Bookman Old Style" panose="02050604050505020204" pitchFamily="18" charset="0"/>
              </a:rPr>
              <a:t>excesszív</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túlzó, túlzott, féktelen, mértéktelen (</a:t>
            </a:r>
            <a:r>
              <a:rPr lang="hu-HU" sz="1100" dirty="0" smtClean="0">
                <a:solidFill>
                  <a:srgbClr val="002060"/>
                </a:solidFill>
                <a:latin typeface="Bookman Old Style" panose="02050604050505020204" pitchFamily="18" charset="0"/>
                <a:hlinkClick r:id="rId7" action="ppaction://hlinksldjump"/>
              </a:rPr>
              <a:t>5. dia</a:t>
            </a:r>
            <a:r>
              <a:rPr lang="hu-HU" sz="1100" dirty="0" smtClean="0">
                <a:solidFill>
                  <a:srgbClr val="002060"/>
                </a:solidFill>
                <a:latin typeface="Bookman Old Style" panose="02050604050505020204" pitchFamily="18" charset="0"/>
              </a:rPr>
              <a:t>)</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feladat</a:t>
            </a:r>
            <a:r>
              <a:rPr lang="hu-HU" sz="1100" b="1" dirty="0" smtClean="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ismert </a:t>
            </a:r>
            <a:r>
              <a:rPr lang="hu-HU" sz="1100" dirty="0">
                <a:solidFill>
                  <a:srgbClr val="002060"/>
                </a:solidFill>
                <a:latin typeface="Bookman Old Style" panose="02050604050505020204" pitchFamily="18" charset="0"/>
              </a:rPr>
              <a:t>a jelen állapot, az igények és a lehetőségek, a célállapot és a megoldási </a:t>
            </a:r>
            <a:r>
              <a:rPr lang="hu-HU" sz="1100" dirty="0" smtClean="0">
                <a:solidFill>
                  <a:srgbClr val="002060"/>
                </a:solidFill>
                <a:latin typeface="Bookman Old Style" panose="02050604050505020204" pitchFamily="18" charset="0"/>
              </a:rPr>
              <a:t>algoritmus (</a:t>
            </a:r>
            <a:r>
              <a:rPr lang="hu-HU" sz="1100" dirty="0" smtClean="0">
                <a:solidFill>
                  <a:srgbClr val="002060"/>
                </a:solidFill>
                <a:latin typeface="Bookman Old Style" panose="02050604050505020204" pitchFamily="18" charset="0"/>
                <a:hlinkClick r:id="rId8" action="ppaction://hlinksldjump"/>
              </a:rPr>
              <a:t>10. dia</a:t>
            </a:r>
            <a:r>
              <a:rPr lang="hu-HU" sz="1100" dirty="0" smtClean="0">
                <a:solidFill>
                  <a:srgbClr val="002060"/>
                </a:solidFill>
                <a:latin typeface="Bookman Old Style" panose="02050604050505020204" pitchFamily="18" charset="0"/>
              </a:rPr>
              <a:t>)</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holisztikus</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a görög eredetű ’hólos’ jelentése teljes, egész, teljességre törekvés, az egészet figyelő; a holisztikus megközelítés és elemzés lényege egy adott terület egészének vizsgálata egy átfogó kép kialakításához (</a:t>
            </a:r>
            <a:r>
              <a:rPr lang="hu-HU" sz="1100" dirty="0" smtClean="0">
                <a:solidFill>
                  <a:srgbClr val="002060"/>
                </a:solidFill>
                <a:latin typeface="Bookman Old Style" panose="02050604050505020204" pitchFamily="18" charset="0"/>
                <a:hlinkClick r:id="rId9" action="ppaction://hlinksldjump"/>
              </a:rPr>
              <a:t>14.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h</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ulladék: </a:t>
            </a:r>
            <a:r>
              <a:rPr lang="hu-HU" sz="1100" dirty="0" smtClean="0">
                <a:solidFill>
                  <a:srgbClr val="002060"/>
                </a:solidFill>
                <a:latin typeface="Bookman Old Style" panose="02050604050505020204" pitchFamily="18" charset="0"/>
              </a:rPr>
              <a:t>bármely anyag vagy tárgy, amelytől a birtokosa megválni szándékozik, megválik vagy megválni köteles (</a:t>
            </a:r>
            <a:r>
              <a:rPr lang="hu-HU" sz="1100" dirty="0" smtClean="0">
                <a:solidFill>
                  <a:srgbClr val="002060"/>
                </a:solidFill>
                <a:latin typeface="Bookman Old Style" panose="02050604050505020204" pitchFamily="18" charset="0"/>
                <a:hlinkClick r:id="rId5" action="ppaction://hlinksldjump"/>
              </a:rPr>
              <a:t>11. dia</a:t>
            </a:r>
            <a:r>
              <a:rPr lang="hu-HU" sz="1100" dirty="0" smtClean="0">
                <a:solidFill>
                  <a:srgbClr val="002060"/>
                </a:solidFill>
                <a:latin typeface="Bookman Old Style" panose="02050604050505020204" pitchFamily="18" charset="0"/>
              </a:rPr>
              <a:t>)</a:t>
            </a:r>
          </a:p>
        </p:txBody>
      </p:sp>
      <p:sp>
        <p:nvSpPr>
          <p:cNvPr id="7" name="Dia számának helye 6"/>
          <p:cNvSpPr>
            <a:spLocks noGrp="1"/>
          </p:cNvSpPr>
          <p:nvPr>
            <p:ph type="sldNum" sz="quarter" idx="12"/>
          </p:nvPr>
        </p:nvSpPr>
        <p:spPr/>
        <p:txBody>
          <a:bodyPr/>
          <a:lstStyle/>
          <a:p>
            <a:fld id="{192B002B-B781-45B3-BB32-AFC9CEE44CF6}" type="slidenum">
              <a:rPr lang="hu-HU" smtClean="0"/>
              <a:t>28</a:t>
            </a:fld>
            <a:endParaRPr lang="hu-HU"/>
          </a:p>
        </p:txBody>
      </p:sp>
      <p:pic>
        <p:nvPicPr>
          <p:cNvPr id="4" name="Kép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926667" y="77637"/>
            <a:ext cx="1134533" cy="1191736"/>
          </a:xfrm>
          <a:prstGeom prst="rect">
            <a:avLst/>
          </a:prstGeom>
        </p:spPr>
      </p:pic>
      <p:sp>
        <p:nvSpPr>
          <p:cNvPr id="6" name="Téglalap 5">
            <a:hlinkClick r:id="rId11"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12"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0" name="Téglalap 9">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8725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böngészde</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7" y="956733"/>
            <a:ext cx="6510866" cy="4313092"/>
          </a:xfrm>
        </p:spPr>
        <p:txBody>
          <a:bodyPr>
            <a:noAutofit/>
          </a:bodyPr>
          <a:lstStyle/>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immanens:</a:t>
            </a:r>
            <a:r>
              <a:rPr lang="hu-HU" sz="1100" dirty="0" smtClean="0">
                <a:solidFill>
                  <a:srgbClr val="002060"/>
                </a:solidFill>
                <a:latin typeface="Bookman Old Style" panose="02050604050505020204" pitchFamily="18" charset="0"/>
              </a:rPr>
              <a:t> belsőleg hozzá </a:t>
            </a:r>
            <a:r>
              <a:rPr lang="hu-HU" sz="1100" dirty="0">
                <a:solidFill>
                  <a:srgbClr val="002060"/>
                </a:solidFill>
                <a:latin typeface="Bookman Old Style" panose="02050604050505020204" pitchFamily="18" charset="0"/>
              </a:rPr>
              <a:t>tartozó (</a:t>
            </a:r>
            <a:r>
              <a:rPr lang="hu-HU" sz="1100" dirty="0">
                <a:solidFill>
                  <a:srgbClr val="002060"/>
                </a:solidFill>
                <a:latin typeface="Bookman Old Style" panose="02050604050505020204" pitchFamily="18" charset="0"/>
                <a:hlinkClick r:id="rId2" action="ppaction://hlinksldjump"/>
              </a:rPr>
              <a:t>19. dia</a:t>
            </a:r>
            <a:r>
              <a:rPr lang="hu-HU" sz="1100" dirty="0">
                <a:solidFill>
                  <a:srgbClr val="002060"/>
                </a:solidFill>
                <a:latin typeface="Bookman Old Style" panose="02050604050505020204" pitchFamily="18" charset="0"/>
              </a:rPr>
              <a:t>)</a:t>
            </a:r>
            <a:endParaRPr lang="hu-HU" sz="1100" dirty="0" smtClean="0">
              <a:solidFill>
                <a:srgbClr val="002060"/>
              </a:solidFill>
              <a:latin typeface="Bookman Old Style" panose="02050604050505020204" pitchFamily="18" charset="0"/>
            </a:endParaRP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intenzív: </a:t>
            </a:r>
            <a:r>
              <a:rPr lang="hu-HU" sz="1100" dirty="0" smtClean="0">
                <a:solidFill>
                  <a:srgbClr val="002060"/>
                </a:solidFill>
                <a:latin typeface="Bookman Old Style" panose="02050604050505020204" pitchFamily="18" charset="0"/>
              </a:rPr>
              <a:t>alapos, körültekintő, az átlagosnál, megszokottnál erőteljesebb, nagyobb mértékű; eredetét tekintve a latin ’</a:t>
            </a:r>
            <a:r>
              <a:rPr lang="hu-HU" sz="1100" dirty="0" err="1" smtClean="0">
                <a:solidFill>
                  <a:srgbClr val="002060"/>
                </a:solidFill>
                <a:latin typeface="Bookman Old Style" panose="02050604050505020204" pitchFamily="18" charset="0"/>
              </a:rPr>
              <a:t>intensus</a:t>
            </a:r>
            <a:r>
              <a:rPr lang="hu-HU" sz="1100" dirty="0" smtClean="0">
                <a:solidFill>
                  <a:srgbClr val="002060"/>
                </a:solidFill>
                <a:latin typeface="Bookman Old Style" panose="02050604050505020204" pitchFamily="18" charset="0"/>
              </a:rPr>
              <a:t>’ fokozott, erős és ’</a:t>
            </a:r>
            <a:r>
              <a:rPr lang="hu-HU" sz="1100" dirty="0" err="1" smtClean="0">
                <a:solidFill>
                  <a:srgbClr val="002060"/>
                </a:solidFill>
                <a:latin typeface="Bookman Old Style" panose="02050604050505020204" pitchFamily="18" charset="0"/>
              </a:rPr>
              <a:t>tendo</a:t>
            </a:r>
            <a:r>
              <a:rPr lang="hu-HU" sz="1100" dirty="0" smtClean="0">
                <a:solidFill>
                  <a:srgbClr val="002060"/>
                </a:solidFill>
                <a:latin typeface="Bookman Old Style" panose="02050604050505020204" pitchFamily="18" charset="0"/>
              </a:rPr>
              <a:t>’ feszít szóösszetétel dominál (</a:t>
            </a:r>
            <a:r>
              <a:rPr lang="hu-HU" sz="1100" dirty="0" smtClean="0">
                <a:solidFill>
                  <a:srgbClr val="002060"/>
                </a:solidFill>
                <a:latin typeface="Bookman Old Style" panose="02050604050505020204" pitchFamily="18" charset="0"/>
                <a:hlinkClick r:id="rId3" action="ppaction://hlinksldjump"/>
              </a:rPr>
              <a:t>5. dia</a:t>
            </a:r>
            <a:r>
              <a:rPr lang="hu-HU" sz="1100" dirty="0" smtClean="0">
                <a:solidFill>
                  <a:srgbClr val="002060"/>
                </a:solidFill>
                <a:latin typeface="Bookman Old Style" panose="02050604050505020204" pitchFamily="18" charset="0"/>
              </a:rPr>
              <a:t>)</a:t>
            </a:r>
          </a:p>
          <a:p>
            <a:pPr marL="0" indent="0" algn="just">
              <a:buNone/>
            </a:pPr>
            <a:r>
              <a:rPr lang="hu-HU" sz="1100" b="1" dirty="0" err="1">
                <a:solidFill>
                  <a:srgbClr val="002060"/>
                </a:solidFill>
                <a:effectLst>
                  <a:outerShdw blurRad="38100" dist="38100" dir="2700000" algn="tl">
                    <a:srgbClr val="000000">
                      <a:alpha val="43137"/>
                    </a:srgbClr>
                  </a:outerShdw>
                </a:effectLst>
                <a:latin typeface="Bookman Old Style" panose="02050604050505020204" pitchFamily="18" charset="0"/>
              </a:rPr>
              <a:t>interszubjektiv</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b="1" dirty="0" err="1">
                <a:solidFill>
                  <a:srgbClr val="002060"/>
                </a:solidFill>
                <a:effectLst>
                  <a:outerShdw blurRad="38100" dist="38100" dir="2700000" algn="tl">
                    <a:srgbClr val="000000">
                      <a:alpha val="43137"/>
                    </a:srgbClr>
                  </a:outerShdw>
                </a:effectLst>
                <a:latin typeface="Bookman Old Style" panose="02050604050505020204" pitchFamily="18" charset="0"/>
              </a:rPr>
              <a:t>itás</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hu-HU" sz="1100" dirty="0" smtClean="0">
                <a:solidFill>
                  <a:srgbClr val="002060"/>
                </a:solidFill>
                <a:latin typeface="Bookman Old Style" panose="02050604050505020204" pitchFamily="18" charset="0"/>
              </a:rPr>
              <a:t>kölcsönös folyamat, személyek közötti kölcsönösség (</a:t>
            </a:r>
            <a:r>
              <a:rPr lang="hu-HU" sz="1100" dirty="0" smtClean="0">
                <a:solidFill>
                  <a:srgbClr val="002060"/>
                </a:solidFill>
                <a:latin typeface="Bookman Old Style" panose="02050604050505020204" pitchFamily="18" charset="0"/>
                <a:hlinkClick r:id="rId4" action="ppaction://hlinksldjump"/>
              </a:rPr>
              <a:t>16. dia</a:t>
            </a:r>
            <a:r>
              <a:rPr lang="hu-HU" sz="1100" dirty="0" smtClean="0">
                <a:solidFill>
                  <a:srgbClr val="002060"/>
                </a:solidFill>
                <a:latin typeface="Bookman Old Style" panose="02050604050505020204" pitchFamily="18" charset="0"/>
              </a:rPr>
              <a:t>)</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konfliktus</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hu-HU" sz="1100" dirty="0" smtClean="0">
                <a:solidFill>
                  <a:srgbClr val="002060"/>
                </a:solidFill>
                <a:latin typeface="Bookman Old Style" panose="02050604050505020204" pitchFamily="18" charset="0"/>
              </a:rPr>
              <a:t>két vagy több eltérő/ellentétes álláspont egymásra hatásából kialakuló vita, nézeteltérés, összeütközés, összetűzés; eredetét tekintve a latin jövevényszó a ’</a:t>
            </a:r>
            <a:r>
              <a:rPr lang="hu-HU" sz="1100" dirty="0" err="1" smtClean="0">
                <a:solidFill>
                  <a:srgbClr val="002060"/>
                </a:solidFill>
                <a:latin typeface="Bookman Old Style" panose="02050604050505020204" pitchFamily="18" charset="0"/>
              </a:rPr>
              <a:t>conflictus</a:t>
            </a:r>
            <a:r>
              <a:rPr lang="hu-HU" sz="1100" dirty="0" smtClean="0">
                <a:solidFill>
                  <a:srgbClr val="002060"/>
                </a:solidFill>
                <a:latin typeface="Bookman Old Style" panose="02050604050505020204" pitchFamily="18" charset="0"/>
              </a:rPr>
              <a:t>’ (összeütközés, veszekedés, harc) szóból a ’con’ össze és a ’</a:t>
            </a:r>
            <a:r>
              <a:rPr lang="hu-HU" sz="1100" dirty="0" err="1" smtClean="0">
                <a:solidFill>
                  <a:srgbClr val="002060"/>
                </a:solidFill>
                <a:latin typeface="Bookman Old Style" panose="02050604050505020204" pitchFamily="18" charset="0"/>
              </a:rPr>
              <a:t>fligo</a:t>
            </a:r>
            <a:r>
              <a:rPr lang="hu-HU" sz="1100" dirty="0" smtClean="0">
                <a:solidFill>
                  <a:srgbClr val="002060"/>
                </a:solidFill>
                <a:latin typeface="Bookman Old Style" panose="02050604050505020204" pitchFamily="18" charset="0"/>
              </a:rPr>
              <a:t>’ ütközés szóösszetétellel (</a:t>
            </a:r>
            <a:r>
              <a:rPr lang="hu-HU" sz="1100" dirty="0" smtClean="0">
                <a:solidFill>
                  <a:srgbClr val="002060"/>
                </a:solidFill>
                <a:latin typeface="Bookman Old Style" panose="02050604050505020204" pitchFamily="18" charset="0"/>
                <a:hlinkClick r:id="rId5" action="ppaction://hlinksldjump"/>
              </a:rPr>
              <a:t>7.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kritikus: </a:t>
            </a:r>
            <a:r>
              <a:rPr lang="hu-HU" sz="1100" dirty="0" smtClean="0">
                <a:solidFill>
                  <a:srgbClr val="002060"/>
                </a:solidFill>
                <a:latin typeface="Bookman Old Style" panose="02050604050505020204" pitchFamily="18" charset="0"/>
              </a:rPr>
              <a:t>latin </a:t>
            </a:r>
            <a:r>
              <a:rPr lang="hu-HU" sz="1100" dirty="0">
                <a:solidFill>
                  <a:srgbClr val="002060"/>
                </a:solidFill>
                <a:latin typeface="Bookman Old Style" panose="02050604050505020204" pitchFamily="18" charset="0"/>
              </a:rPr>
              <a:t>jövevényszó, </a:t>
            </a:r>
            <a:r>
              <a:rPr lang="hu-HU" sz="1100" dirty="0" smtClean="0">
                <a:solidFill>
                  <a:srgbClr val="002060"/>
                </a:solidFill>
                <a:latin typeface="Bookman Old Style" panose="02050604050505020204" pitchFamily="18" charset="0"/>
              </a:rPr>
              <a:t>a ’</a:t>
            </a:r>
            <a:r>
              <a:rPr lang="hu-HU" sz="1100" dirty="0" err="1" smtClean="0">
                <a:solidFill>
                  <a:srgbClr val="002060"/>
                </a:solidFill>
                <a:latin typeface="Bookman Old Style" panose="02050604050505020204" pitchFamily="18" charset="0"/>
              </a:rPr>
              <a:t>criticus</a:t>
            </a:r>
            <a:r>
              <a:rPr lang="hu-HU" sz="1100" dirty="0" smtClean="0">
                <a:solidFill>
                  <a:srgbClr val="002060"/>
                </a:solidFill>
                <a:latin typeface="Bookman Old Style" panose="02050604050505020204" pitchFamily="18" charset="0"/>
              </a:rPr>
              <a:t>’ egyik jelentése válságos (</a:t>
            </a:r>
            <a:r>
              <a:rPr lang="hu-HU" sz="1100" dirty="0" smtClean="0">
                <a:solidFill>
                  <a:srgbClr val="002060"/>
                </a:solidFill>
                <a:latin typeface="Bookman Old Style" panose="02050604050505020204" pitchFamily="18" charset="0"/>
                <a:hlinkClick r:id="rId6" action="ppaction://hlinksldjump"/>
              </a:rPr>
              <a:t>9. dia</a:t>
            </a:r>
            <a:r>
              <a:rPr lang="hu-HU" sz="1100" dirty="0" smtClean="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hlinkClick r:id="rId7" action="ppaction://hlinksldjump"/>
              </a:rPr>
              <a:t>14.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kultúra: </a:t>
            </a:r>
            <a:r>
              <a:rPr lang="hu-HU" sz="1100" dirty="0" smtClean="0">
                <a:solidFill>
                  <a:srgbClr val="002060"/>
                </a:solidFill>
                <a:latin typeface="Bookman Old Style" panose="02050604050505020204" pitchFamily="18" charset="0"/>
              </a:rPr>
              <a:t>latin jövevényszó, a ’</a:t>
            </a:r>
            <a:r>
              <a:rPr lang="hu-HU" sz="1100" dirty="0" err="1" smtClean="0">
                <a:solidFill>
                  <a:srgbClr val="002060"/>
                </a:solidFill>
                <a:latin typeface="Bookman Old Style" panose="02050604050505020204" pitchFamily="18" charset="0"/>
              </a:rPr>
              <a:t>cultura</a:t>
            </a:r>
            <a:r>
              <a:rPr lang="hu-HU" sz="1100" dirty="0" smtClean="0">
                <a:solidFill>
                  <a:srgbClr val="002060"/>
                </a:solidFill>
                <a:latin typeface="Bookman Old Style" panose="02050604050505020204" pitchFamily="18" charset="0"/>
              </a:rPr>
              <a:t>’ </a:t>
            </a:r>
            <a:r>
              <a:rPr lang="hu-HU" sz="1100" dirty="0">
                <a:solidFill>
                  <a:srgbClr val="002060"/>
                </a:solidFill>
                <a:latin typeface="Bookman Old Style" panose="02050604050505020204" pitchFamily="18" charset="0"/>
              </a:rPr>
              <a:t>gondozás</a:t>
            </a:r>
            <a:r>
              <a:rPr lang="hu-HU" sz="1100" dirty="0" smtClean="0">
                <a:solidFill>
                  <a:srgbClr val="002060"/>
                </a:solidFill>
                <a:latin typeface="Bookman Old Style" panose="02050604050505020204" pitchFamily="18" charset="0"/>
              </a:rPr>
              <a:t>, művelés, gazdaság, szellemi képzés jelentéssel bír, amely a latin ’</a:t>
            </a:r>
            <a:r>
              <a:rPr lang="hu-HU" sz="1100" dirty="0" err="1" smtClean="0">
                <a:solidFill>
                  <a:srgbClr val="002060"/>
                </a:solidFill>
                <a:latin typeface="Bookman Old Style" panose="02050604050505020204" pitchFamily="18" charset="0"/>
              </a:rPr>
              <a:t>colere</a:t>
            </a:r>
            <a:r>
              <a:rPr lang="hu-HU" sz="1100" dirty="0">
                <a:solidFill>
                  <a:srgbClr val="002060"/>
                </a:solidFill>
                <a:latin typeface="Bookman Old Style" panose="02050604050505020204" pitchFamily="18" charset="0"/>
              </a:rPr>
              <a:t>’ gondoz, művel, tisztelettel van valami </a:t>
            </a:r>
            <a:r>
              <a:rPr lang="hu-HU" sz="1100" dirty="0" smtClean="0">
                <a:solidFill>
                  <a:srgbClr val="002060"/>
                </a:solidFill>
                <a:latin typeface="Bookman Old Style" panose="02050604050505020204" pitchFamily="18" charset="0"/>
              </a:rPr>
              <a:t>iránt </a:t>
            </a:r>
            <a:r>
              <a:rPr lang="hu-HU" sz="1100" dirty="0">
                <a:solidFill>
                  <a:srgbClr val="002060"/>
                </a:solidFill>
                <a:latin typeface="Bookman Old Style" panose="02050604050505020204" pitchFamily="18" charset="0"/>
              </a:rPr>
              <a:t>igére </a:t>
            </a:r>
            <a:r>
              <a:rPr lang="hu-HU" sz="1100" dirty="0" smtClean="0">
                <a:solidFill>
                  <a:srgbClr val="002060"/>
                </a:solidFill>
                <a:latin typeface="Bookman Old Style" panose="02050604050505020204" pitchFamily="18" charset="0"/>
              </a:rPr>
              <a:t>vezethető vissza (</a:t>
            </a:r>
            <a:r>
              <a:rPr lang="hu-HU" sz="1100" dirty="0" smtClean="0">
                <a:solidFill>
                  <a:srgbClr val="002060"/>
                </a:solidFill>
                <a:latin typeface="Bookman Old Style" panose="02050604050505020204" pitchFamily="18" charset="0"/>
                <a:hlinkClick r:id="rId3" action="ppaction://hlinksldjump"/>
              </a:rPr>
              <a:t>5.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0066"/>
                </a:solidFill>
                <a:effectLst>
                  <a:outerShdw blurRad="38100" dist="38100" dir="2700000" algn="tl">
                    <a:srgbClr val="000000">
                      <a:alpha val="43137"/>
                    </a:srgbClr>
                  </a:outerShdw>
                </a:effectLst>
                <a:latin typeface="Bookman Old Style" panose="02050604050505020204" pitchFamily="18" charset="0"/>
              </a:rPr>
              <a:t>m</a:t>
            </a:r>
            <a:r>
              <a:rPr lang="hu-HU" sz="1100" b="1" dirty="0" smtClean="0">
                <a:solidFill>
                  <a:srgbClr val="000066"/>
                </a:solidFill>
                <a:effectLst>
                  <a:outerShdw blurRad="38100" dist="38100" dir="2700000" algn="tl">
                    <a:srgbClr val="000000">
                      <a:alpha val="43137"/>
                    </a:srgbClr>
                  </a:outerShdw>
                </a:effectLst>
                <a:latin typeface="Bookman Old Style" panose="02050604050505020204" pitchFamily="18" charset="0"/>
              </a:rPr>
              <a:t>entor:</a:t>
            </a:r>
            <a:r>
              <a:rPr lang="hu-HU" sz="1100" dirty="0" smtClean="0">
                <a:solidFill>
                  <a:srgbClr val="002060"/>
                </a:solidFill>
                <a:latin typeface="Bookman Old Style" panose="02050604050505020204" pitchFamily="18" charset="0"/>
              </a:rPr>
              <a:t> tanítómester, tanácsadó, útmutató, irányító (</a:t>
            </a:r>
            <a:r>
              <a:rPr lang="hu-HU" sz="1100" dirty="0" smtClean="0">
                <a:solidFill>
                  <a:srgbClr val="002060"/>
                </a:solidFill>
                <a:latin typeface="Bookman Old Style" panose="02050604050505020204" pitchFamily="18" charset="0"/>
                <a:hlinkClick r:id="rId8" action="ppaction://hlinksldjump"/>
              </a:rPr>
              <a:t>17. dia</a:t>
            </a:r>
            <a:r>
              <a:rPr lang="hu-HU" sz="1100" dirty="0" smtClean="0">
                <a:solidFill>
                  <a:srgbClr val="002060"/>
                </a:solidFill>
                <a:latin typeface="Bookman Old Style" panose="02050604050505020204" pitchFamily="18" charset="0"/>
              </a:rPr>
              <a:t>)</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motiváció</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a latin eredetű ’</a:t>
            </a:r>
            <a:r>
              <a:rPr lang="hu-HU" sz="1100" dirty="0" err="1" smtClean="0">
                <a:solidFill>
                  <a:srgbClr val="002060"/>
                </a:solidFill>
                <a:latin typeface="Bookman Old Style" panose="02050604050505020204" pitchFamily="18" charset="0"/>
              </a:rPr>
              <a:t>movere</a:t>
            </a:r>
            <a:r>
              <a:rPr lang="hu-HU" sz="1100" dirty="0" smtClean="0">
                <a:solidFill>
                  <a:srgbClr val="002060"/>
                </a:solidFill>
                <a:latin typeface="Bookman Old Style" panose="02050604050505020204" pitchFamily="18" charset="0"/>
              </a:rPr>
              <a:t>’ igéből ered, melynek jelentése mozogni, mozgatni, vagyis tevékenységre késztető belső „feszültség” (</a:t>
            </a:r>
            <a:r>
              <a:rPr lang="hu-HU" sz="1100" dirty="0" smtClean="0">
                <a:solidFill>
                  <a:srgbClr val="002060"/>
                </a:solidFill>
                <a:latin typeface="Bookman Old Style" panose="02050604050505020204" pitchFamily="18" charset="0"/>
                <a:hlinkClick r:id="rId4" action="ppaction://hlinksldjump"/>
              </a:rPr>
              <a:t>16. dia</a:t>
            </a:r>
            <a:r>
              <a:rPr lang="hu-HU" sz="1100" dirty="0" smtClean="0">
                <a:solidFill>
                  <a:srgbClr val="002060"/>
                </a:solidFill>
                <a:latin typeface="Bookman Old Style" panose="02050604050505020204" pitchFamily="18" charset="0"/>
              </a:rPr>
              <a:t>)</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optimalizálás</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tökéletesítés, finomítás, amely a latin ’</a:t>
            </a:r>
            <a:r>
              <a:rPr lang="hu-HU" sz="1100" dirty="0" err="1" smtClean="0">
                <a:solidFill>
                  <a:srgbClr val="002060"/>
                </a:solidFill>
                <a:latin typeface="Bookman Old Style" panose="02050604050505020204" pitchFamily="18" charset="0"/>
              </a:rPr>
              <a:t>optimus</a:t>
            </a:r>
            <a:r>
              <a:rPr lang="hu-HU" sz="1100" dirty="0" smtClean="0">
                <a:solidFill>
                  <a:srgbClr val="002060"/>
                </a:solidFill>
                <a:latin typeface="Bookman Old Style" panose="02050604050505020204" pitchFamily="18" charset="0"/>
              </a:rPr>
              <a:t>’ melléknévből eredeztethető és legjobb, a legjobb jelentéssel bír (</a:t>
            </a:r>
            <a:r>
              <a:rPr lang="hu-HU" sz="1100" dirty="0">
                <a:solidFill>
                  <a:srgbClr val="002060"/>
                </a:solidFill>
                <a:latin typeface="Bookman Old Style" panose="02050604050505020204" pitchFamily="18" charset="0"/>
                <a:hlinkClick r:id="rId9" action="ppaction://hlinksldjump"/>
              </a:rPr>
              <a:t>6</a:t>
            </a:r>
            <a:r>
              <a:rPr lang="hu-HU" sz="1100" dirty="0" smtClean="0">
                <a:solidFill>
                  <a:srgbClr val="002060"/>
                </a:solidFill>
                <a:latin typeface="Bookman Old Style" panose="02050604050505020204" pitchFamily="18" charset="0"/>
                <a:hlinkClick r:id="rId9" action="ppaction://hlinksldjump"/>
              </a:rPr>
              <a:t>. dia</a:t>
            </a:r>
            <a:r>
              <a:rPr lang="hu-HU" sz="1100" dirty="0" smtClean="0">
                <a:solidFill>
                  <a:srgbClr val="002060"/>
                </a:solidFill>
                <a:latin typeface="Bookman Old Style" panose="02050604050505020204" pitchFamily="18" charset="0"/>
              </a:rPr>
              <a:t>)</a:t>
            </a:r>
          </a:p>
        </p:txBody>
      </p:sp>
      <p:sp>
        <p:nvSpPr>
          <p:cNvPr id="7" name="Dia számának helye 6"/>
          <p:cNvSpPr>
            <a:spLocks noGrp="1"/>
          </p:cNvSpPr>
          <p:nvPr>
            <p:ph type="sldNum" sz="quarter" idx="12"/>
          </p:nvPr>
        </p:nvSpPr>
        <p:spPr/>
        <p:txBody>
          <a:bodyPr/>
          <a:lstStyle/>
          <a:p>
            <a:fld id="{192B002B-B781-45B3-BB32-AFC9CEE44CF6}" type="slidenum">
              <a:rPr lang="hu-HU" smtClean="0"/>
              <a:t>29</a:t>
            </a:fld>
            <a:endParaRPr lang="hu-HU"/>
          </a:p>
        </p:txBody>
      </p:sp>
      <p:pic>
        <p:nvPicPr>
          <p:cNvPr id="5" name="Kép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926667" y="77637"/>
            <a:ext cx="1134533" cy="1191736"/>
          </a:xfrm>
          <a:prstGeom prst="rect">
            <a:avLst/>
          </a:prstGeom>
        </p:spPr>
      </p:pic>
      <p:sp>
        <p:nvSpPr>
          <p:cNvPr id="6" name="Téglalap 5">
            <a:hlinkClick r:id="rId11"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12"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0" name="Téglalap 9">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0581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2297" y="428859"/>
            <a:ext cx="1244170" cy="1306901"/>
          </a:xfrm>
          <a:prstGeom prst="rect">
            <a:avLst/>
          </a:prstGeom>
        </p:spPr>
      </p:pic>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001" y="406401"/>
            <a:ext cx="1286932" cy="1351819"/>
          </a:xfrm>
          <a:prstGeom prst="rect">
            <a:avLst/>
          </a:prstGeom>
        </p:spPr>
      </p:pic>
      <p:sp>
        <p:nvSpPr>
          <p:cNvPr id="3" name="Alcím 2"/>
          <p:cNvSpPr>
            <a:spLocks noGrp="1"/>
          </p:cNvSpPr>
          <p:nvPr>
            <p:ph type="subTitle" idx="1"/>
          </p:nvPr>
        </p:nvSpPr>
        <p:spPr>
          <a:xfrm>
            <a:off x="67734" y="5063066"/>
            <a:ext cx="6993466" cy="237065"/>
          </a:xfrm>
        </p:spPr>
        <p:txBody>
          <a:bodyPr>
            <a:noAutofit/>
          </a:bodyPr>
          <a:lstStyle/>
          <a:p>
            <a:r>
              <a:rPr lang="hu-HU" sz="1000" b="1" u="sng" dirty="0" err="1" smtClean="0">
                <a:solidFill>
                  <a:schemeClr val="tx1">
                    <a:lumMod val="85000"/>
                    <a:lumOff val="15000"/>
                  </a:schemeClr>
                </a:solidFill>
                <a:latin typeface="Bookman Old Style" panose="02050604050505020204" pitchFamily="18" charset="0"/>
              </a:rPr>
              <a:t>eNeRG</a:t>
            </a:r>
            <a:r>
              <a:rPr lang="hu-HU" sz="1000" dirty="0" err="1" smtClean="0">
                <a:solidFill>
                  <a:schemeClr val="tx1">
                    <a:lumMod val="85000"/>
                    <a:lumOff val="15000"/>
                  </a:schemeClr>
                </a:solidFill>
                <a:latin typeface="Bookman Old Style" panose="02050604050505020204" pitchFamily="18" charset="0"/>
              </a:rPr>
              <a:t>et</a:t>
            </a:r>
            <a:r>
              <a:rPr lang="hu-HU" sz="1000" b="1" u="sng" dirty="0" err="1" smtClean="0">
                <a:solidFill>
                  <a:schemeClr val="tx1">
                    <a:lumMod val="85000"/>
                    <a:lumOff val="15000"/>
                  </a:schemeClr>
                </a:solidFill>
                <a:latin typeface="Bookman Old Style" panose="02050604050505020204" pitchFamily="18" charset="0"/>
              </a:rPr>
              <a:t>I</a:t>
            </a:r>
            <a:r>
              <a:rPr lang="hu-HU" sz="1000" dirty="0" err="1" smtClean="0">
                <a:solidFill>
                  <a:schemeClr val="tx1">
                    <a:lumMod val="85000"/>
                    <a:lumOff val="15000"/>
                  </a:schemeClr>
                </a:solidFill>
                <a:latin typeface="Bookman Old Style" panose="02050604050505020204" pitchFamily="18" charset="0"/>
              </a:rPr>
              <a:t>k</a:t>
            </a:r>
            <a:r>
              <a:rPr lang="hu-HU" sz="1000" b="1" u="sng" dirty="0" err="1" smtClean="0">
                <a:solidFill>
                  <a:schemeClr val="tx1">
                    <a:lumMod val="85000"/>
                    <a:lumOff val="15000"/>
                  </a:schemeClr>
                </a:solidFill>
                <a:latin typeface="Bookman Old Style" panose="02050604050505020204" pitchFamily="18" charset="0"/>
              </a:rPr>
              <a:t>A</a:t>
            </a:r>
            <a:r>
              <a:rPr lang="hu-HU" sz="1000" dirty="0" smtClean="0">
                <a:solidFill>
                  <a:schemeClr val="tx1">
                    <a:lumMod val="85000"/>
                    <a:lumOff val="15000"/>
                  </a:schemeClr>
                </a:solidFill>
                <a:latin typeface="Bookman Old Style" panose="02050604050505020204" pitchFamily="18" charset="0"/>
              </a:rPr>
              <a:t>                     </a:t>
            </a:r>
            <a:r>
              <a:rPr lang="hu-HU" sz="1000" b="1" dirty="0" smtClean="0">
                <a:solidFill>
                  <a:schemeClr val="tx1">
                    <a:lumMod val="85000"/>
                    <a:lumOff val="15000"/>
                  </a:schemeClr>
                </a:solidFill>
                <a:latin typeface="Bookman Old Style" panose="02050604050505020204" pitchFamily="18" charset="0"/>
              </a:rPr>
              <a:t>            </a:t>
            </a:r>
            <a:r>
              <a:rPr lang="hu-HU" sz="1000" dirty="0" smtClean="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hu-HU" sz="1000" b="1" dirty="0" smtClean="0">
                <a:solidFill>
                  <a:schemeClr val="tx1">
                    <a:lumMod val="85000"/>
                    <a:lumOff val="15000"/>
                  </a:schemeClr>
                </a:solidFill>
                <a:latin typeface="Bookman Old Style" panose="02050604050505020204" pitchFamily="18" charset="0"/>
              </a:rPr>
              <a:t>                  </a:t>
            </a:r>
            <a:r>
              <a:rPr lang="hu-HU" sz="1000" b="1" u="sng" dirty="0" err="1" smtClean="0">
                <a:solidFill>
                  <a:schemeClr val="tx1">
                    <a:lumMod val="85000"/>
                    <a:lumOff val="15000"/>
                  </a:schemeClr>
                </a:solidFill>
                <a:latin typeface="Bookman Old Style" panose="02050604050505020204" pitchFamily="18" charset="0"/>
              </a:rPr>
              <a:t>eNeRG</a:t>
            </a:r>
            <a:r>
              <a:rPr lang="hu-HU" sz="1000" dirty="0" err="1" smtClean="0">
                <a:solidFill>
                  <a:schemeClr val="tx1">
                    <a:lumMod val="85000"/>
                    <a:lumOff val="15000"/>
                  </a:schemeClr>
                </a:solidFill>
                <a:latin typeface="Bookman Old Style" panose="02050604050505020204" pitchFamily="18" charset="0"/>
              </a:rPr>
              <a:t>et</a:t>
            </a:r>
            <a:r>
              <a:rPr lang="hu-HU" sz="1000" b="1" u="sng" dirty="0" err="1" smtClean="0">
                <a:solidFill>
                  <a:schemeClr val="tx1">
                    <a:lumMod val="85000"/>
                    <a:lumOff val="15000"/>
                  </a:schemeClr>
                </a:solidFill>
                <a:latin typeface="Bookman Old Style" panose="02050604050505020204" pitchFamily="18" charset="0"/>
              </a:rPr>
              <a:t>I</a:t>
            </a:r>
            <a:r>
              <a:rPr lang="hu-HU" sz="1000" dirty="0" err="1" smtClean="0">
                <a:solidFill>
                  <a:schemeClr val="tx1">
                    <a:lumMod val="85000"/>
                    <a:lumOff val="15000"/>
                  </a:schemeClr>
                </a:solidFill>
                <a:latin typeface="Bookman Old Style" panose="02050604050505020204" pitchFamily="18" charset="0"/>
              </a:rPr>
              <a:t>k</a:t>
            </a:r>
            <a:r>
              <a:rPr lang="hu-HU" sz="1000" b="1" u="sng" dirty="0" err="1" smtClean="0">
                <a:solidFill>
                  <a:schemeClr val="tx1">
                    <a:lumMod val="85000"/>
                    <a:lumOff val="15000"/>
                  </a:schemeClr>
                </a:solidFill>
                <a:latin typeface="Bookman Old Style" panose="02050604050505020204" pitchFamily="18" charset="0"/>
              </a:rPr>
              <a:t>A</a:t>
            </a:r>
            <a:endParaRPr lang="hu-HU" sz="1000" b="1" u="sng"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endParaRPr>
          </a:p>
          <a:p>
            <a:endParaRPr lang="hu-HU" sz="1000" b="1" u="sng"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7" name="Téglalap 6"/>
          <p:cNvSpPr/>
          <p:nvPr/>
        </p:nvSpPr>
        <p:spPr>
          <a:xfrm>
            <a:off x="778933" y="104187"/>
            <a:ext cx="5630333" cy="835613"/>
          </a:xfrm>
          <a:prstGeom prst="rect">
            <a:avLst/>
          </a:prstGeom>
        </p:spPr>
        <p:txBody>
          <a:bodyPr wrap="square">
            <a:spAutoFit/>
          </a:bodyPr>
          <a:lstStyle/>
          <a:p>
            <a:pPr algn="ctr">
              <a:lnSpc>
                <a:spcPct val="115000"/>
              </a:lnSpc>
              <a:spcBef>
                <a:spcPts val="5000"/>
              </a:spcBef>
              <a:spcAft>
                <a:spcPts val="1000"/>
              </a:spcAft>
            </a:pPr>
            <a:r>
              <a:rPr lang="hu-HU"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Útmutató a miniatűr </a:t>
            </a:r>
            <a:r>
              <a:rPr lang="hu-HU" sz="2400"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a:t>
            </a:r>
            <a:r>
              <a:rPr lang="hu-HU" sz="2400" b="1"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N</a:t>
            </a:r>
            <a:r>
              <a:rPr lang="hu-HU" sz="2400"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a:t>
            </a:r>
            <a:r>
              <a:rPr lang="hu-HU" sz="2400" b="1" dirty="0" err="1"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RGIA</a:t>
            </a:r>
            <a:r>
              <a:rPr lang="hu-HU"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t>
            </a:r>
            <a:r>
              <a:rPr lang="hu-HU"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iránytű használatához</a:t>
            </a:r>
            <a:endParaRPr lang="hu-HU"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Tartalom helye 2"/>
          <p:cNvSpPr txBox="1">
            <a:spLocks/>
          </p:cNvSpPr>
          <p:nvPr/>
        </p:nvSpPr>
        <p:spPr>
          <a:xfrm>
            <a:off x="296333" y="872067"/>
            <a:ext cx="6595534" cy="4106333"/>
          </a:xfrm>
          <a:prstGeom prst="rect">
            <a:avLst/>
          </a:prstGeom>
        </p:spPr>
        <p:txBody>
          <a:bodyPr vert="horz" lIns="91440" tIns="45720" rIns="91440" bIns="45720" rtlCol="0">
            <a:normAutofit/>
          </a:bodyPr>
          <a:lstStyle>
            <a:lvl1pPr marL="0" indent="0" algn="ctr" defTabSz="716890" rtl="0" eaLnBrk="1" latinLnBrk="0" hangingPunct="1">
              <a:lnSpc>
                <a:spcPct val="90000"/>
              </a:lnSpc>
              <a:spcBef>
                <a:spcPts val="784"/>
              </a:spcBef>
              <a:buFont typeface="Arial" panose="020B0604020202020204" pitchFamily="34" charset="0"/>
              <a:buNone/>
              <a:defRPr sz="1882" kern="1200">
                <a:solidFill>
                  <a:schemeClr val="tx1"/>
                </a:solidFill>
                <a:latin typeface="+mn-lt"/>
                <a:ea typeface="+mn-ea"/>
                <a:cs typeface="+mn-cs"/>
              </a:defRPr>
            </a:lvl1pPr>
            <a:lvl2pPr marL="358445" indent="0" algn="ctr" defTabSz="716890" rtl="0" eaLnBrk="1" latinLnBrk="0" hangingPunct="1">
              <a:lnSpc>
                <a:spcPct val="90000"/>
              </a:lnSpc>
              <a:spcBef>
                <a:spcPts val="392"/>
              </a:spcBef>
              <a:buFont typeface="Arial" panose="020B0604020202020204" pitchFamily="34" charset="0"/>
              <a:buNone/>
              <a:defRPr sz="1568" kern="1200">
                <a:solidFill>
                  <a:schemeClr val="tx1"/>
                </a:solidFill>
                <a:latin typeface="+mn-lt"/>
                <a:ea typeface="+mn-ea"/>
                <a:cs typeface="+mn-cs"/>
              </a:defRPr>
            </a:lvl2pPr>
            <a:lvl3pPr marL="716890" indent="0" algn="ctr" defTabSz="716890" rtl="0" eaLnBrk="1" latinLnBrk="0" hangingPunct="1">
              <a:lnSpc>
                <a:spcPct val="90000"/>
              </a:lnSpc>
              <a:spcBef>
                <a:spcPts val="392"/>
              </a:spcBef>
              <a:buFont typeface="Arial" panose="020B0604020202020204" pitchFamily="34" charset="0"/>
              <a:buNone/>
              <a:defRPr sz="1411" kern="1200">
                <a:solidFill>
                  <a:schemeClr val="tx1"/>
                </a:solidFill>
                <a:latin typeface="+mn-lt"/>
                <a:ea typeface="+mn-ea"/>
                <a:cs typeface="+mn-cs"/>
              </a:defRPr>
            </a:lvl3pPr>
            <a:lvl4pPr marL="1075334"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4pPr>
            <a:lvl5pPr marL="1433779"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5pPr>
            <a:lvl6pPr marL="1792224"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6pPr>
            <a:lvl7pPr marL="2150669"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7pPr>
            <a:lvl8pPr marL="2509114"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8pPr>
            <a:lvl9pPr marL="2867558" indent="0" algn="ctr" defTabSz="716890" rtl="0" eaLnBrk="1" latinLnBrk="0" hangingPunct="1">
              <a:lnSpc>
                <a:spcPct val="90000"/>
              </a:lnSpc>
              <a:spcBef>
                <a:spcPts val="392"/>
              </a:spcBef>
              <a:buFont typeface="Arial" panose="020B0604020202020204" pitchFamily="34" charset="0"/>
              <a:buNone/>
              <a:defRPr sz="1254" kern="1200">
                <a:solidFill>
                  <a:schemeClr val="tx1"/>
                </a:solidFill>
                <a:latin typeface="+mn-lt"/>
                <a:ea typeface="+mn-ea"/>
                <a:cs typeface="+mn-cs"/>
              </a:defRPr>
            </a:lvl9pPr>
          </a:lstStyle>
          <a:p>
            <a:r>
              <a:rPr lang="hu-HU" sz="1100" dirty="0">
                <a:solidFill>
                  <a:srgbClr val="002060"/>
                </a:solidFill>
                <a:latin typeface="Bookman Old Style" panose="02050604050505020204" pitchFamily="18" charset="0"/>
              </a:rPr>
              <a:t>Példányszám: elektronikus kiadvány</a:t>
            </a:r>
          </a:p>
          <a:p>
            <a:r>
              <a:rPr lang="hu-HU" sz="1100" dirty="0">
                <a:solidFill>
                  <a:srgbClr val="002060"/>
                </a:solidFill>
                <a:latin typeface="Bookman Old Style" panose="02050604050505020204" pitchFamily="18" charset="0"/>
              </a:rPr>
              <a:t>(formátum: makróbarát </a:t>
            </a:r>
            <a:r>
              <a:rPr lang="hu-HU" sz="1100" dirty="0" smtClean="0">
                <a:solidFill>
                  <a:srgbClr val="002060"/>
                </a:solidFill>
                <a:latin typeface="Bookman Old Style" panose="02050604050505020204" pitchFamily="18" charset="0"/>
              </a:rPr>
              <a:t>PowerPoint-diavetítés</a:t>
            </a:r>
            <a:r>
              <a:rPr lang="hu-HU" sz="1100" dirty="0">
                <a:solidFill>
                  <a:srgbClr val="002060"/>
                </a:solidFill>
                <a:latin typeface="Bookman Old Style" panose="02050604050505020204" pitchFamily="18" charset="0"/>
              </a:rPr>
              <a:t>)</a:t>
            </a:r>
          </a:p>
          <a:p>
            <a:r>
              <a:rPr lang="hu-HU" sz="1100" dirty="0">
                <a:solidFill>
                  <a:srgbClr val="002060"/>
                </a:solidFill>
                <a:latin typeface="Bookman Old Style" panose="02050604050505020204" pitchFamily="18" charset="0"/>
              </a:rPr>
              <a:t>SZTE ETA (Elektronikus Tananyag Archívum) – </a:t>
            </a:r>
            <a:r>
              <a:rPr lang="hu-HU" sz="1100" dirty="0">
                <a:solidFill>
                  <a:srgbClr val="002060"/>
                </a:solidFill>
                <a:latin typeface="Bookman Old Style" panose="02050604050505020204" pitchFamily="18" charset="0"/>
                <a:hlinkClick r:id="rId4"/>
              </a:rPr>
              <a:t>Nagy Valéria</a:t>
            </a:r>
            <a:endParaRPr lang="hu-HU" sz="1100" dirty="0">
              <a:solidFill>
                <a:srgbClr val="002060"/>
              </a:solidFill>
              <a:latin typeface="Bookman Old Style" panose="02050604050505020204" pitchFamily="18" charset="0"/>
            </a:endParaRPr>
          </a:p>
          <a:p>
            <a:r>
              <a:rPr lang="hu-HU" sz="1100" dirty="0">
                <a:solidFill>
                  <a:srgbClr val="002060"/>
                </a:solidFill>
                <a:latin typeface="Bookman Old Style" panose="02050604050505020204" pitchFamily="18" charset="0"/>
              </a:rPr>
              <a:t>Letölthető: </a:t>
            </a:r>
            <a:r>
              <a:rPr lang="hu-HU" sz="1100" dirty="0">
                <a:solidFill>
                  <a:srgbClr val="002060"/>
                </a:solidFill>
                <a:latin typeface="Bookman Old Style" panose="02050604050505020204" pitchFamily="18" charset="0"/>
                <a:hlinkClick r:id="rId5"/>
              </a:rPr>
              <a:t>http://</a:t>
            </a:r>
            <a:r>
              <a:rPr lang="hu-HU" sz="1100" dirty="0" smtClean="0">
                <a:solidFill>
                  <a:srgbClr val="002060"/>
                </a:solidFill>
                <a:latin typeface="Bookman Old Style" panose="02050604050505020204" pitchFamily="18" charset="0"/>
                <a:hlinkClick r:id="rId5"/>
              </a:rPr>
              <a:t>eta.bibl.u-szeged.hu/view/creators/Nagy=3AVal=E9ria=3A=3A.html</a:t>
            </a:r>
            <a:endParaRPr lang="hu-HU" sz="1100" dirty="0" smtClean="0">
              <a:solidFill>
                <a:srgbClr val="002060"/>
              </a:solidFill>
              <a:latin typeface="Bookman Old Style" panose="02050604050505020204" pitchFamily="18" charset="0"/>
            </a:endParaRPr>
          </a:p>
          <a:p>
            <a:pPr algn="just"/>
            <a:r>
              <a:rPr lang="hu-HU" sz="1100" dirty="0" smtClean="0">
                <a:solidFill>
                  <a:srgbClr val="002060"/>
                </a:solidFill>
                <a:latin typeface="Bookman Old Style" panose="02050604050505020204" pitchFamily="18" charset="0"/>
              </a:rPr>
              <a:t>A színek adta gondolati szabadságot kihasználva és a színek hatalmát felhasználva, de a „szín-játék” szabályait is betartva az alábbi színpalettát alkalmazza e rövid kis írásmű:</a:t>
            </a:r>
          </a:p>
          <a:p>
            <a:pPr marL="171450" indent="-171450" algn="just">
              <a:spcBef>
                <a:spcPts val="0"/>
              </a:spcBef>
              <a:buFontTx/>
              <a:buChar char="-"/>
            </a:pPr>
            <a:r>
              <a:rPr lang="hu-HU" sz="1100" dirty="0" smtClean="0">
                <a:solidFill>
                  <a:srgbClr val="002060"/>
                </a:solidFill>
                <a:latin typeface="Bookman Old Style" panose="02050604050505020204" pitchFamily="18" charset="0"/>
              </a:rPr>
              <a:t>kék szín (markánsabb árnyalatai): örök érvényű igazság, harmónia, intuíció és felismerések, a gondolatok, érzések kimondása, kommunikáció jelentéstartalommal bír, a gondolkodás és elmélkedés színe</a:t>
            </a:r>
          </a:p>
          <a:p>
            <a:pPr marL="171450" indent="-171450" algn="just">
              <a:spcBef>
                <a:spcPts val="0"/>
              </a:spcBef>
              <a:buFontTx/>
              <a:buChar char="-"/>
            </a:pPr>
            <a:r>
              <a:rPr lang="hu-HU" sz="1100" dirty="0">
                <a:solidFill>
                  <a:srgbClr val="002060"/>
                </a:solidFill>
                <a:latin typeface="Bookman Old Style" panose="02050604050505020204" pitchFamily="18" charset="0"/>
              </a:rPr>
              <a:t>f</a:t>
            </a:r>
            <a:r>
              <a:rPr lang="hu-HU" sz="1100" dirty="0" smtClean="0">
                <a:solidFill>
                  <a:srgbClr val="002060"/>
                </a:solidFill>
                <a:latin typeface="Bookman Old Style" panose="02050604050505020204" pitchFamily="18" charset="0"/>
              </a:rPr>
              <a:t>ehér: értelem, világosság, tisztelet szimbolizálása</a:t>
            </a:r>
          </a:p>
          <a:p>
            <a:pPr marL="171450" indent="-171450" algn="just">
              <a:spcBef>
                <a:spcPts val="0"/>
              </a:spcBef>
              <a:buFontTx/>
              <a:buChar char="-"/>
            </a:pPr>
            <a:r>
              <a:rPr lang="hu-HU" sz="1100" dirty="0">
                <a:solidFill>
                  <a:srgbClr val="002060"/>
                </a:solidFill>
                <a:latin typeface="Bookman Old Style" panose="02050604050505020204" pitchFamily="18" charset="0"/>
              </a:rPr>
              <a:t>f</a:t>
            </a:r>
            <a:r>
              <a:rPr lang="hu-HU" sz="1100" dirty="0" smtClean="0">
                <a:solidFill>
                  <a:srgbClr val="002060"/>
                </a:solidFill>
                <a:latin typeface="Bookman Old Style" panose="02050604050505020204" pitchFamily="18" charset="0"/>
              </a:rPr>
              <a:t>ekete: elegancia megjelenítése</a:t>
            </a:r>
          </a:p>
          <a:p>
            <a:pPr algn="just">
              <a:spcBef>
                <a:spcPts val="300"/>
              </a:spcBef>
            </a:pPr>
            <a:r>
              <a:rPr lang="hu-HU" sz="1100" dirty="0" smtClean="0">
                <a:solidFill>
                  <a:srgbClr val="002060"/>
                </a:solidFill>
                <a:latin typeface="Bookman Old Style" panose="02050604050505020204" pitchFamily="18" charset="0"/>
              </a:rPr>
              <a:t>A mértékletesség szem előtt tartásával a fenti színek alkalmazására esett a választás, de a teljesség igénye nélkül álljon még itt néhány szín, amelyek szintén illeszkednek a témához:</a:t>
            </a:r>
          </a:p>
          <a:p>
            <a:pPr marL="171450" indent="-171450" algn="just">
              <a:spcBef>
                <a:spcPts val="0"/>
              </a:spcBef>
              <a:buFontTx/>
              <a:buChar char="-"/>
            </a:pPr>
            <a:r>
              <a:rPr lang="hu-HU" sz="1100" dirty="0" smtClean="0">
                <a:solidFill>
                  <a:srgbClr val="002060"/>
                </a:solidFill>
                <a:latin typeface="Bookman Old Style" panose="02050604050505020204" pitchFamily="18" charset="0"/>
              </a:rPr>
              <a:t>zöld: stabilitás, megújulás, távlatok, intelligencia hangsúlyozása</a:t>
            </a:r>
          </a:p>
          <a:p>
            <a:pPr marL="171450" indent="-171450" algn="just">
              <a:spcBef>
                <a:spcPts val="0"/>
              </a:spcBef>
              <a:buFontTx/>
              <a:buChar char="-"/>
            </a:pPr>
            <a:r>
              <a:rPr lang="hu-HU" sz="1100" dirty="0">
                <a:solidFill>
                  <a:srgbClr val="002060"/>
                </a:solidFill>
                <a:latin typeface="Bookman Old Style" panose="02050604050505020204" pitchFamily="18" charset="0"/>
              </a:rPr>
              <a:t>b</a:t>
            </a:r>
            <a:r>
              <a:rPr lang="hu-HU" sz="1100" dirty="0" smtClean="0">
                <a:solidFill>
                  <a:srgbClr val="002060"/>
                </a:solidFill>
                <a:latin typeface="Bookman Old Style" panose="02050604050505020204" pitchFamily="18" charset="0"/>
              </a:rPr>
              <a:t>arna: összefüggések, kapcsolatok megjelenítése</a:t>
            </a:r>
          </a:p>
          <a:p>
            <a:pPr marL="171450" indent="-171450" algn="just">
              <a:spcBef>
                <a:spcPts val="0"/>
              </a:spcBef>
              <a:buFontTx/>
              <a:buChar char="-"/>
            </a:pPr>
            <a:r>
              <a:rPr lang="hu-HU" sz="1100" dirty="0" smtClean="0">
                <a:solidFill>
                  <a:srgbClr val="002060"/>
                </a:solidFill>
                <a:latin typeface="Bookman Old Style" panose="02050604050505020204" pitchFamily="18" charset="0"/>
              </a:rPr>
              <a:t>élénkebb színek: esetleg figyelemfelkeltés okán</a:t>
            </a:r>
          </a:p>
          <a:p>
            <a:pPr algn="just">
              <a:spcBef>
                <a:spcPts val="300"/>
              </a:spcBef>
            </a:pPr>
            <a:r>
              <a:rPr lang="hu-HU" sz="1100" dirty="0" smtClean="0">
                <a:solidFill>
                  <a:srgbClr val="002060"/>
                </a:solidFill>
                <a:latin typeface="Bookman Old Style" panose="02050604050505020204" pitchFamily="18" charset="0"/>
              </a:rPr>
              <a:t>A </a:t>
            </a:r>
            <a:r>
              <a:rPr lang="hu-HU" sz="1100" dirty="0" smtClean="0">
                <a:solidFill>
                  <a:srgbClr val="002060"/>
                </a:solidFill>
                <a:latin typeface="Bookman Old Style" panose="02050604050505020204" pitchFamily="18" charset="0"/>
                <a:hlinkClick r:id="rId6" action="ppaction://hlinksldjump"/>
              </a:rPr>
              <a:t>TARTALOM</a:t>
            </a:r>
            <a:r>
              <a:rPr lang="hu-HU" sz="1100" dirty="0" smtClean="0">
                <a:solidFill>
                  <a:srgbClr val="002060"/>
                </a:solidFill>
                <a:latin typeface="Bookman Old Style" panose="02050604050505020204" pitchFamily="18" charset="0"/>
              </a:rPr>
              <a:t> egyes fejezetcímeire, alfejezet címeire kattintva az adott fejezethez, alfejezethez navigálható a dokumentum. Az adott fejezettől, illetve alfejezettől pedig a láblécben található funkciógombokkal lehet előre, valamint visszanavigálni a címoldalra és a TARTALOM-hoz. </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Továbbá javasolt a hangszóró bekapcsolása </a:t>
            </a:r>
            <a:r>
              <a:rPr lang="hu-HU" sz="1100" dirty="0" smtClean="0">
                <a:solidFill>
                  <a:srgbClr val="002060"/>
                </a:solidFill>
                <a:latin typeface="Bookman Old Style" panose="02050604050505020204" pitchFamily="18" charset="0"/>
              </a:rPr>
              <a:t>is a hanganyagok meghallgatásához.</a:t>
            </a:r>
          </a:p>
          <a:p>
            <a:pPr algn="just">
              <a:spcBef>
                <a:spcPts val="300"/>
              </a:spcBef>
            </a:pPr>
            <a:endParaRPr lang="hu-HU" sz="1100" dirty="0" smtClean="0">
              <a:solidFill>
                <a:srgbClr val="002060"/>
              </a:solidFill>
              <a:latin typeface="Bookman Old Style" panose="02050604050505020204" pitchFamily="18" charset="0"/>
            </a:endParaRPr>
          </a:p>
          <a:p>
            <a:pPr algn="just">
              <a:spcBef>
                <a:spcPts val="600"/>
              </a:spcBef>
              <a:tabLst>
                <a:tab pos="2776538" algn="ctr"/>
              </a:tabLst>
            </a:pP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QR </a:t>
            </a:r>
            <a:r>
              <a:rPr lang="hu-HU" sz="1100" dirty="0" err="1" smtClean="0">
                <a:solidFill>
                  <a:srgbClr val="002060"/>
                </a:solidFill>
                <a:latin typeface="Bookman Old Style" panose="02050604050505020204" pitchFamily="18" charset="0"/>
              </a:rPr>
              <a:t>Code</a:t>
            </a:r>
            <a:r>
              <a:rPr lang="hu-HU" sz="1100" dirty="0" smtClean="0">
                <a:solidFill>
                  <a:srgbClr val="002060"/>
                </a:solidFill>
                <a:latin typeface="Bookman Old Style" panose="02050604050505020204" pitchFamily="18" charset="0"/>
              </a:rPr>
              <a:t> </a:t>
            </a:r>
          </a:p>
        </p:txBody>
      </p:sp>
      <p:pic>
        <p:nvPicPr>
          <p:cNvPr id="4" name="Kép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1715" y="4465072"/>
            <a:ext cx="701543" cy="701543"/>
          </a:xfrm>
          <a:prstGeom prst="rect">
            <a:avLst/>
          </a:prstGeom>
        </p:spPr>
      </p:pic>
      <p:sp>
        <p:nvSpPr>
          <p:cNvPr id="10" name="Téglalap 9">
            <a:hlinkClick r:id="rId8"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11" name="Téglalap 10">
            <a:hlinkClick r:id="rId6"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2" name="Téglalap 11">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3" name="Téglalap 12">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5910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böngészde</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7" y="1015999"/>
            <a:ext cx="6510866" cy="3967557"/>
          </a:xfrm>
        </p:spPr>
        <p:txBody>
          <a:bodyPr>
            <a:normAutofit/>
          </a:bodyPr>
          <a:lstStyle/>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pazarlás:</a:t>
            </a:r>
            <a:r>
              <a:rPr lang="hu-HU" sz="1100" dirty="0" smtClean="0">
                <a:solidFill>
                  <a:srgbClr val="002060"/>
                </a:solidFill>
                <a:latin typeface="Bookman Old Style" panose="02050604050505020204" pitchFamily="18" charset="0"/>
              </a:rPr>
              <a:t> valószínűleg szerb-horvát jövevényszó; a ’pazar’ jelentése piac, vásár,</a:t>
            </a:r>
          </a:p>
          <a:p>
            <a:pPr marL="0" indent="0" algn="just">
              <a:buNone/>
            </a:pPr>
            <a:r>
              <a:rPr lang="hu-HU" sz="1100" dirty="0">
                <a:solidFill>
                  <a:srgbClr val="002060"/>
                </a:solidFill>
                <a:latin typeface="Bookman Old Style" panose="02050604050505020204" pitchFamily="18" charset="0"/>
              </a:rPr>
              <a:t>k</a:t>
            </a:r>
            <a:r>
              <a:rPr lang="hu-HU" sz="1100" dirty="0" smtClean="0">
                <a:solidFill>
                  <a:srgbClr val="002060"/>
                </a:solidFill>
                <a:latin typeface="Bookman Old Style" panose="02050604050505020204" pitchFamily="18" charset="0"/>
              </a:rPr>
              <a:t>ereskedés (</a:t>
            </a:r>
            <a:r>
              <a:rPr lang="hu-HU" sz="1100" dirty="0" smtClean="0">
                <a:solidFill>
                  <a:srgbClr val="002060"/>
                </a:solidFill>
                <a:latin typeface="Bookman Old Style" panose="02050604050505020204" pitchFamily="18" charset="0"/>
                <a:hlinkClick r:id="rId2" action="ppaction://hlinksldjump"/>
              </a:rPr>
              <a:t>5.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p</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robléma: </a:t>
            </a:r>
            <a:r>
              <a:rPr lang="hu-HU" sz="1100" dirty="0" smtClean="0">
                <a:solidFill>
                  <a:srgbClr val="002060"/>
                </a:solidFill>
                <a:latin typeface="Bookman Old Style" panose="02050604050505020204" pitchFamily="18" charset="0"/>
              </a:rPr>
              <a:t>bonyolult kérdés vagy rejtély; latin jövevényszó a ’</a:t>
            </a:r>
            <a:r>
              <a:rPr lang="hu-HU" sz="1100" dirty="0" err="1" smtClean="0">
                <a:solidFill>
                  <a:srgbClr val="002060"/>
                </a:solidFill>
                <a:latin typeface="Bookman Old Style" panose="02050604050505020204" pitchFamily="18" charset="0"/>
              </a:rPr>
              <a:t>problema</a:t>
            </a:r>
            <a:r>
              <a:rPr lang="hu-HU" sz="1100" dirty="0" smtClean="0">
                <a:solidFill>
                  <a:srgbClr val="002060"/>
                </a:solidFill>
                <a:latin typeface="Bookman Old Style" panose="02050604050505020204" pitchFamily="18" charset="0"/>
              </a:rPr>
              <a:t>’ kitűzött (megoldandó) jelentéssel; a latin szó a görög ’</a:t>
            </a:r>
            <a:r>
              <a:rPr lang="hu-HU" sz="1100" dirty="0" err="1" smtClean="0">
                <a:solidFill>
                  <a:srgbClr val="002060"/>
                </a:solidFill>
                <a:latin typeface="Bookman Old Style" panose="02050604050505020204" pitchFamily="18" charset="0"/>
              </a:rPr>
              <a:t>próbléma</a:t>
            </a:r>
            <a:r>
              <a:rPr lang="hu-HU" sz="1100" dirty="0" smtClean="0">
                <a:solidFill>
                  <a:srgbClr val="002060"/>
                </a:solidFill>
                <a:latin typeface="Bookman Old Style" panose="02050604050505020204" pitchFamily="18" charset="0"/>
              </a:rPr>
              <a:t>’ (’pro’ előre, ’</a:t>
            </a:r>
            <a:r>
              <a:rPr lang="hu-HU" sz="1100" dirty="0" err="1" smtClean="0">
                <a:solidFill>
                  <a:srgbClr val="002060"/>
                </a:solidFill>
                <a:latin typeface="Bookman Old Style" panose="02050604050505020204" pitchFamily="18" charset="0"/>
              </a:rPr>
              <a:t>ballo</a:t>
            </a:r>
            <a:r>
              <a:rPr lang="hu-HU" sz="1100" dirty="0" smtClean="0">
                <a:solidFill>
                  <a:srgbClr val="002060"/>
                </a:solidFill>
                <a:latin typeface="Bookman Old Style" panose="02050604050505020204" pitchFamily="18" charset="0"/>
              </a:rPr>
              <a:t>’ vetni) ami előre van vetve (felvetés) szóra vezethető </a:t>
            </a:r>
            <a:r>
              <a:rPr lang="hu-HU" sz="1100" dirty="0">
                <a:solidFill>
                  <a:srgbClr val="002060"/>
                </a:solidFill>
                <a:latin typeface="Bookman Old Style" panose="02050604050505020204" pitchFamily="18" charset="0"/>
              </a:rPr>
              <a:t>vissza; </a:t>
            </a:r>
            <a:r>
              <a:rPr lang="hu-HU" sz="1100" dirty="0" smtClean="0">
                <a:solidFill>
                  <a:srgbClr val="002060"/>
                </a:solidFill>
                <a:latin typeface="Bookman Old Style" panose="02050604050505020204" pitchFamily="18" charset="0"/>
              </a:rPr>
              <a:t>nincs </a:t>
            </a:r>
            <a:r>
              <a:rPr lang="hu-HU" sz="1100" dirty="0">
                <a:solidFill>
                  <a:srgbClr val="002060"/>
                </a:solidFill>
                <a:latin typeface="Bookman Old Style" panose="02050604050505020204" pitchFamily="18" charset="0"/>
              </a:rPr>
              <a:t>(teljes) ismeret a jelen állapotról és/vagy a megoldási lehetőségekről és/vagy a </a:t>
            </a:r>
            <a:r>
              <a:rPr lang="hu-HU" sz="1100" dirty="0" smtClean="0">
                <a:solidFill>
                  <a:srgbClr val="002060"/>
                </a:solidFill>
                <a:latin typeface="Bookman Old Style" panose="02050604050505020204" pitchFamily="18" charset="0"/>
              </a:rPr>
              <a:t>célállapotról (</a:t>
            </a:r>
            <a:r>
              <a:rPr lang="hu-HU" sz="1100" dirty="0" smtClean="0">
                <a:solidFill>
                  <a:srgbClr val="002060"/>
                </a:solidFill>
                <a:latin typeface="Bookman Old Style" panose="02050604050505020204" pitchFamily="18" charset="0"/>
                <a:hlinkClick r:id="rId3" action="ppaction://hlinksldjump"/>
              </a:rPr>
              <a:t>7. dia</a:t>
            </a:r>
            <a:r>
              <a:rPr lang="hu-HU" sz="1100" dirty="0" smtClean="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hlinkClick r:id="rId4" action="ppaction://hlinksldjump"/>
              </a:rPr>
              <a:t>10. dia</a:t>
            </a:r>
            <a:r>
              <a:rPr lang="hu-HU" sz="1100" dirty="0" smtClean="0">
                <a:solidFill>
                  <a:srgbClr val="002060"/>
                </a:solidFill>
                <a:latin typeface="Bookman Old Style" panose="02050604050505020204" pitchFamily="18" charset="0"/>
              </a:rPr>
              <a:t>)</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rendszer</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egy cél érdekében egymással kapcsolatban lévő elemek (</a:t>
            </a:r>
            <a:r>
              <a:rPr lang="hu-HU" sz="1100" dirty="0" smtClean="0">
                <a:solidFill>
                  <a:srgbClr val="002060"/>
                </a:solidFill>
                <a:latin typeface="Bookman Old Style" panose="02050604050505020204" pitchFamily="18" charset="0"/>
                <a:hlinkClick r:id="rId5" action="ppaction://hlinksldjump"/>
              </a:rPr>
              <a:t>8. dia</a:t>
            </a:r>
            <a:r>
              <a:rPr lang="hu-HU" sz="1100" dirty="0" smtClean="0">
                <a:solidFill>
                  <a:srgbClr val="002060"/>
                </a:solidFill>
                <a:latin typeface="Bookman Old Style" panose="02050604050505020204" pitchFamily="18" charset="0"/>
              </a:rPr>
              <a:t>)</a:t>
            </a:r>
          </a:p>
          <a:p>
            <a:pPr marL="0" indent="0" algn="just">
              <a:buNone/>
            </a:pPr>
            <a:r>
              <a:rPr lang="hu-HU" sz="1100" b="1" dirty="0" err="1" smtClean="0">
                <a:solidFill>
                  <a:srgbClr val="002060"/>
                </a:solidFill>
                <a:effectLst>
                  <a:outerShdw blurRad="38100" dist="38100" dir="2700000" algn="tl">
                    <a:srgbClr val="000000">
                      <a:alpha val="43137"/>
                    </a:srgbClr>
                  </a:outerShdw>
                </a:effectLst>
                <a:latin typeface="Bookman Old Style" panose="02050604050505020204" pitchFamily="18" charset="0"/>
              </a:rPr>
              <a:t>szimultantizmus</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hu-HU" sz="1100" dirty="0" smtClean="0">
                <a:solidFill>
                  <a:srgbClr val="002060"/>
                </a:solidFill>
                <a:latin typeface="Bookman Old Style" panose="02050604050505020204" pitchFamily="18" charset="0"/>
              </a:rPr>
              <a:t>térben egymástól távoli, de egyidejű események, illetve időben távoli, de rokonítható jelenségek, stb. egyidejű megjelenítése; egyidejű megjelenés – egyneműsítő, tömörítő, összefogó (</a:t>
            </a:r>
            <a:r>
              <a:rPr lang="hu-HU" sz="1100" dirty="0" smtClean="0">
                <a:solidFill>
                  <a:srgbClr val="002060"/>
                </a:solidFill>
                <a:latin typeface="Bookman Old Style" panose="02050604050505020204" pitchFamily="18" charset="0"/>
                <a:hlinkClick r:id="rId6" action="ppaction://hlinksldjump"/>
              </a:rPr>
              <a:t>31. dia</a:t>
            </a:r>
            <a:r>
              <a:rPr lang="hu-HU" sz="1100" dirty="0" smtClean="0">
                <a:solidFill>
                  <a:srgbClr val="002060"/>
                </a:solidFill>
                <a:latin typeface="Bookman Old Style" panose="02050604050505020204" pitchFamily="18" charset="0"/>
              </a:rPr>
              <a:t>)</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tradíció</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a:solidFill>
                  <a:srgbClr val="002060"/>
                </a:solidFill>
                <a:latin typeface="Bookman Old Style" panose="02050604050505020204" pitchFamily="18" charset="0"/>
              </a:rPr>
              <a:t> a latin </a:t>
            </a:r>
            <a:r>
              <a:rPr lang="hu-HU" sz="1100" dirty="0" smtClean="0">
                <a:solidFill>
                  <a:srgbClr val="002060"/>
                </a:solidFill>
                <a:latin typeface="Bookman Old Style" panose="02050604050505020204" pitchFamily="18" charset="0"/>
              </a:rPr>
              <a:t>’tradere’ átad </a:t>
            </a:r>
            <a:r>
              <a:rPr lang="hu-HU" sz="1100" dirty="0">
                <a:solidFill>
                  <a:srgbClr val="002060"/>
                </a:solidFill>
                <a:latin typeface="Bookman Old Style" panose="02050604050505020204" pitchFamily="18" charset="0"/>
              </a:rPr>
              <a:t>származéka </a:t>
            </a:r>
            <a:r>
              <a:rPr lang="hu-HU" sz="1100" dirty="0" smtClean="0">
                <a:solidFill>
                  <a:srgbClr val="002060"/>
                </a:solidFill>
                <a:latin typeface="Bookman Old Style" panose="02050604050505020204" pitchFamily="18" charset="0"/>
              </a:rPr>
              <a:t>tan, tanítás, hagyomány, átadás</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jelentéssel (</a:t>
            </a:r>
            <a:r>
              <a:rPr lang="hu-HU" sz="1100" dirty="0" smtClean="0">
                <a:solidFill>
                  <a:srgbClr val="002060"/>
                </a:solidFill>
                <a:latin typeface="Bookman Old Style" panose="02050604050505020204" pitchFamily="18" charset="0"/>
                <a:hlinkClick r:id="rId3" action="ppaction://hlinksldjump"/>
              </a:rPr>
              <a:t>7. dia</a:t>
            </a:r>
            <a:r>
              <a:rPr lang="hu-HU" sz="1100" dirty="0" smtClean="0">
                <a:solidFill>
                  <a:srgbClr val="002060"/>
                </a:solidFill>
                <a:latin typeface="Bookman Old Style" panose="02050604050505020204" pitchFamily="18" charset="0"/>
              </a:rPr>
              <a:t>)</a:t>
            </a:r>
          </a:p>
          <a:p>
            <a:pPr marL="0" indent="0" algn="just">
              <a:buNone/>
            </a:pP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tud, tudomány: </a:t>
            </a:r>
            <a:r>
              <a:rPr lang="hu-HU" sz="1100" dirty="0" smtClean="0">
                <a:solidFill>
                  <a:srgbClr val="002060"/>
                </a:solidFill>
                <a:latin typeface="Bookman Old Style" panose="02050604050505020204" pitchFamily="18" charset="0"/>
              </a:rPr>
              <a:t>a tud ősi uráli kori szó, amelynek uráli alapalakja a ’</a:t>
            </a:r>
            <a:r>
              <a:rPr lang="hu-HU" sz="1100" dirty="0" err="1" smtClean="0">
                <a:solidFill>
                  <a:srgbClr val="002060"/>
                </a:solidFill>
                <a:latin typeface="Bookman Old Style" panose="02050604050505020204" pitchFamily="18" charset="0"/>
              </a:rPr>
              <a:t>tumte</a:t>
            </a:r>
            <a:r>
              <a:rPr lang="hu-HU" sz="1100" dirty="0" smtClean="0">
                <a:solidFill>
                  <a:srgbClr val="002060"/>
                </a:solidFill>
                <a:latin typeface="Bookman Old Style" panose="02050604050505020204" pitchFamily="18" charset="0"/>
              </a:rPr>
              <a:t>’ lehetett érint, tapint jelentéssel, de hasonló a finn ’</a:t>
            </a:r>
            <a:r>
              <a:rPr lang="hu-HU" sz="1100" dirty="0" err="1" smtClean="0">
                <a:solidFill>
                  <a:srgbClr val="002060"/>
                </a:solidFill>
                <a:latin typeface="Bookman Old Style" panose="02050604050505020204" pitchFamily="18" charset="0"/>
              </a:rPr>
              <a:t>tunte</a:t>
            </a:r>
            <a:r>
              <a:rPr lang="hu-HU" sz="1100" dirty="0" smtClean="0">
                <a:solidFill>
                  <a:srgbClr val="002060"/>
                </a:solidFill>
                <a:latin typeface="Bookman Old Style" panose="02050604050505020204" pitchFamily="18" charset="0"/>
              </a:rPr>
              <a:t>’ is észlel, érez, ért, ismer, megismer jelentéssel (</a:t>
            </a:r>
            <a:r>
              <a:rPr lang="hu-HU" sz="1100" dirty="0" smtClean="0">
                <a:solidFill>
                  <a:srgbClr val="002060"/>
                </a:solidFill>
                <a:latin typeface="Bookman Old Style" panose="02050604050505020204" pitchFamily="18" charset="0"/>
                <a:hlinkClick r:id="rId2" action="ppaction://hlinksldjump"/>
              </a:rPr>
              <a:t>5. dia</a:t>
            </a:r>
            <a:r>
              <a:rPr lang="hu-HU" sz="1100" dirty="0" smtClean="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hlinkClick r:id="rId4" action="ppaction://hlinksldjump"/>
              </a:rPr>
              <a:t>10. dia</a:t>
            </a:r>
            <a:r>
              <a:rPr lang="hu-HU" sz="1100" dirty="0" smtClean="0">
                <a:solidFill>
                  <a:srgbClr val="002060"/>
                </a:solidFill>
                <a:latin typeface="Bookman Old Style" panose="02050604050505020204" pitchFamily="18" charset="0"/>
              </a:rPr>
              <a:t>)</a:t>
            </a:r>
          </a:p>
          <a:p>
            <a:pPr marL="0" indent="0" algn="just">
              <a:buNone/>
            </a:pPr>
            <a:r>
              <a:rPr lang="hu-HU" sz="1100" b="1" dirty="0" err="1">
                <a:solidFill>
                  <a:srgbClr val="000066"/>
                </a:solidFill>
                <a:effectLst>
                  <a:outerShdw blurRad="38100" dist="38100" dir="2700000" algn="tl">
                    <a:srgbClr val="000000">
                      <a:alpha val="43137"/>
                    </a:srgbClr>
                  </a:outerShdw>
                </a:effectLst>
                <a:latin typeface="Bookman Old Style" panose="02050604050505020204" pitchFamily="18" charset="0"/>
              </a:rPr>
              <a:t>t</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utor</a:t>
            </a:r>
            <a:r>
              <a:rPr lang="hu-HU" sz="1100" b="1" dirty="0" smtClean="0">
                <a:solidFill>
                  <a:srgbClr val="000066"/>
                </a:solidFill>
                <a:effectLst>
                  <a:outerShdw blurRad="38100" dist="38100" dir="2700000" algn="tl">
                    <a:srgbClr val="000000">
                      <a:alpha val="43137"/>
                    </a:srgbClr>
                  </a:outerShdw>
                </a:effectLst>
                <a:latin typeface="Bookman Old Style" panose="02050604050505020204" pitchFamily="18" charset="0"/>
              </a:rPr>
              <a:t>: </a:t>
            </a:r>
            <a:r>
              <a:rPr lang="hu-HU" sz="1100" dirty="0" smtClean="0">
                <a:solidFill>
                  <a:srgbClr val="002060"/>
                </a:solidFill>
                <a:latin typeface="Bookman Old Style" panose="02050604050505020204" pitchFamily="18" charset="0"/>
              </a:rPr>
              <a:t>pártfogó, tanító, oktató – előkészítés tanulmányvezetés terén (</a:t>
            </a:r>
            <a:r>
              <a:rPr lang="hu-HU" sz="1100" dirty="0" smtClean="0">
                <a:solidFill>
                  <a:srgbClr val="002060"/>
                </a:solidFill>
                <a:latin typeface="Bookman Old Style" panose="02050604050505020204" pitchFamily="18" charset="0"/>
                <a:hlinkClick r:id="rId7" action="ppaction://hlinksldjump"/>
              </a:rPr>
              <a:t>17. dia</a:t>
            </a:r>
            <a:r>
              <a:rPr lang="hu-HU" sz="1100" dirty="0" smtClean="0">
                <a:solidFill>
                  <a:srgbClr val="002060"/>
                </a:solidFill>
                <a:latin typeface="Bookman Old Style" panose="02050604050505020204" pitchFamily="18" charset="0"/>
              </a:rPr>
              <a:t>)</a:t>
            </a:r>
          </a:p>
          <a:p>
            <a:pPr marL="0" indent="0" algn="just">
              <a:buNone/>
            </a:pP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válság</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a:t>
            </a:r>
            <a:r>
              <a:rPr lang="hu-HU" sz="1100" dirty="0" smtClean="0">
                <a:solidFill>
                  <a:srgbClr val="002060"/>
                </a:solidFill>
                <a:latin typeface="Bookman Old Style" panose="02050604050505020204" pitchFamily="18" charset="0"/>
              </a:rPr>
              <a:t> mesterséges szóalkotással keletkezett származékszó a ’válik’ igéből, </a:t>
            </a:r>
            <a:r>
              <a:rPr lang="hu-HU" sz="1100" dirty="0" err="1" smtClean="0">
                <a:solidFill>
                  <a:srgbClr val="002060"/>
                </a:solidFill>
                <a:latin typeface="Bookman Old Style" panose="02050604050505020204" pitchFamily="18" charset="0"/>
              </a:rPr>
              <a:t>jelentéstanilag</a:t>
            </a:r>
            <a:r>
              <a:rPr lang="hu-HU" sz="1100" dirty="0" smtClean="0">
                <a:solidFill>
                  <a:srgbClr val="002060"/>
                </a:solidFill>
                <a:latin typeface="Bookman Old Style" panose="02050604050505020204" pitchFamily="18" charset="0"/>
              </a:rPr>
              <a:t> az alapszó a döntésre kerül értelméhez kapcsolódik (</a:t>
            </a:r>
            <a:r>
              <a:rPr lang="hu-HU" sz="1100" dirty="0" smtClean="0">
                <a:solidFill>
                  <a:srgbClr val="002060"/>
                </a:solidFill>
                <a:latin typeface="Bookman Old Style" panose="02050604050505020204" pitchFamily="18" charset="0"/>
                <a:hlinkClick r:id="rId3" action="ppaction://hlinksldjump"/>
              </a:rPr>
              <a:t>7. dia</a:t>
            </a:r>
            <a:r>
              <a:rPr lang="hu-HU" sz="1100" dirty="0" smtClean="0">
                <a:solidFill>
                  <a:srgbClr val="002060"/>
                </a:solidFill>
                <a:latin typeface="Bookman Old Style" panose="02050604050505020204" pitchFamily="18" charset="0"/>
              </a:rPr>
              <a:t>)</a:t>
            </a:r>
          </a:p>
        </p:txBody>
      </p:sp>
      <p:sp>
        <p:nvSpPr>
          <p:cNvPr id="7" name="Dia számának helye 6"/>
          <p:cNvSpPr>
            <a:spLocks noGrp="1"/>
          </p:cNvSpPr>
          <p:nvPr>
            <p:ph type="sldNum" sz="quarter" idx="12"/>
          </p:nvPr>
        </p:nvSpPr>
        <p:spPr/>
        <p:txBody>
          <a:bodyPr/>
          <a:lstStyle/>
          <a:p>
            <a:fld id="{192B002B-B781-45B3-BB32-AFC9CEE44CF6}" type="slidenum">
              <a:rPr lang="hu-HU" smtClean="0"/>
              <a:t>30</a:t>
            </a:fld>
            <a:endParaRPr lang="hu-HU"/>
          </a:p>
        </p:txBody>
      </p:sp>
      <p:pic>
        <p:nvPicPr>
          <p:cNvPr id="5" name="Kép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926667" y="77637"/>
            <a:ext cx="1134533" cy="1191736"/>
          </a:xfrm>
          <a:prstGeom prst="rect">
            <a:avLst/>
          </a:prstGeom>
        </p:spPr>
      </p:pic>
      <p:sp>
        <p:nvSpPr>
          <p:cNvPr id="6" name="Téglalap 5">
            <a:hlinkClick r:id="rId9"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10"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0" name="Téglalap 9">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882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2475" r="15816"/>
          <a:stretch/>
        </p:blipFill>
        <p:spPr>
          <a:xfrm>
            <a:off x="3086402" y="3153834"/>
            <a:ext cx="1083733" cy="1587500"/>
          </a:xfrm>
          <a:prstGeom prst="rect">
            <a:avLst/>
          </a:prstGeom>
        </p:spPr>
      </p:pic>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zárszó</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7" y="897467"/>
            <a:ext cx="6510866" cy="3843867"/>
          </a:xfrm>
        </p:spPr>
        <p:txBody>
          <a:bodyPr>
            <a:normAutofit/>
          </a:bodyPr>
          <a:lstStyle/>
          <a:p>
            <a:pPr marL="0" indent="0" algn="just">
              <a:buNone/>
            </a:pPr>
            <a:r>
              <a:rPr lang="hu-HU" sz="1100" dirty="0" smtClean="0">
                <a:solidFill>
                  <a:schemeClr val="accent1">
                    <a:lumMod val="50000"/>
                  </a:schemeClr>
                </a:solidFill>
                <a:latin typeface="Bookman Old Style" panose="02050604050505020204" pitchFamily="18" charset="0"/>
              </a:rPr>
              <a:t>A rövid kis „iránytű” megpróbálta érzékeltetni, hogy  az energetikában hozzáadott értékkel bír </a:t>
            </a:r>
            <a:r>
              <a:rPr lang="hu-HU" sz="1100" dirty="0" err="1" smtClean="0">
                <a:solidFill>
                  <a:schemeClr val="accent1">
                    <a:lumMod val="50000"/>
                  </a:schemeClr>
                </a:solidFill>
                <a:latin typeface="Bookman Old Style" panose="02050604050505020204" pitchFamily="18" charset="0"/>
                <a:hlinkClick r:id="rId3" action="ppaction://hlinksldjump"/>
              </a:rPr>
              <a:t>altruisztikus</a:t>
            </a:r>
            <a:r>
              <a:rPr lang="hu-HU" sz="1100" dirty="0" smtClean="0">
                <a:solidFill>
                  <a:schemeClr val="accent1">
                    <a:lumMod val="50000"/>
                  </a:schemeClr>
                </a:solidFill>
                <a:latin typeface="Bookman Old Style" panose="02050604050505020204" pitchFamily="18" charset="0"/>
              </a:rPr>
              <a:t> magatartást tanúsítani.</a:t>
            </a:r>
          </a:p>
          <a:p>
            <a:pPr marL="0" indent="0" algn="just">
              <a:buNone/>
            </a:pPr>
            <a:r>
              <a:rPr lang="hu-HU" sz="1100" dirty="0">
                <a:solidFill>
                  <a:srgbClr val="002060"/>
                </a:solidFill>
                <a:latin typeface="Bookman Old Style" panose="02050604050505020204" pitchFamily="18" charset="0"/>
              </a:rPr>
              <a:t>Át kell alakítani a tárgyakhoz és szolgáltatásokhoz – mint energiát beágyazó entitásokhoz – való viszonyunkat: nem felhalmozni, nem túlzóan használni és nem a közízlés diktálta módon igénybe </a:t>
            </a:r>
            <a:r>
              <a:rPr lang="hu-HU" sz="1100" dirty="0" smtClean="0">
                <a:solidFill>
                  <a:srgbClr val="002060"/>
                </a:solidFill>
                <a:latin typeface="Bookman Old Style" panose="02050604050505020204" pitchFamily="18" charset="0"/>
              </a:rPr>
              <a:t>venni…</a:t>
            </a:r>
            <a:r>
              <a:rPr lang="hu-HU" sz="1100" dirty="0" smtClean="0">
                <a:solidFill>
                  <a:schemeClr val="accent1">
                    <a:lumMod val="50000"/>
                  </a:schemeClr>
                </a:solidFill>
                <a:latin typeface="Bookman Old Style" panose="02050604050505020204" pitchFamily="18" charset="0"/>
              </a:rPr>
              <a:t> Ellenkező esetben ugyanis a társadalmi normák csorbát szenvednek (</a:t>
            </a:r>
            <a:r>
              <a:rPr lang="hu-HU" sz="1100" dirty="0" err="1" smtClean="0">
                <a:solidFill>
                  <a:schemeClr val="accent1">
                    <a:lumMod val="50000"/>
                  </a:schemeClr>
                </a:solidFill>
                <a:latin typeface="Bookman Old Style" panose="02050604050505020204" pitchFamily="18" charset="0"/>
                <a:hlinkClick r:id="rId3" action="ppaction://hlinksldjump"/>
              </a:rPr>
              <a:t>anómia</a:t>
            </a:r>
            <a:r>
              <a:rPr lang="hu-HU" sz="1100" dirty="0" smtClean="0">
                <a:solidFill>
                  <a:schemeClr val="accent1">
                    <a:lumMod val="50000"/>
                  </a:schemeClr>
                </a:solidFill>
                <a:latin typeface="Bookman Old Style" panose="02050604050505020204" pitchFamily="18" charset="0"/>
              </a:rPr>
              <a:t>).</a:t>
            </a:r>
            <a:endParaRPr lang="hu-HU" sz="1100" dirty="0">
              <a:solidFill>
                <a:schemeClr val="accent1">
                  <a:lumMod val="50000"/>
                </a:schemeClr>
              </a:solidFill>
              <a:latin typeface="Bookman Old Style" panose="02050604050505020204" pitchFamily="18" charset="0"/>
            </a:endParaRPr>
          </a:p>
          <a:p>
            <a:pPr marL="0" indent="0" algn="just">
              <a:buNone/>
            </a:pPr>
            <a:r>
              <a:rPr lang="hu-HU" sz="1100" dirty="0">
                <a:solidFill>
                  <a:schemeClr val="accent1">
                    <a:lumMod val="50000"/>
                  </a:schemeClr>
                </a:solidFill>
                <a:latin typeface="Bookman Old Style" panose="02050604050505020204" pitchFamily="18" charset="0"/>
              </a:rPr>
              <a:t>Ha pedig az energiatermelés sem fenntartható, akkor újra kell definiálni a célokat és rendszerszintű változásokat kell végrehajtani.</a:t>
            </a:r>
          </a:p>
          <a:p>
            <a:pPr marL="0" indent="0" algn="just">
              <a:buNone/>
            </a:pPr>
            <a:r>
              <a:rPr lang="hu-HU" sz="1100" dirty="0" smtClean="0">
                <a:solidFill>
                  <a:schemeClr val="accent1">
                    <a:lumMod val="50000"/>
                  </a:schemeClr>
                </a:solidFill>
                <a:latin typeface="Bookman Old Style" panose="02050604050505020204" pitchFamily="18" charset="0"/>
              </a:rPr>
              <a:t>A lokális energetikai elgondolások és cselekedetek a </a:t>
            </a:r>
            <a:r>
              <a:rPr lang="hu-HU" sz="1100" dirty="0" err="1" smtClean="0">
                <a:solidFill>
                  <a:schemeClr val="accent1">
                    <a:lumMod val="50000"/>
                  </a:schemeClr>
                </a:solidFill>
                <a:latin typeface="Bookman Old Style" panose="02050604050505020204" pitchFamily="18" charset="0"/>
                <a:hlinkClick r:id="rId4" action="ppaction://hlinksldjump"/>
              </a:rPr>
              <a:t>szimultantizmus</a:t>
            </a:r>
            <a:r>
              <a:rPr lang="hu-HU" sz="1100" dirty="0" smtClean="0">
                <a:solidFill>
                  <a:schemeClr val="accent1">
                    <a:lumMod val="50000"/>
                  </a:schemeClr>
                </a:solidFill>
                <a:latin typeface="Bookman Old Style" panose="02050604050505020204" pitchFamily="18" charset="0"/>
              </a:rPr>
              <a:t> lényege szerint a világ energia(ellátás)biztonságát befolyásolják, illetve próbára teszik annak rugalmasságát.</a:t>
            </a:r>
          </a:p>
          <a:p>
            <a:pPr marL="0" indent="0" algn="just">
              <a:buNone/>
            </a:pPr>
            <a:endParaRPr lang="hu-HU" sz="1100" dirty="0">
              <a:solidFill>
                <a:schemeClr val="accent1">
                  <a:lumMod val="50000"/>
                </a:schemeClr>
              </a:solidFill>
              <a:latin typeface="Bookman Old Style" panose="02050604050505020204" pitchFamily="18" charset="0"/>
            </a:endParaRPr>
          </a:p>
          <a:p>
            <a:pPr marL="0" indent="0" algn="just">
              <a:buNone/>
            </a:pPr>
            <a:endParaRPr lang="hu-HU" sz="1100" dirty="0">
              <a:solidFill>
                <a:schemeClr val="accent1">
                  <a:lumMod val="50000"/>
                </a:schemeClr>
              </a:solidFill>
              <a:latin typeface="Bookman Old Style" panose="02050604050505020204" pitchFamily="18" charset="0"/>
            </a:endParaRPr>
          </a:p>
          <a:p>
            <a:pPr marL="0" indent="0" algn="just">
              <a:buNone/>
            </a:pPr>
            <a:endParaRPr lang="hu-HU" sz="1100" dirty="0">
              <a:solidFill>
                <a:schemeClr val="accent1">
                  <a:lumMod val="50000"/>
                </a:schemeClr>
              </a:solidFill>
              <a:latin typeface="Bookman Old Style" panose="02050604050505020204" pitchFamily="18" charset="0"/>
            </a:endParaRPr>
          </a:p>
        </p:txBody>
      </p:sp>
      <p:sp>
        <p:nvSpPr>
          <p:cNvPr id="7" name="Dia számának helye 6"/>
          <p:cNvSpPr>
            <a:spLocks noGrp="1"/>
          </p:cNvSpPr>
          <p:nvPr>
            <p:ph type="sldNum" sz="quarter" idx="12"/>
          </p:nvPr>
        </p:nvSpPr>
        <p:spPr/>
        <p:txBody>
          <a:bodyPr/>
          <a:lstStyle/>
          <a:p>
            <a:fld id="{192B002B-B781-45B3-BB32-AFC9CEE44CF6}" type="slidenum">
              <a:rPr lang="hu-HU" smtClean="0"/>
              <a:t>31</a:t>
            </a:fld>
            <a:endParaRPr lang="hu-HU" dirty="0"/>
          </a:p>
        </p:txBody>
      </p:sp>
      <p:sp>
        <p:nvSpPr>
          <p:cNvPr id="6" name="Téglalap 5">
            <a:hlinkClick r:id="rId5"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6"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826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34933" y="3823014"/>
            <a:ext cx="2684748" cy="1121936"/>
          </a:xfrm>
          <a:prstGeom prst="rect">
            <a:avLst/>
          </a:prstGeom>
        </p:spPr>
      </p:pic>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befejezésül</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7" y="810354"/>
            <a:ext cx="6510866" cy="4259150"/>
          </a:xfrm>
        </p:spPr>
        <p:txBody>
          <a:bodyPr>
            <a:normAutofit lnSpcReduction="10000"/>
          </a:bodyPr>
          <a:lstStyle/>
          <a:p>
            <a:pPr marL="0" indent="0" algn="just">
              <a:buNone/>
            </a:pPr>
            <a:r>
              <a:rPr lang="hu-HU" sz="1100" dirty="0" smtClean="0">
                <a:solidFill>
                  <a:schemeClr val="accent1">
                    <a:lumMod val="50000"/>
                  </a:schemeClr>
                </a:solidFill>
                <a:latin typeface="Bookman Old Style" panose="02050604050505020204" pitchFamily="18" charset="0"/>
              </a:rPr>
              <a:t>Ahogy az a kitartást igénylő ’túrázásoknál’ történni szokott, úgy az </a:t>
            </a:r>
            <a:r>
              <a:rPr lang="hu-HU" sz="1100" dirty="0" err="1" smtClean="0">
                <a:solidFill>
                  <a:srgbClr val="000066"/>
                </a:solidFill>
                <a:latin typeface="Bookman Old Style" panose="02050604050505020204" pitchFamily="18" charset="0"/>
              </a:rPr>
              <a:t>e</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N</a:t>
            </a:r>
            <a:r>
              <a:rPr lang="hu-HU" sz="1100" dirty="0" err="1" smtClean="0">
                <a:solidFill>
                  <a:srgbClr val="000066"/>
                </a:solidFill>
                <a:latin typeface="Bookman Old Style" panose="02050604050505020204" pitchFamily="18" charset="0"/>
              </a:rPr>
              <a:t>e</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RG</a:t>
            </a:r>
            <a:r>
              <a:rPr lang="hu-HU" sz="1100" dirty="0" err="1" smtClean="0">
                <a:solidFill>
                  <a:srgbClr val="000066"/>
                </a:solidFill>
                <a:latin typeface="Bookman Old Style" panose="02050604050505020204" pitchFamily="18" charset="0"/>
              </a:rPr>
              <a:t>et</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I</a:t>
            </a:r>
            <a:r>
              <a:rPr lang="hu-HU" sz="1100" dirty="0" err="1" smtClean="0">
                <a:solidFill>
                  <a:srgbClr val="000066"/>
                </a:solidFill>
                <a:latin typeface="Bookman Old Style" panose="02050604050505020204" pitchFamily="18" charset="0"/>
              </a:rPr>
              <a:t>k</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A</a:t>
            </a:r>
            <a:r>
              <a:rPr lang="hu-HU" sz="1100" dirty="0" smtClean="0">
                <a:solidFill>
                  <a:schemeClr val="accent1">
                    <a:lumMod val="50000"/>
                  </a:schemeClr>
                </a:solidFill>
                <a:latin typeface="Bookman Old Style" panose="02050604050505020204" pitchFamily="18" charset="0"/>
              </a:rPr>
              <a:t> központú magatartásforma tanúsításához sem érkezik el mindenki, aki ezzel a céllal indult útnak.</a:t>
            </a:r>
          </a:p>
          <a:p>
            <a:pPr marL="0" indent="0" algn="just">
              <a:buNone/>
            </a:pPr>
            <a:r>
              <a:rPr lang="hu-HU" sz="1100" dirty="0" smtClean="0">
                <a:solidFill>
                  <a:schemeClr val="accent1">
                    <a:lumMod val="50000"/>
                  </a:schemeClr>
                </a:solidFill>
                <a:latin typeface="Bookman Old Style" panose="02050604050505020204" pitchFamily="18" charset="0"/>
              </a:rPr>
              <a:t>Egyesek eleve úgy döntenek, hogy el sem indulnak az úton. Helyesen teszik. Ne utazzon az, akit nem hoz lázba az </a:t>
            </a:r>
            <a:r>
              <a:rPr lang="hu-HU" sz="1100" dirty="0" err="1" smtClean="0">
                <a:solidFill>
                  <a:schemeClr val="accent1">
                    <a:lumMod val="50000"/>
                  </a:schemeClr>
                </a:solidFill>
                <a:latin typeface="Bookman Old Style" panose="02050604050505020204" pitchFamily="18" charset="0"/>
              </a:rPr>
              <a:t>energ</a:t>
            </a:r>
            <a:r>
              <a:rPr lang="hu-HU" sz="1100" dirty="0" smtClean="0">
                <a:solidFill>
                  <a:schemeClr val="accent1">
                    <a:lumMod val="50000"/>
                  </a:schemeClr>
                </a:solidFill>
                <a:latin typeface="Bookman Old Style" panose="02050604050505020204" pitchFamily="18" charset="0"/>
              </a:rPr>
              <a:t>-etikus újdonságok, a bizonytalanság és a korlátok közötti szabadság megismerésének izgalma.</a:t>
            </a:r>
            <a:r>
              <a:rPr lang="hu-HU" sz="1100" dirty="0">
                <a:solidFill>
                  <a:schemeClr val="accent1">
                    <a:lumMod val="50000"/>
                  </a:schemeClr>
                </a:solidFill>
                <a:latin typeface="Bookman Old Style" panose="02050604050505020204" pitchFamily="18" charset="0"/>
              </a:rPr>
              <a:t> </a:t>
            </a:r>
            <a:r>
              <a:rPr lang="hu-HU" sz="1100" dirty="0" smtClean="0">
                <a:solidFill>
                  <a:schemeClr val="accent1">
                    <a:lumMod val="50000"/>
                  </a:schemeClr>
                </a:solidFill>
                <a:latin typeface="Bookman Old Style" panose="02050604050505020204" pitchFamily="18" charset="0"/>
              </a:rPr>
              <a:t>Még ha egyetlen megfontolást/ajánlást/gyakorlatot sem próbál ki, ami ebben az ’iránytűben’ megfogalmazódott, de legalább elolvasta őket, már azzal is finom változásokat indíthat el az energia, energetika által determinált életterületein, amiktől az csak javulni fog.</a:t>
            </a:r>
            <a:endParaRPr lang="hu-HU" sz="1100" dirty="0">
              <a:solidFill>
                <a:schemeClr val="accent1">
                  <a:lumMod val="50000"/>
                </a:schemeClr>
              </a:solidFill>
              <a:latin typeface="Bookman Old Style" panose="02050604050505020204" pitchFamily="18" charset="0"/>
            </a:endParaRPr>
          </a:p>
          <a:p>
            <a:pPr marL="0" indent="0" algn="just">
              <a:buNone/>
            </a:pPr>
            <a:r>
              <a:rPr lang="hu-HU" sz="1100" dirty="0" smtClean="0">
                <a:solidFill>
                  <a:schemeClr val="accent1">
                    <a:lumMod val="50000"/>
                  </a:schemeClr>
                </a:solidFill>
                <a:latin typeface="Bookman Old Style" panose="02050604050505020204" pitchFamily="18" charset="0"/>
              </a:rPr>
              <a:t>Mások föladják és visszafordulnak, mielőtt kialakulna az </a:t>
            </a:r>
            <a:r>
              <a:rPr lang="hu-HU" sz="1100" dirty="0" err="1" smtClean="0">
                <a:solidFill>
                  <a:srgbClr val="000066"/>
                </a:solidFill>
                <a:latin typeface="Bookman Old Style" panose="02050604050505020204" pitchFamily="18" charset="0"/>
              </a:rPr>
              <a:t>e</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N</a:t>
            </a:r>
            <a:r>
              <a:rPr lang="hu-HU" sz="1100" dirty="0" err="1" smtClean="0">
                <a:solidFill>
                  <a:srgbClr val="000066"/>
                </a:solidFill>
                <a:latin typeface="Bookman Old Style" panose="02050604050505020204" pitchFamily="18" charset="0"/>
              </a:rPr>
              <a:t>e</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RG</a:t>
            </a:r>
            <a:r>
              <a:rPr lang="hu-HU" sz="1100" dirty="0" err="1" smtClean="0">
                <a:solidFill>
                  <a:srgbClr val="000066"/>
                </a:solidFill>
                <a:latin typeface="Bookman Old Style" panose="02050604050505020204" pitchFamily="18" charset="0"/>
              </a:rPr>
              <a:t>et</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I</a:t>
            </a:r>
            <a:r>
              <a:rPr lang="hu-HU" sz="1100" dirty="0" err="1" smtClean="0">
                <a:solidFill>
                  <a:srgbClr val="000066"/>
                </a:solidFill>
                <a:latin typeface="Bookman Old Style" panose="02050604050505020204" pitchFamily="18" charset="0"/>
              </a:rPr>
              <a:t>k</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A</a:t>
            </a:r>
            <a:r>
              <a:rPr lang="hu-HU" sz="1100" dirty="0" smtClean="0">
                <a:solidFill>
                  <a:schemeClr val="accent1">
                    <a:lumMod val="50000"/>
                  </a:schemeClr>
                </a:solidFill>
                <a:latin typeface="Bookman Old Style" panose="02050604050505020204" pitchFamily="18" charset="0"/>
              </a:rPr>
              <a:t> központú magatartásforma. Őket arra bíztatom, hogy beszéljék meg energetikai aggályaikat laikusokkal és szakemberekkel egyaránt. Időnként minden utazót fenyegeti a csüggedés és a kiábrándulás, de azért csak menjen tovább! A folytatáshoz szükséges ösztönző erő ugyanis hozzánk fog kapcsolódni, ha a kellemes bizonytalanság vs. </a:t>
            </a:r>
            <a:r>
              <a:rPr lang="hu-HU" sz="1100" dirty="0">
                <a:solidFill>
                  <a:schemeClr val="accent1">
                    <a:lumMod val="50000"/>
                  </a:schemeClr>
                </a:solidFill>
                <a:latin typeface="Bookman Old Style" panose="02050604050505020204" pitchFamily="18" charset="0"/>
              </a:rPr>
              <a:t>k</a:t>
            </a:r>
            <a:r>
              <a:rPr lang="hu-HU" sz="1100" dirty="0" smtClean="0">
                <a:solidFill>
                  <a:schemeClr val="accent1">
                    <a:lumMod val="50000"/>
                  </a:schemeClr>
                </a:solidFill>
                <a:latin typeface="Bookman Old Style" panose="02050604050505020204" pitchFamily="18" charset="0"/>
              </a:rPr>
              <a:t>ellemetlen bizonyosság ösvényein feltaláljuk magunkat.</a:t>
            </a:r>
          </a:p>
          <a:p>
            <a:pPr marL="0" indent="0" algn="just">
              <a:buNone/>
            </a:pPr>
            <a:r>
              <a:rPr lang="hu-HU" sz="1100" dirty="0" smtClean="0">
                <a:solidFill>
                  <a:schemeClr val="accent1">
                    <a:lumMod val="50000"/>
                  </a:schemeClr>
                </a:solidFill>
                <a:latin typeface="Bookman Old Style" panose="02050604050505020204" pitchFamily="18" charset="0"/>
              </a:rPr>
              <a:t>És azt se felejtsük el, hogy a célhoz vezető úton </a:t>
            </a:r>
            <a:r>
              <a:rPr lang="hu-HU" sz="1100" dirty="0" err="1" smtClean="0">
                <a:solidFill>
                  <a:schemeClr val="accent1">
                    <a:lumMod val="50000"/>
                  </a:schemeClr>
                </a:solidFill>
                <a:latin typeface="Bookman Old Style" panose="02050604050505020204" pitchFamily="18" charset="0"/>
              </a:rPr>
              <a:t>energ</a:t>
            </a:r>
            <a:r>
              <a:rPr lang="hu-HU" sz="1100" dirty="0" smtClean="0">
                <a:solidFill>
                  <a:schemeClr val="accent1">
                    <a:lumMod val="50000"/>
                  </a:schemeClr>
                </a:solidFill>
                <a:latin typeface="Bookman Old Style" panose="02050604050505020204" pitchFamily="18" charset="0"/>
              </a:rPr>
              <a:t>-etikus tudásmorzsákat szedegethetünk. De persze, ha megérkezünk, még az sem jelenti a dolog végét, mert az </a:t>
            </a:r>
            <a:r>
              <a:rPr lang="hu-HU" sz="1100" dirty="0" err="1" smtClean="0">
                <a:solidFill>
                  <a:srgbClr val="000066"/>
                </a:solidFill>
                <a:latin typeface="Bookman Old Style" panose="02050604050505020204" pitchFamily="18" charset="0"/>
              </a:rPr>
              <a:t>e</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N</a:t>
            </a:r>
            <a:r>
              <a:rPr lang="hu-HU" sz="1100" dirty="0" err="1" smtClean="0">
                <a:solidFill>
                  <a:srgbClr val="000066"/>
                </a:solidFill>
                <a:latin typeface="Bookman Old Style" panose="02050604050505020204" pitchFamily="18" charset="0"/>
              </a:rPr>
              <a:t>e</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RG</a:t>
            </a:r>
            <a:r>
              <a:rPr lang="hu-HU" sz="1100" dirty="0" err="1" smtClean="0">
                <a:solidFill>
                  <a:srgbClr val="000066"/>
                </a:solidFill>
                <a:latin typeface="Bookman Old Style" panose="02050604050505020204" pitchFamily="18" charset="0"/>
              </a:rPr>
              <a:t>et</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I</a:t>
            </a:r>
            <a:r>
              <a:rPr lang="hu-HU" sz="1100" dirty="0" err="1" smtClean="0">
                <a:solidFill>
                  <a:srgbClr val="000066"/>
                </a:solidFill>
                <a:latin typeface="Bookman Old Style" panose="02050604050505020204" pitchFamily="18" charset="0"/>
              </a:rPr>
              <a:t>k</a:t>
            </a:r>
            <a:r>
              <a:rPr lang="hu-HU" sz="1100" b="1" dirty="0" err="1" smtClean="0">
                <a:solidFill>
                  <a:srgbClr val="000066"/>
                </a:solidFill>
                <a:effectLst>
                  <a:outerShdw blurRad="38100" dist="38100" dir="2700000" algn="tl">
                    <a:srgbClr val="000000">
                      <a:alpha val="43137"/>
                    </a:srgbClr>
                  </a:outerShdw>
                </a:effectLst>
                <a:latin typeface="Bookman Old Style" panose="02050604050505020204" pitchFamily="18" charset="0"/>
              </a:rPr>
              <a:t>A</a:t>
            </a:r>
            <a:r>
              <a:rPr lang="hu-HU" sz="1100" dirty="0" smtClean="0">
                <a:solidFill>
                  <a:schemeClr val="accent1">
                    <a:lumMod val="50000"/>
                  </a:schemeClr>
                </a:solidFill>
                <a:latin typeface="Bookman Old Style" panose="02050604050505020204" pitchFamily="18" charset="0"/>
              </a:rPr>
              <a:t> központú magatartásforma tanúsítása során mindig több és több, újabb és újabb rejtély, emberi technológia vár felfedezésre.</a:t>
            </a:r>
          </a:p>
          <a:p>
            <a:pPr marL="0" indent="0" algn="just">
              <a:buNone/>
            </a:pPr>
            <a:endParaRPr lang="hu-HU" sz="1100" dirty="0" smtClean="0">
              <a:solidFill>
                <a:schemeClr val="accent1">
                  <a:lumMod val="50000"/>
                </a:schemeClr>
              </a:solidFill>
              <a:latin typeface="Bookman Old Style" panose="02050604050505020204" pitchFamily="18" charset="0"/>
            </a:endParaRPr>
          </a:p>
          <a:p>
            <a:pPr marL="0" indent="0" algn="just">
              <a:spcBef>
                <a:spcPts val="0"/>
              </a:spcBef>
              <a:buNone/>
              <a:tabLst>
                <a:tab pos="2328863" algn="ctr"/>
              </a:tabLst>
            </a:pPr>
            <a:r>
              <a:rPr lang="hu-HU" sz="1100" dirty="0" smtClean="0">
                <a:solidFill>
                  <a:schemeClr val="accent1">
                    <a:lumMod val="50000"/>
                  </a:schemeClr>
                </a:solidFill>
                <a:latin typeface="Bookman Old Style" panose="02050604050505020204" pitchFamily="18" charset="0"/>
              </a:rPr>
              <a:t>	Annak, aki elsőre csak </a:t>
            </a:r>
            <a:r>
              <a:rPr lang="hu-HU" sz="1100" dirty="0" err="1" smtClean="0">
                <a:solidFill>
                  <a:schemeClr val="accent1">
                    <a:lumMod val="50000"/>
                  </a:schemeClr>
                </a:solidFill>
                <a:latin typeface="Bookman Old Style" panose="02050604050505020204" pitchFamily="18" charset="0"/>
              </a:rPr>
              <a:t>végigolvasta</a:t>
            </a:r>
            <a:r>
              <a:rPr lang="hu-HU" sz="1100" dirty="0" smtClean="0">
                <a:solidFill>
                  <a:schemeClr val="accent1">
                    <a:lumMod val="50000"/>
                  </a:schemeClr>
                </a:solidFill>
                <a:latin typeface="Bookman Old Style" panose="02050604050505020204" pitchFamily="18" charset="0"/>
              </a:rPr>
              <a:t> ezt a kis ’iránytűt’,</a:t>
            </a:r>
          </a:p>
          <a:p>
            <a:pPr marL="0" indent="0" algn="just">
              <a:lnSpc>
                <a:spcPct val="100000"/>
              </a:lnSpc>
              <a:spcBef>
                <a:spcPts val="0"/>
              </a:spcBef>
              <a:buNone/>
              <a:tabLst>
                <a:tab pos="2328863" algn="ctr"/>
              </a:tabLst>
            </a:pPr>
            <a:r>
              <a:rPr lang="hu-HU" sz="1100" dirty="0" smtClean="0">
                <a:solidFill>
                  <a:schemeClr val="accent1">
                    <a:lumMod val="50000"/>
                  </a:schemeClr>
                </a:solidFill>
                <a:latin typeface="Bookman Old Style" panose="02050604050505020204" pitchFamily="18" charset="0"/>
              </a:rPr>
              <a:t>	gratulálok a hajlandóságához, mert </a:t>
            </a:r>
            <a:endParaRPr lang="hu-HU" sz="1100" dirty="0">
              <a:solidFill>
                <a:schemeClr val="accent1">
                  <a:lumMod val="50000"/>
                </a:schemeClr>
              </a:solidFill>
              <a:latin typeface="Bookman Old Style" panose="02050604050505020204" pitchFamily="18" charset="0"/>
            </a:endParaRPr>
          </a:p>
          <a:p>
            <a:pPr marL="0" indent="0" algn="just">
              <a:lnSpc>
                <a:spcPct val="100000"/>
              </a:lnSpc>
              <a:spcBef>
                <a:spcPts val="0"/>
              </a:spcBef>
              <a:buNone/>
              <a:tabLst>
                <a:tab pos="2328863" algn="ctr"/>
              </a:tabLst>
            </a:pPr>
            <a:r>
              <a:rPr lang="hu-HU" sz="1100" dirty="0" smtClean="0">
                <a:solidFill>
                  <a:schemeClr val="accent1">
                    <a:lumMod val="50000"/>
                  </a:schemeClr>
                </a:solidFill>
                <a:latin typeface="Bookman Old Style" panose="02050604050505020204" pitchFamily="18" charset="0"/>
              </a:rPr>
              <a:t>	energetikai </a:t>
            </a:r>
            <a:r>
              <a:rPr lang="hu-HU" sz="1100" dirty="0">
                <a:solidFill>
                  <a:schemeClr val="accent1">
                    <a:lumMod val="50000"/>
                  </a:schemeClr>
                </a:solidFill>
                <a:latin typeface="Bookman Old Style" panose="02050604050505020204" pitchFamily="18" charset="0"/>
              </a:rPr>
              <a:t>potenciálja </a:t>
            </a:r>
          </a:p>
          <a:p>
            <a:pPr marL="0" indent="0" algn="just">
              <a:lnSpc>
                <a:spcPct val="100000"/>
              </a:lnSpc>
              <a:spcBef>
                <a:spcPts val="0"/>
              </a:spcBef>
              <a:buNone/>
              <a:tabLst>
                <a:tab pos="2328863" algn="ctr"/>
              </a:tabLst>
            </a:pPr>
            <a:r>
              <a:rPr lang="hu-HU" sz="1100" dirty="0" smtClean="0">
                <a:solidFill>
                  <a:schemeClr val="accent1">
                    <a:lumMod val="50000"/>
                  </a:schemeClr>
                </a:solidFill>
                <a:latin typeface="Bookman Old Style" panose="02050604050505020204" pitchFamily="18" charset="0"/>
              </a:rPr>
              <a:t>	megerősítésében</a:t>
            </a:r>
            <a:r>
              <a:rPr lang="hu-HU" sz="1100" dirty="0">
                <a:solidFill>
                  <a:schemeClr val="accent1">
                    <a:lumMod val="50000"/>
                  </a:schemeClr>
                </a:solidFill>
                <a:latin typeface="Bookman Old Style" panose="02050604050505020204" pitchFamily="18" charset="0"/>
              </a:rPr>
              <a:t>, fejlesztésében, átalakításában </a:t>
            </a:r>
          </a:p>
          <a:p>
            <a:pPr marL="0" indent="0" algn="just">
              <a:lnSpc>
                <a:spcPct val="100000"/>
              </a:lnSpc>
              <a:spcBef>
                <a:spcPts val="0"/>
              </a:spcBef>
              <a:buNone/>
              <a:tabLst>
                <a:tab pos="2328863" algn="ctr"/>
              </a:tabLst>
            </a:pPr>
            <a:r>
              <a:rPr lang="hu-HU" sz="1100" dirty="0" smtClean="0">
                <a:solidFill>
                  <a:schemeClr val="accent1">
                    <a:lumMod val="50000"/>
                  </a:schemeClr>
                </a:solidFill>
                <a:latin typeface="Bookman Old Style" panose="02050604050505020204" pitchFamily="18" charset="0"/>
              </a:rPr>
              <a:t>	gondolati </a:t>
            </a:r>
            <a:r>
              <a:rPr lang="hu-HU" sz="1100" dirty="0">
                <a:solidFill>
                  <a:schemeClr val="accent1">
                    <a:lumMod val="50000"/>
                  </a:schemeClr>
                </a:solidFill>
                <a:latin typeface="Bookman Old Style" panose="02050604050505020204" pitchFamily="18" charset="0"/>
              </a:rPr>
              <a:t>szinten közelebb került a </a:t>
            </a:r>
            <a:r>
              <a:rPr lang="hu-HU" sz="1100" dirty="0" smtClean="0">
                <a:solidFill>
                  <a:schemeClr val="accent1">
                    <a:lumMod val="50000"/>
                  </a:schemeClr>
                </a:solidFill>
                <a:latin typeface="Bookman Old Style" panose="02050604050505020204" pitchFamily="18" charset="0"/>
              </a:rPr>
              <a:t>céljához</a:t>
            </a:r>
            <a:r>
              <a:rPr lang="hu-HU" sz="1100" dirty="0">
                <a:solidFill>
                  <a:schemeClr val="accent1">
                    <a:lumMod val="50000"/>
                  </a:schemeClr>
                </a:solidFill>
                <a:latin typeface="Bookman Old Style" panose="02050604050505020204" pitchFamily="18" charset="0"/>
              </a:rPr>
              <a:t>. </a:t>
            </a:r>
          </a:p>
          <a:p>
            <a:pPr marL="0" indent="0" algn="just">
              <a:lnSpc>
                <a:spcPct val="100000"/>
              </a:lnSpc>
              <a:spcBef>
                <a:spcPts val="0"/>
              </a:spcBef>
              <a:buNone/>
              <a:tabLst>
                <a:tab pos="2328863" algn="ctr"/>
              </a:tabLst>
            </a:pPr>
            <a:r>
              <a:rPr lang="hu-HU" sz="1100" dirty="0" smtClean="0">
                <a:solidFill>
                  <a:schemeClr val="accent1">
                    <a:lumMod val="50000"/>
                  </a:schemeClr>
                </a:solidFill>
                <a:latin typeface="Bookman Old Style" panose="02050604050505020204" pitchFamily="18" charset="0"/>
              </a:rPr>
              <a:t>	Arra </a:t>
            </a:r>
            <a:r>
              <a:rPr lang="hu-HU" sz="1100" dirty="0">
                <a:solidFill>
                  <a:schemeClr val="accent1">
                    <a:lumMod val="50000"/>
                  </a:schemeClr>
                </a:solidFill>
                <a:latin typeface="Bookman Old Style" panose="02050604050505020204" pitchFamily="18" charset="0"/>
              </a:rPr>
              <a:t>bíztatom, kezdjen bele az utazásba, </a:t>
            </a:r>
          </a:p>
          <a:p>
            <a:pPr marL="0" indent="0" algn="just">
              <a:lnSpc>
                <a:spcPct val="100000"/>
              </a:lnSpc>
              <a:spcBef>
                <a:spcPts val="0"/>
              </a:spcBef>
              <a:buNone/>
              <a:tabLst>
                <a:tab pos="2328863" algn="ctr"/>
              </a:tabLst>
            </a:pPr>
            <a:r>
              <a:rPr lang="hu-HU" sz="1100" dirty="0" smtClean="0">
                <a:solidFill>
                  <a:schemeClr val="accent1">
                    <a:lumMod val="50000"/>
                  </a:schemeClr>
                </a:solidFill>
                <a:latin typeface="Bookman Old Style" panose="02050604050505020204" pitchFamily="18" charset="0"/>
              </a:rPr>
              <a:t>	a </a:t>
            </a:r>
            <a:r>
              <a:rPr lang="hu-HU" sz="1100" dirty="0">
                <a:solidFill>
                  <a:schemeClr val="accent1">
                    <a:lumMod val="50000"/>
                  </a:schemeClr>
                </a:solidFill>
                <a:latin typeface="Bookman Old Style" panose="02050604050505020204" pitchFamily="18" charset="0"/>
              </a:rPr>
              <a:t>visszajelzéseket pedig szívesen fogadom.</a:t>
            </a:r>
          </a:p>
        </p:txBody>
      </p:sp>
      <p:sp>
        <p:nvSpPr>
          <p:cNvPr id="7" name="Dia számának helye 6"/>
          <p:cNvSpPr>
            <a:spLocks noGrp="1"/>
          </p:cNvSpPr>
          <p:nvPr>
            <p:ph type="sldNum" sz="quarter" idx="12"/>
          </p:nvPr>
        </p:nvSpPr>
        <p:spPr/>
        <p:txBody>
          <a:bodyPr/>
          <a:lstStyle/>
          <a:p>
            <a:fld id="{192B002B-B781-45B3-BB32-AFC9CEE44CF6}" type="slidenum">
              <a:rPr lang="hu-HU" smtClean="0"/>
              <a:t>32</a:t>
            </a:fld>
            <a:endParaRPr lang="hu-HU" dirty="0"/>
          </a:p>
        </p:txBody>
      </p:sp>
      <p:sp>
        <p:nvSpPr>
          <p:cNvPr id="6" name="Téglalap 5">
            <a:hlinkClick r:id="rId3"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4"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250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1666" y="2518833"/>
            <a:ext cx="1704975" cy="2044296"/>
          </a:xfrm>
          <a:prstGeom prst="rect">
            <a:avLst/>
          </a:prstGeom>
        </p:spPr>
      </p:pic>
      <p:sp>
        <p:nvSpPr>
          <p:cNvPr id="3" name="Tartalom helye 2"/>
          <p:cNvSpPr>
            <a:spLocks noGrp="1"/>
          </p:cNvSpPr>
          <p:nvPr>
            <p:ph idx="1"/>
          </p:nvPr>
        </p:nvSpPr>
        <p:spPr>
          <a:xfrm>
            <a:off x="338667" y="702733"/>
            <a:ext cx="6510866" cy="4038601"/>
          </a:xfrm>
        </p:spPr>
        <p:txBody>
          <a:bodyPr>
            <a:normAutofit/>
          </a:bodyPr>
          <a:lstStyle/>
          <a:p>
            <a:pPr marL="0" indent="0" algn="just">
              <a:buNone/>
            </a:pPr>
            <a:endParaRPr lang="hu-HU" sz="1100" dirty="0" smtClean="0">
              <a:solidFill>
                <a:schemeClr val="accent1">
                  <a:lumMod val="50000"/>
                </a:schemeClr>
              </a:solidFill>
              <a:latin typeface="Bookman Old Style" panose="02050604050505020204" pitchFamily="18" charset="0"/>
            </a:endParaRPr>
          </a:p>
          <a:p>
            <a:pPr marL="0" indent="0" algn="ctr">
              <a:buNone/>
            </a:pPr>
            <a:endParaRPr lang="hu-HU" sz="1100" dirty="0" smtClean="0">
              <a:solidFill>
                <a:schemeClr val="accent1">
                  <a:lumMod val="50000"/>
                </a:schemeClr>
              </a:solidFill>
              <a:latin typeface="Bookman Old Style" panose="02050604050505020204" pitchFamily="18" charset="0"/>
            </a:endParaRPr>
          </a:p>
          <a:p>
            <a:pPr marL="0" indent="0" algn="ctr">
              <a:buNone/>
            </a:pPr>
            <a:endParaRPr lang="hu-HU" sz="1100" dirty="0">
              <a:solidFill>
                <a:schemeClr val="accent1">
                  <a:lumMod val="50000"/>
                </a:schemeClr>
              </a:solidFill>
              <a:latin typeface="Bookman Old Style" panose="02050604050505020204" pitchFamily="18" charset="0"/>
            </a:endParaRPr>
          </a:p>
          <a:p>
            <a:pPr marL="0" indent="0" algn="ctr">
              <a:buNone/>
            </a:pPr>
            <a:endParaRPr lang="hu-HU" sz="1100" dirty="0">
              <a:solidFill>
                <a:schemeClr val="accent1">
                  <a:lumMod val="50000"/>
                </a:schemeClr>
              </a:solidFill>
              <a:latin typeface="Bookman Old Style" panose="02050604050505020204" pitchFamily="18" charset="0"/>
            </a:endParaRPr>
          </a:p>
          <a:p>
            <a:pPr marL="0" indent="0" algn="ctr">
              <a:buNone/>
            </a:pPr>
            <a:endParaRPr lang="hu-HU" sz="1100" dirty="0" smtClean="0">
              <a:solidFill>
                <a:schemeClr val="accent1">
                  <a:lumMod val="50000"/>
                </a:schemeClr>
              </a:solidFill>
              <a:latin typeface="Bookman Old Style" panose="02050604050505020204" pitchFamily="18" charset="0"/>
            </a:endParaRPr>
          </a:p>
          <a:p>
            <a:pPr marL="0" indent="0" algn="ctr">
              <a:buNone/>
            </a:pPr>
            <a:r>
              <a:rPr lang="hu-HU" sz="1100" dirty="0" smtClean="0">
                <a:solidFill>
                  <a:schemeClr val="accent1">
                    <a:lumMod val="50000"/>
                  </a:schemeClr>
                </a:solidFill>
                <a:latin typeface="Bookman Old Style" panose="02050604050505020204" pitchFamily="18" charset="0"/>
              </a:rPr>
              <a:t>Zárul </a:t>
            </a:r>
            <a:r>
              <a:rPr lang="hu-HU" sz="1100" dirty="0">
                <a:solidFill>
                  <a:schemeClr val="accent1">
                    <a:lumMod val="50000"/>
                  </a:schemeClr>
                </a:solidFill>
                <a:latin typeface="Bookman Old Style" panose="02050604050505020204" pitchFamily="18" charset="0"/>
              </a:rPr>
              <a:t>Miki </a:t>
            </a:r>
            <a:r>
              <a:rPr lang="hu-HU" sz="1100" dirty="0">
                <a:solidFill>
                  <a:schemeClr val="accent1">
                    <a:lumMod val="50000"/>
                  </a:schemeClr>
                </a:solidFill>
                <a:latin typeface="Bookman Old Style" panose="02050604050505020204" pitchFamily="18" charset="0"/>
                <a:hlinkClick r:id="rId5"/>
              </a:rPr>
              <a:t>mókatára</a:t>
            </a:r>
            <a:r>
              <a:rPr lang="hu-HU" sz="1100" dirty="0">
                <a:solidFill>
                  <a:schemeClr val="accent1">
                    <a:lumMod val="50000"/>
                  </a:schemeClr>
                </a:solidFill>
                <a:latin typeface="Bookman Old Style" panose="02050604050505020204" pitchFamily="18" charset="0"/>
              </a:rPr>
              <a:t> (részlet</a:t>
            </a:r>
            <a:r>
              <a:rPr lang="hu-HU" sz="1100" dirty="0" smtClean="0">
                <a:solidFill>
                  <a:schemeClr val="accent1">
                    <a:lumMod val="50000"/>
                  </a:schemeClr>
                </a:solidFill>
                <a:latin typeface="Bookman Old Style" panose="02050604050505020204" pitchFamily="18" charset="0"/>
              </a:rPr>
              <a:t>)</a:t>
            </a:r>
          </a:p>
          <a:p>
            <a:pPr marL="0" indent="0" algn="ctr">
              <a:buNone/>
            </a:pPr>
            <a:endParaRPr lang="hu-HU" sz="1100" dirty="0">
              <a:solidFill>
                <a:schemeClr val="accent1">
                  <a:lumMod val="50000"/>
                </a:schemeClr>
              </a:solidFill>
              <a:latin typeface="Bookman Old Style" panose="02050604050505020204" pitchFamily="18" charset="0"/>
            </a:endParaRPr>
          </a:p>
          <a:p>
            <a:pPr marL="0" indent="0" algn="ctr">
              <a:buNone/>
            </a:pPr>
            <a:endParaRPr lang="hu-HU" sz="1100" dirty="0" smtClean="0">
              <a:solidFill>
                <a:schemeClr val="accent1">
                  <a:lumMod val="50000"/>
                </a:schemeClr>
              </a:solidFill>
              <a:latin typeface="Bookman Old Style" panose="02050604050505020204" pitchFamily="18" charset="0"/>
            </a:endParaRPr>
          </a:p>
          <a:p>
            <a:pPr marL="0" indent="0" algn="ctr">
              <a:buNone/>
            </a:pPr>
            <a:endParaRPr lang="hu-HU" sz="1100" dirty="0">
              <a:solidFill>
                <a:schemeClr val="accent1">
                  <a:lumMod val="50000"/>
                </a:schemeClr>
              </a:solidFill>
              <a:latin typeface="Bookman Old Style" panose="02050604050505020204" pitchFamily="18" charset="0"/>
            </a:endParaRPr>
          </a:p>
          <a:p>
            <a:pPr marL="0" indent="0" algn="ctr">
              <a:buNone/>
            </a:pPr>
            <a:endParaRPr lang="hu-HU" sz="1100" dirty="0" smtClean="0">
              <a:solidFill>
                <a:schemeClr val="accent1">
                  <a:lumMod val="50000"/>
                </a:schemeClr>
              </a:solidFill>
              <a:latin typeface="Bookman Old Style" panose="02050604050505020204" pitchFamily="18" charset="0"/>
            </a:endParaRPr>
          </a:p>
          <a:p>
            <a:pPr marL="0" indent="0" algn="ctr">
              <a:buNone/>
            </a:pPr>
            <a:endParaRPr lang="hu-HU" sz="1100" dirty="0">
              <a:solidFill>
                <a:schemeClr val="accent1">
                  <a:lumMod val="50000"/>
                </a:schemeClr>
              </a:solidFill>
              <a:latin typeface="Bookman Old Style" panose="02050604050505020204" pitchFamily="18" charset="0"/>
            </a:endParaRPr>
          </a:p>
          <a:p>
            <a:pPr marL="0" indent="0" algn="ctr">
              <a:buNone/>
            </a:pPr>
            <a:endParaRPr lang="hu-HU" sz="1100" dirty="0" smtClean="0">
              <a:solidFill>
                <a:schemeClr val="accent1">
                  <a:lumMod val="50000"/>
                </a:schemeClr>
              </a:solidFill>
              <a:latin typeface="Bookman Old Style" panose="02050604050505020204" pitchFamily="18" charset="0"/>
            </a:endParaRPr>
          </a:p>
          <a:p>
            <a:pPr marL="0" indent="0" algn="ctr">
              <a:buNone/>
            </a:pPr>
            <a:endParaRPr lang="hu-HU" sz="1100" dirty="0" smtClean="0">
              <a:solidFill>
                <a:schemeClr val="accent1">
                  <a:lumMod val="50000"/>
                </a:schemeClr>
              </a:solidFill>
              <a:latin typeface="Bookman Old Style" panose="02050604050505020204" pitchFamily="18" charset="0"/>
            </a:endParaRPr>
          </a:p>
          <a:p>
            <a:pPr marL="0" indent="0" algn="ctr">
              <a:buNone/>
            </a:pPr>
            <a:endParaRPr lang="hu-HU" sz="1100" dirty="0" smtClean="0">
              <a:solidFill>
                <a:schemeClr val="accent1">
                  <a:lumMod val="50000"/>
                </a:schemeClr>
              </a:solidFill>
              <a:latin typeface="Bookman Old Style" panose="02050604050505020204" pitchFamily="18" charset="0"/>
            </a:endParaRPr>
          </a:p>
          <a:p>
            <a:pPr marL="0" indent="0" algn="ctr">
              <a:buNone/>
            </a:pPr>
            <a:r>
              <a:rPr lang="hu-HU" sz="1100" dirty="0" smtClean="0">
                <a:solidFill>
                  <a:schemeClr val="accent1">
                    <a:lumMod val="50000"/>
                  </a:schemeClr>
                </a:solidFill>
                <a:latin typeface="Bookman Old Style" panose="02050604050505020204" pitchFamily="18" charset="0"/>
              </a:rPr>
              <a:t>Kapcsolat:</a:t>
            </a:r>
            <a:endParaRPr lang="hu-HU" sz="1100" dirty="0">
              <a:solidFill>
                <a:schemeClr val="accent1">
                  <a:lumMod val="50000"/>
                </a:schemeClr>
              </a:solidFill>
              <a:latin typeface="Bookman Old Style" panose="02050604050505020204" pitchFamily="18" charset="0"/>
            </a:endParaRPr>
          </a:p>
          <a:p>
            <a:pPr marL="0" indent="0" algn="ctr">
              <a:buNone/>
            </a:pPr>
            <a:r>
              <a:rPr lang="hu-HU" sz="1100" dirty="0" smtClean="0">
                <a:solidFill>
                  <a:schemeClr val="accent1">
                    <a:lumMod val="50000"/>
                  </a:schemeClr>
                </a:solidFill>
                <a:latin typeface="Bookman Old Style" panose="02050604050505020204" pitchFamily="18" charset="0"/>
                <a:hlinkClick r:id="rId6"/>
              </a:rPr>
              <a:t>valinagy78@gmail.com</a:t>
            </a:r>
            <a:r>
              <a:rPr lang="hu-HU" sz="1100" dirty="0" smtClean="0">
                <a:solidFill>
                  <a:schemeClr val="accent1">
                    <a:lumMod val="50000"/>
                  </a:schemeClr>
                </a:solidFill>
                <a:latin typeface="Bookman Old Style" panose="02050604050505020204" pitchFamily="18" charset="0"/>
              </a:rPr>
              <a:t> </a:t>
            </a:r>
          </a:p>
        </p:txBody>
      </p:sp>
      <p:sp>
        <p:nvSpPr>
          <p:cNvPr id="7" name="Dia számának helye 6"/>
          <p:cNvSpPr>
            <a:spLocks noGrp="1"/>
          </p:cNvSpPr>
          <p:nvPr>
            <p:ph type="sldNum" sz="quarter" idx="12"/>
          </p:nvPr>
        </p:nvSpPr>
        <p:spPr/>
        <p:txBody>
          <a:bodyPr/>
          <a:lstStyle/>
          <a:p>
            <a:fld id="{192B002B-B781-45B3-BB32-AFC9CEE44CF6}" type="slidenum">
              <a:rPr lang="hu-HU" smtClean="0"/>
              <a:t>33</a:t>
            </a:fld>
            <a:endParaRPr lang="hu-HU" dirty="0"/>
          </a:p>
        </p:txBody>
      </p:sp>
      <p:sp>
        <p:nvSpPr>
          <p:cNvPr id="6" name="Téglalap 5">
            <a:hlinkClick r:id="rId7"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8"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pic>
        <p:nvPicPr>
          <p:cNvPr id="5" name="energ iranytu_Veget ert a moka mar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390900" y="2315633"/>
            <a:ext cx="406400" cy="406400"/>
          </a:xfrm>
          <a:prstGeom prst="rect">
            <a:avLst/>
          </a:prstGeom>
        </p:spPr>
      </p:pic>
    </p:spTree>
    <p:extLst>
      <p:ext uri="{BB962C8B-B14F-4D97-AF65-F5344CB8AC3E}">
        <p14:creationId xmlns:p14="http://schemas.microsoft.com/office/powerpoint/2010/main" val="2040449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TARTALOM</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97934" y="797514"/>
            <a:ext cx="6434666" cy="4308465"/>
          </a:xfrm>
        </p:spPr>
        <p:txBody>
          <a:bodyPr>
            <a:normAutofit fontScale="92500" lnSpcReduction="20000"/>
          </a:bodyPr>
          <a:lstStyle/>
          <a:p>
            <a:pPr marL="0" indent="0" algn="just">
              <a:buNone/>
              <a:tabLst>
                <a:tab pos="6011863" algn="r"/>
              </a:tabLst>
            </a:pPr>
            <a:r>
              <a:rPr lang="hu-HU" sz="1700" b="1" dirty="0" smtClean="0">
                <a:solidFill>
                  <a:schemeClr val="accent1">
                    <a:lumMod val="50000"/>
                  </a:schemeClr>
                </a:solidFill>
                <a:latin typeface="Bookman Old Style" panose="02050604050505020204" pitchFamily="18" charset="0"/>
              </a:rPr>
              <a:t>ELŐSZÓ 	…………………………………………….….. 5</a:t>
            </a:r>
          </a:p>
          <a:p>
            <a:pPr marL="0" indent="0" algn="just">
              <a:buNone/>
              <a:tabLst>
                <a:tab pos="6011863" algn="r"/>
              </a:tabLst>
            </a:pPr>
            <a:r>
              <a:rPr lang="hu-HU" sz="1700" b="1" dirty="0" smtClean="0">
                <a:solidFill>
                  <a:schemeClr val="accent1">
                    <a:lumMod val="50000"/>
                  </a:schemeClr>
                </a:solidFill>
                <a:latin typeface="Bookman Old Style" panose="02050604050505020204" pitchFamily="18" charset="0"/>
                <a:hlinkClick r:id="rId2" action="ppaction://hlinksldjump"/>
              </a:rPr>
              <a:t>1.</a:t>
            </a:r>
            <a:r>
              <a:rPr lang="hu-HU" sz="1700" b="1" dirty="0" smtClean="0">
                <a:solidFill>
                  <a:schemeClr val="accent1">
                    <a:lumMod val="50000"/>
                  </a:schemeClr>
                </a:solidFill>
                <a:latin typeface="Bookman Old Style" panose="02050604050505020204" pitchFamily="18" charset="0"/>
              </a:rPr>
              <a:t> MI és AZ ENERGIA 	………………..…..……....… 6</a:t>
            </a:r>
          </a:p>
          <a:p>
            <a:pPr marL="0" indent="0" algn="just">
              <a:buNone/>
              <a:tabLst>
                <a:tab pos="355600" algn="l"/>
                <a:tab pos="6011863" algn="r"/>
              </a:tabLst>
            </a:pPr>
            <a:r>
              <a:rPr lang="hu-HU" sz="1700" dirty="0">
                <a:solidFill>
                  <a:schemeClr val="accent1">
                    <a:lumMod val="50000"/>
                  </a:schemeClr>
                </a:solidFill>
                <a:latin typeface="Bookman Old Style" panose="02050604050505020204" pitchFamily="18" charset="0"/>
              </a:rPr>
              <a:t>	</a:t>
            </a:r>
            <a:r>
              <a:rPr lang="hu-HU" sz="1700" dirty="0" smtClean="0">
                <a:solidFill>
                  <a:schemeClr val="accent1">
                    <a:lumMod val="50000"/>
                  </a:schemeClr>
                </a:solidFill>
                <a:latin typeface="Bookman Old Style" panose="02050604050505020204" pitchFamily="18" charset="0"/>
                <a:hlinkClick r:id="rId3" action="ppaction://hlinksldjump"/>
              </a:rPr>
              <a:t>1.1.</a:t>
            </a:r>
            <a:r>
              <a:rPr lang="hu-HU" sz="1700" dirty="0" smtClean="0">
                <a:solidFill>
                  <a:schemeClr val="accent1">
                    <a:lumMod val="50000"/>
                  </a:schemeClr>
                </a:solidFill>
                <a:latin typeface="Bookman Old Style" panose="02050604050505020204" pitchFamily="18" charset="0"/>
              </a:rPr>
              <a:t> Érdekességek az energiáról 	……………..…… 8</a:t>
            </a:r>
          </a:p>
          <a:p>
            <a:pPr marL="0" indent="0" algn="just">
              <a:buNone/>
              <a:tabLst>
                <a:tab pos="355600" algn="l"/>
                <a:tab pos="6011863" algn="r"/>
              </a:tabLst>
            </a:pPr>
            <a:r>
              <a:rPr lang="hu-HU" sz="1700" dirty="0" smtClean="0">
                <a:solidFill>
                  <a:schemeClr val="accent1">
                    <a:lumMod val="50000"/>
                  </a:schemeClr>
                </a:solidFill>
                <a:latin typeface="Bookman Old Style" panose="02050604050505020204" pitchFamily="18" charset="0"/>
              </a:rPr>
              <a:t>	</a:t>
            </a:r>
            <a:r>
              <a:rPr lang="hu-HU" sz="1700" dirty="0" smtClean="0">
                <a:solidFill>
                  <a:schemeClr val="accent1">
                    <a:lumMod val="50000"/>
                  </a:schemeClr>
                </a:solidFill>
                <a:latin typeface="Bookman Old Style" panose="02050604050505020204" pitchFamily="18" charset="0"/>
                <a:hlinkClick r:id="rId4" action="ppaction://hlinksldjump"/>
              </a:rPr>
              <a:t>1.2.</a:t>
            </a:r>
            <a:r>
              <a:rPr lang="hu-HU" sz="1700" dirty="0" smtClean="0">
                <a:solidFill>
                  <a:schemeClr val="accent1">
                    <a:lumMod val="50000"/>
                  </a:schemeClr>
                </a:solidFill>
                <a:latin typeface="Bookman Old Style" panose="02050604050505020204" pitchFamily="18" charset="0"/>
              </a:rPr>
              <a:t> Az energetika „világa” 	……………………..…… 10</a:t>
            </a:r>
          </a:p>
          <a:p>
            <a:pPr marL="0" indent="0" algn="just">
              <a:buNone/>
              <a:tabLst>
                <a:tab pos="6011863" algn="r"/>
              </a:tabLst>
            </a:pPr>
            <a:r>
              <a:rPr lang="hu-HU" sz="1700" b="1" dirty="0" smtClean="0">
                <a:solidFill>
                  <a:schemeClr val="accent1">
                    <a:lumMod val="50000"/>
                  </a:schemeClr>
                </a:solidFill>
                <a:latin typeface="Bookman Old Style" panose="02050604050505020204" pitchFamily="18" charset="0"/>
                <a:hlinkClick r:id="rId5" action="ppaction://hlinksldjump"/>
              </a:rPr>
              <a:t>2.</a:t>
            </a:r>
            <a:r>
              <a:rPr lang="hu-HU" sz="1700" b="1" dirty="0" smtClean="0">
                <a:solidFill>
                  <a:schemeClr val="accent1">
                    <a:lumMod val="50000"/>
                  </a:schemeClr>
                </a:solidFill>
                <a:latin typeface="Bookman Old Style" panose="02050604050505020204" pitchFamily="18" charset="0"/>
              </a:rPr>
              <a:t> ENERGIA TANÖSVÉNY 	………………………....… 12</a:t>
            </a:r>
          </a:p>
          <a:p>
            <a:pPr marL="0" indent="0" algn="just">
              <a:buNone/>
              <a:tabLst>
                <a:tab pos="355600" algn="l"/>
                <a:tab pos="6011863" algn="r"/>
              </a:tabLst>
            </a:pPr>
            <a:r>
              <a:rPr lang="hu-HU" sz="1700" dirty="0" smtClean="0">
                <a:solidFill>
                  <a:schemeClr val="accent1">
                    <a:lumMod val="50000"/>
                  </a:schemeClr>
                </a:solidFill>
                <a:latin typeface="Bookman Old Style" panose="02050604050505020204" pitchFamily="18" charset="0"/>
              </a:rPr>
              <a:t>	</a:t>
            </a:r>
            <a:r>
              <a:rPr lang="hu-HU" sz="1700" dirty="0" smtClean="0">
                <a:solidFill>
                  <a:schemeClr val="accent1">
                    <a:lumMod val="50000"/>
                  </a:schemeClr>
                </a:solidFill>
                <a:latin typeface="Bookman Old Style" panose="02050604050505020204" pitchFamily="18" charset="0"/>
                <a:hlinkClick r:id="rId6" action="ppaction://hlinksldjump"/>
              </a:rPr>
              <a:t>2.1.</a:t>
            </a:r>
            <a:r>
              <a:rPr lang="hu-HU" sz="1700" dirty="0" smtClean="0">
                <a:solidFill>
                  <a:schemeClr val="accent1">
                    <a:lumMod val="50000"/>
                  </a:schemeClr>
                </a:solidFill>
                <a:latin typeface="Bookman Old Style" panose="02050604050505020204" pitchFamily="18" charset="0"/>
              </a:rPr>
              <a:t> Az energia erdeje 	…………...………………….. 13</a:t>
            </a:r>
          </a:p>
          <a:p>
            <a:pPr marL="0" indent="0" algn="just">
              <a:buNone/>
              <a:tabLst>
                <a:tab pos="355600" algn="l"/>
                <a:tab pos="6011863" algn="r"/>
              </a:tabLst>
            </a:pPr>
            <a:r>
              <a:rPr lang="hu-HU" sz="1700" dirty="0" smtClean="0">
                <a:solidFill>
                  <a:schemeClr val="accent1">
                    <a:lumMod val="50000"/>
                  </a:schemeClr>
                </a:solidFill>
                <a:latin typeface="Bookman Old Style" panose="02050604050505020204" pitchFamily="18" charset="0"/>
              </a:rPr>
              <a:t>	</a:t>
            </a:r>
            <a:r>
              <a:rPr lang="hu-HU" sz="1700" dirty="0" smtClean="0">
                <a:solidFill>
                  <a:schemeClr val="accent1">
                    <a:lumMod val="50000"/>
                  </a:schemeClr>
                </a:solidFill>
                <a:latin typeface="Bookman Old Style" panose="02050604050505020204" pitchFamily="18" charset="0"/>
                <a:hlinkClick r:id="rId7" action="ppaction://hlinksldjump"/>
              </a:rPr>
              <a:t>2.2.</a:t>
            </a:r>
            <a:r>
              <a:rPr lang="hu-HU" sz="1700" dirty="0" smtClean="0">
                <a:solidFill>
                  <a:schemeClr val="accent1">
                    <a:lumMod val="50000"/>
                  </a:schemeClr>
                </a:solidFill>
                <a:latin typeface="Bookman Old Style" panose="02050604050505020204" pitchFamily="18" charset="0"/>
              </a:rPr>
              <a:t> Energiarabság </a:t>
            </a:r>
            <a:r>
              <a:rPr lang="hu-HU" sz="1700" dirty="0">
                <a:solidFill>
                  <a:schemeClr val="accent1">
                    <a:lumMod val="50000"/>
                  </a:schemeClr>
                </a:solidFill>
                <a:latin typeface="Bookman Old Style" panose="02050604050505020204" pitchFamily="18" charset="0"/>
              </a:rPr>
              <a:t>	</a:t>
            </a:r>
            <a:r>
              <a:rPr lang="hu-HU" sz="1700" dirty="0" smtClean="0">
                <a:solidFill>
                  <a:schemeClr val="accent1">
                    <a:lumMod val="50000"/>
                  </a:schemeClr>
                </a:solidFill>
                <a:latin typeface="Bookman Old Style" panose="02050604050505020204" pitchFamily="18" charset="0"/>
              </a:rPr>
              <a:t>………………………………..…. 14</a:t>
            </a:r>
          </a:p>
          <a:p>
            <a:pPr marL="0" indent="0" algn="just">
              <a:buNone/>
              <a:tabLst>
                <a:tab pos="355600" algn="l"/>
                <a:tab pos="6011863" algn="r"/>
              </a:tabLst>
            </a:pPr>
            <a:r>
              <a:rPr lang="hu-HU" sz="1700" dirty="0" smtClean="0">
                <a:solidFill>
                  <a:schemeClr val="accent1">
                    <a:lumMod val="50000"/>
                  </a:schemeClr>
                </a:solidFill>
                <a:latin typeface="Bookman Old Style" panose="02050604050505020204" pitchFamily="18" charset="0"/>
              </a:rPr>
              <a:t>	</a:t>
            </a:r>
            <a:r>
              <a:rPr lang="hu-HU" sz="1700" dirty="0" smtClean="0">
                <a:solidFill>
                  <a:schemeClr val="accent1">
                    <a:lumMod val="50000"/>
                  </a:schemeClr>
                </a:solidFill>
                <a:latin typeface="Bookman Old Style" panose="02050604050505020204" pitchFamily="18" charset="0"/>
                <a:hlinkClick r:id="rId8" action="ppaction://hlinksldjump"/>
              </a:rPr>
              <a:t>2.3.</a:t>
            </a:r>
            <a:r>
              <a:rPr lang="hu-HU" sz="1700" dirty="0" smtClean="0">
                <a:solidFill>
                  <a:schemeClr val="accent1">
                    <a:lumMod val="50000"/>
                  </a:schemeClr>
                </a:solidFill>
                <a:latin typeface="Bookman Old Style" panose="02050604050505020204" pitchFamily="18" charset="0"/>
              </a:rPr>
              <a:t> </a:t>
            </a:r>
            <a:r>
              <a:rPr lang="hu-HU" sz="1700" dirty="0" err="1" smtClean="0">
                <a:solidFill>
                  <a:schemeClr val="accent1">
                    <a:lumMod val="50000"/>
                  </a:schemeClr>
                </a:solidFill>
                <a:latin typeface="Bookman Old Style" panose="02050604050505020204" pitchFamily="18" charset="0"/>
              </a:rPr>
              <a:t>Excesszív</a:t>
            </a:r>
            <a:r>
              <a:rPr lang="hu-HU" sz="1700" dirty="0" smtClean="0">
                <a:solidFill>
                  <a:schemeClr val="accent1">
                    <a:lumMod val="50000"/>
                  </a:schemeClr>
                </a:solidFill>
                <a:latin typeface="Bookman Old Style" panose="02050604050505020204" pitchFamily="18" charset="0"/>
              </a:rPr>
              <a:t> energiahasználat 	………………….. 15</a:t>
            </a:r>
          </a:p>
          <a:p>
            <a:pPr marL="0" indent="0" algn="just">
              <a:buNone/>
              <a:tabLst>
                <a:tab pos="6011863" algn="r"/>
              </a:tabLst>
            </a:pPr>
            <a:r>
              <a:rPr lang="hu-HU" sz="1700" b="1" dirty="0">
                <a:solidFill>
                  <a:schemeClr val="accent1">
                    <a:lumMod val="50000"/>
                  </a:schemeClr>
                </a:solidFill>
                <a:latin typeface="Bookman Old Style" panose="02050604050505020204" pitchFamily="18" charset="0"/>
                <a:hlinkClick r:id="rId9" action="ppaction://hlinksldjump"/>
              </a:rPr>
              <a:t>3</a:t>
            </a:r>
            <a:r>
              <a:rPr lang="hu-HU" sz="1700" b="1" dirty="0" smtClean="0">
                <a:solidFill>
                  <a:schemeClr val="accent1">
                    <a:lumMod val="50000"/>
                  </a:schemeClr>
                </a:solidFill>
                <a:latin typeface="Bookman Old Style" panose="02050604050505020204" pitchFamily="18" charset="0"/>
                <a:hlinkClick r:id="rId9" action="ppaction://hlinksldjump"/>
              </a:rPr>
              <a:t>.</a:t>
            </a:r>
            <a:r>
              <a:rPr lang="hu-HU" sz="1700" b="1" dirty="0" smtClean="0">
                <a:solidFill>
                  <a:schemeClr val="accent1">
                    <a:lumMod val="50000"/>
                  </a:schemeClr>
                </a:solidFill>
                <a:latin typeface="Bookman Old Style" panose="02050604050505020204" pitchFamily="18" charset="0"/>
              </a:rPr>
              <a:t> A FENNTARTHATÓSÁG	……………….……....….. 16</a:t>
            </a:r>
          </a:p>
          <a:p>
            <a:pPr marL="0" indent="0" algn="just">
              <a:buNone/>
              <a:tabLst>
                <a:tab pos="6011863" algn="r"/>
              </a:tabLst>
            </a:pPr>
            <a:r>
              <a:rPr lang="hu-HU" sz="1700" b="1" dirty="0" smtClean="0">
                <a:solidFill>
                  <a:schemeClr val="accent1">
                    <a:lumMod val="50000"/>
                  </a:schemeClr>
                </a:solidFill>
                <a:latin typeface="Bookman Old Style" panose="02050604050505020204" pitchFamily="18" charset="0"/>
                <a:hlinkClick r:id="rId10" action="ppaction://hlinksldjump"/>
              </a:rPr>
              <a:t>4.</a:t>
            </a:r>
            <a:r>
              <a:rPr lang="hu-HU" sz="1700" b="1" dirty="0" smtClean="0">
                <a:solidFill>
                  <a:schemeClr val="accent1">
                    <a:lumMod val="50000"/>
                  </a:schemeClr>
                </a:solidFill>
                <a:latin typeface="Bookman Old Style" panose="02050604050505020204" pitchFamily="18" charset="0"/>
              </a:rPr>
              <a:t> IRÁNY(MUTATÁS) 	…..……………..………...... 17</a:t>
            </a:r>
          </a:p>
          <a:p>
            <a:pPr marL="0" indent="0" algn="just">
              <a:buNone/>
              <a:tabLst>
                <a:tab pos="3048000" algn="l"/>
                <a:tab pos="6011863" algn="r"/>
              </a:tabLst>
            </a:pPr>
            <a:r>
              <a:rPr lang="hu-HU" sz="1700" b="1" dirty="0">
                <a:solidFill>
                  <a:schemeClr val="accent1">
                    <a:lumMod val="50000"/>
                  </a:schemeClr>
                </a:solidFill>
                <a:latin typeface="Bookman Old Style" panose="02050604050505020204" pitchFamily="18" charset="0"/>
                <a:hlinkClick r:id="rId11" action="ppaction://hlinksldjump"/>
              </a:rPr>
              <a:t>5</a:t>
            </a:r>
            <a:r>
              <a:rPr lang="hu-HU" sz="1700" b="1" dirty="0" smtClean="0">
                <a:solidFill>
                  <a:schemeClr val="accent1">
                    <a:lumMod val="50000"/>
                  </a:schemeClr>
                </a:solidFill>
                <a:latin typeface="Bookman Old Style" panose="02050604050505020204" pitchFamily="18" charset="0"/>
                <a:hlinkClick r:id="rId11" action="ppaction://hlinksldjump"/>
              </a:rPr>
              <a:t>.</a:t>
            </a:r>
            <a:r>
              <a:rPr lang="hu-HU" sz="1700" b="1" dirty="0" smtClean="0">
                <a:solidFill>
                  <a:schemeClr val="accent1">
                    <a:lumMod val="50000"/>
                  </a:schemeClr>
                </a:solidFill>
                <a:latin typeface="Bookman Old Style" panose="02050604050505020204" pitchFamily="18" charset="0"/>
              </a:rPr>
              <a:t> IRODALOMJEGYZÉK		………..……….…….…… 19</a:t>
            </a:r>
          </a:p>
          <a:p>
            <a:pPr marL="0" indent="0" algn="just">
              <a:buNone/>
              <a:tabLst>
                <a:tab pos="6011863" algn="r"/>
              </a:tabLst>
            </a:pPr>
            <a:r>
              <a:rPr lang="hu-HU" sz="1700" b="1" dirty="0">
                <a:solidFill>
                  <a:schemeClr val="accent1">
                    <a:lumMod val="50000"/>
                  </a:schemeClr>
                </a:solidFill>
                <a:latin typeface="Bookman Old Style" panose="02050604050505020204" pitchFamily="18" charset="0"/>
                <a:hlinkClick r:id="rId12" action="ppaction://hlinksldjump"/>
              </a:rPr>
              <a:t>6</a:t>
            </a:r>
            <a:r>
              <a:rPr lang="hu-HU" sz="1700" b="1" dirty="0" smtClean="0">
                <a:solidFill>
                  <a:schemeClr val="accent1">
                    <a:lumMod val="50000"/>
                  </a:schemeClr>
                </a:solidFill>
                <a:latin typeface="Bookman Old Style" panose="02050604050505020204" pitchFamily="18" charset="0"/>
                <a:hlinkClick r:id="rId12" action="ppaction://hlinksldjump"/>
              </a:rPr>
              <a:t>.</a:t>
            </a:r>
            <a:r>
              <a:rPr lang="hu-HU" sz="1700" b="1" dirty="0" smtClean="0">
                <a:solidFill>
                  <a:schemeClr val="accent1">
                    <a:lumMod val="50000"/>
                  </a:schemeClr>
                </a:solidFill>
                <a:latin typeface="Bookman Old Style" panose="02050604050505020204" pitchFamily="18" charset="0"/>
              </a:rPr>
              <a:t> ENERGIAPRÓBÁK	….………………….........… 20</a:t>
            </a:r>
          </a:p>
          <a:p>
            <a:pPr marL="0" indent="0" algn="just">
              <a:buNone/>
              <a:tabLst>
                <a:tab pos="6011863" algn="r"/>
              </a:tabLst>
            </a:pPr>
            <a:r>
              <a:rPr lang="hu-HU" sz="1700" b="1" dirty="0" smtClean="0">
                <a:solidFill>
                  <a:schemeClr val="accent1">
                    <a:lumMod val="50000"/>
                  </a:schemeClr>
                </a:solidFill>
                <a:latin typeface="Bookman Old Style" panose="02050604050505020204" pitchFamily="18" charset="0"/>
                <a:hlinkClick r:id="rId13" action="ppaction://hlinksldjump"/>
              </a:rPr>
              <a:t> </a:t>
            </a:r>
            <a:r>
              <a:rPr lang="hu-HU" sz="1700" b="1" dirty="0" smtClean="0">
                <a:solidFill>
                  <a:schemeClr val="accent1">
                    <a:lumMod val="50000"/>
                  </a:schemeClr>
                </a:solidFill>
                <a:latin typeface="Bookman Old Style" panose="02050604050505020204" pitchFamily="18" charset="0"/>
              </a:rPr>
              <a:t>KÖSZÖNETNYILVÁNÍTÁS és ÚTRAVALÓ	…....... 27</a:t>
            </a:r>
          </a:p>
          <a:p>
            <a:pPr marL="0" indent="0" algn="just">
              <a:buNone/>
              <a:tabLst>
                <a:tab pos="6011863" algn="r"/>
              </a:tabLst>
            </a:pPr>
            <a:r>
              <a:rPr lang="hu-HU" sz="1700" b="1" dirty="0" smtClean="0">
                <a:solidFill>
                  <a:schemeClr val="accent1">
                    <a:lumMod val="50000"/>
                  </a:schemeClr>
                </a:solidFill>
                <a:latin typeface="Bookman Old Style" panose="02050604050505020204" pitchFamily="18" charset="0"/>
                <a:hlinkClick r:id="rId14" action="ppaction://hlinksldjump"/>
              </a:rPr>
              <a:t> </a:t>
            </a:r>
            <a:r>
              <a:rPr lang="hu-HU" sz="1700" b="1" dirty="0" smtClean="0">
                <a:solidFill>
                  <a:schemeClr val="accent1">
                    <a:lumMod val="50000"/>
                  </a:schemeClr>
                </a:solidFill>
                <a:latin typeface="Bookman Old Style" panose="02050604050505020204" pitchFamily="18" charset="0"/>
              </a:rPr>
              <a:t>BÖNGÉSZDE	……………………………..…..…. 28</a:t>
            </a:r>
          </a:p>
          <a:p>
            <a:pPr marL="0" indent="0" algn="just">
              <a:buNone/>
              <a:tabLst>
                <a:tab pos="6011863" algn="r"/>
              </a:tabLst>
            </a:pPr>
            <a:r>
              <a:rPr lang="hu-HU" sz="1700" b="1" dirty="0" smtClean="0">
                <a:solidFill>
                  <a:schemeClr val="accent1">
                    <a:lumMod val="50000"/>
                  </a:schemeClr>
                </a:solidFill>
                <a:latin typeface="Bookman Old Style" panose="02050604050505020204" pitchFamily="18" charset="0"/>
                <a:hlinkClick r:id="rId15" action="ppaction://hlinksldjump"/>
              </a:rPr>
              <a:t> </a:t>
            </a:r>
            <a:r>
              <a:rPr lang="hu-HU" sz="1700" b="1" dirty="0" smtClean="0">
                <a:solidFill>
                  <a:schemeClr val="accent1">
                    <a:lumMod val="50000"/>
                  </a:schemeClr>
                </a:solidFill>
                <a:latin typeface="Bookman Old Style" panose="02050604050505020204" pitchFamily="18" charset="0"/>
              </a:rPr>
              <a:t>ZÁRSZÓ 	……………………………………………… 31</a:t>
            </a:r>
            <a:endParaRPr lang="hu-HU" sz="1700" b="1" dirty="0">
              <a:solidFill>
                <a:schemeClr val="accent1">
                  <a:lumMod val="50000"/>
                </a:schemeClr>
              </a:solidFill>
              <a:latin typeface="Bookman Old Style" panose="02050604050505020204" pitchFamily="18" charset="0"/>
            </a:endParaRPr>
          </a:p>
        </p:txBody>
      </p:sp>
      <p:sp>
        <p:nvSpPr>
          <p:cNvPr id="7" name="Dia számának helye 6"/>
          <p:cNvSpPr>
            <a:spLocks noGrp="1"/>
          </p:cNvSpPr>
          <p:nvPr>
            <p:ph type="sldNum" sz="quarter" idx="12"/>
          </p:nvPr>
        </p:nvSpPr>
        <p:spPr/>
        <p:txBody>
          <a:bodyPr/>
          <a:lstStyle/>
          <a:p>
            <a:fld id="{192B002B-B781-45B3-BB32-AFC9CEE44CF6}" type="slidenum">
              <a:rPr lang="hu-HU" smtClean="0"/>
              <a:t>4</a:t>
            </a:fld>
            <a:endParaRPr lang="hu-HU" dirty="0"/>
          </a:p>
        </p:txBody>
      </p:sp>
      <p:pic>
        <p:nvPicPr>
          <p:cNvPr id="10" name="Kép 9"/>
          <p:cNvPicPr>
            <a:picLocks noChangeAspect="1"/>
          </p:cNvPicPr>
          <p:nvPr/>
        </p:nvPicPr>
        <p:blipFill rotWithShape="1">
          <a:blip r:embed="rId16" cstate="print">
            <a:extLst>
              <a:ext uri="{BEBA8EAE-BF5A-486C-A8C5-ECC9F3942E4B}">
                <a14:imgProps xmlns:a14="http://schemas.microsoft.com/office/drawing/2010/main">
                  <a14:imgLayer r:embed="rId17">
                    <a14:imgEffect>
                      <a14:saturation sat="400000"/>
                    </a14:imgEffect>
                  </a14:imgLayer>
                </a14:imgProps>
              </a:ext>
              <a:ext uri="{28A0092B-C50C-407E-A947-70E740481C1C}">
                <a14:useLocalDpi xmlns:a14="http://schemas.microsoft.com/office/drawing/2010/main" val="0"/>
              </a:ext>
            </a:extLst>
          </a:blip>
          <a:srcRect l="26073" r="28503"/>
          <a:stretch/>
        </p:blipFill>
        <p:spPr>
          <a:xfrm>
            <a:off x="4301212" y="1608666"/>
            <a:ext cx="762000" cy="1845734"/>
          </a:xfrm>
          <a:prstGeom prst="rect">
            <a:avLst/>
          </a:prstGeom>
        </p:spPr>
      </p:pic>
      <p:sp>
        <p:nvSpPr>
          <p:cNvPr id="6" name="Téglalap 5">
            <a:hlinkClick r:id="rId18" action="ppaction://hlinksldjump"/>
          </p:cNvPr>
          <p:cNvSpPr/>
          <p:nvPr/>
        </p:nvSpPr>
        <p:spPr>
          <a:xfrm>
            <a:off x="3196099" y="5105979"/>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754953"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085706" y="4994265"/>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7318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of man or businessman holding pencil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4010726"/>
            <a:ext cx="1274322" cy="1338573"/>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492879" y="286269"/>
            <a:ext cx="6183392"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ELŐSZÓ</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338667" y="778933"/>
            <a:ext cx="6510866" cy="4247289"/>
          </a:xfrm>
        </p:spPr>
        <p:txBody>
          <a:bodyPr>
            <a:normAutofit/>
          </a:bodyPr>
          <a:lstStyle/>
          <a:p>
            <a:pPr marL="0" indent="0" algn="just">
              <a:buNone/>
            </a:pPr>
            <a:r>
              <a:rPr lang="hu-HU" sz="1100" dirty="0" smtClean="0">
                <a:solidFill>
                  <a:srgbClr val="002060"/>
                </a:solidFill>
                <a:latin typeface="Bookman Old Style" panose="02050604050505020204" pitchFamily="18" charset="0"/>
              </a:rPr>
              <a:t>Észrevétlenül bár, de mindannyian az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energia bűvöletében</a:t>
            </a: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hu-HU" sz="1100" dirty="0" smtClean="0">
                <a:solidFill>
                  <a:srgbClr val="002060"/>
                </a:solidFill>
                <a:latin typeface="Bookman Old Style" panose="02050604050505020204" pitchFamily="18" charset="0"/>
              </a:rPr>
              <a:t>élünk. Gondoljunk csak arra, amikor reggel megmossuk az arcunkat, elkészítjük a teánkat, vagy éppen napközben közlekedünk, zenét hallgatunk, fűtjük/hűtjük, világítjuk otthonainkat és még sorolhatnánk. Ezek a tevékenységeink mind-mind energiafelhasználással járnak. Ahhoz azonban, hogy ne váljunk energiafogyasztókká, szélsőséges esetben pedig </a:t>
            </a:r>
            <a:r>
              <a:rPr lang="hu-HU" sz="1100" dirty="0" smtClean="0">
                <a:solidFill>
                  <a:srgbClr val="002060"/>
                </a:solidFill>
                <a:latin typeface="Bookman Old Style" panose="02050604050505020204" pitchFamily="18" charset="0"/>
                <a:hlinkClick r:id="rId3" action="ppaction://hlinksldjump"/>
              </a:rPr>
              <a:t>pazarlókká</a:t>
            </a:r>
            <a:r>
              <a:rPr lang="hu-HU" sz="1100" dirty="0" smtClean="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hlinkClick r:id="rId4" action="ppaction://hlinksldjump"/>
              </a:rPr>
              <a:t>intenzív</a:t>
            </a:r>
            <a:r>
              <a:rPr lang="hu-HU" sz="1100" dirty="0" smtClean="0">
                <a:solidFill>
                  <a:srgbClr val="002060"/>
                </a:solidFill>
                <a:latin typeface="Bookman Old Style" panose="02050604050505020204" pitchFamily="18" charset="0"/>
              </a:rPr>
              <a:t> racionális gondolkodás szükséges, ugyanis (jelenleg) az energia szűkös jószág. Másfelől pedig az energiatermelésünk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sokszínűsége</a:t>
            </a:r>
            <a:r>
              <a:rPr lang="hu-HU" sz="1100" dirty="0" smtClean="0">
                <a:solidFill>
                  <a:srgbClr val="002060"/>
                </a:solidFill>
                <a:latin typeface="Bookman Old Style" panose="02050604050505020204" pitchFamily="18" charset="0"/>
              </a:rPr>
              <a:t> sem kielégítő.</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Nap mint nap olvashatunk</a:t>
            </a:r>
            <a:r>
              <a:rPr lang="hu-HU" sz="1100" dirty="0">
                <a:solidFill>
                  <a:srgbClr val="002060"/>
                </a:solidFill>
                <a:latin typeface="Bookman Old Style" panose="02050604050505020204" pitchFamily="18" charset="0"/>
              </a:rPr>
              <a:t>, láthatunk, hallhatunk </a:t>
            </a:r>
            <a:r>
              <a:rPr lang="hu-HU" sz="1100" dirty="0" smtClean="0">
                <a:solidFill>
                  <a:srgbClr val="002060"/>
                </a:solidFill>
                <a:latin typeface="Bookman Old Style" panose="02050604050505020204" pitchFamily="18" charset="0"/>
              </a:rPr>
              <a:t>olyan </a:t>
            </a:r>
            <a:r>
              <a:rPr lang="hu-HU" sz="1100" dirty="0">
                <a:solidFill>
                  <a:srgbClr val="002060"/>
                </a:solidFill>
                <a:latin typeface="Bookman Old Style" panose="02050604050505020204" pitchFamily="18" charset="0"/>
              </a:rPr>
              <a:t>energetikai iránymutatásokat, amelyeknek egy-egy kis elemét szükségszerűen a mindennapjaink részévé kell tenni, hogy kialakulhasson a </a:t>
            </a:r>
            <a:r>
              <a:rPr lang="hu-HU" sz="1100" dirty="0" err="1">
                <a:solidFill>
                  <a:srgbClr val="002060"/>
                </a:solidFill>
                <a:latin typeface="Bookman Old Style" panose="02050604050505020204" pitchFamily="18" charset="0"/>
              </a:rPr>
              <a:t>mikroszintű</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energiatermelési és energiafelhasználási </a:t>
            </a:r>
            <a:r>
              <a:rPr lang="hu-HU" sz="1100" dirty="0">
                <a:solidFill>
                  <a:srgbClr val="002060"/>
                </a:solidFill>
                <a:latin typeface="Bookman Old Style" panose="02050604050505020204" pitchFamily="18" charset="0"/>
                <a:hlinkClick r:id="rId4" action="ppaction://hlinksldjump"/>
              </a:rPr>
              <a:t>kultúránk</a:t>
            </a:r>
            <a:r>
              <a:rPr lang="hu-HU" sz="1100" dirty="0">
                <a:solidFill>
                  <a:srgbClr val="002060"/>
                </a:solidFill>
                <a:latin typeface="Bookman Old Style" panose="02050604050505020204" pitchFamily="18" charset="0"/>
              </a:rPr>
              <a:t>. És hol lehetne ezt eredményesebben tenni, mint az oktatási rendszer különböző </a:t>
            </a:r>
            <a:r>
              <a:rPr lang="hu-HU" sz="1100" dirty="0" smtClean="0">
                <a:solidFill>
                  <a:srgbClr val="002060"/>
                </a:solidFill>
                <a:latin typeface="Bookman Old Style" panose="02050604050505020204" pitchFamily="18" charset="0"/>
              </a:rPr>
              <a:t>szintjein. A </a:t>
            </a:r>
            <a:r>
              <a:rPr lang="hu-HU" sz="1100" dirty="0" smtClean="0">
                <a:solidFill>
                  <a:srgbClr val="002060"/>
                </a:solidFill>
                <a:latin typeface="Bookman Old Style" panose="02050604050505020204" pitchFamily="18" charset="0"/>
                <a:hlinkClick r:id="rId3" action="ppaction://hlinksldjump"/>
              </a:rPr>
              <a:t>tudomány</a:t>
            </a:r>
            <a:r>
              <a:rPr lang="hu-HU" sz="1100" dirty="0" smtClean="0">
                <a:solidFill>
                  <a:srgbClr val="002060"/>
                </a:solidFill>
                <a:latin typeface="Bookman Old Style" panose="02050604050505020204" pitchFamily="18" charset="0"/>
              </a:rPr>
              <a:t>népszerűsítés módszereit és eszközeit felhasználva született meg e rövid figyelemfelhívó, gondolatébresztő, elgondolkodtató, következetes, de kritizáló, lelkes és tapintatos hangvételű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„iránytű”</a:t>
            </a:r>
            <a:r>
              <a:rPr lang="hu-HU" sz="1100" dirty="0" smtClean="0">
                <a:solidFill>
                  <a:srgbClr val="002060"/>
                </a:solidFill>
                <a:latin typeface="Bookman Old Style" panose="02050604050505020204" pitchFamily="18" charset="0"/>
              </a:rPr>
              <a:t>, amely dinamikusan és meggyőzően, ugyanakkor közvetlenül és kötetlenül tárja az Olvasó elé a téma keresztmetszetét. A „miniatűr </a:t>
            </a:r>
            <a:r>
              <a:rPr lang="hu-HU" sz="1100" dirty="0" err="1" smtClean="0">
                <a:solidFill>
                  <a:srgbClr val="002060"/>
                </a:solidFill>
                <a:latin typeface="Bookman Old Style" panose="02050604050505020204" pitchFamily="18" charset="0"/>
              </a:rPr>
              <a:t>eNeRGIA</a:t>
            </a:r>
            <a:r>
              <a:rPr lang="hu-HU" sz="1100" dirty="0" smtClean="0">
                <a:solidFill>
                  <a:srgbClr val="002060"/>
                </a:solidFill>
                <a:latin typeface="Bookman Old Style" panose="02050604050505020204" pitchFamily="18" charset="0"/>
              </a:rPr>
              <a:t> iránytű” szavakba öntését tulajdonképpen az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energiatermelési (ki)útkeresés</a:t>
            </a:r>
            <a:r>
              <a:rPr lang="hu-HU" sz="1100" dirty="0" smtClean="0">
                <a:solidFill>
                  <a:srgbClr val="002060"/>
                </a:solidFill>
                <a:latin typeface="Bookman Old Style" panose="02050604050505020204" pitchFamily="18" charset="0"/>
              </a:rPr>
              <a:t> és a burkoltan </a:t>
            </a:r>
            <a:r>
              <a:rPr lang="hu-HU" sz="1100" b="1" dirty="0" err="1" smtClean="0">
                <a:solidFill>
                  <a:srgbClr val="002060"/>
                </a:solidFill>
                <a:effectLst>
                  <a:outerShdw blurRad="38100" dist="38100" dir="2700000" algn="tl">
                    <a:srgbClr val="000000">
                      <a:alpha val="43137"/>
                    </a:srgbClr>
                  </a:outerShdw>
                </a:effectLst>
                <a:latin typeface="Bookman Old Style" panose="02050604050505020204" pitchFamily="18" charset="0"/>
                <a:hlinkClick r:id="rId5" action="ppaction://hlinksldjump"/>
              </a:rPr>
              <a:t>excesszív</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 energiahasználatunk </a:t>
            </a:r>
            <a:r>
              <a:rPr lang="hu-HU" sz="1100" dirty="0" smtClean="0">
                <a:solidFill>
                  <a:srgbClr val="002060"/>
                </a:solidFill>
                <a:latin typeface="Bookman Old Style" panose="02050604050505020204" pitchFamily="18" charset="0"/>
              </a:rPr>
              <a:t>ihlette. </a:t>
            </a:r>
          </a:p>
          <a:p>
            <a:pPr marL="0" indent="0" algn="just">
              <a:buNone/>
            </a:pPr>
            <a:r>
              <a:rPr lang="hu-HU" sz="1100" dirty="0" smtClean="0">
                <a:solidFill>
                  <a:srgbClr val="002060"/>
                </a:solidFill>
                <a:latin typeface="Bookman Old Style" panose="02050604050505020204" pitchFamily="18" charset="0"/>
              </a:rPr>
              <a:t>Azonban egy mégoly modernnek tűnő problémahalmaz bemutatása sem nélkülözheti a nagy múltra visszatekintő előzmények feltárását. </a:t>
            </a:r>
            <a:r>
              <a:rPr lang="hu-HU" sz="1100" dirty="0">
                <a:solidFill>
                  <a:srgbClr val="002060"/>
                </a:solidFill>
                <a:latin typeface="Bookman Old Style" panose="02050604050505020204" pitchFamily="18" charset="0"/>
              </a:rPr>
              <a:t>A</a:t>
            </a:r>
            <a:r>
              <a:rPr lang="hu-HU" sz="1100" dirty="0" smtClean="0">
                <a:solidFill>
                  <a:srgbClr val="002060"/>
                </a:solidFill>
                <a:latin typeface="Bookman Old Style" panose="02050604050505020204" pitchFamily="18" charset="0"/>
              </a:rPr>
              <a:t> felhasználható forrásanyag imponálóan gazdag, ezért e rövid kis írásmű inkább a legegyszerűbb és legigazabb módon indít el az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hlinkClick r:id="rId4" action="ppaction://hlinksldjump"/>
              </a:rPr>
              <a:t>intenzív</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 elmélyülés </a:t>
            </a:r>
            <a:r>
              <a:rPr lang="hu-HU" sz="1100" dirty="0" smtClean="0">
                <a:solidFill>
                  <a:srgbClr val="002060"/>
                </a:solidFill>
                <a:latin typeface="Bookman Old Style" panose="02050604050505020204" pitchFamily="18" charset="0"/>
              </a:rPr>
              <a:t>hosszú útján, mindeközben ismeri és elismeri a természettudományok egészlegességét.</a:t>
            </a:r>
          </a:p>
          <a:p>
            <a:pPr marL="0" indent="0" algn="just">
              <a:buNone/>
            </a:pPr>
            <a:endParaRPr lang="hu-HU" sz="1100" dirty="0">
              <a:solidFill>
                <a:srgbClr val="002060"/>
              </a:solidFill>
              <a:latin typeface="Bookman Old Style" panose="02050604050505020204" pitchFamily="18" charset="0"/>
            </a:endParaRPr>
          </a:p>
          <a:p>
            <a:pPr marL="0" indent="0" algn="just">
              <a:buNone/>
              <a:tabLst>
                <a:tab pos="1168400" algn="l"/>
              </a:tabLst>
            </a:pPr>
            <a:r>
              <a:rPr lang="hu-HU" sz="1100" dirty="0" smtClean="0">
                <a:solidFill>
                  <a:srgbClr val="002060"/>
                </a:solidFill>
                <a:latin typeface="Bookman Old Style" panose="02050604050505020204" pitchFamily="18" charset="0"/>
              </a:rPr>
              <a:t>2022. február</a:t>
            </a:r>
          </a:p>
          <a:p>
            <a:pPr marL="0" indent="0" algn="just">
              <a:buNone/>
              <a:tabLst>
                <a:tab pos="3497263" algn="l"/>
              </a:tabLst>
            </a:pPr>
            <a:r>
              <a:rPr lang="hu-HU" sz="1100" dirty="0" smtClean="0">
                <a:solidFill>
                  <a:srgbClr val="002060"/>
                </a:solidFill>
                <a:latin typeface="Bookman Old Style" panose="02050604050505020204" pitchFamily="18" charset="0"/>
              </a:rPr>
              <a:t>	Nagy Valéria</a:t>
            </a:r>
          </a:p>
        </p:txBody>
      </p:sp>
      <p:sp>
        <p:nvSpPr>
          <p:cNvPr id="7" name="Dia számának helye 6"/>
          <p:cNvSpPr>
            <a:spLocks noGrp="1"/>
          </p:cNvSpPr>
          <p:nvPr>
            <p:ph type="sldNum" sz="quarter" idx="12"/>
          </p:nvPr>
        </p:nvSpPr>
        <p:spPr/>
        <p:txBody>
          <a:bodyPr/>
          <a:lstStyle/>
          <a:p>
            <a:fld id="{192B002B-B781-45B3-BB32-AFC9CEE44CF6}" type="slidenum">
              <a:rPr lang="hu-HU" smtClean="0"/>
              <a:t>5</a:t>
            </a:fld>
            <a:endParaRPr lang="hu-HU"/>
          </a:p>
        </p:txBody>
      </p:sp>
      <p:pic>
        <p:nvPicPr>
          <p:cNvPr id="1028" name="Picture 4" descr="Cartoon of man or businessman carrying big pencil vector"/>
          <p:cNvPicPr>
            <a:picLocks noChangeAspect="1" noChangeArrowheads="1"/>
          </p:cNvPicPr>
          <p:nvPr/>
        </p:nvPicPr>
        <p:blipFill rotWithShape="1">
          <a:blip r:embed="rId6">
            <a:extLst>
              <a:ext uri="{28A0092B-C50C-407E-A947-70E740481C1C}">
                <a14:useLocalDpi xmlns:a14="http://schemas.microsoft.com/office/drawing/2010/main" val="0"/>
              </a:ext>
            </a:extLst>
          </a:blip>
          <a:srcRect b="6781"/>
          <a:stretch/>
        </p:blipFill>
        <p:spPr bwMode="auto">
          <a:xfrm flipH="1">
            <a:off x="5148088" y="4114800"/>
            <a:ext cx="1263773" cy="1237477"/>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hlinkClick r:id="rId7"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8" name="Téglalap 7">
            <a:hlinkClick r:id="rId8"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0" name="Téglalap 9">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8810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9333" y="286269"/>
            <a:ext cx="4047067" cy="399531"/>
          </a:xfrm>
        </p:spPr>
        <p:txBody>
          <a:bodyPr>
            <a:noAutofit/>
          </a:bodyPr>
          <a:lstStyle/>
          <a:p>
            <a:pPr algn="ctr" defTabSz="457200"/>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1. MI </a:t>
            </a:r>
            <a:r>
              <a:rPr lang="hu-HU" sz="2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és</a:t>
            </a:r>
            <a:r>
              <a:rPr lang="hu-HU" sz="2600" b="1" cap="all"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 AZ ENERGIA</a:t>
            </a:r>
            <a:endParaRPr lang="hu-HU" sz="2600" b="1" cap="all"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Tartalom helye 2"/>
          <p:cNvSpPr>
            <a:spLocks noGrp="1"/>
          </p:cNvSpPr>
          <p:nvPr>
            <p:ph idx="1"/>
          </p:nvPr>
        </p:nvSpPr>
        <p:spPr>
          <a:xfrm>
            <a:off x="4876800" y="69985"/>
            <a:ext cx="2226734" cy="675081"/>
          </a:xfrm>
        </p:spPr>
        <p:txBody>
          <a:bodyPr>
            <a:normAutofit/>
          </a:bodyPr>
          <a:lstStyle/>
          <a:p>
            <a:pPr marL="0" indent="0" algn="ctr">
              <a:spcBef>
                <a:spcPts val="0"/>
              </a:spcBef>
              <a:buNone/>
            </a:pPr>
            <a:r>
              <a:rPr lang="hu-HU" sz="1000" i="1" dirty="0" smtClean="0">
                <a:solidFill>
                  <a:srgbClr val="002060"/>
                </a:solidFill>
                <a:latin typeface="Bookman Old Style" panose="02050604050505020204" pitchFamily="18" charset="0"/>
              </a:rPr>
              <a:t>„Küldök egy kis energiát</a:t>
            </a:r>
          </a:p>
          <a:p>
            <a:pPr marL="0" indent="0" algn="ctr">
              <a:spcBef>
                <a:spcPts val="0"/>
              </a:spcBef>
              <a:buNone/>
            </a:pPr>
            <a:r>
              <a:rPr lang="hu-HU" sz="1000" i="1" dirty="0" smtClean="0">
                <a:solidFill>
                  <a:srgbClr val="002060"/>
                </a:solidFill>
                <a:latin typeface="Bookman Old Style" panose="02050604050505020204" pitchFamily="18" charset="0"/>
              </a:rPr>
              <a:t>szívvel, szeretettel!”</a:t>
            </a:r>
          </a:p>
          <a:p>
            <a:pPr marL="0" indent="0" algn="ctr">
              <a:spcBef>
                <a:spcPts val="0"/>
              </a:spcBef>
              <a:buNone/>
            </a:pPr>
            <a:r>
              <a:rPr lang="hu-HU" sz="1000" i="1" dirty="0" smtClean="0">
                <a:solidFill>
                  <a:srgbClr val="002060"/>
                </a:solidFill>
                <a:latin typeface="Bookman Old Style" panose="02050604050505020204" pitchFamily="18" charset="0"/>
              </a:rPr>
              <a:t>(Aranyosi Ervin:</a:t>
            </a:r>
          </a:p>
          <a:p>
            <a:pPr marL="0" indent="0" algn="ctr">
              <a:spcBef>
                <a:spcPts val="0"/>
              </a:spcBef>
              <a:buNone/>
            </a:pPr>
            <a:r>
              <a:rPr lang="hu-HU" sz="1000" i="1" dirty="0" smtClean="0">
                <a:solidFill>
                  <a:srgbClr val="002060"/>
                </a:solidFill>
                <a:latin typeface="Bookman Old Style" panose="02050604050505020204" pitchFamily="18" charset="0"/>
              </a:rPr>
              <a:t>Küldök egy kis energiát, 2018)</a:t>
            </a:r>
          </a:p>
        </p:txBody>
      </p:sp>
      <p:sp>
        <p:nvSpPr>
          <p:cNvPr id="7" name="Dia számának helye 6"/>
          <p:cNvSpPr>
            <a:spLocks noGrp="1"/>
          </p:cNvSpPr>
          <p:nvPr>
            <p:ph type="sldNum" sz="quarter" idx="12"/>
          </p:nvPr>
        </p:nvSpPr>
        <p:spPr/>
        <p:txBody>
          <a:bodyPr/>
          <a:lstStyle/>
          <a:p>
            <a:fld id="{192B002B-B781-45B3-BB32-AFC9CEE44CF6}" type="slidenum">
              <a:rPr lang="hu-HU" smtClean="0"/>
              <a:t>6</a:t>
            </a:fld>
            <a:endParaRPr lang="hu-HU"/>
          </a:p>
        </p:txBody>
      </p:sp>
      <p:sp>
        <p:nvSpPr>
          <p:cNvPr id="6" name="Felhő 5"/>
          <p:cNvSpPr/>
          <p:nvPr/>
        </p:nvSpPr>
        <p:spPr>
          <a:xfrm>
            <a:off x="310511" y="1626956"/>
            <a:ext cx="6379938" cy="3412479"/>
          </a:xfrm>
          <a:prstGeom prst="cloud">
            <a:avLst/>
          </a:prstGeom>
          <a:solidFill>
            <a:srgbClr val="D9DEE7"/>
          </a:solidFill>
          <a:ln w="28575">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8" name="Tartalom helye 2"/>
          <p:cNvSpPr txBox="1">
            <a:spLocks/>
          </p:cNvSpPr>
          <p:nvPr/>
        </p:nvSpPr>
        <p:spPr>
          <a:xfrm>
            <a:off x="287867" y="775815"/>
            <a:ext cx="6544733" cy="777381"/>
          </a:xfrm>
          <a:prstGeom prst="rect">
            <a:avLst/>
          </a:prstGeom>
        </p:spPr>
        <p:txBody>
          <a:bodyPr vert="horz" lIns="91440" tIns="45720" rIns="91440" bIns="45720" rtlCol="0">
            <a:no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just">
              <a:buNone/>
            </a:pPr>
            <a:r>
              <a:rPr lang="hu-HU" sz="1100" dirty="0">
                <a:solidFill>
                  <a:srgbClr val="002060"/>
                </a:solidFill>
                <a:latin typeface="Bookman Old Style" panose="02050604050505020204" pitchFamily="18" charset="0"/>
              </a:rPr>
              <a:t>Energia, avagy működés, tevékenység, hatásosság, hatóerő, tetterő</a:t>
            </a:r>
            <a:r>
              <a:rPr lang="hu-HU" sz="1100" dirty="0" smtClean="0">
                <a:solidFill>
                  <a:srgbClr val="002060"/>
                </a:solidFill>
                <a:latin typeface="Bookman Old Style" panose="02050604050505020204" pitchFamily="18" charset="0"/>
              </a:rPr>
              <a:t>… Hogyan?</a:t>
            </a:r>
            <a:endParaRPr lang="hu-HU" sz="1100" dirty="0">
              <a:solidFill>
                <a:srgbClr val="002060"/>
              </a:solidFill>
              <a:latin typeface="Bookman Old Style" panose="02050604050505020204" pitchFamily="18" charset="0"/>
            </a:endParaRPr>
          </a:p>
          <a:p>
            <a:pPr marL="0" indent="0" algn="just">
              <a:spcBef>
                <a:spcPts val="300"/>
              </a:spcBef>
              <a:buFont typeface="Arial" panose="020B0604020202020204" pitchFamily="34" charset="0"/>
              <a:buNone/>
            </a:pPr>
            <a:r>
              <a:rPr lang="hu-HU" sz="1100" dirty="0" smtClean="0">
                <a:solidFill>
                  <a:srgbClr val="002060"/>
                </a:solidFill>
                <a:latin typeface="Bookman Old Style" panose="02050604050505020204" pitchFamily="18" charset="0"/>
              </a:rPr>
              <a:t>Energiaszükségletünk hatékony és innovatív kielégítését az energiatermelés sokszínűsége és a technikai/technológiai fejlettség együttesen garantálja.</a:t>
            </a:r>
          </a:p>
          <a:p>
            <a:pPr marL="0" indent="0" algn="just">
              <a:buFont typeface="Arial" panose="020B0604020202020204" pitchFamily="34" charset="0"/>
              <a:buNone/>
            </a:pPr>
            <a:r>
              <a:rPr lang="hu-HU" sz="1100" dirty="0" smtClean="0">
                <a:solidFill>
                  <a:srgbClr val="002060"/>
                </a:solidFill>
                <a:latin typeface="Bookman Old Style" panose="02050604050505020204" pitchFamily="18" charset="0"/>
              </a:rPr>
              <a:t>Az alábbi ábrán a téma néhány </a:t>
            </a:r>
            <a:r>
              <a:rPr lang="hu-HU" sz="1100" dirty="0" err="1" smtClean="0">
                <a:solidFill>
                  <a:srgbClr val="002060"/>
                </a:solidFill>
                <a:latin typeface="Bookman Old Style" panose="02050604050505020204" pitchFamily="18" charset="0"/>
              </a:rPr>
              <a:t>kulcsszava</a:t>
            </a:r>
            <a:r>
              <a:rPr lang="hu-HU" sz="1100" dirty="0" smtClean="0">
                <a:solidFill>
                  <a:srgbClr val="002060"/>
                </a:solidFill>
                <a:latin typeface="Bookman Old Style" panose="02050604050505020204" pitchFamily="18" charset="0"/>
              </a:rPr>
              <a:t> látható egy gondolattérképen elhelyezve…</a:t>
            </a:r>
          </a:p>
        </p:txBody>
      </p:sp>
      <p:sp>
        <p:nvSpPr>
          <p:cNvPr id="9" name="Tartalom helye 2"/>
          <p:cNvSpPr txBox="1">
            <a:spLocks/>
          </p:cNvSpPr>
          <p:nvPr/>
        </p:nvSpPr>
        <p:spPr>
          <a:xfrm rot="20842332">
            <a:off x="798137" y="2280224"/>
            <a:ext cx="1642533" cy="287998"/>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takarékosság</a:t>
            </a:r>
          </a:p>
        </p:txBody>
      </p:sp>
      <p:sp>
        <p:nvSpPr>
          <p:cNvPr id="10" name="Tartalom helye 2"/>
          <p:cNvSpPr txBox="1">
            <a:spLocks/>
          </p:cNvSpPr>
          <p:nvPr/>
        </p:nvSpPr>
        <p:spPr>
          <a:xfrm>
            <a:off x="386419" y="3228730"/>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biomassza</a:t>
            </a:r>
          </a:p>
        </p:txBody>
      </p:sp>
      <p:sp>
        <p:nvSpPr>
          <p:cNvPr id="11" name="Tartalom helye 2"/>
          <p:cNvSpPr txBox="1">
            <a:spLocks/>
          </p:cNvSpPr>
          <p:nvPr/>
        </p:nvSpPr>
        <p:spPr>
          <a:xfrm rot="637379">
            <a:off x="4025385" y="2008437"/>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hatékonyság</a:t>
            </a:r>
          </a:p>
        </p:txBody>
      </p:sp>
      <p:sp>
        <p:nvSpPr>
          <p:cNvPr id="12" name="Tartalom helye 2"/>
          <p:cNvSpPr txBox="1">
            <a:spLocks/>
          </p:cNvSpPr>
          <p:nvPr/>
        </p:nvSpPr>
        <p:spPr>
          <a:xfrm>
            <a:off x="2554742" y="2052755"/>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hlinkClick r:id="rId2" action="ppaction://hlinksldjump"/>
              </a:rPr>
              <a:t>optimalizálás</a:t>
            </a:r>
            <a:endPar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
        <p:nvSpPr>
          <p:cNvPr id="13" name="Tartalom helye 2"/>
          <p:cNvSpPr txBox="1">
            <a:spLocks/>
          </p:cNvSpPr>
          <p:nvPr/>
        </p:nvSpPr>
        <p:spPr>
          <a:xfrm>
            <a:off x="493336" y="2808588"/>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nap</a:t>
            </a:r>
          </a:p>
        </p:txBody>
      </p:sp>
      <p:sp>
        <p:nvSpPr>
          <p:cNvPr id="14" name="Tartalom helye 2"/>
          <p:cNvSpPr txBox="1">
            <a:spLocks/>
          </p:cNvSpPr>
          <p:nvPr/>
        </p:nvSpPr>
        <p:spPr>
          <a:xfrm>
            <a:off x="936905" y="3627747"/>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épületek</a:t>
            </a:r>
          </a:p>
        </p:txBody>
      </p:sp>
      <p:sp>
        <p:nvSpPr>
          <p:cNvPr id="15" name="Tartalom helye 2"/>
          <p:cNvSpPr txBox="1">
            <a:spLocks/>
          </p:cNvSpPr>
          <p:nvPr/>
        </p:nvSpPr>
        <p:spPr>
          <a:xfrm>
            <a:off x="1797204" y="4025489"/>
            <a:ext cx="1604467" cy="343942"/>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fűtés</a:t>
            </a:r>
          </a:p>
        </p:txBody>
      </p:sp>
      <p:sp>
        <p:nvSpPr>
          <p:cNvPr id="16" name="Tartalom helye 2"/>
          <p:cNvSpPr txBox="1">
            <a:spLocks/>
          </p:cNvSpPr>
          <p:nvPr/>
        </p:nvSpPr>
        <p:spPr>
          <a:xfrm rot="764263">
            <a:off x="764271" y="4168828"/>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környezetvédelem</a:t>
            </a:r>
          </a:p>
        </p:txBody>
      </p:sp>
      <p:sp>
        <p:nvSpPr>
          <p:cNvPr id="17" name="Tartalom helye 2"/>
          <p:cNvSpPr txBox="1">
            <a:spLocks/>
          </p:cNvSpPr>
          <p:nvPr/>
        </p:nvSpPr>
        <p:spPr>
          <a:xfrm>
            <a:off x="2430704" y="3162887"/>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a:solidFill>
                  <a:srgbClr val="002060"/>
                </a:solidFill>
                <a:effectLst>
                  <a:outerShdw blurRad="38100" dist="38100" dir="2700000" algn="tl">
                    <a:srgbClr val="000000">
                      <a:alpha val="43137"/>
                    </a:srgbClr>
                  </a:outerShdw>
                </a:effectLst>
                <a:latin typeface="Bookman Old Style" panose="02050604050505020204" pitchFamily="18" charset="0"/>
              </a:rPr>
              <a:t>a</a:t>
            </a: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 jövő energiája</a:t>
            </a:r>
          </a:p>
        </p:txBody>
      </p:sp>
      <p:sp>
        <p:nvSpPr>
          <p:cNvPr id="18" name="Tartalom helye 2"/>
          <p:cNvSpPr txBox="1">
            <a:spLocks/>
          </p:cNvSpPr>
          <p:nvPr/>
        </p:nvSpPr>
        <p:spPr>
          <a:xfrm rot="21062186">
            <a:off x="3597208" y="4007084"/>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fenntarthatóság</a:t>
            </a:r>
          </a:p>
        </p:txBody>
      </p:sp>
      <p:sp>
        <p:nvSpPr>
          <p:cNvPr id="19" name="Tartalom helye 2"/>
          <p:cNvSpPr txBox="1">
            <a:spLocks/>
          </p:cNvSpPr>
          <p:nvPr/>
        </p:nvSpPr>
        <p:spPr>
          <a:xfrm>
            <a:off x="3597208" y="3435015"/>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világítás</a:t>
            </a:r>
          </a:p>
        </p:txBody>
      </p:sp>
      <p:sp>
        <p:nvSpPr>
          <p:cNvPr id="20" name="Tartalom helye 2"/>
          <p:cNvSpPr txBox="1">
            <a:spLocks/>
          </p:cNvSpPr>
          <p:nvPr/>
        </p:nvSpPr>
        <p:spPr>
          <a:xfrm>
            <a:off x="1619403" y="3404266"/>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tűz</a:t>
            </a:r>
          </a:p>
        </p:txBody>
      </p:sp>
      <p:sp>
        <p:nvSpPr>
          <p:cNvPr id="21" name="Tartalom helye 2"/>
          <p:cNvSpPr txBox="1">
            <a:spLocks/>
          </p:cNvSpPr>
          <p:nvPr/>
        </p:nvSpPr>
        <p:spPr>
          <a:xfrm rot="21020699">
            <a:off x="1425405" y="2893588"/>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a:solidFill>
                  <a:srgbClr val="002060"/>
                </a:solidFill>
                <a:effectLst>
                  <a:outerShdw blurRad="38100" dist="38100" dir="2700000" algn="tl">
                    <a:srgbClr val="000000">
                      <a:alpha val="43137"/>
                    </a:srgbClr>
                  </a:outerShdw>
                </a:effectLst>
                <a:latin typeface="Bookman Old Style" panose="02050604050505020204" pitchFamily="18" charset="0"/>
              </a:rPr>
              <a:t>a</a:t>
            </a: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lternatív energiák</a:t>
            </a:r>
          </a:p>
        </p:txBody>
      </p:sp>
      <p:sp>
        <p:nvSpPr>
          <p:cNvPr id="22" name="Tartalom helye 2"/>
          <p:cNvSpPr txBox="1">
            <a:spLocks/>
          </p:cNvSpPr>
          <p:nvPr/>
        </p:nvSpPr>
        <p:spPr>
          <a:xfrm rot="21205817">
            <a:off x="4417427" y="2943422"/>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err="1" smtClean="0">
                <a:solidFill>
                  <a:srgbClr val="002060"/>
                </a:solidFill>
                <a:effectLst>
                  <a:outerShdw blurRad="38100" dist="38100" dir="2700000" algn="tl">
                    <a:srgbClr val="000000">
                      <a:alpha val="43137"/>
                    </a:srgbClr>
                  </a:outerShdw>
                </a:effectLst>
                <a:latin typeface="Bookman Old Style" panose="02050604050505020204" pitchFamily="18" charset="0"/>
              </a:rPr>
              <a:t>bioüzemanyagok</a:t>
            </a:r>
            <a:endPar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
        <p:nvSpPr>
          <p:cNvPr id="23" name="Tartalom helye 2"/>
          <p:cNvSpPr txBox="1">
            <a:spLocks/>
          </p:cNvSpPr>
          <p:nvPr/>
        </p:nvSpPr>
        <p:spPr>
          <a:xfrm>
            <a:off x="1974947" y="2469200"/>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hlinkClick r:id="rId3" action="ppaction://hlinksldjump"/>
              </a:rPr>
              <a:t>automatizálás</a:t>
            </a:r>
            <a:endPar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
        <p:nvSpPr>
          <p:cNvPr id="24" name="Tartalom helye 2"/>
          <p:cNvSpPr txBox="1">
            <a:spLocks/>
          </p:cNvSpPr>
          <p:nvPr/>
        </p:nvSpPr>
        <p:spPr>
          <a:xfrm>
            <a:off x="4241209" y="2468694"/>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közlekedés</a:t>
            </a:r>
          </a:p>
        </p:txBody>
      </p:sp>
      <p:sp>
        <p:nvSpPr>
          <p:cNvPr id="25" name="Tartalom helye 2"/>
          <p:cNvSpPr txBox="1">
            <a:spLocks/>
          </p:cNvSpPr>
          <p:nvPr/>
        </p:nvSpPr>
        <p:spPr>
          <a:xfrm rot="21369303">
            <a:off x="2648741" y="3735389"/>
            <a:ext cx="1781674" cy="495196"/>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energiaipari innováció</a:t>
            </a:r>
          </a:p>
        </p:txBody>
      </p:sp>
      <p:sp>
        <p:nvSpPr>
          <p:cNvPr id="26" name="Tartalom helye 2"/>
          <p:cNvSpPr txBox="1">
            <a:spLocks/>
          </p:cNvSpPr>
          <p:nvPr/>
        </p:nvSpPr>
        <p:spPr>
          <a:xfrm>
            <a:off x="2506645" y="4431673"/>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túlfogyasztás</a:t>
            </a:r>
          </a:p>
        </p:txBody>
      </p:sp>
      <p:sp>
        <p:nvSpPr>
          <p:cNvPr id="27" name="Tartalom helye 2"/>
          <p:cNvSpPr txBox="1">
            <a:spLocks/>
          </p:cNvSpPr>
          <p:nvPr/>
        </p:nvSpPr>
        <p:spPr>
          <a:xfrm rot="21045808">
            <a:off x="3105375" y="2655941"/>
            <a:ext cx="2065866" cy="284294"/>
          </a:xfrm>
          <a:prstGeom prst="rect">
            <a:avLst/>
          </a:prstGeom>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ctr">
              <a:buFont typeface="Arial" panose="020B0604020202020204" pitchFamily="34" charset="0"/>
              <a:buNone/>
            </a:pPr>
            <a:r>
              <a:rPr lang="hu-HU" sz="11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iránymutatás</a:t>
            </a:r>
          </a:p>
        </p:txBody>
      </p:sp>
      <p:sp>
        <p:nvSpPr>
          <p:cNvPr id="32" name="Téglalap 31">
            <a:hlinkClick r:id="rId4"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33" name="Téglalap 32">
            <a:hlinkClick r:id="rId5"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34" name="Téglalap 33">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35" name="Téglalap 34">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2124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192B002B-B781-45B3-BB32-AFC9CEE44CF6}" type="slidenum">
              <a:rPr lang="hu-HU" smtClean="0"/>
              <a:t>7</a:t>
            </a:fld>
            <a:endParaRPr lang="hu-HU"/>
          </a:p>
        </p:txBody>
      </p:sp>
      <p:sp>
        <p:nvSpPr>
          <p:cNvPr id="8" name="Tartalom helye 2"/>
          <p:cNvSpPr txBox="1">
            <a:spLocks/>
          </p:cNvSpPr>
          <p:nvPr/>
        </p:nvSpPr>
        <p:spPr>
          <a:xfrm>
            <a:off x="237067" y="228601"/>
            <a:ext cx="6764866" cy="4837306"/>
          </a:xfrm>
          <a:prstGeom prst="rect">
            <a:avLst/>
          </a:prstGeom>
          <a:solidFill>
            <a:srgbClr val="FFFFFF"/>
          </a:solidFill>
        </p:spPr>
        <p:txBody>
          <a:bodyPr vert="horz" lIns="91440" tIns="45720" rIns="91440" bIns="45720" rtlCol="0">
            <a:norm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just">
              <a:buFont typeface="Arial" panose="020B0604020202020204" pitchFamily="34" charset="0"/>
              <a:buNone/>
            </a:pPr>
            <a:r>
              <a:rPr lang="hu-HU" sz="1100" dirty="0" smtClean="0">
                <a:solidFill>
                  <a:srgbClr val="002060"/>
                </a:solidFill>
                <a:latin typeface="Bookman Old Style" panose="02050604050505020204" pitchFamily="18" charset="0"/>
              </a:rPr>
              <a:t>Az előbbi gondolattérképen elhelyezett gondolatmorzsák (is) azt sugallják, hogy az életvitelünk sajátosságait szükség szerint meg kell feleltetni az „energia </a:t>
            </a:r>
            <a:r>
              <a:rPr lang="hu-HU" sz="1100" dirty="0" err="1" smtClean="0">
                <a:solidFill>
                  <a:srgbClr val="002060"/>
                </a:solidFill>
                <a:latin typeface="Bookman Old Style" panose="02050604050505020204" pitchFamily="18" charset="0"/>
              </a:rPr>
              <a:t>trilemma</a:t>
            </a:r>
            <a:r>
              <a:rPr lang="hu-HU" sz="1100" dirty="0" smtClean="0">
                <a:solidFill>
                  <a:srgbClr val="002060"/>
                </a:solidFill>
                <a:latin typeface="Bookman Old Style" panose="02050604050505020204" pitchFamily="18" charset="0"/>
              </a:rPr>
              <a:t>” (energiaháromszög) iránymutatásainak és </a:t>
            </a:r>
            <a:r>
              <a:rPr lang="hu-HU" sz="1100" dirty="0" err="1" smtClean="0">
                <a:solidFill>
                  <a:srgbClr val="002060"/>
                </a:solidFill>
                <a:latin typeface="Bookman Old Style" panose="02050604050505020204" pitchFamily="18" charset="0"/>
              </a:rPr>
              <a:t>érzékenyíteni</a:t>
            </a:r>
            <a:r>
              <a:rPr lang="hu-HU" sz="1100" dirty="0" smtClean="0">
                <a:solidFill>
                  <a:srgbClr val="002060"/>
                </a:solidFill>
                <a:latin typeface="Bookman Old Style" panose="02050604050505020204" pitchFamily="18" charset="0"/>
              </a:rPr>
              <a:t> kell a társadalmat, a társadalom tagjait az energiakultúra fejlesztésére.</a:t>
            </a:r>
          </a:p>
          <a:p>
            <a:pPr marL="0" indent="0" algn="just">
              <a:spcBef>
                <a:spcPts val="0"/>
              </a:spcBef>
              <a:buNone/>
            </a:pPr>
            <a:r>
              <a:rPr lang="hu-HU" sz="1100" dirty="0" smtClean="0">
                <a:solidFill>
                  <a:srgbClr val="002060"/>
                </a:solidFill>
                <a:latin typeface="Bookman Old Style" panose="02050604050505020204" pitchFamily="18" charset="0"/>
              </a:rPr>
              <a:t>                                  energia(ellátás)biztonság</a:t>
            </a: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smtClean="0">
              <a:solidFill>
                <a:srgbClr val="002060"/>
              </a:solidFill>
              <a:latin typeface="Bookman Old Style" panose="02050604050505020204" pitchFamily="18" charset="0"/>
            </a:endParaRPr>
          </a:p>
          <a:p>
            <a:pPr marL="0" indent="0" algn="ctr">
              <a:buNone/>
            </a:pPr>
            <a:r>
              <a:rPr lang="hu-HU" sz="1100" dirty="0" smtClean="0">
                <a:solidFill>
                  <a:srgbClr val="002060"/>
                </a:solidFill>
                <a:latin typeface="Bookman Old Style" panose="02050604050505020204" pitchFamily="18" charset="0"/>
              </a:rPr>
              <a:t>                                                           </a:t>
            </a:r>
            <a:r>
              <a:rPr lang="hu-HU" sz="1100" b="1" dirty="0" smtClean="0">
                <a:solidFill>
                  <a:srgbClr val="002060"/>
                </a:solidFill>
                <a:latin typeface="Bookman Old Style" panose="02050604050505020204" pitchFamily="18" charset="0"/>
              </a:rPr>
              <a:t>Energiaháromszög</a:t>
            </a:r>
          </a:p>
          <a:p>
            <a:pPr marL="0" indent="0" algn="just">
              <a:buNone/>
            </a:pPr>
            <a:endParaRPr lang="hu-HU" sz="1100" dirty="0" smtClean="0">
              <a:solidFill>
                <a:srgbClr val="002060"/>
              </a:solidFill>
              <a:latin typeface="Bookman Old Style" panose="02050604050505020204" pitchFamily="18" charset="0"/>
            </a:endParaRPr>
          </a:p>
          <a:p>
            <a:pPr marL="0" indent="0" algn="just">
              <a:spcBef>
                <a:spcPts val="0"/>
              </a:spcBef>
              <a:buNone/>
            </a:pPr>
            <a:endParaRPr lang="hu-HU" sz="1100" dirty="0" smtClean="0">
              <a:solidFill>
                <a:srgbClr val="002060"/>
              </a:solidFill>
              <a:latin typeface="Bookman Old Style" panose="02050604050505020204" pitchFamily="18" charset="0"/>
            </a:endParaRPr>
          </a:p>
          <a:p>
            <a:pPr marL="0" indent="0" algn="just">
              <a:spcBef>
                <a:spcPts val="0"/>
              </a:spcBef>
              <a:buNone/>
            </a:pPr>
            <a:endParaRPr lang="hu-HU" sz="1100" dirty="0">
              <a:solidFill>
                <a:srgbClr val="002060"/>
              </a:solidFill>
              <a:latin typeface="Bookman Old Style" panose="02050604050505020204" pitchFamily="18" charset="0"/>
            </a:endParaRPr>
          </a:p>
          <a:p>
            <a:pPr marL="0" indent="0" algn="just">
              <a:spcBef>
                <a:spcPts val="0"/>
              </a:spcBef>
              <a:buNone/>
            </a:pPr>
            <a:r>
              <a:rPr lang="hu-HU" sz="1100" dirty="0" smtClean="0">
                <a:solidFill>
                  <a:srgbClr val="002060"/>
                </a:solidFill>
                <a:latin typeface="Bookman Old Style" panose="02050604050505020204" pitchFamily="18" charset="0"/>
              </a:rPr>
              <a:t>           környezeti                                                  energia</a:t>
            </a:r>
          </a:p>
          <a:p>
            <a:pPr marL="0" indent="0" algn="just">
              <a:spcBef>
                <a:spcPts val="0"/>
              </a:spcBef>
              <a:buNone/>
            </a:pPr>
            <a:r>
              <a:rPr lang="hu-HU" sz="1100" dirty="0" smtClean="0">
                <a:solidFill>
                  <a:srgbClr val="002060"/>
                </a:solidFill>
                <a:latin typeface="Bookman Old Style" panose="02050604050505020204" pitchFamily="18" charset="0"/>
              </a:rPr>
              <a:t>       fenntarthatóság                                               tőke</a:t>
            </a:r>
          </a:p>
          <a:p>
            <a:pPr marL="0" indent="0" algn="just">
              <a:buNone/>
            </a:pPr>
            <a:r>
              <a:rPr lang="hu-HU" sz="1100" dirty="0" smtClean="0">
                <a:solidFill>
                  <a:srgbClr val="002060"/>
                </a:solidFill>
                <a:latin typeface="Bookman Old Style" panose="02050604050505020204" pitchFamily="18" charset="0"/>
              </a:rPr>
              <a:t>A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fejlett energiakultúra </a:t>
            </a:r>
            <a:r>
              <a:rPr lang="hu-HU" sz="1100" dirty="0" smtClean="0">
                <a:solidFill>
                  <a:srgbClr val="002060"/>
                </a:solidFill>
                <a:latin typeface="Bookman Old Style" panose="02050604050505020204" pitchFamily="18" charset="0"/>
              </a:rPr>
              <a:t>alapvetése, hogy a bölcsesség mértékletesség. Ezt szem előtt tartva, e rövid kis írásmű célja, hogy rávilágítson arra, hogy a </a:t>
            </a:r>
            <a:r>
              <a:rPr lang="hu-HU" sz="1100" dirty="0">
                <a:solidFill>
                  <a:srgbClr val="002060"/>
                </a:solidFill>
                <a:latin typeface="Bookman Old Style" panose="02050604050505020204" pitchFamily="18" charset="0"/>
              </a:rPr>
              <a:t>célok elérését szolgáló eszközök rohamosan gazdagodó, de még </a:t>
            </a:r>
            <a:r>
              <a:rPr lang="hu-HU" sz="1100" dirty="0" smtClean="0">
                <a:solidFill>
                  <a:srgbClr val="002060"/>
                </a:solidFill>
                <a:latin typeface="Bookman Old Style" panose="02050604050505020204" pitchFamily="18" charset="0"/>
              </a:rPr>
              <a:t>hiányos </a:t>
            </a:r>
            <a:r>
              <a:rPr lang="hu-HU" sz="1100" dirty="0">
                <a:solidFill>
                  <a:srgbClr val="002060"/>
                </a:solidFill>
                <a:latin typeface="Bookman Old Style" panose="02050604050505020204" pitchFamily="18" charset="0"/>
              </a:rPr>
              <a:t>tárházában a tanulj és taníts </a:t>
            </a:r>
            <a:r>
              <a:rPr lang="hu-HU" sz="1100" dirty="0" smtClean="0">
                <a:solidFill>
                  <a:srgbClr val="002060"/>
                </a:solidFill>
                <a:latin typeface="Bookman Old Style" panose="02050604050505020204" pitchFamily="18" charset="0"/>
              </a:rPr>
              <a:t>alapelvek</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miként, milyen módon segíthetik az energiakultúra befolyásolását.</a:t>
            </a:r>
          </a:p>
          <a:p>
            <a:pPr marL="0" indent="0" algn="just">
              <a:buNone/>
            </a:pPr>
            <a:r>
              <a:rPr lang="hu-HU" sz="1100" dirty="0" smtClean="0">
                <a:solidFill>
                  <a:srgbClr val="002060"/>
                </a:solidFill>
                <a:latin typeface="Bookman Old Style" panose="02050604050505020204" pitchFamily="18" charset="0"/>
              </a:rPr>
              <a:t>Tekintettel arra, hogy az </a:t>
            </a:r>
            <a:r>
              <a:rPr lang="hu-HU" sz="1100" dirty="0">
                <a:solidFill>
                  <a:srgbClr val="002060"/>
                </a:solidFill>
                <a:latin typeface="Bookman Old Style" panose="02050604050505020204" pitchFamily="18" charset="0"/>
              </a:rPr>
              <a:t>energetika a múlt-jelen-jövő olvasztótégelye, ahol a </a:t>
            </a:r>
            <a:r>
              <a:rPr lang="hu-HU" sz="1100" dirty="0">
                <a:solidFill>
                  <a:srgbClr val="002060"/>
                </a:solidFill>
                <a:latin typeface="Bookman Old Style" panose="02050604050505020204" pitchFamily="18" charset="0"/>
                <a:hlinkClick r:id="rId2" action="ppaction://hlinksldjump"/>
              </a:rPr>
              <a:t>probléma</a:t>
            </a:r>
            <a:r>
              <a:rPr lang="hu-HU" sz="1100" dirty="0">
                <a:solidFill>
                  <a:srgbClr val="002060"/>
                </a:solidFill>
                <a:latin typeface="Bookman Old Style" panose="02050604050505020204" pitchFamily="18" charset="0"/>
              </a:rPr>
              <a:t> – </a:t>
            </a:r>
            <a:r>
              <a:rPr lang="hu-HU" sz="1100" dirty="0">
                <a:solidFill>
                  <a:srgbClr val="002060"/>
                </a:solidFill>
                <a:latin typeface="Bookman Old Style" panose="02050604050505020204" pitchFamily="18" charset="0"/>
                <a:hlinkClick r:id="rId3" action="ppaction://hlinksldjump"/>
              </a:rPr>
              <a:t>konfliktus</a:t>
            </a:r>
            <a:r>
              <a:rPr lang="hu-HU" sz="1100" dirty="0">
                <a:solidFill>
                  <a:srgbClr val="002060"/>
                </a:solidFill>
                <a:latin typeface="Bookman Old Style" panose="02050604050505020204" pitchFamily="18" charset="0"/>
              </a:rPr>
              <a:t> – </a:t>
            </a:r>
            <a:r>
              <a:rPr lang="hu-HU" sz="1100" dirty="0">
                <a:solidFill>
                  <a:srgbClr val="002060"/>
                </a:solidFill>
                <a:latin typeface="Bookman Old Style" panose="02050604050505020204" pitchFamily="18" charset="0"/>
                <a:hlinkClick r:id="rId2" action="ppaction://hlinksldjump"/>
              </a:rPr>
              <a:t>válság</a:t>
            </a:r>
            <a:r>
              <a:rPr lang="hu-HU" sz="1100" dirty="0">
                <a:solidFill>
                  <a:srgbClr val="002060"/>
                </a:solidFill>
                <a:latin typeface="Bookman Old Style" panose="02050604050505020204" pitchFamily="18" charset="0"/>
              </a:rPr>
              <a:t> hármasában a helyzet kontrollját átadva összpontosított figyelemmel lehet az energiának jövője és a jövőnek energiája</a:t>
            </a:r>
            <a:r>
              <a:rPr lang="hu-HU" sz="1100" dirty="0" smtClean="0">
                <a:solidFill>
                  <a:srgbClr val="002060"/>
                </a:solidFill>
                <a:latin typeface="Bookman Old Style" panose="02050604050505020204" pitchFamily="18" charset="0"/>
              </a:rPr>
              <a:t>. </a:t>
            </a:r>
            <a:r>
              <a:rPr lang="hu-HU" sz="1100" dirty="0">
                <a:solidFill>
                  <a:srgbClr val="002060"/>
                </a:solidFill>
                <a:latin typeface="Bookman Old Style" panose="02050604050505020204" pitchFamily="18" charset="0"/>
              </a:rPr>
              <a:t>Ezért az energetikai válság elkerülését </a:t>
            </a:r>
            <a:r>
              <a:rPr lang="hu-HU" sz="1100" dirty="0" smtClean="0">
                <a:solidFill>
                  <a:srgbClr val="002060"/>
                </a:solidFill>
                <a:latin typeface="Bookman Old Style" panose="02050604050505020204" pitchFamily="18" charset="0"/>
              </a:rPr>
              <a:t>az előttünk álló (energetikai) feladatok maradéktalan elvégzése, </a:t>
            </a:r>
            <a:r>
              <a:rPr lang="hu-HU" sz="1100" dirty="0">
                <a:solidFill>
                  <a:srgbClr val="002060"/>
                </a:solidFill>
                <a:latin typeface="Bookman Old Style" panose="02050604050505020204" pitchFamily="18" charset="0"/>
              </a:rPr>
              <a:t>problémák megoldása és a konfliktusok feloldása </a:t>
            </a:r>
            <a:r>
              <a:rPr lang="hu-HU" sz="1100" dirty="0" smtClean="0">
                <a:solidFill>
                  <a:srgbClr val="002060"/>
                </a:solidFill>
                <a:latin typeface="Bookman Old Style" panose="02050604050505020204" pitchFamily="18" charset="0"/>
              </a:rPr>
              <a:t>szolgálhatja. Kérdésként merül fel, hogy hagyományos vagy modern módon tegyük mindezt?</a:t>
            </a:r>
            <a:endParaRPr lang="hu-HU" sz="1100" dirty="0">
              <a:solidFill>
                <a:srgbClr val="002060"/>
              </a:solidFill>
              <a:latin typeface="Bookman Old Style" panose="02050604050505020204" pitchFamily="18" charset="0"/>
            </a:endParaRPr>
          </a:p>
          <a:p>
            <a:pPr marL="0" indent="0" algn="just">
              <a:buNone/>
            </a:pPr>
            <a:r>
              <a:rPr lang="hu-HU" sz="1100" dirty="0">
                <a:solidFill>
                  <a:srgbClr val="002060"/>
                </a:solidFill>
                <a:latin typeface="Bookman Old Style" panose="02050604050505020204" pitchFamily="18" charset="0"/>
              </a:rPr>
              <a:t>A hagyománytisztelet és a haladó szellem </a:t>
            </a:r>
            <a:r>
              <a:rPr lang="hu-HU" sz="1100" dirty="0" smtClean="0">
                <a:solidFill>
                  <a:srgbClr val="002060"/>
                </a:solidFill>
                <a:latin typeface="Bookman Old Style" panose="02050604050505020204" pitchFamily="18" charset="0"/>
              </a:rPr>
              <a:t>azonban nem </a:t>
            </a:r>
            <a:r>
              <a:rPr lang="hu-HU" sz="1100" dirty="0">
                <a:solidFill>
                  <a:srgbClr val="002060"/>
                </a:solidFill>
                <a:latin typeface="Bookman Old Style" panose="02050604050505020204" pitchFamily="18" charset="0"/>
              </a:rPr>
              <a:t>zárja ki egymást, ugyanis a </a:t>
            </a:r>
            <a:r>
              <a:rPr lang="hu-HU" sz="1100" dirty="0">
                <a:solidFill>
                  <a:srgbClr val="002060"/>
                </a:solidFill>
                <a:latin typeface="Bookman Old Style" panose="02050604050505020204" pitchFamily="18" charset="0"/>
                <a:hlinkClick r:id="rId2" action="ppaction://hlinksldjump"/>
              </a:rPr>
              <a:t>tradíció</a:t>
            </a:r>
            <a:r>
              <a:rPr lang="hu-HU" sz="1100" dirty="0">
                <a:solidFill>
                  <a:srgbClr val="002060"/>
                </a:solidFill>
                <a:latin typeface="Bookman Old Style" panose="02050604050505020204" pitchFamily="18" charset="0"/>
              </a:rPr>
              <a:t> átadást, továbbadást jelent. Másrészt pedig néha vissza kell lépni ahhoz, hogy zökkenőmentes legyen a haladás</a:t>
            </a:r>
            <a:r>
              <a:rPr lang="hu-HU" sz="1100" dirty="0" smtClean="0">
                <a:solidFill>
                  <a:srgbClr val="002060"/>
                </a:solidFill>
                <a:latin typeface="Bookman Old Style" panose="02050604050505020204" pitchFamily="18" charset="0"/>
              </a:rPr>
              <a:t>.</a:t>
            </a:r>
            <a:endParaRPr lang="hu-HU" sz="1100" dirty="0">
              <a:solidFill>
                <a:srgbClr val="002060"/>
              </a:solidFill>
              <a:latin typeface="Bookman Old Style" panose="02050604050505020204" pitchFamily="18" charset="0"/>
            </a:endParaRPr>
          </a:p>
        </p:txBody>
      </p:sp>
      <p:sp>
        <p:nvSpPr>
          <p:cNvPr id="5" name="Téglalap 4">
            <a:hlinkClick r:id="rId4"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6" name="Téglalap 5">
            <a:hlinkClick r:id="rId5"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9" name="Téglalap 8">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0" name="Téglalap 9">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2" name="Háromszög 1"/>
          <p:cNvSpPr/>
          <p:nvPr/>
        </p:nvSpPr>
        <p:spPr>
          <a:xfrm>
            <a:off x="1786467" y="1041400"/>
            <a:ext cx="1904066" cy="1502041"/>
          </a:xfrm>
          <a:prstGeom prst="triangle">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 name="Kép 2"/>
          <p:cNvPicPr>
            <a:picLocks noChangeAspect="1"/>
          </p:cNvPicPr>
          <p:nvPr/>
        </p:nvPicPr>
        <p:blipFill rotWithShape="1">
          <a:blip r:embed="rId6" cstate="print">
            <a:extLst>
              <a:ext uri="{28A0092B-C50C-407E-A947-70E740481C1C}">
                <a14:useLocalDpi xmlns:a14="http://schemas.microsoft.com/office/drawing/2010/main" val="0"/>
              </a:ext>
            </a:extLst>
          </a:blip>
          <a:srcRect l="31918" r="30732" b="6652"/>
          <a:stretch/>
        </p:blipFill>
        <p:spPr>
          <a:xfrm>
            <a:off x="2531905" y="1402663"/>
            <a:ext cx="425710" cy="1104036"/>
          </a:xfrm>
          <a:prstGeom prst="rect">
            <a:avLst/>
          </a:prstGeom>
          <a:solidFill>
            <a:srgbClr val="D9DEE7">
              <a:alpha val="0"/>
            </a:srgbClr>
          </a:solidFill>
        </p:spPr>
      </p:pic>
      <p:cxnSp>
        <p:nvCxnSpPr>
          <p:cNvPr id="11" name="Egyenes összekötő nyíllal 10"/>
          <p:cNvCxnSpPr/>
          <p:nvPr/>
        </p:nvCxnSpPr>
        <p:spPr>
          <a:xfrm flipV="1">
            <a:off x="1947333" y="2294467"/>
            <a:ext cx="245533" cy="143933"/>
          </a:xfrm>
          <a:prstGeom prst="straightConnector1">
            <a:avLst/>
          </a:prstGeom>
          <a:ln w="12700">
            <a:solidFill>
              <a:srgbClr val="00006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a:off x="3296654" y="2307168"/>
            <a:ext cx="245533" cy="143932"/>
          </a:xfrm>
          <a:prstGeom prst="straightConnector1">
            <a:avLst/>
          </a:prstGeom>
          <a:ln w="12700">
            <a:solidFill>
              <a:srgbClr val="00006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2738500" y="1126930"/>
            <a:ext cx="15475" cy="275733"/>
          </a:xfrm>
          <a:prstGeom prst="straightConnector1">
            <a:avLst/>
          </a:prstGeom>
          <a:ln w="12700">
            <a:solidFill>
              <a:srgbClr val="00006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57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ép 12"/>
          <p:cNvPicPr>
            <a:picLocks noChangeAspect="1"/>
          </p:cNvPicPr>
          <p:nvPr/>
        </p:nvPicPr>
        <p:blipFill rotWithShape="1">
          <a:blip r:embed="rId2" cstate="print">
            <a:extLst>
              <a:ext uri="{28A0092B-C50C-407E-A947-70E740481C1C}">
                <a14:useLocalDpi xmlns:a14="http://schemas.microsoft.com/office/drawing/2010/main" val="0"/>
              </a:ext>
            </a:extLst>
          </a:blip>
          <a:srcRect l="527" t="24526" r="-1" b="26967"/>
          <a:stretch/>
        </p:blipFill>
        <p:spPr>
          <a:xfrm>
            <a:off x="5827160" y="643539"/>
            <a:ext cx="1218176" cy="623984"/>
          </a:xfrm>
          <a:prstGeom prst="rect">
            <a:avLst/>
          </a:prstGeom>
        </p:spPr>
      </p:pic>
      <p:sp>
        <p:nvSpPr>
          <p:cNvPr id="7" name="Dia számának helye 6"/>
          <p:cNvSpPr>
            <a:spLocks noGrp="1"/>
          </p:cNvSpPr>
          <p:nvPr>
            <p:ph type="sldNum" sz="quarter" idx="12"/>
          </p:nvPr>
        </p:nvSpPr>
        <p:spPr/>
        <p:txBody>
          <a:bodyPr/>
          <a:lstStyle/>
          <a:p>
            <a:fld id="{192B002B-B781-45B3-BB32-AFC9CEE44CF6}" type="slidenum">
              <a:rPr lang="hu-HU" smtClean="0"/>
              <a:t>8</a:t>
            </a:fld>
            <a:endParaRPr lang="hu-HU"/>
          </a:p>
        </p:txBody>
      </p:sp>
      <p:sp>
        <p:nvSpPr>
          <p:cNvPr id="8" name="Cím 1"/>
          <p:cNvSpPr>
            <a:spLocks noGrp="1"/>
          </p:cNvSpPr>
          <p:nvPr>
            <p:ph type="title"/>
          </p:nvPr>
        </p:nvSpPr>
        <p:spPr>
          <a:xfrm>
            <a:off x="492879" y="286269"/>
            <a:ext cx="6183392" cy="399531"/>
          </a:xfrm>
        </p:spPr>
        <p:txBody>
          <a:bodyPr>
            <a:noAutofit/>
          </a:bodyPr>
          <a:lstStyle/>
          <a:p>
            <a:pPr algn="ctr" defTabSz="457200"/>
            <a:r>
              <a:rPr lang="hu-HU" sz="2600" b="1" dirty="0" smtClean="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rPr>
              <a:t>1.1. Érdekességek az energiáról</a:t>
            </a:r>
            <a:endParaRPr lang="hu-HU" sz="2600" b="1" dirty="0">
              <a:solidFill>
                <a:schemeClr val="accent1">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9" name="Tartalom helye 2"/>
          <p:cNvSpPr>
            <a:spLocks noGrp="1"/>
          </p:cNvSpPr>
          <p:nvPr>
            <p:ph idx="1"/>
          </p:nvPr>
        </p:nvSpPr>
        <p:spPr>
          <a:xfrm>
            <a:off x="1145866" y="943153"/>
            <a:ext cx="4578681" cy="813881"/>
          </a:xfrm>
        </p:spPr>
        <p:txBody>
          <a:bodyPr>
            <a:normAutofit/>
          </a:bodyPr>
          <a:lstStyle/>
          <a:p>
            <a:pPr marL="0" indent="0" algn="just">
              <a:buNone/>
            </a:pPr>
            <a:r>
              <a:rPr lang="hu-HU" sz="1100" dirty="0">
                <a:solidFill>
                  <a:srgbClr val="002060"/>
                </a:solidFill>
                <a:latin typeface="Bookman Old Style" panose="02050604050505020204" pitchFamily="18" charset="0"/>
              </a:rPr>
              <a:t>Az energia ógörög eredetű és </a:t>
            </a:r>
            <a:r>
              <a:rPr lang="hu-HU" sz="1100" b="1" dirty="0">
                <a:solidFill>
                  <a:srgbClr val="002060"/>
                </a:solidFill>
                <a:effectLst>
                  <a:outerShdw blurRad="38100" dist="38100" dir="2700000" algn="tl">
                    <a:srgbClr val="000000">
                      <a:alpha val="43137"/>
                    </a:srgbClr>
                  </a:outerShdw>
                </a:effectLst>
                <a:latin typeface="Bookman Old Style" panose="02050604050505020204" pitchFamily="18" charset="0"/>
              </a:rPr>
              <a:t>bűvös cselekedet, isteni tett </a:t>
            </a:r>
            <a:r>
              <a:rPr lang="hu-HU" sz="1100" dirty="0">
                <a:solidFill>
                  <a:srgbClr val="002060"/>
                </a:solidFill>
                <a:latin typeface="Bookman Old Style" panose="02050604050505020204" pitchFamily="18" charset="0"/>
              </a:rPr>
              <a:t>jelentéssel ruházták </a:t>
            </a:r>
            <a:r>
              <a:rPr lang="hu-HU" sz="1100" dirty="0" smtClean="0">
                <a:solidFill>
                  <a:srgbClr val="002060"/>
                </a:solidFill>
                <a:latin typeface="Bookman Old Style" panose="02050604050505020204" pitchFamily="18" charset="0"/>
              </a:rPr>
              <a:t>fel. Arisztotelész </a:t>
            </a:r>
            <a:r>
              <a:rPr lang="hu-HU" sz="1100" dirty="0">
                <a:solidFill>
                  <a:srgbClr val="002060"/>
                </a:solidFill>
                <a:latin typeface="Bookman Old Style" panose="02050604050505020204" pitchFamily="18" charset="0"/>
              </a:rPr>
              <a:t>(i.e. 384–322) írásaiban is ténykedés, művelet, vagyis lehetőség valamit tenni, lehetőség valamivé válni</a:t>
            </a:r>
            <a:r>
              <a:rPr lang="hu-HU" sz="1100" dirty="0" smtClean="0">
                <a:solidFill>
                  <a:srgbClr val="002060"/>
                </a:solidFill>
                <a:latin typeface="Bookman Old Style" panose="02050604050505020204" pitchFamily="18" charset="0"/>
              </a:rPr>
              <a:t>.</a:t>
            </a: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a:solidFill>
                <a:srgbClr val="002060"/>
              </a:solidFill>
              <a:latin typeface="Bookman Old Style" panose="02050604050505020204" pitchFamily="18" charset="0"/>
            </a:endParaRPr>
          </a:p>
          <a:p>
            <a:pPr marL="0" indent="0" algn="just">
              <a:buNone/>
            </a:pPr>
            <a:endParaRPr lang="hu-HU" sz="1100" dirty="0">
              <a:solidFill>
                <a:srgbClr val="002060"/>
              </a:solidFill>
              <a:latin typeface="Bookman Old Style" panose="02050604050505020204" pitchFamily="18" charset="0"/>
            </a:endParaRPr>
          </a:p>
        </p:txBody>
      </p:sp>
      <p:sp>
        <p:nvSpPr>
          <p:cNvPr id="6" name="Téglalap 5">
            <a:hlinkClick r:id="rId3"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10" name="Téglalap 9">
            <a:hlinkClick r:id="rId4"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1" name="Téglalap 10">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2" name="Téglalap 11">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pic>
        <p:nvPicPr>
          <p:cNvPr id="1026" name="Picture 2" descr="Filozófia - 3. hé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24" y="714985"/>
            <a:ext cx="746042" cy="909807"/>
          </a:xfrm>
          <a:prstGeom prst="rect">
            <a:avLst/>
          </a:prstGeom>
          <a:noFill/>
          <a:extLst>
            <a:ext uri="{909E8E84-426E-40DD-AFC4-6F175D3DCCD1}">
              <a14:hiddenFill xmlns:a14="http://schemas.microsoft.com/office/drawing/2010/main">
                <a:solidFill>
                  <a:srgbClr val="FFFFFF"/>
                </a:solidFill>
              </a14:hiddenFill>
            </a:ext>
          </a:extLst>
        </p:spPr>
      </p:pic>
      <p:sp>
        <p:nvSpPr>
          <p:cNvPr id="14" name="Tartalom helye 2"/>
          <p:cNvSpPr txBox="1">
            <a:spLocks/>
          </p:cNvSpPr>
          <p:nvPr/>
        </p:nvSpPr>
        <p:spPr>
          <a:xfrm>
            <a:off x="206733" y="1624793"/>
            <a:ext cx="6711517" cy="3483317"/>
          </a:xfrm>
          <a:prstGeom prst="rect">
            <a:avLst/>
          </a:prstGeom>
        </p:spPr>
        <p:txBody>
          <a:bodyPr vert="horz" lIns="91440" tIns="45720" rIns="91440" bIns="45720" rtlCol="0">
            <a:noAutofit/>
          </a:bodyPr>
          <a:lst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a:lstStyle>
          <a:p>
            <a:pPr marL="0" indent="0" algn="just">
              <a:buFont typeface="Arial" panose="020B0604020202020204" pitchFamily="34" charset="0"/>
              <a:buNone/>
            </a:pPr>
            <a:r>
              <a:rPr lang="hu-HU" sz="1100" dirty="0" smtClean="0">
                <a:solidFill>
                  <a:srgbClr val="002060"/>
                </a:solidFill>
                <a:latin typeface="Bookman Old Style" panose="02050604050505020204" pitchFamily="18" charset="0"/>
              </a:rPr>
              <a:t>A műszaki energetikában pedig az energia </a:t>
            </a:r>
            <a:r>
              <a:rPr lang="hu-HU" sz="1100" i="1" dirty="0" smtClean="0">
                <a:solidFill>
                  <a:srgbClr val="002060"/>
                </a:solidFill>
                <a:latin typeface="Bookman Old Style" panose="02050604050505020204" pitchFamily="18" charset="0"/>
              </a:rPr>
              <a:t>működés, tevékenység, hatásosság, hatóerő, tetterő </a:t>
            </a:r>
            <a:r>
              <a:rPr lang="hu-HU" sz="1100" dirty="0" smtClean="0">
                <a:solidFill>
                  <a:srgbClr val="002060"/>
                </a:solidFill>
                <a:latin typeface="Bookman Old Style" panose="02050604050505020204" pitchFamily="18" charset="0"/>
              </a:rPr>
              <a:t>jelentéssel bír leginkább, amelyet a használatos mértékegységek is jól érzékeltetnek: J, </a:t>
            </a:r>
            <a:r>
              <a:rPr lang="hu-HU" sz="1100" dirty="0" err="1" smtClean="0">
                <a:solidFill>
                  <a:srgbClr val="002060"/>
                </a:solidFill>
                <a:latin typeface="Bookman Old Style" panose="02050604050505020204" pitchFamily="18" charset="0"/>
              </a:rPr>
              <a:t>Wh</a:t>
            </a:r>
            <a:r>
              <a:rPr lang="hu-HU" sz="1100" dirty="0" smtClean="0">
                <a:solidFill>
                  <a:srgbClr val="002060"/>
                </a:solidFill>
                <a:latin typeface="Bookman Old Style" panose="02050604050505020204" pitchFamily="18" charset="0"/>
              </a:rPr>
              <a:t>, LE, </a:t>
            </a:r>
            <a:r>
              <a:rPr lang="hu-HU" sz="1100" dirty="0" err="1" smtClean="0">
                <a:solidFill>
                  <a:srgbClr val="002060"/>
                </a:solidFill>
                <a:latin typeface="Bookman Old Style" panose="02050604050505020204" pitchFamily="18" charset="0"/>
              </a:rPr>
              <a:t>cal</a:t>
            </a:r>
            <a:r>
              <a:rPr lang="hu-HU" sz="1100" dirty="0" smtClean="0">
                <a:solidFill>
                  <a:srgbClr val="002060"/>
                </a:solidFill>
                <a:latin typeface="Bookman Old Style" panose="02050604050505020204" pitchFamily="18" charset="0"/>
              </a:rPr>
              <a:t>, stb. Tulajdonképpen az anyagi rendszerek állapotára jellemző skalármennyiség. Egy </a:t>
            </a:r>
            <a:r>
              <a:rPr lang="hu-HU" sz="1100" dirty="0" smtClean="0">
                <a:solidFill>
                  <a:srgbClr val="002060"/>
                </a:solidFill>
                <a:latin typeface="Bookman Old Style" panose="02050604050505020204" pitchFamily="18" charset="0"/>
                <a:hlinkClick r:id="rId6" action="ppaction://hlinksldjump"/>
              </a:rPr>
              <a:t>rendszer</a:t>
            </a:r>
            <a:r>
              <a:rPr lang="hu-HU" sz="1100" dirty="0" smtClean="0">
                <a:solidFill>
                  <a:srgbClr val="002060"/>
                </a:solidFill>
                <a:latin typeface="Bookman Old Style" panose="02050604050505020204" pitchFamily="18" charset="0"/>
              </a:rPr>
              <a:t> bármely állapotához pedig az állapothatározók egyértékű skalár függvénye (energiafüggvény) rendelhető, vagyis az energia értéke a felhasználhatóságát, a tetszőleges energiaformává történő átalakíthatóságát </a:t>
            </a:r>
            <a:r>
              <a:rPr lang="hu-HU" sz="1100" dirty="0" err="1" smtClean="0">
                <a:solidFill>
                  <a:srgbClr val="002060"/>
                </a:solidFill>
                <a:latin typeface="Bookman Old Style" panose="02050604050505020204" pitchFamily="18" charset="0"/>
              </a:rPr>
              <a:t>jellemzi</a:t>
            </a:r>
            <a:r>
              <a:rPr lang="hu-HU" sz="1100" dirty="0" smtClean="0">
                <a:solidFill>
                  <a:srgbClr val="002060"/>
                </a:solidFill>
                <a:latin typeface="Bookman Old Style" panose="02050604050505020204" pitchFamily="18" charset="0"/>
              </a:rPr>
              <a:t>. Itt meg kell jegyezni azonban, hogy a természetben minden a lehető legstabilabb (legkisebb energiájú) állapot elérésére törekszik. Ez az </a:t>
            </a:r>
            <a:r>
              <a:rPr lang="hu-HU" sz="1100" b="1" dirty="0" smtClean="0">
                <a:solidFill>
                  <a:srgbClr val="002060"/>
                </a:solidFill>
                <a:effectLst>
                  <a:outerShdw blurRad="38100" dist="38100" dir="2700000" algn="tl">
                    <a:srgbClr val="000000">
                      <a:alpha val="43137"/>
                    </a:srgbClr>
                  </a:outerShdw>
                </a:effectLst>
                <a:latin typeface="Bookman Old Style" panose="02050604050505020204" pitchFamily="18" charset="0"/>
              </a:rPr>
              <a:t>energiaminimumra való törekvés elve</a:t>
            </a:r>
            <a:r>
              <a:rPr lang="hu-HU" sz="1100" dirty="0" smtClean="0">
                <a:solidFill>
                  <a:srgbClr val="002060"/>
                </a:solidFill>
                <a:latin typeface="Bookman Old Style" panose="02050604050505020204" pitchFamily="18" charset="0"/>
              </a:rPr>
              <a:t>. Legyünk erre mindig figyelemmel.</a:t>
            </a:r>
          </a:p>
          <a:p>
            <a:pPr marL="0" indent="0" algn="just">
              <a:buFont typeface="Arial" panose="020B0604020202020204" pitchFamily="34" charset="0"/>
              <a:buNone/>
            </a:pPr>
            <a:r>
              <a:rPr lang="hu-HU" sz="1100" dirty="0" smtClean="0">
                <a:solidFill>
                  <a:srgbClr val="002060"/>
                </a:solidFill>
                <a:latin typeface="Bookman Old Style" panose="02050604050505020204" pitchFamily="18" charset="0"/>
              </a:rPr>
              <a:t>Az energiához kapcsolódó jeles napok:</a:t>
            </a:r>
          </a:p>
          <a:p>
            <a:pPr algn="just">
              <a:spcBef>
                <a:spcPts val="300"/>
              </a:spcBef>
              <a:buFontTx/>
              <a:buChar char="-"/>
            </a:pPr>
            <a:r>
              <a:rPr lang="hu-HU" sz="1100" dirty="0" smtClean="0">
                <a:solidFill>
                  <a:srgbClr val="002060"/>
                </a:solidFill>
                <a:latin typeface="Bookman Old Style" panose="02050604050505020204" pitchFamily="18" charset="0"/>
              </a:rPr>
              <a:t>Energiahatékonysági Világnap – március 05. (1998 óta, első nemzetközi </a:t>
            </a:r>
            <a:r>
              <a:rPr lang="hu-HU" sz="1100" dirty="0">
                <a:solidFill>
                  <a:srgbClr val="002060"/>
                </a:solidFill>
                <a:latin typeface="Bookman Old Style" panose="02050604050505020204" pitchFamily="18" charset="0"/>
              </a:rPr>
              <a:t>energiahatékonysági </a:t>
            </a:r>
            <a:r>
              <a:rPr lang="hu-HU" sz="1100" dirty="0" smtClean="0">
                <a:solidFill>
                  <a:srgbClr val="002060"/>
                </a:solidFill>
                <a:latin typeface="Bookman Old Style" panose="02050604050505020204" pitchFamily="18" charset="0"/>
              </a:rPr>
              <a:t>konferencia)</a:t>
            </a:r>
          </a:p>
          <a:p>
            <a:pPr algn="just">
              <a:spcBef>
                <a:spcPts val="300"/>
              </a:spcBef>
              <a:buFontTx/>
              <a:buChar char="-"/>
            </a:pPr>
            <a:r>
              <a:rPr lang="hu-HU" sz="1100" dirty="0">
                <a:solidFill>
                  <a:srgbClr val="002060"/>
                </a:solidFill>
                <a:latin typeface="Bookman Old Style" panose="02050604050505020204" pitchFamily="18" charset="0"/>
              </a:rPr>
              <a:t>Nemzetközi Energiatakarékossági Világnap – március 06. </a:t>
            </a:r>
            <a:endParaRPr lang="hu-HU" sz="1100" dirty="0" smtClean="0">
              <a:solidFill>
                <a:srgbClr val="002060"/>
              </a:solidFill>
              <a:latin typeface="Bookman Old Style" panose="02050604050505020204" pitchFamily="18" charset="0"/>
            </a:endParaRPr>
          </a:p>
          <a:p>
            <a:pPr algn="just">
              <a:spcBef>
                <a:spcPts val="300"/>
              </a:spcBef>
              <a:buFontTx/>
              <a:buChar char="-"/>
            </a:pPr>
            <a:r>
              <a:rPr lang="hu-HU" sz="1100" dirty="0" smtClean="0">
                <a:solidFill>
                  <a:srgbClr val="002060"/>
                </a:solidFill>
                <a:latin typeface="Bookman Old Style" panose="02050604050505020204" pitchFamily="18" charset="0"/>
              </a:rPr>
              <a:t>Föld órája – 2022. március 26. 20:30 (március utolsó vagy utolsó előtti szombatja (ha nagyszombat arra a napra esik</a:t>
            </a:r>
            <a:r>
              <a:rPr lang="hu-HU" sz="1100" dirty="0">
                <a:solidFill>
                  <a:srgbClr val="002060"/>
                </a:solidFill>
                <a:latin typeface="Bookman Old Style" panose="02050604050505020204" pitchFamily="18" charset="0"/>
              </a:rPr>
              <a:t>)</a:t>
            </a:r>
            <a:r>
              <a:rPr lang="hu-HU" sz="1100" dirty="0" smtClean="0">
                <a:solidFill>
                  <a:srgbClr val="002060"/>
                </a:solidFill>
                <a:latin typeface="Bookman Old Style" panose="02050604050505020204" pitchFamily="18" charset="0"/>
              </a:rPr>
              <a:t>, a kezdeményezés 2007-ben indult)</a:t>
            </a:r>
          </a:p>
          <a:p>
            <a:pPr algn="just">
              <a:spcBef>
                <a:spcPts val="300"/>
              </a:spcBef>
              <a:buFontTx/>
              <a:buChar char="-"/>
            </a:pPr>
            <a:r>
              <a:rPr lang="hu-HU" sz="1100" dirty="0" smtClean="0">
                <a:solidFill>
                  <a:srgbClr val="002060"/>
                </a:solidFill>
                <a:latin typeface="Bookman Old Style" panose="02050604050505020204" pitchFamily="18" charset="0"/>
              </a:rPr>
              <a:t>Újrahasznosítás Világnapja – március 18. (2018 óta)</a:t>
            </a:r>
          </a:p>
          <a:p>
            <a:pPr algn="just">
              <a:spcBef>
                <a:spcPts val="300"/>
              </a:spcBef>
              <a:buFontTx/>
              <a:buChar char="-"/>
            </a:pPr>
            <a:r>
              <a:rPr lang="hu-HU" sz="1100" dirty="0" smtClean="0">
                <a:solidFill>
                  <a:srgbClr val="002060"/>
                </a:solidFill>
                <a:latin typeface="Bookman Old Style" panose="02050604050505020204" pitchFamily="18" charset="0"/>
              </a:rPr>
              <a:t>Környezetvédelmi Világnap – június 05. (1972 óta, Stockholm, első környezetvédelmi világkonferencia)</a:t>
            </a:r>
          </a:p>
          <a:p>
            <a:pPr algn="just">
              <a:spcBef>
                <a:spcPts val="300"/>
              </a:spcBef>
              <a:buFontTx/>
              <a:buChar char="-"/>
            </a:pPr>
            <a:r>
              <a:rPr lang="hu-HU" sz="1100" dirty="0" smtClean="0">
                <a:solidFill>
                  <a:srgbClr val="002060"/>
                </a:solidFill>
                <a:latin typeface="Bookman Old Style" panose="02050604050505020204" pitchFamily="18" charset="0"/>
              </a:rPr>
              <a:t>Globális Túlfogyasztás Napja – változó (2003 óta, amikorra elhasználjuk a Föld egy évre elegendő erőforrásait, pl. 2022-ben júl. 28.)</a:t>
            </a:r>
          </a:p>
          <a:p>
            <a:pPr algn="just">
              <a:spcBef>
                <a:spcPts val="300"/>
              </a:spcBef>
              <a:buFontTx/>
              <a:buChar char="-"/>
            </a:pPr>
            <a:r>
              <a:rPr lang="hu-HU" sz="1100" dirty="0" smtClean="0">
                <a:solidFill>
                  <a:srgbClr val="002060"/>
                </a:solidFill>
                <a:latin typeface="Bookman Old Style" panose="02050604050505020204" pitchFamily="18" charset="0"/>
              </a:rPr>
              <a:t>Európai Hulladékcsökkentési hét – november utolsó hete</a:t>
            </a:r>
          </a:p>
        </p:txBody>
      </p:sp>
    </p:spTree>
    <p:extLst>
      <p:ext uri="{BB962C8B-B14F-4D97-AF65-F5344CB8AC3E}">
        <p14:creationId xmlns:p14="http://schemas.microsoft.com/office/powerpoint/2010/main" val="2517340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6"/>
          <p:cNvSpPr>
            <a:spLocks noGrp="1"/>
          </p:cNvSpPr>
          <p:nvPr>
            <p:ph type="sldNum" sz="quarter" idx="12"/>
          </p:nvPr>
        </p:nvSpPr>
        <p:spPr/>
        <p:txBody>
          <a:bodyPr/>
          <a:lstStyle/>
          <a:p>
            <a:fld id="{192B002B-B781-45B3-BB32-AFC9CEE44CF6}" type="slidenum">
              <a:rPr lang="hu-HU" smtClean="0"/>
              <a:t>9</a:t>
            </a:fld>
            <a:endParaRPr lang="hu-HU"/>
          </a:p>
        </p:txBody>
      </p:sp>
      <p:sp>
        <p:nvSpPr>
          <p:cNvPr id="9" name="Tartalom helye 2"/>
          <p:cNvSpPr>
            <a:spLocks noGrp="1"/>
          </p:cNvSpPr>
          <p:nvPr>
            <p:ph idx="1"/>
          </p:nvPr>
        </p:nvSpPr>
        <p:spPr>
          <a:xfrm>
            <a:off x="338667" y="296333"/>
            <a:ext cx="6510866" cy="4687224"/>
          </a:xfrm>
        </p:spPr>
        <p:txBody>
          <a:bodyPr>
            <a:normAutofit/>
          </a:bodyPr>
          <a:lstStyle/>
          <a:p>
            <a:pPr marL="0" indent="0" algn="just">
              <a:buNone/>
            </a:pPr>
            <a:r>
              <a:rPr lang="hu-HU" sz="1100" dirty="0" smtClean="0">
                <a:solidFill>
                  <a:srgbClr val="002060"/>
                </a:solidFill>
                <a:latin typeface="Bookman Old Style" panose="02050604050505020204" pitchFamily="18" charset="0"/>
              </a:rPr>
              <a:t>Az </a:t>
            </a:r>
            <a:r>
              <a:rPr lang="hu-HU" sz="1100" dirty="0" err="1" smtClean="0">
                <a:solidFill>
                  <a:srgbClr val="002060"/>
                </a:solidFill>
                <a:latin typeface="Bookman Old Style" panose="02050604050505020204" pitchFamily="18" charset="0"/>
                <a:hlinkClick r:id="rId2"/>
              </a:rPr>
              <a:t>Ortelius</a:t>
            </a:r>
            <a:r>
              <a:rPr lang="hu-HU" sz="1100" dirty="0" smtClean="0">
                <a:solidFill>
                  <a:srgbClr val="002060"/>
                </a:solidFill>
                <a:latin typeface="Bookman Old Style" panose="02050604050505020204" pitchFamily="18" charset="0"/>
                <a:hlinkClick r:id="rId2"/>
              </a:rPr>
              <a:t>-féle tudományági besorolás</a:t>
            </a:r>
            <a:r>
              <a:rPr lang="hu-HU" sz="1100" dirty="0" smtClean="0">
                <a:solidFill>
                  <a:srgbClr val="002060"/>
                </a:solidFill>
                <a:latin typeface="Bookman Old Style" panose="02050604050505020204" pitchFamily="18" charset="0"/>
              </a:rPr>
              <a:t> szerint a Műszaki tudományokhoz tartozóan a</a:t>
            </a:r>
            <a:r>
              <a:rPr lang="hu-HU" sz="1100" dirty="0">
                <a:solidFill>
                  <a:srgbClr val="002060"/>
                </a:solidFill>
                <a:latin typeface="Bookman Old Style" panose="02050604050505020204" pitchFamily="18" charset="0"/>
              </a:rPr>
              <a:t> </a:t>
            </a:r>
            <a:r>
              <a:rPr lang="hu-HU" sz="1100" dirty="0" smtClean="0">
                <a:solidFill>
                  <a:srgbClr val="002060"/>
                </a:solidFill>
                <a:latin typeface="Bookman Old Style" panose="02050604050505020204" pitchFamily="18" charset="0"/>
              </a:rPr>
              <a:t>Technológiai eljárások tartalmazzák az Energetikai technológiák többségét.</a:t>
            </a:r>
          </a:p>
          <a:p>
            <a:pPr marL="0" indent="0" algn="just">
              <a:buNone/>
            </a:pPr>
            <a:r>
              <a:rPr lang="hu-HU" sz="1100" dirty="0" smtClean="0">
                <a:solidFill>
                  <a:srgbClr val="002060"/>
                </a:solidFill>
                <a:latin typeface="Bookman Old Style" panose="02050604050505020204" pitchFamily="18" charset="0"/>
              </a:rPr>
              <a:t>Az alaptechnológiák kidolgozása kétségkívül a </a:t>
            </a:r>
            <a:r>
              <a:rPr lang="hu-HU" sz="1100" dirty="0">
                <a:solidFill>
                  <a:srgbClr val="002060"/>
                </a:solidFill>
                <a:latin typeface="Bookman Old Style" panose="02050604050505020204" pitchFamily="18" charset="0"/>
              </a:rPr>
              <a:t>műszaki </a:t>
            </a:r>
            <a:r>
              <a:rPr lang="hu-HU" sz="1100" dirty="0" smtClean="0">
                <a:solidFill>
                  <a:srgbClr val="002060"/>
                </a:solidFill>
                <a:latin typeface="Bookman Old Style" panose="02050604050505020204" pitchFamily="18" charset="0"/>
              </a:rPr>
              <a:t>mérnöktársadalom nagyjainak munkásságához kapcsolódik. Ezeket felhasználva és </a:t>
            </a:r>
            <a:r>
              <a:rPr lang="hu-HU" sz="1100" dirty="0" err="1" smtClean="0">
                <a:solidFill>
                  <a:srgbClr val="002060"/>
                </a:solidFill>
                <a:latin typeface="Bookman Old Style" panose="02050604050505020204" pitchFamily="18" charset="0"/>
                <a:hlinkClick r:id="rId3" action="ppaction://hlinksldjump"/>
              </a:rPr>
              <a:t>episztemikus</a:t>
            </a:r>
            <a:r>
              <a:rPr lang="hu-HU" sz="1100" dirty="0" smtClean="0">
                <a:solidFill>
                  <a:srgbClr val="002060"/>
                </a:solidFill>
                <a:latin typeface="Bookman Old Style" panose="02050604050505020204" pitchFamily="18" charset="0"/>
              </a:rPr>
              <a:t> tudást feltételezve pedig formálható az energetikai rendszer. Amely rendszerben egyetlen </a:t>
            </a:r>
            <a:r>
              <a:rPr lang="hu-HU" sz="1100" b="1" dirty="0" smtClean="0">
                <a:solidFill>
                  <a:srgbClr val="000066"/>
                </a:solidFill>
                <a:effectLst>
                  <a:outerShdw blurRad="38100" dist="38100" dir="2700000" algn="tl">
                    <a:srgbClr val="000000">
                      <a:alpha val="43137"/>
                    </a:srgbClr>
                  </a:outerShdw>
                </a:effectLst>
                <a:latin typeface="Bookman Old Style" panose="02050604050505020204" pitchFamily="18" charset="0"/>
              </a:rPr>
              <a:t>elemet</a:t>
            </a:r>
            <a:r>
              <a:rPr lang="hu-HU" sz="1100" dirty="0" smtClean="0">
                <a:solidFill>
                  <a:srgbClr val="002060"/>
                </a:solidFill>
                <a:latin typeface="Bookman Old Style" panose="02050604050505020204" pitchFamily="18" charset="0"/>
              </a:rPr>
              <a:t> változtatva átalakítások, átszervezések végezhetők, míg két-három elem megváltoztatása már </a:t>
            </a:r>
            <a:r>
              <a:rPr lang="hu-HU" sz="1100" b="1" dirty="0">
                <a:solidFill>
                  <a:srgbClr val="000066"/>
                </a:solidFill>
                <a:effectLst>
                  <a:outerShdw blurRad="38100" dist="38100" dir="2700000" algn="tl">
                    <a:srgbClr val="000000">
                      <a:alpha val="43137"/>
                    </a:srgbClr>
                  </a:outerShdw>
                </a:effectLst>
                <a:latin typeface="Bookman Old Style" panose="02050604050505020204" pitchFamily="18" charset="0"/>
              </a:rPr>
              <a:t>szerkezeti</a:t>
            </a:r>
            <a:r>
              <a:rPr lang="hu-HU" sz="1100" dirty="0" smtClean="0">
                <a:solidFill>
                  <a:srgbClr val="002060"/>
                </a:solidFill>
                <a:latin typeface="Bookman Old Style" panose="02050604050505020204" pitchFamily="18" charset="0"/>
              </a:rPr>
              <a:t> változásokat indukál. Ennél több elemre irányuló egyidejű beavatkozás pedig </a:t>
            </a:r>
            <a:r>
              <a:rPr lang="hu-HU" sz="1100" b="1" dirty="0">
                <a:solidFill>
                  <a:srgbClr val="000066"/>
                </a:solidFill>
                <a:effectLst>
                  <a:outerShdw blurRad="38100" dist="38100" dir="2700000" algn="tl">
                    <a:srgbClr val="000000">
                      <a:alpha val="43137"/>
                    </a:srgbClr>
                  </a:outerShdw>
                </a:effectLst>
                <a:latin typeface="Bookman Old Style" panose="02050604050505020204" pitchFamily="18" charset="0"/>
              </a:rPr>
              <a:t>rendszerszintű</a:t>
            </a:r>
            <a:r>
              <a:rPr lang="hu-HU" sz="1100" dirty="0" smtClean="0">
                <a:solidFill>
                  <a:srgbClr val="002060"/>
                </a:solidFill>
                <a:latin typeface="Bookman Old Style" panose="02050604050505020204" pitchFamily="18" charset="0"/>
              </a:rPr>
              <a:t> változással jár.</a:t>
            </a:r>
          </a:p>
          <a:p>
            <a:pPr marL="0" indent="0" algn="just">
              <a:buNone/>
            </a:pPr>
            <a:r>
              <a:rPr lang="hu-HU" sz="1100" dirty="0">
                <a:solidFill>
                  <a:srgbClr val="002060"/>
                </a:solidFill>
                <a:latin typeface="Bookman Old Style" panose="02050604050505020204" pitchFamily="18" charset="0"/>
              </a:rPr>
              <a:t>M</a:t>
            </a:r>
            <a:r>
              <a:rPr lang="hu-HU" sz="1100" dirty="0" smtClean="0">
                <a:solidFill>
                  <a:srgbClr val="002060"/>
                </a:solidFill>
                <a:latin typeface="Bookman Old Style" panose="02050604050505020204" pitchFamily="18" charset="0"/>
              </a:rPr>
              <a:t>ind az energiatermelési, mind pedig az energiafelhasználási területeken naprakész információkkal </a:t>
            </a:r>
            <a:r>
              <a:rPr lang="hu-HU" sz="1100" dirty="0">
                <a:solidFill>
                  <a:srgbClr val="002060"/>
                </a:solidFill>
                <a:latin typeface="Bookman Old Style" panose="02050604050505020204" pitchFamily="18" charset="0"/>
              </a:rPr>
              <a:t>bíró fontosabb hazai energetikai </a:t>
            </a:r>
            <a:r>
              <a:rPr lang="hu-HU" sz="1100" dirty="0" smtClean="0">
                <a:solidFill>
                  <a:srgbClr val="002060"/>
                </a:solidFill>
                <a:latin typeface="Bookman Old Style" panose="02050604050505020204" pitchFamily="18" charset="0"/>
              </a:rPr>
              <a:t>testületek:</a:t>
            </a:r>
            <a:endParaRPr lang="hu-HU" sz="1100" dirty="0">
              <a:solidFill>
                <a:srgbClr val="002060"/>
              </a:solidFill>
              <a:latin typeface="Bookman Old Style" panose="02050604050505020204" pitchFamily="18" charset="0"/>
            </a:endParaRPr>
          </a:p>
          <a:p>
            <a:pPr marL="0" indent="0" algn="ctr">
              <a:buNone/>
            </a:pPr>
            <a:r>
              <a:rPr lang="hu-HU" sz="1100" dirty="0" smtClean="0">
                <a:solidFill>
                  <a:srgbClr val="002060"/>
                </a:solidFill>
                <a:latin typeface="Bookman Old Style" panose="02050604050505020204" pitchFamily="18" charset="0"/>
              </a:rPr>
              <a:t>Magyar Tudományos Akadémia</a:t>
            </a:r>
          </a:p>
          <a:p>
            <a:pPr marL="0" indent="0" algn="ctr">
              <a:buNone/>
            </a:pPr>
            <a:r>
              <a:rPr lang="hu-HU" sz="1100" dirty="0">
                <a:solidFill>
                  <a:srgbClr val="002060"/>
                </a:solidFill>
                <a:latin typeface="Bookman Old Style" panose="02050604050505020204" pitchFamily="18" charset="0"/>
              </a:rPr>
              <a:t>(</a:t>
            </a:r>
            <a:r>
              <a:rPr lang="hu-HU" sz="1100" dirty="0" smtClean="0">
                <a:solidFill>
                  <a:srgbClr val="002060"/>
                </a:solidFill>
                <a:latin typeface="Bookman Old Style" panose="02050604050505020204" pitchFamily="18" charset="0"/>
              </a:rPr>
              <a:t>VI. Műszaki Tudományok Osztálya, Energetikai Tudományos Bizottság)</a:t>
            </a:r>
          </a:p>
          <a:p>
            <a:pPr marL="0" indent="0" algn="ctr">
              <a:buNone/>
            </a:pPr>
            <a:r>
              <a:rPr lang="hu-HU" sz="1100" dirty="0" smtClean="0">
                <a:solidFill>
                  <a:srgbClr val="002060"/>
                </a:solidFill>
                <a:latin typeface="Bookman Old Style" panose="02050604050505020204" pitchFamily="18" charset="0"/>
              </a:rPr>
              <a:t>(</a:t>
            </a:r>
            <a:r>
              <a:rPr lang="hu-HU" sz="1100" dirty="0" smtClean="0">
                <a:solidFill>
                  <a:srgbClr val="002060"/>
                </a:solidFill>
                <a:latin typeface="Bookman Old Style" panose="02050604050505020204" pitchFamily="18" charset="0"/>
                <a:hlinkClick r:id="rId4"/>
              </a:rPr>
              <a:t>https</a:t>
            </a:r>
            <a:r>
              <a:rPr lang="hu-HU" sz="1100" dirty="0">
                <a:solidFill>
                  <a:srgbClr val="002060"/>
                </a:solidFill>
                <a:latin typeface="Bookman Old Style" panose="02050604050505020204" pitchFamily="18" charset="0"/>
                <a:hlinkClick r:id="rId4"/>
              </a:rPr>
              <a:t>://</a:t>
            </a:r>
            <a:r>
              <a:rPr lang="hu-HU" sz="1100" dirty="0" smtClean="0">
                <a:solidFill>
                  <a:srgbClr val="002060"/>
                </a:solidFill>
                <a:latin typeface="Bookman Old Style" panose="02050604050505020204" pitchFamily="18" charset="0"/>
                <a:hlinkClick r:id="rId4"/>
              </a:rPr>
              <a:t>mta.hu/vi-osztaly/tudomanyos-bizottsagok-105558#energetikai_tudomanyos_bizottsag</a:t>
            </a:r>
            <a:r>
              <a:rPr lang="hu-HU" sz="1100" dirty="0" smtClean="0">
                <a:solidFill>
                  <a:srgbClr val="002060"/>
                </a:solidFill>
                <a:latin typeface="Bookman Old Style" panose="02050604050505020204" pitchFamily="18" charset="0"/>
              </a:rPr>
              <a:t>)  </a:t>
            </a:r>
          </a:p>
          <a:p>
            <a:pPr marL="0" indent="0" algn="ctr">
              <a:buNone/>
            </a:pPr>
            <a:endParaRPr lang="hu-HU" sz="1100" dirty="0" smtClean="0">
              <a:solidFill>
                <a:srgbClr val="002060"/>
              </a:solidFill>
              <a:latin typeface="Bookman Old Style" panose="02050604050505020204" pitchFamily="18" charset="0"/>
            </a:endParaRPr>
          </a:p>
          <a:p>
            <a:pPr marL="0" indent="0" algn="ctr">
              <a:buNone/>
            </a:pPr>
            <a:r>
              <a:rPr lang="hu-HU" sz="1100" dirty="0" smtClean="0">
                <a:solidFill>
                  <a:srgbClr val="002060"/>
                </a:solidFill>
                <a:latin typeface="Bookman Old Style" panose="02050604050505020204" pitchFamily="18" charset="0"/>
              </a:rPr>
              <a:t>Magyar Mérnöki Kamara Energetikai Tagozat</a:t>
            </a:r>
          </a:p>
          <a:p>
            <a:pPr marL="0" indent="0" algn="ctr">
              <a:buNone/>
            </a:pPr>
            <a:r>
              <a:rPr lang="hu-HU" sz="1100" dirty="0" smtClean="0">
                <a:solidFill>
                  <a:srgbClr val="002060"/>
                </a:solidFill>
                <a:latin typeface="Bookman Old Style" panose="02050604050505020204" pitchFamily="18" charset="0"/>
              </a:rPr>
              <a:t>(</a:t>
            </a:r>
            <a:r>
              <a:rPr lang="hu-HU" sz="1100" dirty="0" smtClean="0">
                <a:solidFill>
                  <a:srgbClr val="002060"/>
                </a:solidFill>
                <a:latin typeface="Bookman Old Style" panose="02050604050505020204" pitchFamily="18" charset="0"/>
                <a:hlinkClick r:id="rId5"/>
              </a:rPr>
              <a:t>https://energetika.mmk.hu</a:t>
            </a:r>
            <a:r>
              <a:rPr lang="hu-HU" sz="1100" dirty="0" smtClean="0">
                <a:solidFill>
                  <a:srgbClr val="002060"/>
                </a:solidFill>
                <a:latin typeface="Bookman Old Style" panose="02050604050505020204" pitchFamily="18" charset="0"/>
              </a:rPr>
              <a:t>)</a:t>
            </a:r>
          </a:p>
          <a:p>
            <a:pPr marL="0" indent="0" algn="ctr">
              <a:buNone/>
            </a:pPr>
            <a:endParaRPr lang="hu-HU" sz="1100" dirty="0" smtClean="0">
              <a:solidFill>
                <a:srgbClr val="002060"/>
              </a:solidFill>
              <a:latin typeface="Bookman Old Style" panose="02050604050505020204" pitchFamily="18" charset="0"/>
            </a:endParaRPr>
          </a:p>
          <a:p>
            <a:pPr marL="0" indent="0" algn="ctr">
              <a:buNone/>
            </a:pPr>
            <a:r>
              <a:rPr lang="hu-HU" sz="1100" dirty="0" smtClean="0">
                <a:solidFill>
                  <a:srgbClr val="002060"/>
                </a:solidFill>
                <a:latin typeface="Bookman Old Style" panose="02050604050505020204" pitchFamily="18" charset="0"/>
              </a:rPr>
              <a:t>Energiagazdálkodási </a:t>
            </a:r>
            <a:r>
              <a:rPr lang="hu-HU" sz="1100" dirty="0">
                <a:solidFill>
                  <a:srgbClr val="002060"/>
                </a:solidFill>
                <a:latin typeface="Bookman Old Style" panose="02050604050505020204" pitchFamily="18" charset="0"/>
              </a:rPr>
              <a:t>Tudományos </a:t>
            </a:r>
            <a:r>
              <a:rPr lang="hu-HU" sz="1100" dirty="0" smtClean="0">
                <a:solidFill>
                  <a:srgbClr val="002060"/>
                </a:solidFill>
                <a:latin typeface="Bookman Old Style" panose="02050604050505020204" pitchFamily="18" charset="0"/>
              </a:rPr>
              <a:t>Egyesület</a:t>
            </a:r>
          </a:p>
          <a:p>
            <a:pPr marL="0" indent="0" algn="ctr">
              <a:buNone/>
            </a:pPr>
            <a:r>
              <a:rPr lang="hu-HU" sz="1100" dirty="0" smtClean="0">
                <a:solidFill>
                  <a:srgbClr val="002060"/>
                </a:solidFill>
                <a:latin typeface="Bookman Old Style" panose="02050604050505020204" pitchFamily="18" charset="0"/>
              </a:rPr>
              <a:t>(Energiahatékonysági Szakosztály, Energiastratégiai és Szabályozási Szakosztály, Megújuló energia és energiatárolás Szakosztály)</a:t>
            </a:r>
          </a:p>
          <a:p>
            <a:pPr marL="0" indent="0" algn="ctr">
              <a:buNone/>
            </a:pPr>
            <a:r>
              <a:rPr lang="hu-HU" sz="1100" dirty="0" smtClean="0">
                <a:solidFill>
                  <a:srgbClr val="002060"/>
                </a:solidFill>
                <a:latin typeface="Bookman Old Style" panose="02050604050505020204" pitchFamily="18" charset="0"/>
              </a:rPr>
              <a:t>(</a:t>
            </a:r>
            <a:r>
              <a:rPr lang="hu-HU" sz="1100" dirty="0" smtClean="0">
                <a:solidFill>
                  <a:srgbClr val="002060"/>
                </a:solidFill>
                <a:latin typeface="Bookman Old Style" panose="02050604050505020204" pitchFamily="18" charset="0"/>
                <a:hlinkClick r:id="rId6"/>
              </a:rPr>
              <a:t>www.ete-net.hu</a:t>
            </a:r>
            <a:r>
              <a:rPr lang="hu-HU" sz="1100" dirty="0">
                <a:solidFill>
                  <a:srgbClr val="002060"/>
                </a:solidFill>
                <a:latin typeface="Bookman Old Style" panose="02050604050505020204" pitchFamily="18" charset="0"/>
              </a:rPr>
              <a:t>)</a:t>
            </a:r>
          </a:p>
          <a:p>
            <a:pPr marL="0" indent="0" algn="just">
              <a:buNone/>
            </a:pPr>
            <a:endParaRPr lang="hu-HU" sz="1100" dirty="0" smtClean="0">
              <a:solidFill>
                <a:srgbClr val="002060"/>
              </a:solidFill>
              <a:latin typeface="Bookman Old Style" panose="02050604050505020204" pitchFamily="18" charset="0"/>
            </a:endParaRPr>
          </a:p>
        </p:txBody>
      </p:sp>
      <p:sp>
        <p:nvSpPr>
          <p:cNvPr id="5" name="Téglalap 4">
            <a:hlinkClick r:id="rId7" action="ppaction://hlinksldjump"/>
          </p:cNvPr>
          <p:cNvSpPr/>
          <p:nvPr/>
        </p:nvSpPr>
        <p:spPr>
          <a:xfrm>
            <a:off x="2741488" y="5108111"/>
            <a:ext cx="886781"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CÍMOLDAL</a:t>
            </a:r>
            <a:endParaRPr lang="hu-HU" sz="1000" dirty="0">
              <a:effectLst>
                <a:outerShdw blurRad="38100" dist="38100" dir="2700000" algn="tl">
                  <a:srgbClr val="000000">
                    <a:alpha val="43137"/>
                  </a:srgbClr>
                </a:outerShdw>
              </a:effectLst>
            </a:endParaRPr>
          </a:p>
        </p:txBody>
      </p:sp>
      <p:sp>
        <p:nvSpPr>
          <p:cNvPr id="6" name="Téglalap 5">
            <a:hlinkClick r:id="rId8" action="ppaction://hlinksldjump"/>
          </p:cNvPr>
          <p:cNvSpPr/>
          <p:nvPr/>
        </p:nvSpPr>
        <p:spPr>
          <a:xfrm>
            <a:off x="3628269" y="5108110"/>
            <a:ext cx="909223" cy="246221"/>
          </a:xfrm>
          <a:prstGeom prst="rect">
            <a:avLst/>
          </a:prstGeom>
        </p:spPr>
        <p:txBody>
          <a:bodyPr wrap="none">
            <a:spAutoFit/>
          </a:bodyPr>
          <a:lstStyle/>
          <a:p>
            <a:r>
              <a:rPr lang="hu-HU" sz="1000" dirty="0" smtClean="0">
                <a:solidFill>
                  <a:srgbClr val="002060"/>
                </a:solidFill>
                <a:effectLst>
                  <a:outerShdw blurRad="38100" dist="38100" dir="2700000" algn="tl">
                    <a:srgbClr val="000000">
                      <a:alpha val="43137"/>
                    </a:srgbClr>
                  </a:outerShdw>
                </a:effectLst>
                <a:latin typeface="Bookman Old Style" panose="02050604050505020204" pitchFamily="18" charset="0"/>
              </a:rPr>
              <a:t>TARTALOM</a:t>
            </a:r>
            <a:endParaRPr lang="hu-HU" sz="1000" dirty="0">
              <a:effectLst>
                <a:outerShdw blurRad="38100" dist="38100" dir="2700000" algn="tl">
                  <a:srgbClr val="000000">
                    <a:alpha val="43137"/>
                  </a:srgbClr>
                </a:outerShdw>
              </a:effectLst>
            </a:endParaRPr>
          </a:p>
        </p:txBody>
      </p:sp>
      <p:sp>
        <p:nvSpPr>
          <p:cNvPr id="10" name="Téglalap 9">
            <a:hlinkClick r:id="" action="ppaction://hlinkshowjump?jump=previousslide"/>
          </p:cNvPr>
          <p:cNvSpPr/>
          <p:nvPr/>
        </p:nvSpPr>
        <p:spPr>
          <a:xfrm>
            <a:off x="2362134" y="4983557"/>
            <a:ext cx="441146" cy="400110"/>
          </a:xfrm>
          <a:prstGeom prst="rect">
            <a:avLst/>
          </a:prstGeom>
        </p:spPr>
        <p:txBody>
          <a:bodyPr wrap="none">
            <a:spAutoFit/>
          </a:bodyPr>
          <a:lstStyle/>
          <a:p>
            <a:r>
              <a:rPr lang="hu-HU" sz="2000" dirty="0" smtClean="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
        <p:nvSpPr>
          <p:cNvPr id="11" name="Téglalap 10">
            <a:hlinkClick r:id="" action="ppaction://hlinkshowjump?jump=nextslide"/>
          </p:cNvPr>
          <p:cNvSpPr/>
          <p:nvPr/>
        </p:nvSpPr>
        <p:spPr>
          <a:xfrm>
            <a:off x="4475700" y="4996424"/>
            <a:ext cx="441146" cy="400110"/>
          </a:xfrm>
          <a:prstGeom prst="rect">
            <a:avLst/>
          </a:prstGeom>
        </p:spPr>
        <p:txBody>
          <a:bodyPr wrap="none">
            <a:spAutoFit/>
          </a:bodyPr>
          <a:lstStyle/>
          <a:p>
            <a:r>
              <a:rPr lang="hu-HU" sz="2000" dirty="0">
                <a:solidFill>
                  <a:schemeClr val="accent6">
                    <a:lumMod val="75000"/>
                  </a:schemeClr>
                </a:solidFill>
                <a:effectLst>
                  <a:outerShdw blurRad="38100" dist="38100" dir="2700000" algn="tl">
                    <a:srgbClr val="000000">
                      <a:alpha val="43137"/>
                    </a:srgbClr>
                  </a:outerShdw>
                </a:effectLst>
                <a:latin typeface="Bookman Old Style" panose="02050604050505020204" pitchFamily="18" charset="0"/>
                <a:sym typeface="Wingdings" panose="05000000000000000000" pitchFamily="2" charset="2"/>
              </a:rPr>
              <a:t>→</a:t>
            </a:r>
            <a:endParaRPr lang="hu-HU" sz="20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5502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2402</TotalTime>
  <Words>4750</Words>
  <Application>Microsoft Office PowerPoint</Application>
  <PresentationFormat>B5 (ISO) (176x250 mm)</PresentationFormat>
  <Paragraphs>792</Paragraphs>
  <Slides>33</Slides>
  <Notes>0</Notes>
  <HiddenSlides>0</HiddenSlides>
  <MMClips>4</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33</vt:i4>
      </vt:variant>
    </vt:vector>
  </HeadingPairs>
  <TitlesOfParts>
    <vt:vector size="40" baseType="lpstr">
      <vt:lpstr>Arial</vt:lpstr>
      <vt:lpstr>Bookman Old Style</vt:lpstr>
      <vt:lpstr>Calibri</vt:lpstr>
      <vt:lpstr>Calibri Light</vt:lpstr>
      <vt:lpstr>Times New Roman</vt:lpstr>
      <vt:lpstr>Wingdings</vt:lpstr>
      <vt:lpstr>Office-téma</vt:lpstr>
      <vt:lpstr>PowerPoint-bemutató</vt:lpstr>
      <vt:lpstr>PowerPoint-bemutató</vt:lpstr>
      <vt:lpstr>PowerPoint-bemutató</vt:lpstr>
      <vt:lpstr>TARTALOM</vt:lpstr>
      <vt:lpstr>ELŐSZÓ</vt:lpstr>
      <vt:lpstr>1. MI és AZ ENERGIA</vt:lpstr>
      <vt:lpstr>PowerPoint-bemutató</vt:lpstr>
      <vt:lpstr>1.1. Érdekességek az energiáról</vt:lpstr>
      <vt:lpstr>PowerPoint-bemutató</vt:lpstr>
      <vt:lpstr>1.2. Az energetika „világa”</vt:lpstr>
      <vt:lpstr>PowerPoint-bemutató</vt:lpstr>
      <vt:lpstr>2. ENERGIA tanösvény</vt:lpstr>
      <vt:lpstr>2.1. Az energia erdeje</vt:lpstr>
      <vt:lpstr>2.2. Energiarabság</vt:lpstr>
      <vt:lpstr>2.3. Excesszív energiahasználat</vt:lpstr>
      <vt:lpstr>3. A fenntarthatóság</vt:lpstr>
      <vt:lpstr>4. Irány(mutatás)</vt:lpstr>
      <vt:lpstr>PowerPoint-bemutató</vt:lpstr>
      <vt:lpstr>PowerPoint-bemutató</vt:lpstr>
      <vt:lpstr>PowerPoint-bemutató</vt:lpstr>
      <vt:lpstr>6.1. Energiapróba – keresztrejtvény</vt:lpstr>
      <vt:lpstr>6.1. Energiapróba – keresztrejtvény</vt:lpstr>
      <vt:lpstr>6.2. Energiapróba – energialabirintus</vt:lpstr>
      <vt:lpstr>6.2. Energiapróba – energialabirintus</vt:lpstr>
      <vt:lpstr>6.3. energiapróba – párosítás</vt:lpstr>
      <vt:lpstr>6.3. energiapróba – párosítás</vt:lpstr>
      <vt:lpstr>Köszönetnyilvánítás ÉS ÚTRAVALÓ</vt:lpstr>
      <vt:lpstr>böngészde</vt:lpstr>
      <vt:lpstr>böngészde</vt:lpstr>
      <vt:lpstr>böngészde</vt:lpstr>
      <vt:lpstr>zárszó</vt:lpstr>
      <vt:lpstr>befejezésül</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user/1</dc:creator>
  <cp:lastModifiedBy>user/1</cp:lastModifiedBy>
  <cp:revision>348</cp:revision>
  <dcterms:created xsi:type="dcterms:W3CDTF">2022-02-02T10:28:43Z</dcterms:created>
  <dcterms:modified xsi:type="dcterms:W3CDTF">2022-11-14T18:52:14Z</dcterms:modified>
</cp:coreProperties>
</file>