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1" r:id="rId3"/>
    <p:sldId id="261" r:id="rId4"/>
    <p:sldId id="267" r:id="rId5"/>
    <p:sldId id="268" r:id="rId6"/>
    <p:sldId id="266" r:id="rId7"/>
    <p:sldId id="25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ltán Víg" initials="ZV" lastIdx="1" clrIdx="0">
    <p:extLst>
      <p:ext uri="{19B8F6BF-5375-455C-9EA6-DF929625EA0E}">
        <p15:presenceInfo xmlns:p15="http://schemas.microsoft.com/office/powerpoint/2012/main" userId="S::zvig@fefa.edu.rs::c0ec4315-cb72-46c4-8976-4dd936f0e376" providerId="AD"/>
      </p:ext>
    </p:extLst>
  </p:cmAuthor>
  <p:cmAuthor id="2" name="Víg Zoltán Dr." initials="VZD" lastIdx="2" clrIdx="1">
    <p:extLst>
      <p:ext uri="{19B8F6BF-5375-455C-9EA6-DF929625EA0E}">
        <p15:presenceInfo xmlns:p15="http://schemas.microsoft.com/office/powerpoint/2012/main" userId="Víg Zoltán D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02T12:09:48.771" idx="1">
    <p:pos x="377" y="206"/>
    <p:text>Source: https://www.evwind.es/2018/08/28/equinor-offshore-floating-wind-turbines-to-power-north-sea-oilfields/64343</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B831-9836-4DF9-9E33-3CCC396EC6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3E3860-90A3-4CDA-A9E6-04C00C25FF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A7EEA6-3CFE-476D-AE9C-E2E976881857}"/>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5" name="Footer Placeholder 4">
            <a:extLst>
              <a:ext uri="{FF2B5EF4-FFF2-40B4-BE49-F238E27FC236}">
                <a16:creationId xmlns:a16="http://schemas.microsoft.com/office/drawing/2014/main" id="{D30E46A0-8768-4974-94F6-95EB16FCF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B7AAB-218F-4584-9D69-71C2C05115D2}"/>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333939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9E6B-2618-463E-84CC-EC216E2ED5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7CE8F-79DE-4D34-A7F3-DD13A1EA78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30977-1EFB-4D61-BA61-D031C464CF68}"/>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5" name="Footer Placeholder 4">
            <a:extLst>
              <a:ext uri="{FF2B5EF4-FFF2-40B4-BE49-F238E27FC236}">
                <a16:creationId xmlns:a16="http://schemas.microsoft.com/office/drawing/2014/main" id="{D412618B-5FF7-4B43-9C82-CA45F99FA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3D893-6840-4CF1-851A-9FBF5C86A52E}"/>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163966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39142-332A-4359-809B-DBED271408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0D0964-5F04-4244-831C-064C1BDA78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C1838-0559-46EE-8AE6-7A988AEF1775}"/>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5" name="Footer Placeholder 4">
            <a:extLst>
              <a:ext uri="{FF2B5EF4-FFF2-40B4-BE49-F238E27FC236}">
                <a16:creationId xmlns:a16="http://schemas.microsoft.com/office/drawing/2014/main" id="{347AD764-E6CC-45CF-B490-757F3F713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90E19-DE13-4825-8808-80D5CE591C55}"/>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3916301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796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3553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9820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100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574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6017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7563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97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1B44-DB91-4180-BC1F-7AF7D324F8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08DED-9A2B-4102-8016-C5F9D7CE1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6DC85-2648-4D9C-8C58-FAA1C02437FA}"/>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5" name="Footer Placeholder 4">
            <a:extLst>
              <a:ext uri="{FF2B5EF4-FFF2-40B4-BE49-F238E27FC236}">
                <a16:creationId xmlns:a16="http://schemas.microsoft.com/office/drawing/2014/main" id="{599EE5CA-9C6C-48F7-91F5-406AC7A98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B65F5-77E6-437E-972F-295927A2BF48}"/>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1360284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942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457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751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8DC4-8D88-4ACC-B205-A786D8BB10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34A14-D606-4BA6-B550-BB03F57F8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3ADD13-A907-4FB6-B77C-D8BDF739EEC5}"/>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5" name="Footer Placeholder 4">
            <a:extLst>
              <a:ext uri="{FF2B5EF4-FFF2-40B4-BE49-F238E27FC236}">
                <a16:creationId xmlns:a16="http://schemas.microsoft.com/office/drawing/2014/main" id="{7DDFA4E7-3390-45E3-9A99-141732758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EBA6D-5CC1-40E7-9A12-1BA5D0002B07}"/>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403852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BDF0-6152-4C8B-BC28-DF92078839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73CE5-9D2B-480D-AEDC-8358E7851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DA5383-BB9D-426A-890D-07F358B70C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413947-7B3D-4854-B562-4B782514AE38}"/>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6" name="Footer Placeholder 5">
            <a:extLst>
              <a:ext uri="{FF2B5EF4-FFF2-40B4-BE49-F238E27FC236}">
                <a16:creationId xmlns:a16="http://schemas.microsoft.com/office/drawing/2014/main" id="{783587AC-74DD-4460-8290-27505135B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B0A90-AA36-4A51-B50B-A62032C05FF9}"/>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200890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4081-A253-460B-89CA-BD08626C1C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3DF32-C0F9-4C48-8ECC-DDA0996294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5E7C4B-725D-4AC9-BE7A-398A69A88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59151-EA16-4BFA-BF09-A373D03664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A74A77-2DD5-4CEA-8AAD-97290CCE7F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BB37B-BE43-467D-BF0F-98425EF05726}"/>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8" name="Footer Placeholder 7">
            <a:extLst>
              <a:ext uri="{FF2B5EF4-FFF2-40B4-BE49-F238E27FC236}">
                <a16:creationId xmlns:a16="http://schemas.microsoft.com/office/drawing/2014/main" id="{5DF89FC7-D0C3-4FE7-97D7-01D5BF1E80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A67BA1-A561-4026-AFE4-69E3F8A9144F}"/>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22464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57C3-5475-4526-9A53-42745500AB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6B9A8-F3C3-4118-B1CA-1E06CF6E9318}"/>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4" name="Footer Placeholder 3">
            <a:extLst>
              <a:ext uri="{FF2B5EF4-FFF2-40B4-BE49-F238E27FC236}">
                <a16:creationId xmlns:a16="http://schemas.microsoft.com/office/drawing/2014/main" id="{B23F7C97-2A54-40FA-B3D2-B424CBA714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88CEC1-F4F5-43B5-997B-8FFE3E8A5268}"/>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81371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F32EB-AC31-47F3-882A-2FB12F088B5B}"/>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3" name="Footer Placeholder 2">
            <a:extLst>
              <a:ext uri="{FF2B5EF4-FFF2-40B4-BE49-F238E27FC236}">
                <a16:creationId xmlns:a16="http://schemas.microsoft.com/office/drawing/2014/main" id="{7E62A017-9BA0-4D74-9DC1-0A36E59E8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BBC2E2-9269-4671-A5CC-8E4986F3610C}"/>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66709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7219-DED8-40D2-93B1-A9708BB56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130CD4-EAC2-4D63-9794-48E4FD273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36E746-F911-479A-8D81-83150AA2D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401A9-EB12-4802-8C48-F2AA149F7099}"/>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6" name="Footer Placeholder 5">
            <a:extLst>
              <a:ext uri="{FF2B5EF4-FFF2-40B4-BE49-F238E27FC236}">
                <a16:creationId xmlns:a16="http://schemas.microsoft.com/office/drawing/2014/main" id="{43617A5C-422E-4D74-8BEA-FA1BC0914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F3D91-5684-4DF3-99E5-0FB37616CDEE}"/>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6532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B4E1-F98B-4BAA-B215-6C13736D5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38E2B-0FB1-4FA6-BDDB-8F6494EA65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E8240C-2F06-41D0-990A-5E4F31DF1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4A37F-E290-444B-B125-7C967935FC1F}"/>
              </a:ext>
            </a:extLst>
          </p:cNvPr>
          <p:cNvSpPr>
            <a:spLocks noGrp="1"/>
          </p:cNvSpPr>
          <p:nvPr>
            <p:ph type="dt" sz="half" idx="10"/>
          </p:nvPr>
        </p:nvSpPr>
        <p:spPr/>
        <p:txBody>
          <a:bodyPr/>
          <a:lstStyle/>
          <a:p>
            <a:fld id="{A08F86CC-A5B9-417D-9283-EEEF08C1633A}" type="datetimeFigureOut">
              <a:rPr lang="en-US" smtClean="0"/>
              <a:t>6/11/2021</a:t>
            </a:fld>
            <a:endParaRPr lang="en-US"/>
          </a:p>
        </p:txBody>
      </p:sp>
      <p:sp>
        <p:nvSpPr>
          <p:cNvPr id="6" name="Footer Placeholder 5">
            <a:extLst>
              <a:ext uri="{FF2B5EF4-FFF2-40B4-BE49-F238E27FC236}">
                <a16:creationId xmlns:a16="http://schemas.microsoft.com/office/drawing/2014/main" id="{58492F54-31C0-4C98-AE03-3F35DEDBA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FFFA60-0EA1-4C55-ADE8-7FB0427A4561}"/>
              </a:ext>
            </a:extLst>
          </p:cNvPr>
          <p:cNvSpPr>
            <a:spLocks noGrp="1"/>
          </p:cNvSpPr>
          <p:nvPr>
            <p:ph type="sldNum" sz="quarter" idx="12"/>
          </p:nvPr>
        </p:nvSpPr>
        <p:spPr/>
        <p:txBody>
          <a:bodyPr/>
          <a:lstStyle/>
          <a:p>
            <a:fld id="{2A191DEC-F8A1-48DF-A1CC-FFA93199D269}" type="slidenum">
              <a:rPr lang="en-US" smtClean="0"/>
              <a:t>‹#›</a:t>
            </a:fld>
            <a:endParaRPr lang="en-US"/>
          </a:p>
        </p:txBody>
      </p:sp>
    </p:spTree>
    <p:extLst>
      <p:ext uri="{BB962C8B-B14F-4D97-AF65-F5344CB8AC3E}">
        <p14:creationId xmlns:p14="http://schemas.microsoft.com/office/powerpoint/2010/main" val="49656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35E21-6D79-4C94-8794-720BB37E9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3E96B2-ED77-43F9-B66D-C8709AE3C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0E964-CD9F-419E-BEFB-B5FE9C931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F86CC-A5B9-417D-9283-EEEF08C1633A}" type="datetimeFigureOut">
              <a:rPr lang="en-US" smtClean="0"/>
              <a:t>6/11/2021</a:t>
            </a:fld>
            <a:endParaRPr lang="en-US"/>
          </a:p>
        </p:txBody>
      </p:sp>
      <p:sp>
        <p:nvSpPr>
          <p:cNvPr id="5" name="Footer Placeholder 4">
            <a:extLst>
              <a:ext uri="{FF2B5EF4-FFF2-40B4-BE49-F238E27FC236}">
                <a16:creationId xmlns:a16="http://schemas.microsoft.com/office/drawing/2014/main" id="{9C7F95FC-FA29-43FF-BBE7-6A6227478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435DBC-6805-4FB3-AB6D-FA11DDDEF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91DEC-F8A1-48DF-A1CC-FFA93199D269}" type="slidenum">
              <a:rPr lang="en-US" smtClean="0"/>
              <a:t>‹#›</a:t>
            </a:fld>
            <a:endParaRPr lang="en-US"/>
          </a:p>
        </p:txBody>
      </p:sp>
    </p:spTree>
    <p:extLst>
      <p:ext uri="{BB962C8B-B14F-4D97-AF65-F5344CB8AC3E}">
        <p14:creationId xmlns:p14="http://schemas.microsoft.com/office/powerpoint/2010/main" val="4026687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6/11/2021</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68886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EBC23A-6D73-4681-9126-A8A73CF044AF}"/>
              </a:ext>
            </a:extLst>
          </p:cNvPr>
          <p:cNvSpPr>
            <a:spLocks noGrp="1"/>
          </p:cNvSpPr>
          <p:nvPr>
            <p:ph type="title"/>
          </p:nvPr>
        </p:nvSpPr>
        <p:spPr>
          <a:xfrm>
            <a:off x="8430411" y="952959"/>
            <a:ext cx="3761590" cy="2153798"/>
          </a:xfrm>
        </p:spPr>
        <p:txBody>
          <a:bodyPr>
            <a:normAutofit/>
          </a:bodyPr>
          <a:lstStyle/>
          <a:p>
            <a:r>
              <a:rPr lang="hu-HU" sz="3600" b="1" dirty="0">
                <a:latin typeface="+mn-lt"/>
              </a:rPr>
              <a:t>International </a:t>
            </a:r>
            <a:br>
              <a:rPr lang="hu-HU" sz="3600" b="1" dirty="0">
                <a:latin typeface="+mn-lt"/>
              </a:rPr>
            </a:br>
            <a:r>
              <a:rPr lang="hu-HU" sz="3600" b="1" dirty="0" err="1">
                <a:latin typeface="+mn-lt"/>
              </a:rPr>
              <a:t>investment</a:t>
            </a:r>
            <a:r>
              <a:rPr lang="hu-HU" sz="3600" b="1" dirty="0">
                <a:latin typeface="+mn-lt"/>
              </a:rPr>
              <a:t> </a:t>
            </a:r>
            <a:br>
              <a:rPr lang="hu-HU" sz="3600" b="1" dirty="0">
                <a:latin typeface="+mn-lt"/>
              </a:rPr>
            </a:br>
            <a:r>
              <a:rPr lang="hu-HU" sz="3600" b="1" dirty="0" err="1">
                <a:latin typeface="+mn-lt"/>
              </a:rPr>
              <a:t>arbitration</a:t>
            </a:r>
            <a:r>
              <a:rPr lang="hu-HU" sz="3600" b="1" dirty="0">
                <a:latin typeface="+mn-lt"/>
              </a:rPr>
              <a:t> </a:t>
            </a:r>
            <a:r>
              <a:rPr lang="hu-HU" sz="3600" b="1" dirty="0" err="1">
                <a:latin typeface="+mn-lt"/>
              </a:rPr>
              <a:t>case</a:t>
            </a:r>
            <a:r>
              <a:rPr lang="hu-HU" sz="3600" b="1" dirty="0">
                <a:latin typeface="+mn-lt"/>
              </a:rPr>
              <a:t> II</a:t>
            </a:r>
          </a:p>
        </p:txBody>
      </p:sp>
      <p:pic>
        <p:nvPicPr>
          <p:cNvPr id="5" name="Kép helye 4">
            <a:extLst>
              <a:ext uri="{FF2B5EF4-FFF2-40B4-BE49-F238E27FC236}">
                <a16:creationId xmlns:a16="http://schemas.microsoft.com/office/drawing/2014/main" id="{1137326E-EE8C-4F5A-9784-EF91FC3D289F}"/>
              </a:ext>
            </a:extLst>
          </p:cNvPr>
          <p:cNvPicPr>
            <a:picLocks noGrp="1" noChangeAspect="1"/>
          </p:cNvPicPr>
          <p:nvPr>
            <p:ph type="pic" idx="1"/>
          </p:nvPr>
        </p:nvPicPr>
        <p:blipFill>
          <a:blip r:embed="rId2"/>
          <a:srcRect l="18339" r="18339"/>
          <a:stretch>
            <a:fillRect/>
          </a:stretch>
        </p:blipFill>
        <p:spPr>
          <a:xfrm>
            <a:off x="544627" y="849639"/>
            <a:ext cx="7885783" cy="4873625"/>
          </a:xfrm>
          <a:prstGeom prst="rect">
            <a:avLst/>
          </a:prstGeom>
        </p:spPr>
      </p:pic>
    </p:spTree>
    <p:extLst>
      <p:ext uri="{BB962C8B-B14F-4D97-AF65-F5344CB8AC3E}">
        <p14:creationId xmlns:p14="http://schemas.microsoft.com/office/powerpoint/2010/main" val="369184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6BDC-DCF2-447F-B5D2-EBDD91C37D2B}"/>
              </a:ext>
            </a:extLst>
          </p:cNvPr>
          <p:cNvSpPr>
            <a:spLocks noGrp="1"/>
          </p:cNvSpPr>
          <p:nvPr>
            <p:ph type="title"/>
          </p:nvPr>
        </p:nvSpPr>
        <p:spPr>
          <a:xfrm>
            <a:off x="838200" y="365125"/>
            <a:ext cx="10515600" cy="1294341"/>
          </a:xfrm>
        </p:spPr>
        <p:txBody>
          <a:bodyPr>
            <a:normAutofit/>
          </a:bodyPr>
          <a:lstStyle/>
          <a:p>
            <a:pPr marL="0" marR="0" lvl="0" indent="0" algn="ctr" defTabSz="914400" rtl="0" eaLnBrk="1" fontAlgn="auto" latinLnBrk="0" hangingPunct="1">
              <a:lnSpc>
                <a:spcPct val="107000"/>
              </a:lnSpc>
              <a:spcBef>
                <a:spcPts val="1000"/>
              </a:spcBef>
              <a:spcAft>
                <a:spcPts val="800"/>
              </a:spcAft>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Investment arbitration case</a:t>
            </a:r>
            <a:br>
              <a:rPr kumimoji="0" lang="hu-HU"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hu-HU"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f</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act</a:t>
            </a:r>
            <a:r>
              <a:rPr kumimoji="0" lang="hu-HU"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a:t>
            </a:r>
            <a:endParaRPr lang="en-US" sz="2800" dirty="0"/>
          </a:p>
        </p:txBody>
      </p:sp>
      <p:sp>
        <p:nvSpPr>
          <p:cNvPr id="3" name="Content Placeholder 2">
            <a:extLst>
              <a:ext uri="{FF2B5EF4-FFF2-40B4-BE49-F238E27FC236}">
                <a16:creationId xmlns:a16="http://schemas.microsoft.com/office/drawing/2014/main" id="{3892FED9-551E-434D-BD98-C14260F267AE}"/>
              </a:ext>
            </a:extLst>
          </p:cNvPr>
          <p:cNvSpPr>
            <a:spLocks noGrp="1"/>
          </p:cNvSpPr>
          <p:nvPr>
            <p:ph idx="1"/>
          </p:nvPr>
        </p:nvSpPr>
        <p:spPr>
          <a:xfrm>
            <a:off x="838200" y="2143125"/>
            <a:ext cx="10515600" cy="4349750"/>
          </a:xfrm>
        </p:spPr>
        <p:txBody>
          <a:bodyPr>
            <a:normAutofit/>
          </a:bodyPr>
          <a:lstStyle/>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Nordland</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nordic</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state party to the Energy Charter Treaty, enacted legislation in 2005 granting special benefits to investors investing into wind turbine electric energy production. Among others, they were exempted from corporate taxes for ten years, and were entitled to state subsidy (50% on each kW of green electricity sold) for 20 years. The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Nordlan</a:t>
            </a: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d State Investment Promotion Agency advertised the new incentives on its webpage at the time.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Following the economic crisis of 2008, the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Nordland</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Parliamen</a:t>
            </a: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t amended the legislation and abridged these benefits, effective from 2010. One of the companies which invested into this sector prior to the crisis was the Hungarian Paprika Ltd. It has spent considerable amount to build the wind turbines and the related infrastructure. The company in its initial business plan relied on the tax break and the subsidy when calculating the return on the investment. Hungary is also party to the Energy Charter Treaty. Therefore, the Hungarian company decided to initiate arbitration against </a:t>
            </a:r>
            <a:r>
              <a:rPr lang="en-US" sz="1800" dirty="0" err="1">
                <a:solidFill>
                  <a:prstClr val="black"/>
                </a:solidFill>
                <a:latin typeface="Calibri" panose="020F0502020204030204" pitchFamily="34" charset="0"/>
                <a:ea typeface="Calibri" panose="020F0502020204030204" pitchFamily="34" charset="0"/>
                <a:cs typeface="Arial" panose="020B0604020202020204" pitchFamily="34" charset="0"/>
              </a:rPr>
              <a:t>Nordland</a:t>
            </a:r>
            <a:r>
              <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rPr>
              <a:t> based on the Treaty.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5" name="Graphic 5" descr="Volume">
            <a:extLst>
              <a:ext uri="{FF2B5EF4-FFF2-40B4-BE49-F238E27FC236}">
                <a16:creationId xmlns:a16="http://schemas.microsoft.com/office/drawing/2014/main" id="{E3AC8A3B-B42F-4F77-9877-A4B9689780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7991" y="726191"/>
            <a:ext cx="424042" cy="424042"/>
          </a:xfrm>
          <a:prstGeom prst="rect">
            <a:avLst/>
          </a:prstGeom>
        </p:spPr>
      </p:pic>
      <p:pic>
        <p:nvPicPr>
          <p:cNvPr id="4" name="Hang 3">
            <a:hlinkClick r:id="" action="ppaction://media"/>
            <a:extLst>
              <a:ext uri="{FF2B5EF4-FFF2-40B4-BE49-F238E27FC236}">
                <a16:creationId xmlns:a16="http://schemas.microsoft.com/office/drawing/2014/main" id="{0586A09C-EB67-46B6-B573-4EC85B3288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021217512"/>
      </p:ext>
    </p:extLst>
  </p:cSld>
  <p:clrMapOvr>
    <a:masterClrMapping/>
  </p:clrMapOvr>
  <mc:AlternateContent xmlns:mc="http://schemas.openxmlformats.org/markup-compatibility/2006">
    <mc:Choice xmlns:p14="http://schemas.microsoft.com/office/powerpoint/2010/main" Requires="p14">
      <p:transition spd="slow" p14:dur="2000" advTm="90496"/>
    </mc:Choice>
    <mc:Fallback>
      <p:transition spd="slow" advTm="90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9308-08F3-4FCE-B19D-8C4BA05FD2D3}"/>
              </a:ext>
            </a:extLst>
          </p:cNvPr>
          <p:cNvSpPr>
            <a:spLocks noGrp="1"/>
          </p:cNvSpPr>
          <p:nvPr>
            <p:ph type="title"/>
          </p:nvPr>
        </p:nvSpPr>
        <p:spPr>
          <a:xfrm>
            <a:off x="838200" y="365125"/>
            <a:ext cx="10515600" cy="1031875"/>
          </a:xfrm>
        </p:spPr>
        <p:txBody>
          <a:bodyPr>
            <a:normAutofit/>
          </a:bodyPr>
          <a:lstStyle/>
          <a:p>
            <a:pPr algn="ctr"/>
            <a:r>
              <a:rPr lang="hu-HU" sz="3200" b="1" dirty="0" err="1">
                <a:latin typeface="+mn-lt"/>
              </a:rPr>
              <a:t>Your</a:t>
            </a:r>
            <a:r>
              <a:rPr lang="hu-HU" sz="3200" b="1" dirty="0">
                <a:latin typeface="+mn-lt"/>
              </a:rPr>
              <a:t> </a:t>
            </a:r>
            <a:r>
              <a:rPr lang="hu-HU" sz="3200" b="1" dirty="0" err="1">
                <a:latin typeface="+mn-lt"/>
              </a:rPr>
              <a:t>task</a:t>
            </a:r>
            <a:endParaRPr lang="en-US" sz="3200" b="1" dirty="0">
              <a:latin typeface="+mn-lt"/>
            </a:endParaRPr>
          </a:p>
        </p:txBody>
      </p:sp>
      <p:sp>
        <p:nvSpPr>
          <p:cNvPr id="3" name="Content Placeholder 2">
            <a:extLst>
              <a:ext uri="{FF2B5EF4-FFF2-40B4-BE49-F238E27FC236}">
                <a16:creationId xmlns:a16="http://schemas.microsoft.com/office/drawing/2014/main" id="{42DA98C6-1D34-41FA-B04C-4DCE02E3AD53}"/>
              </a:ext>
            </a:extLst>
          </p:cNvPr>
          <p:cNvSpPr>
            <a:spLocks noGrp="1"/>
          </p:cNvSpPr>
          <p:nvPr>
            <p:ph idx="1"/>
          </p:nvPr>
        </p:nvSpPr>
        <p:spPr>
          <a:xfrm>
            <a:off x="838200" y="1667933"/>
            <a:ext cx="10515600" cy="4699000"/>
          </a:xfrm>
        </p:spPr>
        <p:txBody>
          <a:bodyPr>
            <a:normAutofit/>
          </a:bodyPr>
          <a:lstStyle/>
          <a:p>
            <a:pPr marL="0" indent="0">
              <a:buNone/>
            </a:pPr>
            <a:r>
              <a:rPr lang="en-US" sz="2200" dirty="0"/>
              <a:t>Please, write a </a:t>
            </a:r>
            <a:r>
              <a:rPr lang="en-US" sz="2200" b="1" dirty="0"/>
              <a:t>request for arbitration </a:t>
            </a:r>
            <a:r>
              <a:rPr lang="en-US" sz="2200" dirty="0"/>
              <a:t>(the Hungarian party being the claimant). The request should contain the following:</a:t>
            </a:r>
          </a:p>
          <a:p>
            <a:r>
              <a:rPr lang="en-US" sz="2200" dirty="0"/>
              <a:t>the name in full, description, address and other contact details of each of the parties</a:t>
            </a:r>
            <a:r>
              <a:rPr lang="hu-HU" sz="2200" dirty="0"/>
              <a:t>,</a:t>
            </a:r>
            <a:endParaRPr lang="en-US" sz="2200" dirty="0"/>
          </a:p>
          <a:p>
            <a:r>
              <a:rPr lang="en-US" sz="2200" dirty="0"/>
              <a:t>the name in full, address and other contact details of any person(s) representing the Claimant in the arbitration</a:t>
            </a:r>
            <a:r>
              <a:rPr lang="hu-HU" sz="2200" dirty="0"/>
              <a:t>,</a:t>
            </a:r>
            <a:endParaRPr lang="en-US" sz="2200" dirty="0"/>
          </a:p>
          <a:p>
            <a:r>
              <a:rPr lang="en-US" sz="2200" dirty="0"/>
              <a:t>a description of the nature and circumstances of the dispute giving rise to the claims and of the basis upon which the claims are made</a:t>
            </a:r>
            <a:r>
              <a:rPr lang="hu-HU" sz="2200" dirty="0"/>
              <a:t>,</a:t>
            </a:r>
            <a:endParaRPr lang="en-US" sz="2200" dirty="0"/>
          </a:p>
          <a:p>
            <a:r>
              <a:rPr lang="en-US" sz="2200" dirty="0"/>
              <a:t>a statement of the relief sought, together with the amounts of any quantified claims and, to the extent possible, an estimate of the monetary value of any other claims</a:t>
            </a:r>
            <a:r>
              <a:rPr lang="hu-HU" sz="2200" dirty="0"/>
              <a:t>,</a:t>
            </a:r>
            <a:endParaRPr lang="en-US" sz="2200" dirty="0"/>
          </a:p>
          <a:p>
            <a:r>
              <a:rPr lang="en-US" sz="2200" dirty="0"/>
              <a:t>any relevant agreements and, in particular, the arbitration agreement(s)</a:t>
            </a:r>
            <a:r>
              <a:rPr lang="hu-HU" sz="2200" dirty="0"/>
              <a:t>,</a:t>
            </a:r>
            <a:endParaRPr lang="en-US" sz="2200" dirty="0"/>
          </a:p>
          <a:p>
            <a:r>
              <a:rPr lang="hu-HU" sz="2200" dirty="0" err="1"/>
              <a:t>nomination</a:t>
            </a:r>
            <a:r>
              <a:rPr lang="hu-HU" sz="2200" dirty="0"/>
              <a:t> of </a:t>
            </a:r>
            <a:r>
              <a:rPr lang="hu-HU" sz="2200" dirty="0" err="1"/>
              <a:t>the</a:t>
            </a:r>
            <a:r>
              <a:rPr lang="hu-HU" sz="2200" dirty="0"/>
              <a:t> </a:t>
            </a:r>
            <a:r>
              <a:rPr lang="hu-HU" sz="2200" dirty="0" err="1"/>
              <a:t>arbitrator</a:t>
            </a:r>
            <a:endParaRPr lang="hu-HU" sz="2200" dirty="0"/>
          </a:p>
          <a:p>
            <a:r>
              <a:rPr lang="hu-HU" sz="2200" dirty="0" err="1"/>
              <a:t>other</a:t>
            </a:r>
            <a:r>
              <a:rPr lang="hu-HU" sz="2200" dirty="0"/>
              <a:t> </a:t>
            </a:r>
            <a:r>
              <a:rPr lang="hu-HU" sz="2200" dirty="0" err="1"/>
              <a:t>proposals</a:t>
            </a:r>
            <a:r>
              <a:rPr lang="hu-HU" sz="2200" dirty="0"/>
              <a:t>.</a:t>
            </a:r>
            <a:endParaRPr lang="en-US" sz="2200" dirty="0"/>
          </a:p>
        </p:txBody>
      </p:sp>
      <p:pic>
        <p:nvPicPr>
          <p:cNvPr id="4" name="Graphic 5" descr="Volume">
            <a:extLst>
              <a:ext uri="{FF2B5EF4-FFF2-40B4-BE49-F238E27FC236}">
                <a16:creationId xmlns:a16="http://schemas.microsoft.com/office/drawing/2014/main" id="{C7F27014-9EC6-4AD2-89A3-2A94CD11C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4591" y="669041"/>
            <a:ext cx="424042" cy="424042"/>
          </a:xfrm>
          <a:prstGeom prst="rect">
            <a:avLst/>
          </a:prstGeom>
        </p:spPr>
      </p:pic>
      <p:pic>
        <p:nvPicPr>
          <p:cNvPr id="5" name="Hang 4">
            <a:hlinkClick r:id="" action="ppaction://media"/>
            <a:extLst>
              <a:ext uri="{FF2B5EF4-FFF2-40B4-BE49-F238E27FC236}">
                <a16:creationId xmlns:a16="http://schemas.microsoft.com/office/drawing/2014/main" id="{DA1DE17C-46DF-47E3-A6E7-7F605825F0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447878475"/>
      </p:ext>
    </p:extLst>
  </p:cSld>
  <p:clrMapOvr>
    <a:masterClrMapping/>
  </p:clrMapOvr>
  <mc:AlternateContent xmlns:mc="http://schemas.openxmlformats.org/markup-compatibility/2006" xmlns:p14="http://schemas.microsoft.com/office/powerpoint/2010/main">
    <mc:Choice Requires="p14">
      <p:transition spd="slow" p14:dur="2000" advTm="58384"/>
    </mc:Choice>
    <mc:Fallback xmlns="">
      <p:transition spd="slow" advTm="58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0E8D-948F-4C07-978E-5D48DD63DB45}"/>
              </a:ext>
            </a:extLst>
          </p:cNvPr>
          <p:cNvSpPr>
            <a:spLocks noGrp="1"/>
          </p:cNvSpPr>
          <p:nvPr>
            <p:ph type="title"/>
          </p:nvPr>
        </p:nvSpPr>
        <p:spPr/>
        <p:txBody>
          <a:bodyPr>
            <a:normAutofit/>
          </a:bodyPr>
          <a:lstStyle/>
          <a:p>
            <a:pPr algn="ctr"/>
            <a:r>
              <a:rPr lang="hu-HU" sz="3200" b="1" dirty="0" err="1">
                <a:latin typeface="+mn-lt"/>
              </a:rPr>
              <a:t>Sources</a:t>
            </a:r>
            <a:endParaRPr lang="en-US" sz="3200" b="1" dirty="0">
              <a:latin typeface="+mn-lt"/>
            </a:endParaRPr>
          </a:p>
        </p:txBody>
      </p:sp>
      <p:sp>
        <p:nvSpPr>
          <p:cNvPr id="3" name="Content Placeholder 2">
            <a:extLst>
              <a:ext uri="{FF2B5EF4-FFF2-40B4-BE49-F238E27FC236}">
                <a16:creationId xmlns:a16="http://schemas.microsoft.com/office/drawing/2014/main" id="{A3B95FBE-9746-4586-96CB-DC1D533930F6}"/>
              </a:ext>
            </a:extLst>
          </p:cNvPr>
          <p:cNvSpPr>
            <a:spLocks noGrp="1"/>
          </p:cNvSpPr>
          <p:nvPr>
            <p:ph idx="1"/>
          </p:nvPr>
        </p:nvSpPr>
        <p:spPr/>
        <p:txBody>
          <a:bodyPr>
            <a:normAutofit/>
          </a:bodyPr>
          <a:lstStyle/>
          <a:p>
            <a:r>
              <a:rPr lang="hu-HU" sz="2400" dirty="0" err="1"/>
              <a:t>Energy</a:t>
            </a:r>
            <a:r>
              <a:rPr lang="hu-HU" sz="2400" dirty="0"/>
              <a:t> Charter </a:t>
            </a:r>
            <a:r>
              <a:rPr lang="hu-HU" sz="2400" dirty="0" err="1"/>
              <a:t>Treaty</a:t>
            </a:r>
            <a:endParaRPr lang="hu-HU" sz="2400" dirty="0"/>
          </a:p>
          <a:p>
            <a:r>
              <a:rPr lang="hu-HU" sz="2400" dirty="0" err="1"/>
              <a:t>Zoltan</a:t>
            </a:r>
            <a:r>
              <a:rPr lang="hu-HU" sz="2400" dirty="0"/>
              <a:t> </a:t>
            </a:r>
            <a:r>
              <a:rPr lang="hu-HU" sz="2400" dirty="0" err="1"/>
              <a:t>Vig</a:t>
            </a:r>
            <a:r>
              <a:rPr lang="hu-HU" sz="2400" dirty="0"/>
              <a:t>, </a:t>
            </a:r>
            <a:r>
              <a:rPr lang="en-US" sz="2400" dirty="0"/>
              <a:t>The fair and equitable treatment requirement and the case law of the Energy Charter Treaty</a:t>
            </a:r>
            <a:r>
              <a:rPr lang="hu-HU" sz="2400" dirty="0"/>
              <a:t>, Szeged, 2021</a:t>
            </a:r>
            <a:endParaRPr lang="en-US" sz="2400" dirty="0"/>
          </a:p>
        </p:txBody>
      </p:sp>
    </p:spTree>
    <p:extLst>
      <p:ext uri="{BB962C8B-B14F-4D97-AF65-F5344CB8AC3E}">
        <p14:creationId xmlns:p14="http://schemas.microsoft.com/office/powerpoint/2010/main" val="207263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1545-600D-4997-9EBF-1EBB388C3EAF}"/>
              </a:ext>
            </a:extLst>
          </p:cNvPr>
          <p:cNvSpPr>
            <a:spLocks noGrp="1"/>
          </p:cNvSpPr>
          <p:nvPr>
            <p:ph type="title"/>
          </p:nvPr>
        </p:nvSpPr>
        <p:spPr>
          <a:xfrm>
            <a:off x="838200" y="895350"/>
            <a:ext cx="10515600" cy="795338"/>
          </a:xfrm>
        </p:spPr>
        <p:txBody>
          <a:bodyPr>
            <a:normAutofit fontScale="90000"/>
          </a:bodyPr>
          <a:lstStyle/>
          <a:p>
            <a:r>
              <a:rPr lang="hu-HU" sz="2800" b="1" dirty="0" err="1">
                <a:latin typeface="+mn-lt"/>
              </a:rPr>
              <a:t>Please</a:t>
            </a:r>
            <a:r>
              <a:rPr lang="hu-HU" sz="2800" b="1" dirty="0">
                <a:latin typeface="+mn-lt"/>
              </a:rPr>
              <a:t>, </a:t>
            </a:r>
            <a:r>
              <a:rPr lang="hu-HU" sz="2800" b="1" dirty="0" err="1">
                <a:latin typeface="+mn-lt"/>
              </a:rPr>
              <a:t>think</a:t>
            </a:r>
            <a:r>
              <a:rPr lang="hu-HU" sz="2800" b="1" dirty="0">
                <a:latin typeface="+mn-lt"/>
              </a:rPr>
              <a:t> </a:t>
            </a:r>
            <a:r>
              <a:rPr lang="hu-HU" sz="2800" b="1" dirty="0" err="1">
                <a:latin typeface="+mn-lt"/>
              </a:rPr>
              <a:t>about</a:t>
            </a:r>
            <a:r>
              <a:rPr lang="hu-HU" sz="2800" b="1" dirty="0">
                <a:latin typeface="+mn-lt"/>
              </a:rPr>
              <a:t> </a:t>
            </a:r>
            <a:r>
              <a:rPr lang="hu-HU" sz="2800" b="1" dirty="0" err="1">
                <a:latin typeface="+mn-lt"/>
              </a:rPr>
              <a:t>the</a:t>
            </a:r>
            <a:r>
              <a:rPr lang="hu-HU" sz="2800" b="1" dirty="0">
                <a:latin typeface="+mn-lt"/>
              </a:rPr>
              <a:t> </a:t>
            </a:r>
            <a:r>
              <a:rPr lang="hu-HU" sz="2800" b="1" dirty="0" err="1">
                <a:latin typeface="+mn-lt"/>
              </a:rPr>
              <a:t>following</a:t>
            </a:r>
            <a:r>
              <a:rPr lang="hu-HU" sz="2800" b="1" dirty="0">
                <a:latin typeface="+mn-lt"/>
              </a:rPr>
              <a:t> </a:t>
            </a:r>
            <a:r>
              <a:rPr lang="hu-HU" sz="2800" b="1" dirty="0" err="1">
                <a:latin typeface="+mn-lt"/>
              </a:rPr>
              <a:t>when</a:t>
            </a:r>
            <a:r>
              <a:rPr lang="hu-HU" sz="2800" b="1" dirty="0">
                <a:latin typeface="+mn-lt"/>
              </a:rPr>
              <a:t> </a:t>
            </a:r>
            <a:r>
              <a:rPr lang="hu-HU" sz="2800" b="1" dirty="0" err="1">
                <a:latin typeface="+mn-lt"/>
              </a:rPr>
              <a:t>writing</a:t>
            </a:r>
            <a:r>
              <a:rPr lang="hu-HU" sz="2800" b="1" dirty="0">
                <a:latin typeface="+mn-lt"/>
              </a:rPr>
              <a:t> </a:t>
            </a:r>
            <a:r>
              <a:rPr lang="hu-HU" sz="2800" b="1" dirty="0" err="1">
                <a:latin typeface="+mn-lt"/>
              </a:rPr>
              <a:t>the</a:t>
            </a:r>
            <a:r>
              <a:rPr lang="hu-HU" sz="2800" b="1" dirty="0">
                <a:latin typeface="+mn-lt"/>
              </a:rPr>
              <a:t> </a:t>
            </a:r>
            <a:r>
              <a:rPr lang="hu-HU" sz="2800" b="1" dirty="0" err="1">
                <a:latin typeface="+mn-lt"/>
              </a:rPr>
              <a:t>request</a:t>
            </a:r>
            <a:r>
              <a:rPr lang="hu-HU" sz="2800" b="1" dirty="0">
                <a:latin typeface="+mn-lt"/>
              </a:rPr>
              <a:t> </a:t>
            </a:r>
            <a:r>
              <a:rPr lang="hu-HU" sz="2800" b="1" dirty="0" err="1">
                <a:latin typeface="+mn-lt"/>
              </a:rPr>
              <a:t>for</a:t>
            </a:r>
            <a:r>
              <a:rPr lang="hu-HU" sz="2800" b="1" dirty="0">
                <a:latin typeface="+mn-lt"/>
              </a:rPr>
              <a:t> </a:t>
            </a:r>
            <a:r>
              <a:rPr lang="hu-HU" sz="2800" b="1" dirty="0" err="1">
                <a:latin typeface="+mn-lt"/>
              </a:rPr>
              <a:t>arbitration</a:t>
            </a:r>
            <a:r>
              <a:rPr lang="hu-HU" sz="2800" b="1" dirty="0">
                <a:latin typeface="+mn-lt"/>
              </a:rPr>
              <a:t>: </a:t>
            </a:r>
            <a:endParaRPr lang="en-US" sz="2800" b="1" dirty="0">
              <a:latin typeface="+mn-lt"/>
            </a:endParaRPr>
          </a:p>
        </p:txBody>
      </p:sp>
      <p:sp>
        <p:nvSpPr>
          <p:cNvPr id="3" name="Content Placeholder 2">
            <a:extLst>
              <a:ext uri="{FF2B5EF4-FFF2-40B4-BE49-F238E27FC236}">
                <a16:creationId xmlns:a16="http://schemas.microsoft.com/office/drawing/2014/main" id="{401157E5-BD81-436C-9A90-A7CD3B8AE048}"/>
              </a:ext>
            </a:extLst>
          </p:cNvPr>
          <p:cNvSpPr>
            <a:spLocks noGrp="1"/>
          </p:cNvSpPr>
          <p:nvPr>
            <p:ph idx="1"/>
          </p:nvPr>
        </p:nvSpPr>
        <p:spPr>
          <a:xfrm>
            <a:off x="838200" y="2124075"/>
            <a:ext cx="10515600" cy="4052888"/>
          </a:xfrm>
        </p:spPr>
        <p:txBody>
          <a:bodyPr>
            <a:normAutofit/>
          </a:bodyPr>
          <a:lstStyle/>
          <a:p>
            <a:pPr marL="0" indent="0">
              <a:buNone/>
            </a:pPr>
            <a:r>
              <a:rPr lang="hu-HU" sz="2400" dirty="0" err="1"/>
              <a:t>What</a:t>
            </a:r>
            <a:r>
              <a:rPr lang="hu-HU" sz="2400" dirty="0"/>
              <a:t> </a:t>
            </a:r>
            <a:r>
              <a:rPr lang="hu-HU" sz="2400" dirty="0" err="1"/>
              <a:t>will</a:t>
            </a:r>
            <a:r>
              <a:rPr lang="hu-HU" sz="2400" dirty="0"/>
              <a:t> be </a:t>
            </a:r>
            <a:r>
              <a:rPr lang="hu-HU" sz="2400" dirty="0" err="1"/>
              <a:t>the</a:t>
            </a:r>
            <a:r>
              <a:rPr lang="hu-HU" sz="2400" dirty="0"/>
              <a:t> </a:t>
            </a:r>
            <a:r>
              <a:rPr lang="hu-HU" sz="2400" dirty="0" err="1"/>
              <a:t>arguments</a:t>
            </a:r>
            <a:r>
              <a:rPr lang="hu-HU" sz="2400" dirty="0"/>
              <a:t> of </a:t>
            </a:r>
            <a:r>
              <a:rPr lang="hu-HU" sz="2400" dirty="0" err="1"/>
              <a:t>the</a:t>
            </a:r>
            <a:r>
              <a:rPr lang="hu-HU" sz="2400" dirty="0"/>
              <a:t> </a:t>
            </a:r>
            <a:r>
              <a:rPr lang="hu-HU" sz="2400" dirty="0" err="1"/>
              <a:t>other</a:t>
            </a:r>
            <a:r>
              <a:rPr lang="hu-HU" sz="2400" dirty="0"/>
              <a:t> </a:t>
            </a:r>
            <a:r>
              <a:rPr lang="hu-HU" sz="2400" dirty="0" err="1"/>
              <a:t>party</a:t>
            </a:r>
            <a:r>
              <a:rPr lang="hu-HU" sz="2400" dirty="0"/>
              <a:t> </a:t>
            </a:r>
            <a:r>
              <a:rPr lang="hu-HU" sz="2400" dirty="0" err="1"/>
              <a:t>regarding</a:t>
            </a:r>
            <a:r>
              <a:rPr lang="hu-HU" sz="2400" dirty="0"/>
              <a:t>:</a:t>
            </a:r>
          </a:p>
          <a:p>
            <a:pPr>
              <a:buFontTx/>
              <a:buChar char="-"/>
            </a:pPr>
            <a:r>
              <a:rPr lang="hu-HU" sz="2400" dirty="0" err="1"/>
              <a:t>the</a:t>
            </a:r>
            <a:r>
              <a:rPr lang="hu-HU" sz="2400" dirty="0"/>
              <a:t> </a:t>
            </a:r>
            <a:r>
              <a:rPr lang="hu-HU" sz="2400" dirty="0" err="1"/>
              <a:t>validity</a:t>
            </a:r>
            <a:r>
              <a:rPr lang="hu-HU" sz="2400" dirty="0"/>
              <a:t> of </a:t>
            </a:r>
            <a:r>
              <a:rPr lang="hu-HU" sz="2400" dirty="0" err="1"/>
              <a:t>the</a:t>
            </a:r>
            <a:r>
              <a:rPr lang="hu-HU" sz="2400" dirty="0"/>
              <a:t> </a:t>
            </a:r>
            <a:r>
              <a:rPr lang="hu-HU" sz="2400" dirty="0" err="1"/>
              <a:t>arbitration</a:t>
            </a:r>
            <a:r>
              <a:rPr lang="hu-HU" sz="2400" dirty="0"/>
              <a:t> </a:t>
            </a:r>
            <a:r>
              <a:rPr lang="hu-HU" sz="2400" dirty="0" err="1"/>
              <a:t>agreement</a:t>
            </a:r>
            <a:r>
              <a:rPr lang="hu-HU" sz="2400" dirty="0"/>
              <a:t>,</a:t>
            </a:r>
          </a:p>
          <a:p>
            <a:pPr>
              <a:buFontTx/>
              <a:buChar char="-"/>
            </a:pPr>
            <a:r>
              <a:rPr lang="hu-HU" sz="2400" dirty="0" err="1"/>
              <a:t>jurisdiction</a:t>
            </a:r>
            <a:r>
              <a:rPr lang="hu-HU" sz="2400" dirty="0"/>
              <a:t> of </a:t>
            </a:r>
            <a:r>
              <a:rPr lang="hu-HU" sz="2400" dirty="0" err="1"/>
              <a:t>the</a:t>
            </a:r>
            <a:r>
              <a:rPr lang="hu-HU" sz="2400" dirty="0"/>
              <a:t> </a:t>
            </a:r>
            <a:r>
              <a:rPr lang="hu-HU" sz="2400" dirty="0" err="1"/>
              <a:t>arbitral</a:t>
            </a:r>
            <a:r>
              <a:rPr lang="hu-HU" sz="2400" dirty="0"/>
              <a:t> </a:t>
            </a:r>
            <a:r>
              <a:rPr lang="hu-HU" sz="2400" dirty="0" err="1"/>
              <a:t>tribunal</a:t>
            </a:r>
            <a:r>
              <a:rPr lang="hu-HU" sz="2400" dirty="0"/>
              <a:t>,</a:t>
            </a:r>
          </a:p>
          <a:p>
            <a:pPr>
              <a:buFontTx/>
              <a:buChar char="-"/>
            </a:pPr>
            <a:r>
              <a:rPr lang="hu-HU" sz="2400" dirty="0" err="1"/>
              <a:t>damages</a:t>
            </a:r>
            <a:r>
              <a:rPr lang="hu-HU" sz="2400" dirty="0"/>
              <a:t> </a:t>
            </a:r>
            <a:r>
              <a:rPr lang="hu-HU" sz="2400" dirty="0" err="1"/>
              <a:t>claimed</a:t>
            </a:r>
            <a:r>
              <a:rPr lang="hu-HU" sz="2400" dirty="0"/>
              <a:t>, etc.</a:t>
            </a:r>
            <a:endParaRPr lang="en-US" sz="2400" dirty="0"/>
          </a:p>
        </p:txBody>
      </p:sp>
      <p:pic>
        <p:nvPicPr>
          <p:cNvPr id="4" name="Graphic 5" descr="Volume">
            <a:extLst>
              <a:ext uri="{FF2B5EF4-FFF2-40B4-BE49-F238E27FC236}">
                <a16:creationId xmlns:a16="http://schemas.microsoft.com/office/drawing/2014/main" id="{EE830F96-4646-4162-A095-C67C0A8548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9866" y="603864"/>
            <a:ext cx="424042" cy="424042"/>
          </a:xfrm>
          <a:prstGeom prst="rect">
            <a:avLst/>
          </a:prstGeom>
        </p:spPr>
      </p:pic>
      <p:pic>
        <p:nvPicPr>
          <p:cNvPr id="5" name="Hang 4">
            <a:hlinkClick r:id="" action="ppaction://media"/>
            <a:extLst>
              <a:ext uri="{FF2B5EF4-FFF2-40B4-BE49-F238E27FC236}">
                <a16:creationId xmlns:a16="http://schemas.microsoft.com/office/drawing/2014/main" id="{70782D79-CCBD-4738-9195-26FED2CB18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677971541"/>
      </p:ext>
    </p:extLst>
  </p:cSld>
  <p:clrMapOvr>
    <a:masterClrMapping/>
  </p:clrMapOvr>
  <mc:AlternateContent xmlns:mc="http://schemas.openxmlformats.org/markup-compatibility/2006" xmlns:p14="http://schemas.microsoft.com/office/powerpoint/2010/main">
    <mc:Choice Requires="p14">
      <p:transition spd="slow" p14:dur="2000" advTm="16002"/>
    </mc:Choice>
    <mc:Fallback xmlns="">
      <p:transition spd="slow" advTm="16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7F0"/>
        </a:solidFill>
        <a:effectLst/>
      </p:bgPr>
    </p:bg>
    <p:spTree>
      <p:nvGrpSpPr>
        <p:cNvPr id="1" name=""/>
        <p:cNvGrpSpPr/>
        <p:nvPr/>
      </p:nvGrpSpPr>
      <p:grpSpPr>
        <a:xfrm>
          <a:off x="0" y="0"/>
          <a:ext cx="0" cy="0"/>
          <a:chOff x="0" y="0"/>
          <a:chExt cx="0" cy="0"/>
        </a:xfrm>
      </p:grpSpPr>
      <p:sp>
        <p:nvSpPr>
          <p:cNvPr id="2" name="AutoShape 2"/>
          <p:cNvSpPr/>
          <p:nvPr/>
        </p:nvSpPr>
        <p:spPr>
          <a:xfrm>
            <a:off x="0" y="5910824"/>
            <a:ext cx="12192000" cy="1153581"/>
          </a:xfrm>
          <a:prstGeom prst="rect">
            <a:avLst/>
          </a:prstGeom>
          <a:solidFill>
            <a:srgbClr val="FFDE59"/>
          </a:solidFill>
        </p:spPr>
      </p:sp>
      <p:sp>
        <p:nvSpPr>
          <p:cNvPr id="4" name="TextBox 4"/>
          <p:cNvSpPr txBox="1"/>
          <p:nvPr/>
        </p:nvSpPr>
        <p:spPr>
          <a:xfrm>
            <a:off x="929352" y="2264687"/>
            <a:ext cx="4836565" cy="311880"/>
          </a:xfrm>
          <a:prstGeom prst="rect">
            <a:avLst/>
          </a:prstGeom>
        </p:spPr>
        <p:txBody>
          <a:bodyPr lIns="0" tIns="0" rIns="0" bIns="0" rtlCol="0" anchor="t">
            <a:spAutoFit/>
          </a:bodyPr>
          <a:lstStyle/>
          <a:p>
            <a:pPr algn="ctr" defTabSz="609630">
              <a:lnSpc>
                <a:spcPts val="2613"/>
              </a:lnSpc>
            </a:pPr>
            <a:r>
              <a:rPr lang="en-US" sz="1867">
                <a:solidFill>
                  <a:srgbClr val="F8F7F0"/>
                </a:solidFill>
                <a:latin typeface="Open Sans"/>
              </a:rPr>
              <a:t>ALCÍM</a:t>
            </a:r>
          </a:p>
        </p:txBody>
      </p:sp>
      <p:sp>
        <p:nvSpPr>
          <p:cNvPr id="5" name="TextBox 5"/>
          <p:cNvSpPr txBox="1"/>
          <p:nvPr/>
        </p:nvSpPr>
        <p:spPr>
          <a:xfrm>
            <a:off x="8277502" y="6205595"/>
            <a:ext cx="3751093" cy="369781"/>
          </a:xfrm>
          <a:prstGeom prst="rect">
            <a:avLst/>
          </a:prstGeom>
        </p:spPr>
        <p:txBody>
          <a:bodyPr lIns="0" tIns="0" rIns="0" bIns="0" rtlCol="0" anchor="t">
            <a:spAutoFit/>
          </a:bodyPr>
          <a:lstStyle/>
          <a:p>
            <a:pPr algn="ctr" defTabSz="609630">
              <a:lnSpc>
                <a:spcPts val="2963"/>
              </a:lnSpc>
              <a:spcBef>
                <a:spcPct val="0"/>
              </a:spcBef>
            </a:pPr>
            <a:r>
              <a:rPr lang="en-US" sz="2400" dirty="0">
                <a:solidFill>
                  <a:prstClr val="black"/>
                </a:solidFill>
                <a:latin typeface="Allura" panose="020B0604020202020204" charset="-18"/>
              </a:rPr>
              <a:t>„</a:t>
            </a:r>
            <a:r>
              <a:rPr lang="hu-HU" sz="2400" dirty="0" err="1">
                <a:solidFill>
                  <a:prstClr val="black"/>
                </a:solidFill>
                <a:latin typeface="Allura" panose="020B0604020202020204" charset="-18"/>
              </a:rPr>
              <a:t>Vitam</a:t>
            </a:r>
            <a:r>
              <a:rPr lang="hu-HU" sz="2400" dirty="0">
                <a:solidFill>
                  <a:prstClr val="black"/>
                </a:solidFill>
                <a:latin typeface="Allura" panose="020B0604020202020204" charset="-18"/>
              </a:rPr>
              <a:t> </a:t>
            </a:r>
            <a:r>
              <a:rPr lang="hu-HU" sz="2400" dirty="0" err="1">
                <a:solidFill>
                  <a:prstClr val="black"/>
                </a:solidFill>
                <a:latin typeface="Allura" panose="020B0604020202020204" charset="-18"/>
              </a:rPr>
              <a:t>impendere</a:t>
            </a:r>
            <a:r>
              <a:rPr lang="hu-HU" sz="2400" dirty="0">
                <a:solidFill>
                  <a:prstClr val="black"/>
                </a:solidFill>
                <a:latin typeface="Allura" panose="020B0604020202020204" charset="-18"/>
              </a:rPr>
              <a:t> </a:t>
            </a:r>
            <a:r>
              <a:rPr lang="hu-HU" sz="2400" dirty="0" err="1">
                <a:solidFill>
                  <a:prstClr val="black"/>
                </a:solidFill>
                <a:latin typeface="Allura" panose="020B0604020202020204" charset="-18"/>
              </a:rPr>
              <a:t>vero</a:t>
            </a:r>
            <a:r>
              <a:rPr lang="en-US" sz="2400" dirty="0">
                <a:solidFill>
                  <a:srgbClr val="000000"/>
                </a:solidFill>
                <a:latin typeface="Allura"/>
              </a:rPr>
              <a:t>” </a:t>
            </a:r>
          </a:p>
        </p:txBody>
      </p:sp>
      <p:pic>
        <p:nvPicPr>
          <p:cNvPr id="7" name="Picture 7"/>
          <p:cNvPicPr>
            <a:picLocks noChangeAspect="1"/>
          </p:cNvPicPr>
          <p:nvPr/>
        </p:nvPicPr>
        <p:blipFill>
          <a:blip r:embed="rId2"/>
          <a:srcRect/>
          <a:stretch>
            <a:fillRect/>
          </a:stretch>
        </p:blipFill>
        <p:spPr>
          <a:xfrm>
            <a:off x="1225206" y="1884725"/>
            <a:ext cx="2304157" cy="3088551"/>
          </a:xfrm>
          <a:prstGeom prst="rect">
            <a:avLst/>
          </a:prstGeom>
        </p:spPr>
      </p:pic>
      <p:sp>
        <p:nvSpPr>
          <p:cNvPr id="8" name="Szövegdoboz 7"/>
          <p:cNvSpPr txBox="1"/>
          <p:nvPr/>
        </p:nvSpPr>
        <p:spPr>
          <a:xfrm>
            <a:off x="3825216" y="1295400"/>
            <a:ext cx="8061984" cy="7950190"/>
          </a:xfrm>
          <a:prstGeom prst="rect">
            <a:avLst/>
          </a:prstGeom>
          <a:noFill/>
        </p:spPr>
        <p:txBody>
          <a:bodyPr wrap="square" rtlCol="0">
            <a:spAutoFit/>
          </a:bodyPr>
          <a:lstStyle/>
          <a:p>
            <a:pPr algn="ctr" defTabSz="406440">
              <a:spcBef>
                <a:spcPct val="0"/>
              </a:spcBef>
              <a:defRPr/>
            </a:pPr>
            <a:endParaRPr lang="hu-HU" sz="2133" dirty="0">
              <a:solidFill>
                <a:srgbClr val="000000"/>
              </a:solidFill>
              <a:latin typeface="Open Sans"/>
            </a:endParaRPr>
          </a:p>
          <a:p>
            <a:pPr algn="ctr" defTabSz="406440">
              <a:spcBef>
                <a:spcPct val="0"/>
              </a:spcBef>
              <a:defRPr/>
            </a:pPr>
            <a:endParaRPr lang="hu-HU" sz="2133" dirty="0">
              <a:solidFill>
                <a:srgbClr val="000000"/>
              </a:solidFill>
              <a:latin typeface="Open Sans"/>
            </a:endParaRPr>
          </a:p>
          <a:p>
            <a:pPr algn="ctr" defTabSz="406440">
              <a:spcBef>
                <a:spcPct val="0"/>
              </a:spcBef>
              <a:defRPr/>
            </a:pPr>
            <a:r>
              <a:rPr lang="hu-HU" sz="2133" dirty="0">
                <a:solidFill>
                  <a:srgbClr val="000000"/>
                </a:solidFill>
                <a:latin typeface="Open Sans"/>
              </a:rPr>
              <a:t>The </a:t>
            </a:r>
            <a:r>
              <a:rPr lang="hu-HU" sz="2133" dirty="0" err="1">
                <a:solidFill>
                  <a:srgbClr val="000000"/>
                </a:solidFill>
                <a:latin typeface="Open Sans"/>
              </a:rPr>
              <a:t>creation</a:t>
            </a:r>
            <a:r>
              <a:rPr lang="hu-HU" sz="2133" dirty="0">
                <a:solidFill>
                  <a:srgbClr val="000000"/>
                </a:solidFill>
                <a:latin typeface="Open Sans"/>
              </a:rPr>
              <a:t> of </a:t>
            </a:r>
            <a:r>
              <a:rPr lang="hu-HU" sz="2133" dirty="0" err="1">
                <a:solidFill>
                  <a:srgbClr val="000000"/>
                </a:solidFill>
                <a:latin typeface="Open Sans"/>
              </a:rPr>
              <a:t>distance</a:t>
            </a:r>
            <a:r>
              <a:rPr lang="hu-HU" sz="2133" dirty="0">
                <a:solidFill>
                  <a:srgbClr val="000000"/>
                </a:solidFill>
                <a:latin typeface="Open Sans"/>
              </a:rPr>
              <a:t> </a:t>
            </a:r>
            <a:r>
              <a:rPr lang="hu-HU" sz="2133" dirty="0" err="1">
                <a:solidFill>
                  <a:srgbClr val="000000"/>
                </a:solidFill>
                <a:latin typeface="Open Sans"/>
              </a:rPr>
              <a:t>learning</a:t>
            </a:r>
            <a:r>
              <a:rPr lang="hu-HU" sz="2133" dirty="0">
                <a:solidFill>
                  <a:srgbClr val="000000"/>
                </a:solidFill>
                <a:latin typeface="Open Sans"/>
              </a:rPr>
              <a:t> </a:t>
            </a:r>
            <a:r>
              <a:rPr lang="hu-HU" sz="2133" dirty="0" err="1">
                <a:solidFill>
                  <a:srgbClr val="000000"/>
                </a:solidFill>
                <a:latin typeface="Open Sans"/>
              </a:rPr>
              <a:t>materials</a:t>
            </a:r>
            <a:r>
              <a:rPr lang="hu-HU" sz="2133" dirty="0">
                <a:solidFill>
                  <a:srgbClr val="000000"/>
                </a:solidFill>
                <a:latin typeface="Open Sans"/>
              </a:rPr>
              <a:t> </a:t>
            </a:r>
            <a:r>
              <a:rPr lang="hu-HU" sz="2133" dirty="0" err="1">
                <a:solidFill>
                  <a:srgbClr val="000000"/>
                </a:solidFill>
                <a:latin typeface="Open Sans"/>
              </a:rPr>
              <a:t>was</a:t>
            </a:r>
            <a:r>
              <a:rPr lang="hu-HU" sz="2133" dirty="0">
                <a:solidFill>
                  <a:srgbClr val="000000"/>
                </a:solidFill>
                <a:latin typeface="Open Sans"/>
              </a:rPr>
              <a:t> </a:t>
            </a:r>
            <a:r>
              <a:rPr lang="hu-HU" sz="2133" dirty="0" err="1">
                <a:solidFill>
                  <a:srgbClr val="000000"/>
                </a:solidFill>
                <a:latin typeface="Open Sans"/>
              </a:rPr>
              <a:t>supported</a:t>
            </a:r>
            <a:r>
              <a:rPr lang="hu-HU" sz="2133" dirty="0">
                <a:solidFill>
                  <a:srgbClr val="000000"/>
                </a:solidFill>
                <a:latin typeface="Open Sans"/>
              </a:rPr>
              <a:t> </a:t>
            </a:r>
            <a:r>
              <a:rPr lang="hu-HU" sz="2133" dirty="0" err="1">
                <a:solidFill>
                  <a:srgbClr val="000000"/>
                </a:solidFill>
                <a:latin typeface="Open Sans"/>
              </a:rPr>
              <a:t>by</a:t>
            </a:r>
            <a:r>
              <a:rPr lang="hu-HU" sz="2133" dirty="0">
                <a:solidFill>
                  <a:srgbClr val="000000"/>
                </a:solidFill>
                <a:latin typeface="Open Sans"/>
              </a:rPr>
              <a:t> </a:t>
            </a:r>
            <a:r>
              <a:rPr lang="hu-HU" sz="2133" dirty="0" err="1">
                <a:solidFill>
                  <a:srgbClr val="000000"/>
                </a:solidFill>
                <a:latin typeface="Open Sans"/>
              </a:rPr>
              <a:t>the</a:t>
            </a:r>
            <a:r>
              <a:rPr lang="hu-HU" sz="2133" dirty="0">
                <a:solidFill>
                  <a:srgbClr val="000000"/>
                </a:solidFill>
                <a:latin typeface="Open Sans"/>
              </a:rPr>
              <a:t> </a:t>
            </a:r>
            <a:r>
              <a:rPr lang="hu-HU" sz="2133" dirty="0" err="1">
                <a:solidFill>
                  <a:srgbClr val="000000"/>
                </a:solidFill>
                <a:latin typeface="Open Sans"/>
              </a:rPr>
              <a:t>Ministry</a:t>
            </a:r>
            <a:r>
              <a:rPr lang="hu-HU" sz="2133" dirty="0">
                <a:solidFill>
                  <a:srgbClr val="000000"/>
                </a:solidFill>
                <a:latin typeface="Open Sans"/>
              </a:rPr>
              <a:t> of </a:t>
            </a:r>
            <a:r>
              <a:rPr lang="hu-HU" sz="2133" dirty="0" err="1">
                <a:solidFill>
                  <a:srgbClr val="000000"/>
                </a:solidFill>
                <a:latin typeface="Open Sans"/>
              </a:rPr>
              <a:t>Justice</a:t>
            </a:r>
            <a:r>
              <a:rPr lang="hu-HU" sz="2133" dirty="0">
                <a:solidFill>
                  <a:srgbClr val="000000"/>
                </a:solidFill>
                <a:latin typeface="Open Sans"/>
              </a:rPr>
              <a:t> </a:t>
            </a:r>
            <a:r>
              <a:rPr lang="hu-HU" sz="2133" dirty="0" err="1">
                <a:solidFill>
                  <a:srgbClr val="000000"/>
                </a:solidFill>
                <a:latin typeface="Open Sans"/>
              </a:rPr>
              <a:t>within</a:t>
            </a:r>
            <a:r>
              <a:rPr lang="hu-HU" sz="2133" dirty="0">
                <a:solidFill>
                  <a:srgbClr val="000000"/>
                </a:solidFill>
                <a:latin typeface="Open Sans"/>
              </a:rPr>
              <a:t> </a:t>
            </a:r>
            <a:r>
              <a:rPr lang="hu-HU" sz="2133" dirty="0" err="1">
                <a:solidFill>
                  <a:srgbClr val="000000"/>
                </a:solidFill>
                <a:latin typeface="Open Sans"/>
              </a:rPr>
              <a:t>the</a:t>
            </a:r>
            <a:r>
              <a:rPr lang="hu-HU" sz="2133" dirty="0">
                <a:solidFill>
                  <a:srgbClr val="000000"/>
                </a:solidFill>
                <a:latin typeface="Open Sans"/>
              </a:rPr>
              <a:t> </a:t>
            </a:r>
            <a:r>
              <a:rPr lang="hu-HU" sz="2133" dirty="0" err="1">
                <a:solidFill>
                  <a:srgbClr val="000000"/>
                </a:solidFill>
                <a:latin typeface="Open Sans"/>
              </a:rPr>
              <a:t>framework</a:t>
            </a:r>
            <a:r>
              <a:rPr lang="hu-HU" sz="2133" dirty="0">
                <a:solidFill>
                  <a:srgbClr val="000000"/>
                </a:solidFill>
                <a:latin typeface="Open Sans"/>
              </a:rPr>
              <a:t> of </a:t>
            </a:r>
            <a:r>
              <a:rPr lang="hu-HU" sz="2133" dirty="0" err="1">
                <a:solidFill>
                  <a:srgbClr val="000000"/>
                </a:solidFill>
                <a:latin typeface="Open Sans"/>
              </a:rPr>
              <a:t>the</a:t>
            </a:r>
            <a:r>
              <a:rPr lang="hu-HU" sz="2133" dirty="0">
                <a:solidFill>
                  <a:srgbClr val="000000"/>
                </a:solidFill>
                <a:latin typeface="Open Sans"/>
              </a:rPr>
              <a:t> IM KOP 2020 </a:t>
            </a:r>
            <a:r>
              <a:rPr lang="hu-HU" sz="2133" dirty="0" err="1">
                <a:solidFill>
                  <a:srgbClr val="000000"/>
                </a:solidFill>
                <a:latin typeface="Open Sans"/>
              </a:rPr>
              <a:t>aiming</a:t>
            </a:r>
            <a:r>
              <a:rPr lang="hu-HU" sz="2133" dirty="0">
                <a:solidFill>
                  <a:srgbClr val="000000"/>
                </a:solidFill>
                <a:latin typeface="Open Sans"/>
              </a:rPr>
              <a:t> </a:t>
            </a:r>
            <a:r>
              <a:rPr lang="hu-HU" sz="2133" dirty="0" err="1">
                <a:solidFill>
                  <a:srgbClr val="000000"/>
                </a:solidFill>
                <a:latin typeface="Open Sans"/>
              </a:rPr>
              <a:t>at</a:t>
            </a:r>
            <a:r>
              <a:rPr lang="hu-HU" sz="2133" dirty="0">
                <a:solidFill>
                  <a:srgbClr val="000000"/>
                </a:solidFill>
                <a:latin typeface="Open Sans"/>
              </a:rPr>
              <a:t> </a:t>
            </a:r>
            <a:r>
              <a:rPr lang="hu-HU" sz="2133" dirty="0" err="1">
                <a:solidFill>
                  <a:srgbClr val="000000"/>
                </a:solidFill>
                <a:latin typeface="Open Sans"/>
              </a:rPr>
              <a:t>the</a:t>
            </a:r>
            <a:r>
              <a:rPr lang="hu-HU" sz="2133" dirty="0">
                <a:solidFill>
                  <a:srgbClr val="000000"/>
                </a:solidFill>
                <a:latin typeface="Open Sans"/>
              </a:rPr>
              <a:t> </a:t>
            </a:r>
            <a:r>
              <a:rPr lang="hu-HU" sz="2133" dirty="0" err="1">
                <a:solidFill>
                  <a:srgbClr val="000000"/>
                </a:solidFill>
                <a:latin typeface="Open Sans"/>
              </a:rPr>
              <a:t>improvement</a:t>
            </a:r>
            <a:r>
              <a:rPr lang="hu-HU" sz="2133" dirty="0">
                <a:solidFill>
                  <a:srgbClr val="000000"/>
                </a:solidFill>
                <a:latin typeface="Open Sans"/>
              </a:rPr>
              <a:t> of </a:t>
            </a:r>
            <a:r>
              <a:rPr lang="hu-HU" sz="2133" dirty="0" err="1">
                <a:solidFill>
                  <a:srgbClr val="000000"/>
                </a:solidFill>
                <a:latin typeface="Open Sans"/>
              </a:rPr>
              <a:t>legal</a:t>
            </a:r>
            <a:r>
              <a:rPr lang="hu-HU" sz="2133" dirty="0">
                <a:solidFill>
                  <a:srgbClr val="000000"/>
                </a:solidFill>
                <a:latin typeface="Open Sans"/>
              </a:rPr>
              <a:t> </a:t>
            </a:r>
            <a:r>
              <a:rPr lang="hu-HU" sz="2133" dirty="0" err="1">
                <a:solidFill>
                  <a:srgbClr val="000000"/>
                </a:solidFill>
                <a:latin typeface="Open Sans"/>
              </a:rPr>
              <a:t>education</a:t>
            </a:r>
            <a:r>
              <a:rPr lang="hu-HU" sz="2133" dirty="0">
                <a:solidFill>
                  <a:srgbClr val="000000"/>
                </a:solidFill>
                <a:latin typeface="Open Sans"/>
              </a:rPr>
              <a:t>.</a:t>
            </a:r>
          </a:p>
          <a:p>
            <a:pPr algn="ctr" defTabSz="406440">
              <a:spcBef>
                <a:spcPct val="0"/>
              </a:spcBef>
              <a:defRPr/>
            </a:pPr>
            <a:endParaRPr lang="hu-HU" sz="2133" dirty="0">
              <a:solidFill>
                <a:srgbClr val="000000"/>
              </a:solidFill>
              <a:latin typeface="Open Sans"/>
            </a:endParaRPr>
          </a:p>
          <a:p>
            <a:pPr algn="ctr" defTabSz="406440">
              <a:spcBef>
                <a:spcPct val="0"/>
              </a:spcBef>
              <a:defRPr/>
            </a:pPr>
            <a:r>
              <a:rPr lang="hu-HU" sz="2133" dirty="0">
                <a:solidFill>
                  <a:srgbClr val="000000"/>
                </a:solidFill>
                <a:latin typeface="Open Sans"/>
              </a:rPr>
              <a:t>A távoktatási segédletek az Igazságügyi Minisztérium jogászképzés színvonalának emelését célzó programja keretében valósultak meg.</a:t>
            </a:r>
          </a:p>
          <a:p>
            <a:pPr algn="ctr" defTabSz="406440">
              <a:spcBef>
                <a:spcPct val="0"/>
              </a:spcBef>
              <a:defRPr/>
            </a:pPr>
            <a:r>
              <a:rPr lang="hu-HU" sz="2133" dirty="0">
                <a:solidFill>
                  <a:srgbClr val="000000"/>
                </a:solidFill>
                <a:latin typeface="Open Sans"/>
              </a:rPr>
              <a:t>(IM KOP 2020)</a:t>
            </a:r>
          </a:p>
          <a:p>
            <a:pPr algn="ctr" defTabSz="406440">
              <a:spcBef>
                <a:spcPct val="0"/>
              </a:spcBef>
              <a:defRPr/>
            </a:pPr>
            <a:endParaRPr lang="hu-HU" sz="2133" dirty="0">
              <a:solidFill>
                <a:srgbClr val="000000"/>
              </a:solidFill>
              <a:latin typeface="Open Sans"/>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469</Words>
  <Application>Microsoft Office PowerPoint</Application>
  <PresentationFormat>Szélesvásznú</PresentationFormat>
  <Paragraphs>50</Paragraphs>
  <Slides>6</Slides>
  <Notes>0</Notes>
  <HiddenSlides>0</HiddenSlides>
  <MMClips>3</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6</vt:i4>
      </vt:variant>
    </vt:vector>
  </HeadingPairs>
  <TitlesOfParts>
    <vt:vector size="13" baseType="lpstr">
      <vt:lpstr>Allura</vt:lpstr>
      <vt:lpstr>Arial</vt:lpstr>
      <vt:lpstr>Calibri</vt:lpstr>
      <vt:lpstr>Calibri Light</vt:lpstr>
      <vt:lpstr>Open Sans</vt:lpstr>
      <vt:lpstr>Office Theme</vt:lpstr>
      <vt:lpstr>1_Office Theme</vt:lpstr>
      <vt:lpstr>International  investment  arbitration case II</vt:lpstr>
      <vt:lpstr>Investment arbitration case The facts</vt:lpstr>
      <vt:lpstr>Your task</vt:lpstr>
      <vt:lpstr>Sources</vt:lpstr>
      <vt:lpstr>Please, think about the following when writing the request for arbitration: </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Zoltán Víg</dc:creator>
  <cp:lastModifiedBy>Víg Zoltán Dr.</cp:lastModifiedBy>
  <cp:revision>29</cp:revision>
  <dcterms:created xsi:type="dcterms:W3CDTF">2021-01-08T19:18:34Z</dcterms:created>
  <dcterms:modified xsi:type="dcterms:W3CDTF">2021-06-11T20:50:29Z</dcterms:modified>
</cp:coreProperties>
</file>