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9" r:id="rId8"/>
    <p:sldId id="280" r:id="rId9"/>
    <p:sldId id="264" r:id="rId10"/>
    <p:sldId id="267" r:id="rId11"/>
    <p:sldId id="268" r:id="rId12"/>
    <p:sldId id="266"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ltán Víg" initials="ZV" lastIdx="1" clrIdx="0">
    <p:extLst>
      <p:ext uri="{19B8F6BF-5375-455C-9EA6-DF929625EA0E}">
        <p15:presenceInfo xmlns:p15="http://schemas.microsoft.com/office/powerpoint/2012/main" userId="S::zvig@fefa.edu.rs::c0ec4315-cb72-46c4-8976-4dd936f0e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30T01:25:44.968" idx="1">
    <p:pos x="4427" y="0"/>
    <p:text>Source: https://commons.wikimedia.org/wiki/File:%22You_are_feeling_tired,_very_tired._You_will_find_hazelnuts!%22_(23073506103).jpg</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BA71-9245-42AA-A436-67532927D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449E98-9B9A-47FD-A7B6-595C49CDE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AA160-FACD-47DB-8E50-B1920FF6D250}"/>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5EA05381-5642-4901-B394-D0EE7CF64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B1DA1-7A1F-46E6-8C40-B698DAE6C1CE}"/>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301394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7364-4A32-4955-A7C0-F26751547D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4C1FAA-5016-4B61-8D73-8B963CC35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02AA8-2D44-464B-8D15-1104450B644E}"/>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ECF24056-551C-46D5-8B5E-BFBEA077C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21207-D38F-4693-BE71-F7893BA2D36E}"/>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403610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C529D6-5FDA-4C0B-9BC1-79F952076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D9F4D-C902-45DE-B735-6C50136A7C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D6D33-8096-4433-9977-BD57040B0DAF}"/>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3AE85FB0-2F91-4BA5-962B-027BD31B3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18652-904C-405C-81CA-CFA26FDEB70E}"/>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2163083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7714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1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18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427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0248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662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72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209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8AE7-4887-42E5-892D-21E71418E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36E39-A1D1-4ACB-BE0C-E655874EE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7160B-6AA6-4498-8A7E-EEF142176E44}"/>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8A92FE38-6CA6-4203-9314-C4C15B6FE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38C1E-D420-4837-ADCF-503549A23B47}"/>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2109694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2794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64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296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0A3B-1959-458F-AFD3-3A75732D13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85723-4D8D-462F-A8C9-1DFA5B1594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A94096-3DD4-405A-88D4-020033B0DFC3}"/>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C0AB8722-84D3-47CD-94B5-5CED0AD6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15E31-43D0-4A2B-8A0F-0602F0172C55}"/>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88753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73AF-FA5E-4338-AC2A-133777F06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65CA3-B45C-4D22-8814-9666E0C69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2915F3-223B-45A2-8289-7BB72F5E8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93FD9-440A-47C9-AB0B-36992F96B7B8}"/>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6" name="Footer Placeholder 5">
            <a:extLst>
              <a:ext uri="{FF2B5EF4-FFF2-40B4-BE49-F238E27FC236}">
                <a16:creationId xmlns:a16="http://schemas.microsoft.com/office/drawing/2014/main" id="{F8ADB626-5B63-4BD4-9FF9-C949599A4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4C109-DA27-4DD8-9B4D-B1C0C6E87D9A}"/>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390863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2817-0815-4010-B3EC-53BB879073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6FF3EC-7EAC-421D-8D17-DD1B2CF86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0BA2C-9FC3-4CC6-86EF-60D07FAC9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028E94-C074-402D-8089-5EC0EC588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8FD5C-EAF1-41EA-9EC2-C8DE91212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6FDD7-06D5-4BF2-94F3-D6285C64BB9C}"/>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8" name="Footer Placeholder 7">
            <a:extLst>
              <a:ext uri="{FF2B5EF4-FFF2-40B4-BE49-F238E27FC236}">
                <a16:creationId xmlns:a16="http://schemas.microsoft.com/office/drawing/2014/main" id="{A6F43DCB-4E7F-4512-9316-743D6A1283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A9B20-7C57-4543-97FE-FFEC996F7B71}"/>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8131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21CA-582E-48FB-9B4A-9B1CE1512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AD15BA-4316-4C6D-8743-295B3D3F525C}"/>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4" name="Footer Placeholder 3">
            <a:extLst>
              <a:ext uri="{FF2B5EF4-FFF2-40B4-BE49-F238E27FC236}">
                <a16:creationId xmlns:a16="http://schemas.microsoft.com/office/drawing/2014/main" id="{2CFE1D3D-B627-45F9-A1F6-1BCEC3280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6A725-0E34-48C4-9589-EF067986DCA1}"/>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276173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F47E2-B942-4464-A34B-7A974350E95C}"/>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3" name="Footer Placeholder 2">
            <a:extLst>
              <a:ext uri="{FF2B5EF4-FFF2-40B4-BE49-F238E27FC236}">
                <a16:creationId xmlns:a16="http://schemas.microsoft.com/office/drawing/2014/main" id="{31E67467-D8CE-48A6-83EF-683FC9034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B4C8A-E3ED-42D7-A892-FC3723919B64}"/>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425433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4528-3DF5-45B7-B23E-BF689DEE4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6B509-52C2-4AFB-8C9B-DB8161B91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94D5D-249D-4A3A-8470-BDF683854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3C7C7-BD61-4681-8E16-63E726C62D3F}"/>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6" name="Footer Placeholder 5">
            <a:extLst>
              <a:ext uri="{FF2B5EF4-FFF2-40B4-BE49-F238E27FC236}">
                <a16:creationId xmlns:a16="http://schemas.microsoft.com/office/drawing/2014/main" id="{571B5DCE-361C-46CD-ABB6-27A6241C6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F4BC1-E59A-4F86-B2BC-EA7527BA30F3}"/>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239865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0890-E451-42B6-B305-6ED44B26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81F15-903E-47C2-9B9A-2CC2DBBEB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5359A-74C3-4BFD-B740-0E2C8D1E6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2824D-FE46-4D8F-8169-44B6E6986FFF}"/>
              </a:ext>
            </a:extLst>
          </p:cNvPr>
          <p:cNvSpPr>
            <a:spLocks noGrp="1"/>
          </p:cNvSpPr>
          <p:nvPr>
            <p:ph type="dt" sz="half" idx="10"/>
          </p:nvPr>
        </p:nvSpPr>
        <p:spPr/>
        <p:txBody>
          <a:bodyPr/>
          <a:lstStyle/>
          <a:p>
            <a:fld id="{482C08C7-309E-4C9B-A6EC-297C592E052F}" type="datetimeFigureOut">
              <a:rPr lang="en-US" smtClean="0"/>
              <a:t>6/10/2021</a:t>
            </a:fld>
            <a:endParaRPr lang="en-US"/>
          </a:p>
        </p:txBody>
      </p:sp>
      <p:sp>
        <p:nvSpPr>
          <p:cNvPr id="6" name="Footer Placeholder 5">
            <a:extLst>
              <a:ext uri="{FF2B5EF4-FFF2-40B4-BE49-F238E27FC236}">
                <a16:creationId xmlns:a16="http://schemas.microsoft.com/office/drawing/2014/main" id="{2D1972DD-7B30-40E2-8789-6C3F5F3B9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E71FE-045C-419E-9113-78D5242C2B49}"/>
              </a:ext>
            </a:extLst>
          </p:cNvPr>
          <p:cNvSpPr>
            <a:spLocks noGrp="1"/>
          </p:cNvSpPr>
          <p:nvPr>
            <p:ph type="sldNum" sz="quarter" idx="12"/>
          </p:nvPr>
        </p:nvSpPr>
        <p:spPr/>
        <p:txBody>
          <a:bodyPr/>
          <a:lstStyle/>
          <a:p>
            <a:fld id="{7989021B-A88E-4603-A138-4E8D1E1B0B70}" type="slidenum">
              <a:rPr lang="en-US" smtClean="0"/>
              <a:t>‹#›</a:t>
            </a:fld>
            <a:endParaRPr lang="en-US"/>
          </a:p>
        </p:txBody>
      </p:sp>
    </p:spTree>
    <p:extLst>
      <p:ext uri="{BB962C8B-B14F-4D97-AF65-F5344CB8AC3E}">
        <p14:creationId xmlns:p14="http://schemas.microsoft.com/office/powerpoint/2010/main" val="54373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E2D1D-1CAB-435E-82F5-4BC7A98DE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DBD089-B7E4-43CA-B755-D9A19F716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1A16B-354D-4E2D-99B6-5E629419D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C08C7-309E-4C9B-A6EC-297C592E052F}" type="datetimeFigureOut">
              <a:rPr lang="en-US" smtClean="0"/>
              <a:t>6/10/2021</a:t>
            </a:fld>
            <a:endParaRPr lang="en-US"/>
          </a:p>
        </p:txBody>
      </p:sp>
      <p:sp>
        <p:nvSpPr>
          <p:cNvPr id="5" name="Footer Placeholder 4">
            <a:extLst>
              <a:ext uri="{FF2B5EF4-FFF2-40B4-BE49-F238E27FC236}">
                <a16:creationId xmlns:a16="http://schemas.microsoft.com/office/drawing/2014/main" id="{91F0B649-A3D4-46EC-907A-14CDD73B3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1FEE47-4227-417A-BBD9-07DD049A7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9021B-A88E-4603-A138-4E8D1E1B0B70}" type="slidenum">
              <a:rPr lang="en-US" smtClean="0"/>
              <a:t>‹#›</a:t>
            </a:fld>
            <a:endParaRPr lang="en-US"/>
          </a:p>
        </p:txBody>
      </p:sp>
    </p:spTree>
    <p:extLst>
      <p:ext uri="{BB962C8B-B14F-4D97-AF65-F5344CB8AC3E}">
        <p14:creationId xmlns:p14="http://schemas.microsoft.com/office/powerpoint/2010/main" val="181260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521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F509-0862-4582-A12A-5D895B86C261}"/>
              </a:ext>
            </a:extLst>
          </p:cNvPr>
          <p:cNvSpPr>
            <a:spLocks noGrp="1"/>
          </p:cNvSpPr>
          <p:nvPr>
            <p:ph type="ctrTitle"/>
          </p:nvPr>
        </p:nvSpPr>
        <p:spPr>
          <a:xfrm>
            <a:off x="7464614" y="1783959"/>
            <a:ext cx="4087306" cy="2889114"/>
          </a:xfrm>
        </p:spPr>
        <p:txBody>
          <a:bodyPr anchor="b">
            <a:normAutofit/>
          </a:bodyPr>
          <a:lstStyle/>
          <a:p>
            <a:pPr algn="l"/>
            <a:r>
              <a:rPr lang="hu-HU" sz="5400" b="1">
                <a:latin typeface="+mn-lt"/>
              </a:rPr>
              <a:t>Commercial arbitration case</a:t>
            </a:r>
            <a:endParaRPr lang="en-US" sz="5400" b="1" dirty="0">
              <a:latin typeface="+mn-lt"/>
            </a:endParaRPr>
          </a:p>
        </p:txBody>
      </p:sp>
      <p:sp>
        <p:nvSpPr>
          <p:cNvPr id="3" name="Subtitle 2">
            <a:extLst>
              <a:ext uri="{FF2B5EF4-FFF2-40B4-BE49-F238E27FC236}">
                <a16:creationId xmlns:a16="http://schemas.microsoft.com/office/drawing/2014/main" id="{6B35F018-9F71-4405-9004-4CF72AFE1A51}"/>
              </a:ext>
            </a:extLst>
          </p:cNvPr>
          <p:cNvSpPr>
            <a:spLocks noGrp="1"/>
          </p:cNvSpPr>
          <p:nvPr>
            <p:ph type="subTitle" idx="1"/>
          </p:nvPr>
        </p:nvSpPr>
        <p:spPr>
          <a:xfrm>
            <a:off x="7464612" y="5130800"/>
            <a:ext cx="4087305" cy="821268"/>
          </a:xfrm>
        </p:spPr>
        <p:txBody>
          <a:bodyPr anchor="t">
            <a:noAutofit/>
          </a:bodyPr>
          <a:lstStyle/>
          <a:p>
            <a:pPr algn="l"/>
            <a:r>
              <a:rPr lang="hu-HU" sz="3200" b="1" dirty="0"/>
              <a:t>The </a:t>
            </a:r>
            <a:r>
              <a:rPr lang="hu-HU" sz="3200" b="1" dirty="0" err="1"/>
              <a:t>famous</a:t>
            </a:r>
            <a:r>
              <a:rPr lang="hu-HU" sz="3200" b="1" dirty="0"/>
              <a:t> „</a:t>
            </a:r>
            <a:r>
              <a:rPr lang="hu-HU" sz="3200" b="1" dirty="0" err="1"/>
              <a:t>Berusconi’s</a:t>
            </a:r>
            <a:r>
              <a:rPr lang="hu-HU" sz="3200" b="1" dirty="0"/>
              <a:t> </a:t>
            </a:r>
            <a:r>
              <a:rPr lang="hu-HU" sz="3200" b="1" dirty="0" err="1"/>
              <a:t>nuts</a:t>
            </a:r>
            <a:r>
              <a:rPr lang="hu-HU" sz="3200" b="1" dirty="0"/>
              <a:t>” </a:t>
            </a:r>
            <a:r>
              <a:rPr lang="hu-HU" sz="3200" b="1" dirty="0" err="1"/>
              <a:t>dispute</a:t>
            </a:r>
            <a:endParaRPr lang="en-US" sz="3200" b="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D069553-1AB5-4534-9D37-7F2DEC915D59}"/>
              </a:ext>
            </a:extLst>
          </p:cNvPr>
          <p:cNvPicPr>
            <a:picLocks noChangeAspect="1"/>
          </p:cNvPicPr>
          <p:nvPr/>
        </p:nvPicPr>
        <p:blipFill rotWithShape="1">
          <a:blip r:embed="rId2"/>
          <a:srcRect t="9092" b="1284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422995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0E8D-948F-4C07-978E-5D48DD63DB45}"/>
              </a:ext>
            </a:extLst>
          </p:cNvPr>
          <p:cNvSpPr>
            <a:spLocks noGrp="1"/>
          </p:cNvSpPr>
          <p:nvPr>
            <p:ph type="title"/>
          </p:nvPr>
        </p:nvSpPr>
        <p:spPr/>
        <p:txBody>
          <a:bodyPr>
            <a:normAutofit/>
          </a:bodyPr>
          <a:lstStyle/>
          <a:p>
            <a:pPr algn="ctr"/>
            <a:r>
              <a:rPr lang="hu-HU" sz="3200" b="1" dirty="0" err="1">
                <a:latin typeface="+mn-lt"/>
              </a:rPr>
              <a:t>Helpful</a:t>
            </a:r>
            <a:r>
              <a:rPr lang="hu-HU" sz="3200" b="1" dirty="0">
                <a:latin typeface="+mn-lt"/>
              </a:rPr>
              <a:t> </a:t>
            </a:r>
            <a:r>
              <a:rPr lang="hu-HU" sz="3200" b="1" dirty="0" err="1">
                <a:latin typeface="+mn-lt"/>
              </a:rPr>
              <a:t>sources</a:t>
            </a:r>
            <a:endParaRPr lang="en-US" sz="3200" b="1" dirty="0">
              <a:latin typeface="+mn-lt"/>
            </a:endParaRPr>
          </a:p>
        </p:txBody>
      </p:sp>
      <p:sp>
        <p:nvSpPr>
          <p:cNvPr id="3" name="Content Placeholder 2">
            <a:extLst>
              <a:ext uri="{FF2B5EF4-FFF2-40B4-BE49-F238E27FC236}">
                <a16:creationId xmlns:a16="http://schemas.microsoft.com/office/drawing/2014/main" id="{A3B95FBE-9746-4586-96CB-DC1D533930F6}"/>
              </a:ext>
            </a:extLst>
          </p:cNvPr>
          <p:cNvSpPr>
            <a:spLocks noGrp="1"/>
          </p:cNvSpPr>
          <p:nvPr>
            <p:ph idx="1"/>
          </p:nvPr>
        </p:nvSpPr>
        <p:spPr/>
        <p:txBody>
          <a:bodyPr>
            <a:normAutofit/>
          </a:bodyPr>
          <a:lstStyle/>
          <a:p>
            <a:pPr>
              <a:lnSpc>
                <a:spcPct val="100000"/>
              </a:lnSpc>
            </a:pPr>
            <a:r>
              <a:rPr lang="hu-HU" sz="2000" dirty="0" err="1"/>
              <a:t>You</a:t>
            </a:r>
            <a:r>
              <a:rPr lang="hu-HU" sz="2000" dirty="0"/>
              <a:t> </a:t>
            </a:r>
            <a:r>
              <a:rPr lang="hu-HU" sz="2000" dirty="0" err="1"/>
              <a:t>should</a:t>
            </a:r>
            <a:r>
              <a:rPr lang="hu-HU" sz="2000" dirty="0"/>
              <a:t> </a:t>
            </a:r>
            <a:r>
              <a:rPr lang="hu-HU" sz="2000" dirty="0" err="1"/>
              <a:t>examine</a:t>
            </a:r>
            <a:r>
              <a:rPr lang="hu-HU" sz="2000" dirty="0"/>
              <a:t> </a:t>
            </a:r>
            <a:r>
              <a:rPr lang="hu-HU" sz="2000" dirty="0" err="1"/>
              <a:t>relevant</a:t>
            </a:r>
            <a:r>
              <a:rPr lang="hu-HU" sz="2000" dirty="0"/>
              <a:t> </a:t>
            </a:r>
            <a:r>
              <a:rPr lang="hu-HU" sz="2000" dirty="0" err="1"/>
              <a:t>provisions</a:t>
            </a:r>
            <a:r>
              <a:rPr lang="hu-HU" sz="2000" dirty="0"/>
              <a:t> of </a:t>
            </a:r>
            <a:r>
              <a:rPr lang="hu-HU" sz="2000" dirty="0" err="1"/>
              <a:t>the</a:t>
            </a:r>
            <a:r>
              <a:rPr lang="hu-HU" sz="2000" dirty="0"/>
              <a:t> </a:t>
            </a:r>
            <a:r>
              <a:rPr lang="hu-HU" sz="2000" dirty="0" err="1"/>
              <a:t>Vienna</a:t>
            </a:r>
            <a:r>
              <a:rPr lang="hu-HU" sz="2000" dirty="0"/>
              <a:t> </a:t>
            </a:r>
            <a:r>
              <a:rPr lang="hu-HU" sz="2000" dirty="0" err="1"/>
              <a:t>Convention</a:t>
            </a:r>
            <a:endParaRPr lang="hu-HU" sz="2000" dirty="0"/>
          </a:p>
          <a:p>
            <a:pPr>
              <a:lnSpc>
                <a:spcPct val="100000"/>
              </a:lnSpc>
            </a:pPr>
            <a:r>
              <a:rPr lang="hu-HU" sz="2000" dirty="0" err="1"/>
              <a:t>You</a:t>
            </a:r>
            <a:r>
              <a:rPr lang="hu-HU" sz="2000" dirty="0"/>
              <a:t> </a:t>
            </a:r>
            <a:r>
              <a:rPr lang="hu-HU" sz="2000" dirty="0" err="1"/>
              <a:t>should</a:t>
            </a:r>
            <a:r>
              <a:rPr lang="hu-HU" sz="2000" dirty="0"/>
              <a:t> </a:t>
            </a:r>
            <a:r>
              <a:rPr lang="hu-HU" sz="2000" dirty="0" err="1"/>
              <a:t>study</a:t>
            </a:r>
            <a:r>
              <a:rPr lang="hu-HU" sz="2000" dirty="0"/>
              <a:t> </a:t>
            </a:r>
            <a:r>
              <a:rPr lang="hu-HU" sz="2000" dirty="0" err="1"/>
              <a:t>commentaries</a:t>
            </a:r>
            <a:r>
              <a:rPr lang="hu-HU" sz="2000" dirty="0"/>
              <a:t> </a:t>
            </a:r>
            <a:r>
              <a:rPr lang="hu-HU" sz="2000" dirty="0" err="1"/>
              <a:t>on</a:t>
            </a:r>
            <a:r>
              <a:rPr lang="hu-HU" sz="2000" dirty="0"/>
              <a:t> </a:t>
            </a:r>
            <a:r>
              <a:rPr lang="hu-HU" sz="2000" dirty="0" err="1"/>
              <a:t>these</a:t>
            </a:r>
            <a:r>
              <a:rPr lang="hu-HU" sz="2000" dirty="0"/>
              <a:t> </a:t>
            </a:r>
            <a:r>
              <a:rPr lang="hu-HU" sz="2000" dirty="0" err="1"/>
              <a:t>provisions</a:t>
            </a:r>
            <a:r>
              <a:rPr lang="hu-HU" sz="2000" dirty="0"/>
              <a:t> (http://cisgw3.law.pace.edu/ - free </a:t>
            </a:r>
            <a:r>
              <a:rPr lang="hu-HU" sz="2000" dirty="0" err="1"/>
              <a:t>registration</a:t>
            </a:r>
            <a:r>
              <a:rPr lang="hu-HU" sz="2000" dirty="0"/>
              <a:t> </a:t>
            </a:r>
            <a:r>
              <a:rPr lang="hu-HU" sz="2000" dirty="0" err="1"/>
              <a:t>needed</a:t>
            </a:r>
            <a:r>
              <a:rPr lang="hu-HU" sz="2000" dirty="0"/>
              <a:t>)</a:t>
            </a:r>
          </a:p>
          <a:p>
            <a:pPr>
              <a:lnSpc>
                <a:spcPct val="100000"/>
              </a:lnSpc>
            </a:pPr>
            <a:r>
              <a:rPr lang="hu-HU" sz="2000" dirty="0" err="1"/>
              <a:t>You</a:t>
            </a:r>
            <a:r>
              <a:rPr lang="hu-HU" sz="2000" dirty="0"/>
              <a:t> </a:t>
            </a:r>
            <a:r>
              <a:rPr lang="hu-HU" sz="2000" dirty="0" err="1"/>
              <a:t>should</a:t>
            </a:r>
            <a:r>
              <a:rPr lang="hu-HU" sz="2000" dirty="0"/>
              <a:t> </a:t>
            </a:r>
            <a:r>
              <a:rPr lang="hu-HU" sz="2000" dirty="0" err="1"/>
              <a:t>research</a:t>
            </a:r>
            <a:r>
              <a:rPr lang="hu-HU" sz="2000" dirty="0"/>
              <a:t> </a:t>
            </a:r>
            <a:r>
              <a:rPr lang="hu-HU" sz="2000" dirty="0" err="1"/>
              <a:t>the</a:t>
            </a:r>
            <a:r>
              <a:rPr lang="hu-HU" sz="2000" dirty="0"/>
              <a:t> </a:t>
            </a:r>
            <a:r>
              <a:rPr lang="hu-HU" sz="2000" dirty="0" err="1"/>
              <a:t>related</a:t>
            </a:r>
            <a:r>
              <a:rPr lang="hu-HU" sz="2000" dirty="0"/>
              <a:t> </a:t>
            </a:r>
            <a:r>
              <a:rPr lang="hu-HU" sz="2000" dirty="0" err="1"/>
              <a:t>case</a:t>
            </a:r>
            <a:r>
              <a:rPr lang="hu-HU" sz="2000" dirty="0"/>
              <a:t> </a:t>
            </a:r>
            <a:r>
              <a:rPr lang="hu-HU" sz="2000" dirty="0" err="1"/>
              <a:t>law</a:t>
            </a:r>
            <a:r>
              <a:rPr lang="hu-HU" sz="2000" dirty="0"/>
              <a:t> (http://cisgw3.law.pace.edu/)</a:t>
            </a:r>
          </a:p>
          <a:p>
            <a:pPr>
              <a:lnSpc>
                <a:spcPct val="100000"/>
              </a:lnSpc>
            </a:pPr>
            <a:r>
              <a:rPr lang="hu-HU" sz="2000" dirty="0" err="1"/>
              <a:t>You</a:t>
            </a:r>
            <a:r>
              <a:rPr lang="hu-HU" sz="2000" dirty="0"/>
              <a:t> </a:t>
            </a:r>
            <a:r>
              <a:rPr lang="hu-HU" sz="2000" dirty="0" err="1"/>
              <a:t>should</a:t>
            </a:r>
            <a:r>
              <a:rPr lang="hu-HU" sz="2000" dirty="0"/>
              <a:t> </a:t>
            </a:r>
            <a:r>
              <a:rPr lang="hu-HU" sz="2000" dirty="0" err="1"/>
              <a:t>study</a:t>
            </a:r>
            <a:r>
              <a:rPr lang="hu-HU" sz="2000" dirty="0"/>
              <a:t> </a:t>
            </a:r>
            <a:r>
              <a:rPr lang="hu-HU" sz="2000" dirty="0" err="1"/>
              <a:t>the</a:t>
            </a:r>
            <a:r>
              <a:rPr lang="hu-HU" sz="2000" dirty="0"/>
              <a:t> </a:t>
            </a:r>
            <a:r>
              <a:rPr lang="en-US" sz="2000" dirty="0"/>
              <a:t>Rules of Proceedings of the Arbitration Court</a:t>
            </a:r>
            <a:r>
              <a:rPr lang="hu-HU" sz="2000" dirty="0"/>
              <a:t> </a:t>
            </a:r>
            <a:r>
              <a:rPr lang="en-US" sz="2000" dirty="0"/>
              <a:t>attached to the Hungarian Chamber of Commerce and Industry</a:t>
            </a:r>
            <a:r>
              <a:rPr lang="hu-HU" sz="2000" dirty="0"/>
              <a:t> (https://mkik.hu/en/court-of-arbitration)</a:t>
            </a:r>
          </a:p>
          <a:p>
            <a:pPr>
              <a:lnSpc>
                <a:spcPct val="100000"/>
              </a:lnSpc>
            </a:pPr>
            <a:r>
              <a:rPr lang="hu-HU" sz="2000" dirty="0" err="1"/>
              <a:t>the</a:t>
            </a:r>
            <a:r>
              <a:rPr lang="hu-HU" sz="2000" dirty="0"/>
              <a:t> </a:t>
            </a:r>
            <a:r>
              <a:rPr lang="hu-HU" sz="2000" dirty="0" err="1"/>
              <a:t>Hungarian</a:t>
            </a:r>
            <a:r>
              <a:rPr lang="hu-HU" sz="2000" dirty="0"/>
              <a:t> </a:t>
            </a:r>
            <a:r>
              <a:rPr lang="en-US" sz="2000" dirty="0"/>
              <a:t>Act LX of 2017 on Arbitration</a:t>
            </a:r>
            <a:r>
              <a:rPr lang="hu-HU" sz="2000" dirty="0"/>
              <a:t> </a:t>
            </a:r>
            <a:r>
              <a:rPr lang="en-US" sz="2000" dirty="0"/>
              <a:t>(https://mkik.hu/en/court-of-arbitration)</a:t>
            </a:r>
          </a:p>
          <a:p>
            <a:pPr>
              <a:lnSpc>
                <a:spcPct val="100000"/>
              </a:lnSpc>
            </a:pPr>
            <a:endParaRPr lang="en-US" sz="2000" dirty="0"/>
          </a:p>
          <a:p>
            <a:endParaRPr lang="en-US" dirty="0"/>
          </a:p>
        </p:txBody>
      </p:sp>
    </p:spTree>
    <p:extLst>
      <p:ext uri="{BB962C8B-B14F-4D97-AF65-F5344CB8AC3E}">
        <p14:creationId xmlns:p14="http://schemas.microsoft.com/office/powerpoint/2010/main" val="207263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1545-600D-4997-9EBF-1EBB388C3EAF}"/>
              </a:ext>
            </a:extLst>
          </p:cNvPr>
          <p:cNvSpPr>
            <a:spLocks noGrp="1"/>
          </p:cNvSpPr>
          <p:nvPr>
            <p:ph type="title"/>
          </p:nvPr>
        </p:nvSpPr>
        <p:spPr/>
        <p:txBody>
          <a:bodyPr>
            <a:normAutofit/>
          </a:bodyPr>
          <a:lstStyle/>
          <a:p>
            <a:r>
              <a:rPr lang="hu-HU" sz="2800" b="1" dirty="0" err="1">
                <a:latin typeface="+mn-lt"/>
              </a:rPr>
              <a:t>Please</a:t>
            </a:r>
            <a:r>
              <a:rPr lang="hu-HU" sz="2800" b="1" dirty="0">
                <a:latin typeface="+mn-lt"/>
              </a:rPr>
              <a:t>, </a:t>
            </a:r>
            <a:r>
              <a:rPr lang="hu-HU" sz="2800" b="1" dirty="0" err="1">
                <a:latin typeface="+mn-lt"/>
              </a:rPr>
              <a:t>think</a:t>
            </a:r>
            <a:r>
              <a:rPr lang="hu-HU" sz="2800" b="1" dirty="0">
                <a:latin typeface="+mn-lt"/>
              </a:rPr>
              <a:t> </a:t>
            </a:r>
            <a:r>
              <a:rPr lang="hu-HU" sz="2800" b="1" dirty="0" err="1">
                <a:latin typeface="+mn-lt"/>
              </a:rPr>
              <a:t>about</a:t>
            </a:r>
            <a:r>
              <a:rPr lang="hu-HU" sz="2800" b="1" dirty="0">
                <a:latin typeface="+mn-lt"/>
              </a:rPr>
              <a:t> </a:t>
            </a:r>
            <a:r>
              <a:rPr lang="hu-HU" sz="2800" b="1" dirty="0" err="1">
                <a:latin typeface="+mn-lt"/>
              </a:rPr>
              <a:t>the</a:t>
            </a:r>
            <a:r>
              <a:rPr lang="hu-HU" sz="2800" b="1" dirty="0">
                <a:latin typeface="+mn-lt"/>
              </a:rPr>
              <a:t> </a:t>
            </a:r>
            <a:r>
              <a:rPr lang="hu-HU" sz="2800" b="1" dirty="0" err="1">
                <a:latin typeface="+mn-lt"/>
              </a:rPr>
              <a:t>following</a:t>
            </a:r>
            <a:r>
              <a:rPr lang="hu-HU" sz="2800" b="1" dirty="0">
                <a:latin typeface="+mn-lt"/>
              </a:rPr>
              <a:t> </a:t>
            </a:r>
            <a:r>
              <a:rPr lang="hu-HU" sz="2800" b="1" dirty="0" err="1">
                <a:latin typeface="+mn-lt"/>
              </a:rPr>
              <a:t>when</a:t>
            </a:r>
            <a:r>
              <a:rPr lang="hu-HU" sz="2800" b="1" dirty="0">
                <a:latin typeface="+mn-lt"/>
              </a:rPr>
              <a:t> </a:t>
            </a:r>
            <a:r>
              <a:rPr lang="hu-HU" sz="2800" b="1" dirty="0" err="1">
                <a:latin typeface="+mn-lt"/>
              </a:rPr>
              <a:t>writing</a:t>
            </a:r>
            <a:r>
              <a:rPr lang="hu-HU" sz="2800" b="1" dirty="0">
                <a:latin typeface="+mn-lt"/>
              </a:rPr>
              <a:t> </a:t>
            </a:r>
            <a:r>
              <a:rPr lang="hu-HU" sz="2800" b="1" dirty="0" err="1">
                <a:latin typeface="+mn-lt"/>
              </a:rPr>
              <a:t>the</a:t>
            </a:r>
            <a:r>
              <a:rPr lang="hu-HU" sz="2800" b="1" dirty="0">
                <a:latin typeface="+mn-lt"/>
              </a:rPr>
              <a:t> </a:t>
            </a:r>
            <a:r>
              <a:rPr lang="hu-HU" sz="2800" b="1" dirty="0" err="1">
                <a:latin typeface="+mn-lt"/>
              </a:rPr>
              <a:t>request</a:t>
            </a:r>
            <a:r>
              <a:rPr lang="hu-HU" sz="2800" b="1" dirty="0">
                <a:latin typeface="+mn-lt"/>
              </a:rPr>
              <a:t> </a:t>
            </a:r>
            <a:r>
              <a:rPr lang="hu-HU" sz="2800" b="1" dirty="0" err="1">
                <a:latin typeface="+mn-lt"/>
              </a:rPr>
              <a:t>for</a:t>
            </a:r>
            <a:r>
              <a:rPr lang="hu-HU" sz="2800" b="1" dirty="0">
                <a:latin typeface="+mn-lt"/>
              </a:rPr>
              <a:t> </a:t>
            </a:r>
            <a:r>
              <a:rPr lang="hu-HU" sz="2800" b="1" dirty="0" err="1">
                <a:latin typeface="+mn-lt"/>
              </a:rPr>
              <a:t>arbitration</a:t>
            </a:r>
            <a:r>
              <a:rPr lang="hu-HU" sz="2800" b="1" dirty="0">
                <a:latin typeface="+mn-lt"/>
              </a:rPr>
              <a:t>: </a:t>
            </a:r>
            <a:endParaRPr lang="en-US" sz="2800" b="1" dirty="0">
              <a:latin typeface="+mn-lt"/>
            </a:endParaRPr>
          </a:p>
        </p:txBody>
      </p:sp>
      <p:sp>
        <p:nvSpPr>
          <p:cNvPr id="3" name="Content Placeholder 2">
            <a:extLst>
              <a:ext uri="{FF2B5EF4-FFF2-40B4-BE49-F238E27FC236}">
                <a16:creationId xmlns:a16="http://schemas.microsoft.com/office/drawing/2014/main" id="{401157E5-BD81-436C-9A90-A7CD3B8AE048}"/>
              </a:ext>
            </a:extLst>
          </p:cNvPr>
          <p:cNvSpPr>
            <a:spLocks noGrp="1"/>
          </p:cNvSpPr>
          <p:nvPr>
            <p:ph idx="1"/>
          </p:nvPr>
        </p:nvSpPr>
        <p:spPr/>
        <p:txBody>
          <a:bodyPr>
            <a:normAutofit/>
          </a:bodyPr>
          <a:lstStyle/>
          <a:p>
            <a:pPr marL="0" indent="0">
              <a:buNone/>
            </a:pPr>
            <a:r>
              <a:rPr lang="hu-HU" sz="2400" dirty="0" err="1"/>
              <a:t>What</a:t>
            </a:r>
            <a:r>
              <a:rPr lang="hu-HU" sz="2400" dirty="0"/>
              <a:t> </a:t>
            </a:r>
            <a:r>
              <a:rPr lang="hu-HU" sz="2400" dirty="0" err="1"/>
              <a:t>will</a:t>
            </a:r>
            <a:r>
              <a:rPr lang="hu-HU" sz="2400" dirty="0"/>
              <a:t> be </a:t>
            </a:r>
            <a:r>
              <a:rPr lang="hu-HU" sz="2400" dirty="0" err="1"/>
              <a:t>the</a:t>
            </a:r>
            <a:r>
              <a:rPr lang="hu-HU" sz="2400" dirty="0"/>
              <a:t> </a:t>
            </a:r>
            <a:r>
              <a:rPr lang="hu-HU" sz="2400" dirty="0" err="1"/>
              <a:t>arguments</a:t>
            </a:r>
            <a:r>
              <a:rPr lang="hu-HU" sz="2400" dirty="0"/>
              <a:t> of </a:t>
            </a:r>
            <a:r>
              <a:rPr lang="hu-HU" sz="2400" dirty="0" err="1"/>
              <a:t>the</a:t>
            </a:r>
            <a:r>
              <a:rPr lang="hu-HU" sz="2400" dirty="0"/>
              <a:t> </a:t>
            </a:r>
            <a:r>
              <a:rPr lang="hu-HU" sz="2400" dirty="0" err="1"/>
              <a:t>other</a:t>
            </a:r>
            <a:r>
              <a:rPr lang="hu-HU" sz="2400" dirty="0"/>
              <a:t> </a:t>
            </a:r>
            <a:r>
              <a:rPr lang="hu-HU" sz="2400" dirty="0" err="1"/>
              <a:t>party</a:t>
            </a:r>
            <a:r>
              <a:rPr lang="hu-HU" sz="2400" dirty="0"/>
              <a:t>:</a:t>
            </a:r>
          </a:p>
          <a:p>
            <a:pPr>
              <a:buFontTx/>
              <a:buChar char="-"/>
            </a:pPr>
            <a:r>
              <a:rPr lang="hu-HU" sz="2400" dirty="0" err="1"/>
              <a:t>regarding</a:t>
            </a:r>
            <a:r>
              <a:rPr lang="hu-HU" sz="2400" dirty="0"/>
              <a:t> </a:t>
            </a:r>
            <a:r>
              <a:rPr lang="hu-HU" sz="2400" dirty="0" err="1"/>
              <a:t>the</a:t>
            </a:r>
            <a:r>
              <a:rPr lang="hu-HU" sz="2400" dirty="0"/>
              <a:t> </a:t>
            </a:r>
            <a:r>
              <a:rPr lang="hu-HU" sz="2400" dirty="0" err="1"/>
              <a:t>validity</a:t>
            </a:r>
            <a:r>
              <a:rPr lang="hu-HU" sz="2400" dirty="0"/>
              <a:t> of </a:t>
            </a:r>
            <a:r>
              <a:rPr lang="hu-HU" sz="2400" dirty="0" err="1"/>
              <a:t>the</a:t>
            </a:r>
            <a:r>
              <a:rPr lang="hu-HU" sz="2400" dirty="0"/>
              <a:t> </a:t>
            </a:r>
            <a:r>
              <a:rPr lang="hu-HU" sz="2400" dirty="0" err="1"/>
              <a:t>arbitration</a:t>
            </a:r>
            <a:r>
              <a:rPr lang="hu-HU" sz="2400" dirty="0"/>
              <a:t> </a:t>
            </a:r>
            <a:r>
              <a:rPr lang="hu-HU" sz="2400" dirty="0" err="1"/>
              <a:t>agreement</a:t>
            </a:r>
            <a:r>
              <a:rPr lang="hu-HU" sz="2400" dirty="0"/>
              <a:t>,</a:t>
            </a:r>
          </a:p>
          <a:p>
            <a:pPr>
              <a:buFontTx/>
              <a:buChar char="-"/>
            </a:pPr>
            <a:r>
              <a:rPr lang="hu-HU" sz="2400" dirty="0" err="1"/>
              <a:t>jurisdiction</a:t>
            </a:r>
            <a:r>
              <a:rPr lang="hu-HU" sz="2400" dirty="0"/>
              <a:t> of </a:t>
            </a:r>
            <a:r>
              <a:rPr lang="hu-HU" sz="2400" dirty="0" err="1"/>
              <a:t>the</a:t>
            </a:r>
            <a:r>
              <a:rPr lang="hu-HU" sz="2400" dirty="0"/>
              <a:t> </a:t>
            </a:r>
            <a:r>
              <a:rPr lang="hu-HU" sz="2400" dirty="0" err="1"/>
              <a:t>arbitral</a:t>
            </a:r>
            <a:r>
              <a:rPr lang="hu-HU" sz="2400" dirty="0"/>
              <a:t> </a:t>
            </a:r>
            <a:r>
              <a:rPr lang="hu-HU" sz="2400" dirty="0" err="1"/>
              <a:t>tribunal</a:t>
            </a:r>
            <a:r>
              <a:rPr lang="hu-HU" sz="2400" dirty="0"/>
              <a:t>,</a:t>
            </a:r>
          </a:p>
          <a:p>
            <a:pPr>
              <a:buFontTx/>
              <a:buChar char="-"/>
            </a:pPr>
            <a:r>
              <a:rPr lang="hu-HU" sz="2400" dirty="0" err="1"/>
              <a:t>formation</a:t>
            </a:r>
            <a:r>
              <a:rPr lang="hu-HU" sz="2400" dirty="0"/>
              <a:t> of </a:t>
            </a:r>
            <a:r>
              <a:rPr lang="hu-HU" sz="2400" dirty="0" err="1"/>
              <a:t>the</a:t>
            </a:r>
            <a:r>
              <a:rPr lang="hu-HU" sz="2400" dirty="0"/>
              <a:t> </a:t>
            </a:r>
            <a:r>
              <a:rPr lang="hu-HU" sz="2400" dirty="0" err="1"/>
              <a:t>sales</a:t>
            </a:r>
            <a:r>
              <a:rPr lang="hu-HU" sz="2400" dirty="0"/>
              <a:t> </a:t>
            </a:r>
            <a:r>
              <a:rPr lang="hu-HU" sz="2400" dirty="0" err="1"/>
              <a:t>contract</a:t>
            </a:r>
            <a:r>
              <a:rPr lang="hu-HU" sz="2400" dirty="0"/>
              <a:t> </a:t>
            </a:r>
            <a:r>
              <a:rPr lang="hu-HU" sz="2400" dirty="0" err="1"/>
              <a:t>under</a:t>
            </a:r>
            <a:r>
              <a:rPr lang="hu-HU" sz="2400" dirty="0"/>
              <a:t> </a:t>
            </a:r>
            <a:r>
              <a:rPr lang="hu-HU" sz="2400" dirty="0" err="1"/>
              <a:t>the</a:t>
            </a:r>
            <a:r>
              <a:rPr lang="hu-HU" sz="2400" dirty="0"/>
              <a:t> </a:t>
            </a:r>
            <a:r>
              <a:rPr lang="hu-HU" sz="2400" dirty="0" err="1"/>
              <a:t>Vienna</a:t>
            </a:r>
            <a:r>
              <a:rPr lang="hu-HU" sz="2400" dirty="0"/>
              <a:t> </a:t>
            </a:r>
            <a:r>
              <a:rPr lang="hu-HU" sz="2400" dirty="0" err="1"/>
              <a:t>Convention</a:t>
            </a:r>
            <a:r>
              <a:rPr lang="hu-HU" sz="2400" dirty="0"/>
              <a:t>,</a:t>
            </a:r>
          </a:p>
          <a:p>
            <a:pPr>
              <a:buFontTx/>
              <a:buChar char="-"/>
            </a:pPr>
            <a:r>
              <a:rPr lang="hu-HU" sz="2400" dirty="0" err="1"/>
              <a:t>damages</a:t>
            </a:r>
            <a:r>
              <a:rPr lang="hu-HU" sz="2400" dirty="0"/>
              <a:t> </a:t>
            </a:r>
            <a:r>
              <a:rPr lang="hu-HU" sz="2400" dirty="0" err="1"/>
              <a:t>claimed</a:t>
            </a:r>
            <a:r>
              <a:rPr lang="hu-HU" sz="2400" dirty="0"/>
              <a:t>, etc.</a:t>
            </a:r>
            <a:endParaRPr lang="en-US" sz="2400" dirty="0"/>
          </a:p>
        </p:txBody>
      </p:sp>
      <p:pic>
        <p:nvPicPr>
          <p:cNvPr id="4" name="Graphic 5" descr="Volume">
            <a:extLst>
              <a:ext uri="{FF2B5EF4-FFF2-40B4-BE49-F238E27FC236}">
                <a16:creationId xmlns:a16="http://schemas.microsoft.com/office/drawing/2014/main" id="{B39A2342-630C-4C0B-B335-6990DDF930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9758" y="603864"/>
            <a:ext cx="424042" cy="424042"/>
          </a:xfrm>
          <a:prstGeom prst="rect">
            <a:avLst/>
          </a:prstGeom>
        </p:spPr>
      </p:pic>
      <p:pic>
        <p:nvPicPr>
          <p:cNvPr id="5" name="Hang 4">
            <a:hlinkClick r:id="" action="ppaction://media"/>
            <a:extLst>
              <a:ext uri="{FF2B5EF4-FFF2-40B4-BE49-F238E27FC236}">
                <a16:creationId xmlns:a16="http://schemas.microsoft.com/office/drawing/2014/main" id="{723B6278-7434-426A-B4A7-E9F224E346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77971541"/>
      </p:ext>
    </p:extLst>
  </p:cSld>
  <p:clrMapOvr>
    <a:masterClrMapping/>
  </p:clrMapOvr>
  <mc:AlternateContent xmlns:mc="http://schemas.openxmlformats.org/markup-compatibility/2006" xmlns:p14="http://schemas.microsoft.com/office/powerpoint/2010/main">
    <mc:Choice Requires="p14">
      <p:transition spd="slow" p14:dur="2000" advTm="22850"/>
    </mc:Choice>
    <mc:Fallback xmlns="">
      <p:transition spd="slow" advTm="22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0"/>
        </a:solidFill>
        <a:effectLst/>
      </p:bgPr>
    </p:bg>
    <p:spTree>
      <p:nvGrpSpPr>
        <p:cNvPr id="1" name=""/>
        <p:cNvGrpSpPr/>
        <p:nvPr/>
      </p:nvGrpSpPr>
      <p:grpSpPr>
        <a:xfrm>
          <a:off x="0" y="0"/>
          <a:ext cx="0" cy="0"/>
          <a:chOff x="0" y="0"/>
          <a:chExt cx="0" cy="0"/>
        </a:xfrm>
      </p:grpSpPr>
      <p:sp>
        <p:nvSpPr>
          <p:cNvPr id="2" name="AutoShape 2"/>
          <p:cNvSpPr/>
          <p:nvPr/>
        </p:nvSpPr>
        <p:spPr>
          <a:xfrm>
            <a:off x="0" y="5910824"/>
            <a:ext cx="12192000" cy="1153581"/>
          </a:xfrm>
          <a:prstGeom prst="rect">
            <a:avLst/>
          </a:prstGeom>
          <a:solidFill>
            <a:srgbClr val="FFDE59"/>
          </a:solidFill>
        </p:spPr>
      </p:sp>
      <p:sp>
        <p:nvSpPr>
          <p:cNvPr id="4" name="TextBox 4"/>
          <p:cNvSpPr txBox="1"/>
          <p:nvPr/>
        </p:nvSpPr>
        <p:spPr>
          <a:xfrm>
            <a:off x="929352" y="2264687"/>
            <a:ext cx="4836565" cy="311880"/>
          </a:xfrm>
          <a:prstGeom prst="rect">
            <a:avLst/>
          </a:prstGeom>
        </p:spPr>
        <p:txBody>
          <a:bodyPr lIns="0" tIns="0" rIns="0" bIns="0" rtlCol="0" anchor="t">
            <a:spAutoFit/>
          </a:bodyPr>
          <a:lstStyle/>
          <a:p>
            <a:pPr algn="ctr" defTabSz="609630">
              <a:lnSpc>
                <a:spcPts val="2613"/>
              </a:lnSpc>
            </a:pPr>
            <a:r>
              <a:rPr lang="en-US" sz="1867">
                <a:solidFill>
                  <a:srgbClr val="F8F7F0"/>
                </a:solidFill>
                <a:latin typeface="Open Sans"/>
              </a:rPr>
              <a:t>ALCÍM</a:t>
            </a:r>
          </a:p>
        </p:txBody>
      </p:sp>
      <p:sp>
        <p:nvSpPr>
          <p:cNvPr id="5" name="TextBox 5"/>
          <p:cNvSpPr txBox="1"/>
          <p:nvPr/>
        </p:nvSpPr>
        <p:spPr>
          <a:xfrm>
            <a:off x="8277502" y="6205595"/>
            <a:ext cx="3751093" cy="369781"/>
          </a:xfrm>
          <a:prstGeom prst="rect">
            <a:avLst/>
          </a:prstGeom>
        </p:spPr>
        <p:txBody>
          <a:bodyPr lIns="0" tIns="0" rIns="0" bIns="0" rtlCol="0" anchor="t">
            <a:spAutoFit/>
          </a:bodyPr>
          <a:lstStyle/>
          <a:p>
            <a:pPr algn="ctr" defTabSz="609630">
              <a:lnSpc>
                <a:spcPts val="2963"/>
              </a:lnSpc>
              <a:spcBef>
                <a:spcPct val="0"/>
              </a:spcBef>
            </a:pPr>
            <a:r>
              <a:rPr lang="en-US" sz="2400" dirty="0">
                <a:solidFill>
                  <a:prstClr val="black"/>
                </a:solidFill>
                <a:latin typeface="Allura" panose="020B0604020202020204" charset="-18"/>
              </a:rPr>
              <a:t>„</a:t>
            </a:r>
            <a:r>
              <a:rPr lang="hu-HU" sz="2400" dirty="0" err="1">
                <a:solidFill>
                  <a:prstClr val="black"/>
                </a:solidFill>
                <a:latin typeface="Allura" panose="020B0604020202020204" charset="-18"/>
              </a:rPr>
              <a:t>Vitam</a:t>
            </a:r>
            <a:r>
              <a:rPr lang="hu-HU" sz="2400" dirty="0">
                <a:solidFill>
                  <a:prstClr val="black"/>
                </a:solidFill>
                <a:latin typeface="Allura" panose="020B0604020202020204" charset="-18"/>
              </a:rPr>
              <a:t> </a:t>
            </a:r>
            <a:r>
              <a:rPr lang="hu-HU" sz="2400" dirty="0" err="1">
                <a:solidFill>
                  <a:prstClr val="black"/>
                </a:solidFill>
                <a:latin typeface="Allura" panose="020B0604020202020204" charset="-18"/>
              </a:rPr>
              <a:t>impendere</a:t>
            </a:r>
            <a:r>
              <a:rPr lang="hu-HU" sz="2400" dirty="0">
                <a:solidFill>
                  <a:prstClr val="black"/>
                </a:solidFill>
                <a:latin typeface="Allura" panose="020B0604020202020204" charset="-18"/>
              </a:rPr>
              <a:t> </a:t>
            </a:r>
            <a:r>
              <a:rPr lang="hu-HU" sz="2400" dirty="0" err="1">
                <a:solidFill>
                  <a:prstClr val="black"/>
                </a:solidFill>
                <a:latin typeface="Allura" panose="020B0604020202020204" charset="-18"/>
              </a:rPr>
              <a:t>vero</a:t>
            </a:r>
            <a:r>
              <a:rPr lang="en-US" sz="2400" dirty="0">
                <a:solidFill>
                  <a:srgbClr val="000000"/>
                </a:solidFill>
                <a:latin typeface="Allura"/>
              </a:rPr>
              <a:t>” </a:t>
            </a:r>
          </a:p>
        </p:txBody>
      </p:sp>
      <p:pic>
        <p:nvPicPr>
          <p:cNvPr id="7" name="Picture 7"/>
          <p:cNvPicPr>
            <a:picLocks noChangeAspect="1"/>
          </p:cNvPicPr>
          <p:nvPr/>
        </p:nvPicPr>
        <p:blipFill>
          <a:blip r:embed="rId2"/>
          <a:srcRect/>
          <a:stretch>
            <a:fillRect/>
          </a:stretch>
        </p:blipFill>
        <p:spPr>
          <a:xfrm>
            <a:off x="1225206" y="1884725"/>
            <a:ext cx="2304157" cy="3088551"/>
          </a:xfrm>
          <a:prstGeom prst="rect">
            <a:avLst/>
          </a:prstGeom>
        </p:spPr>
      </p:pic>
      <p:sp>
        <p:nvSpPr>
          <p:cNvPr id="8" name="Szövegdoboz 7"/>
          <p:cNvSpPr txBox="1"/>
          <p:nvPr/>
        </p:nvSpPr>
        <p:spPr>
          <a:xfrm>
            <a:off x="3825216" y="1295400"/>
            <a:ext cx="8061984" cy="7950190"/>
          </a:xfrm>
          <a:prstGeom prst="rect">
            <a:avLst/>
          </a:prstGeom>
          <a:noFill/>
        </p:spPr>
        <p:txBody>
          <a:bodyPr wrap="square" rtlCol="0">
            <a:spAutoFit/>
          </a:bodyPr>
          <a:lstStyle/>
          <a:p>
            <a:pPr algn="ctr" defTabSz="406440">
              <a:spcBef>
                <a:spcPct val="0"/>
              </a:spcBef>
              <a:defRPr/>
            </a:pPr>
            <a:endParaRPr lang="hu-HU" sz="2133" dirty="0">
              <a:solidFill>
                <a:srgbClr val="000000"/>
              </a:solidFill>
              <a:latin typeface="Open Sans"/>
            </a:endParaRPr>
          </a:p>
          <a:p>
            <a:pPr algn="ctr" defTabSz="406440">
              <a:spcBef>
                <a:spcPct val="0"/>
              </a:spcBef>
              <a:defRPr/>
            </a:pPr>
            <a:endParaRPr lang="hu-HU" sz="2133" dirty="0">
              <a:solidFill>
                <a:srgbClr val="000000"/>
              </a:solidFill>
              <a:latin typeface="Open Sans"/>
            </a:endParaRPr>
          </a:p>
          <a:p>
            <a:pPr algn="ctr" defTabSz="406440">
              <a:spcBef>
                <a:spcPct val="0"/>
              </a:spcBef>
              <a:defRPr/>
            </a:pPr>
            <a:r>
              <a:rPr lang="hu-HU" sz="2133" dirty="0">
                <a:solidFill>
                  <a:srgbClr val="000000"/>
                </a:solidFill>
                <a:latin typeface="Open Sans"/>
              </a:rPr>
              <a:t>The </a:t>
            </a:r>
            <a:r>
              <a:rPr lang="hu-HU" sz="2133" dirty="0" err="1">
                <a:solidFill>
                  <a:srgbClr val="000000"/>
                </a:solidFill>
                <a:latin typeface="Open Sans"/>
              </a:rPr>
              <a:t>creation</a:t>
            </a:r>
            <a:r>
              <a:rPr lang="hu-HU" sz="2133" dirty="0">
                <a:solidFill>
                  <a:srgbClr val="000000"/>
                </a:solidFill>
                <a:latin typeface="Open Sans"/>
              </a:rPr>
              <a:t> of </a:t>
            </a:r>
            <a:r>
              <a:rPr lang="hu-HU" sz="2133" dirty="0" err="1">
                <a:solidFill>
                  <a:srgbClr val="000000"/>
                </a:solidFill>
                <a:latin typeface="Open Sans"/>
              </a:rPr>
              <a:t>distance</a:t>
            </a:r>
            <a:r>
              <a:rPr lang="hu-HU" sz="2133" dirty="0">
                <a:solidFill>
                  <a:srgbClr val="000000"/>
                </a:solidFill>
                <a:latin typeface="Open Sans"/>
              </a:rPr>
              <a:t> </a:t>
            </a:r>
            <a:r>
              <a:rPr lang="hu-HU" sz="2133" dirty="0" err="1">
                <a:solidFill>
                  <a:srgbClr val="000000"/>
                </a:solidFill>
                <a:latin typeface="Open Sans"/>
              </a:rPr>
              <a:t>learning</a:t>
            </a:r>
            <a:r>
              <a:rPr lang="hu-HU" sz="2133" dirty="0">
                <a:solidFill>
                  <a:srgbClr val="000000"/>
                </a:solidFill>
                <a:latin typeface="Open Sans"/>
              </a:rPr>
              <a:t> </a:t>
            </a:r>
            <a:r>
              <a:rPr lang="hu-HU" sz="2133" dirty="0" err="1">
                <a:solidFill>
                  <a:srgbClr val="000000"/>
                </a:solidFill>
                <a:latin typeface="Open Sans"/>
              </a:rPr>
              <a:t>materials</a:t>
            </a:r>
            <a:r>
              <a:rPr lang="hu-HU" sz="2133" dirty="0">
                <a:solidFill>
                  <a:srgbClr val="000000"/>
                </a:solidFill>
                <a:latin typeface="Open Sans"/>
              </a:rPr>
              <a:t> </a:t>
            </a:r>
            <a:r>
              <a:rPr lang="hu-HU" sz="2133" dirty="0" err="1">
                <a:solidFill>
                  <a:srgbClr val="000000"/>
                </a:solidFill>
                <a:latin typeface="Open Sans"/>
              </a:rPr>
              <a:t>was</a:t>
            </a:r>
            <a:r>
              <a:rPr lang="hu-HU" sz="2133" dirty="0">
                <a:solidFill>
                  <a:srgbClr val="000000"/>
                </a:solidFill>
                <a:latin typeface="Open Sans"/>
              </a:rPr>
              <a:t> </a:t>
            </a:r>
            <a:r>
              <a:rPr lang="hu-HU" sz="2133" dirty="0" err="1">
                <a:solidFill>
                  <a:srgbClr val="000000"/>
                </a:solidFill>
                <a:latin typeface="Open Sans"/>
              </a:rPr>
              <a:t>supported</a:t>
            </a:r>
            <a:r>
              <a:rPr lang="hu-HU" sz="2133" dirty="0">
                <a:solidFill>
                  <a:srgbClr val="000000"/>
                </a:solidFill>
                <a:latin typeface="Open Sans"/>
              </a:rPr>
              <a:t> </a:t>
            </a:r>
            <a:r>
              <a:rPr lang="hu-HU" sz="2133" dirty="0" err="1">
                <a:solidFill>
                  <a:srgbClr val="000000"/>
                </a:solidFill>
                <a:latin typeface="Open Sans"/>
              </a:rPr>
              <a:t>by</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Ministry</a:t>
            </a:r>
            <a:r>
              <a:rPr lang="hu-HU" sz="2133" dirty="0">
                <a:solidFill>
                  <a:srgbClr val="000000"/>
                </a:solidFill>
                <a:latin typeface="Open Sans"/>
              </a:rPr>
              <a:t> of </a:t>
            </a:r>
            <a:r>
              <a:rPr lang="hu-HU" sz="2133" dirty="0" err="1">
                <a:solidFill>
                  <a:srgbClr val="000000"/>
                </a:solidFill>
                <a:latin typeface="Open Sans"/>
              </a:rPr>
              <a:t>Justice</a:t>
            </a:r>
            <a:r>
              <a:rPr lang="hu-HU" sz="2133" dirty="0">
                <a:solidFill>
                  <a:srgbClr val="000000"/>
                </a:solidFill>
                <a:latin typeface="Open Sans"/>
              </a:rPr>
              <a:t> </a:t>
            </a:r>
            <a:r>
              <a:rPr lang="hu-HU" sz="2133" dirty="0" err="1">
                <a:solidFill>
                  <a:srgbClr val="000000"/>
                </a:solidFill>
                <a:latin typeface="Open Sans"/>
              </a:rPr>
              <a:t>within</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framework</a:t>
            </a:r>
            <a:r>
              <a:rPr lang="hu-HU" sz="2133" dirty="0">
                <a:solidFill>
                  <a:srgbClr val="000000"/>
                </a:solidFill>
                <a:latin typeface="Open Sans"/>
              </a:rPr>
              <a:t> of </a:t>
            </a:r>
            <a:r>
              <a:rPr lang="hu-HU" sz="2133" dirty="0" err="1">
                <a:solidFill>
                  <a:srgbClr val="000000"/>
                </a:solidFill>
                <a:latin typeface="Open Sans"/>
              </a:rPr>
              <a:t>the</a:t>
            </a:r>
            <a:r>
              <a:rPr lang="hu-HU" sz="2133" dirty="0">
                <a:solidFill>
                  <a:srgbClr val="000000"/>
                </a:solidFill>
                <a:latin typeface="Open Sans"/>
              </a:rPr>
              <a:t> IM KOP 2020 </a:t>
            </a:r>
            <a:r>
              <a:rPr lang="hu-HU" sz="2133" dirty="0" err="1">
                <a:solidFill>
                  <a:srgbClr val="000000"/>
                </a:solidFill>
                <a:latin typeface="Open Sans"/>
              </a:rPr>
              <a:t>aiming</a:t>
            </a:r>
            <a:r>
              <a:rPr lang="hu-HU" sz="2133" dirty="0">
                <a:solidFill>
                  <a:srgbClr val="000000"/>
                </a:solidFill>
                <a:latin typeface="Open Sans"/>
              </a:rPr>
              <a:t> </a:t>
            </a:r>
            <a:r>
              <a:rPr lang="hu-HU" sz="2133" dirty="0" err="1">
                <a:solidFill>
                  <a:srgbClr val="000000"/>
                </a:solidFill>
                <a:latin typeface="Open Sans"/>
              </a:rPr>
              <a:t>at</a:t>
            </a:r>
            <a:r>
              <a:rPr lang="hu-HU" sz="2133" dirty="0">
                <a:solidFill>
                  <a:srgbClr val="000000"/>
                </a:solidFill>
                <a:latin typeface="Open Sans"/>
              </a:rPr>
              <a:t> </a:t>
            </a:r>
            <a:r>
              <a:rPr lang="hu-HU" sz="2133" dirty="0" err="1">
                <a:solidFill>
                  <a:srgbClr val="000000"/>
                </a:solidFill>
                <a:latin typeface="Open Sans"/>
              </a:rPr>
              <a:t>the</a:t>
            </a:r>
            <a:r>
              <a:rPr lang="hu-HU" sz="2133" dirty="0">
                <a:solidFill>
                  <a:srgbClr val="000000"/>
                </a:solidFill>
                <a:latin typeface="Open Sans"/>
              </a:rPr>
              <a:t> </a:t>
            </a:r>
            <a:r>
              <a:rPr lang="hu-HU" sz="2133" dirty="0" err="1">
                <a:solidFill>
                  <a:srgbClr val="000000"/>
                </a:solidFill>
                <a:latin typeface="Open Sans"/>
              </a:rPr>
              <a:t>improvement</a:t>
            </a:r>
            <a:r>
              <a:rPr lang="hu-HU" sz="2133" dirty="0">
                <a:solidFill>
                  <a:srgbClr val="000000"/>
                </a:solidFill>
                <a:latin typeface="Open Sans"/>
              </a:rPr>
              <a:t> of </a:t>
            </a:r>
            <a:r>
              <a:rPr lang="hu-HU" sz="2133" dirty="0" err="1">
                <a:solidFill>
                  <a:srgbClr val="000000"/>
                </a:solidFill>
                <a:latin typeface="Open Sans"/>
              </a:rPr>
              <a:t>legal</a:t>
            </a:r>
            <a:r>
              <a:rPr lang="hu-HU" sz="2133" dirty="0">
                <a:solidFill>
                  <a:srgbClr val="000000"/>
                </a:solidFill>
                <a:latin typeface="Open Sans"/>
              </a:rPr>
              <a:t> </a:t>
            </a:r>
            <a:r>
              <a:rPr lang="hu-HU" sz="2133" dirty="0" err="1">
                <a:solidFill>
                  <a:srgbClr val="000000"/>
                </a:solidFill>
                <a:latin typeface="Open Sans"/>
              </a:rPr>
              <a:t>education</a:t>
            </a:r>
            <a:r>
              <a:rPr lang="hu-HU" sz="2133" dirty="0">
                <a:solidFill>
                  <a:srgbClr val="000000"/>
                </a:solidFill>
                <a:latin typeface="Open Sans"/>
              </a:rPr>
              <a:t>.</a:t>
            </a:r>
          </a:p>
          <a:p>
            <a:pPr algn="ctr" defTabSz="406440">
              <a:spcBef>
                <a:spcPct val="0"/>
              </a:spcBef>
              <a:defRPr/>
            </a:pPr>
            <a:endParaRPr lang="hu-HU" sz="2133" dirty="0">
              <a:solidFill>
                <a:srgbClr val="000000"/>
              </a:solidFill>
              <a:latin typeface="Open Sans"/>
            </a:endParaRPr>
          </a:p>
          <a:p>
            <a:pPr algn="ctr" defTabSz="406440">
              <a:spcBef>
                <a:spcPct val="0"/>
              </a:spcBef>
              <a:defRPr/>
            </a:pPr>
            <a:r>
              <a:rPr lang="hu-HU" sz="2133" dirty="0">
                <a:solidFill>
                  <a:srgbClr val="000000"/>
                </a:solidFill>
                <a:latin typeface="Open Sans"/>
              </a:rPr>
              <a:t>A távoktatási segédletek az Igazságügyi Minisztérium jogászképzés színvonalának emelését célzó programja keretében valósultak meg.</a:t>
            </a:r>
          </a:p>
          <a:p>
            <a:pPr algn="ctr" defTabSz="406440">
              <a:spcBef>
                <a:spcPct val="0"/>
              </a:spcBef>
              <a:defRPr/>
            </a:pPr>
            <a:r>
              <a:rPr lang="hu-HU" sz="2133" dirty="0">
                <a:solidFill>
                  <a:srgbClr val="000000"/>
                </a:solidFill>
                <a:latin typeface="Open Sans"/>
              </a:rPr>
              <a:t>(IM KOP 2020)</a:t>
            </a:r>
          </a:p>
          <a:p>
            <a:pPr algn="ctr" defTabSz="406440">
              <a:spcBef>
                <a:spcPct val="0"/>
              </a:spcBef>
              <a:defRPr/>
            </a:pPr>
            <a:endParaRPr lang="hu-HU" sz="2133" dirty="0">
              <a:solidFill>
                <a:srgbClr val="000000"/>
              </a:solidFill>
              <a:latin typeface="Open Sans"/>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a:p>
            <a:pPr defTabSz="609630"/>
            <a:endParaRPr lang="hu-HU" sz="1200" dirty="0">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CC65-E8B2-4149-8851-3D99CCB7484A}"/>
              </a:ext>
            </a:extLst>
          </p:cNvPr>
          <p:cNvSpPr>
            <a:spLocks noGrp="1"/>
          </p:cNvSpPr>
          <p:nvPr>
            <p:ph type="title"/>
          </p:nvPr>
        </p:nvSpPr>
        <p:spPr>
          <a:xfrm>
            <a:off x="838200" y="365126"/>
            <a:ext cx="10515600" cy="947208"/>
          </a:xfrm>
        </p:spPr>
        <p:txBody>
          <a:bodyPr>
            <a:normAutofit/>
          </a:bodyPr>
          <a:lstStyle/>
          <a:p>
            <a:pPr algn="ctr"/>
            <a:r>
              <a:rPr lang="hu-HU" sz="3200" b="1" dirty="0" err="1">
                <a:latin typeface="+mn-lt"/>
              </a:rPr>
              <a:t>Facts</a:t>
            </a:r>
            <a:r>
              <a:rPr lang="hu-HU" sz="3200" b="1" dirty="0">
                <a:latin typeface="+mn-lt"/>
              </a:rPr>
              <a:t> of </a:t>
            </a:r>
            <a:r>
              <a:rPr lang="hu-HU" sz="3200" b="1" dirty="0" err="1">
                <a:latin typeface="+mn-lt"/>
              </a:rPr>
              <a:t>the</a:t>
            </a:r>
            <a:r>
              <a:rPr lang="hu-HU" sz="3200" b="1" dirty="0">
                <a:latin typeface="+mn-lt"/>
              </a:rPr>
              <a:t> </a:t>
            </a:r>
            <a:r>
              <a:rPr lang="hu-HU" sz="3200" b="1" dirty="0" err="1">
                <a:latin typeface="+mn-lt"/>
              </a:rPr>
              <a:t>case</a:t>
            </a:r>
            <a:endParaRPr lang="en-US" sz="3200" b="1" dirty="0">
              <a:latin typeface="+mn-lt"/>
            </a:endParaRPr>
          </a:p>
        </p:txBody>
      </p:sp>
      <p:sp>
        <p:nvSpPr>
          <p:cNvPr id="3" name="Content Placeholder 2">
            <a:extLst>
              <a:ext uri="{FF2B5EF4-FFF2-40B4-BE49-F238E27FC236}">
                <a16:creationId xmlns:a16="http://schemas.microsoft.com/office/drawing/2014/main" id="{054CED86-C5AF-4FA4-91FB-37FF5BCF6946}"/>
              </a:ext>
            </a:extLst>
          </p:cNvPr>
          <p:cNvSpPr>
            <a:spLocks noGrp="1"/>
          </p:cNvSpPr>
          <p:nvPr>
            <p:ph idx="1"/>
          </p:nvPr>
        </p:nvSpPr>
        <p:spPr>
          <a:xfrm>
            <a:off x="838200" y="1885950"/>
            <a:ext cx="10515600" cy="3648075"/>
          </a:xfrm>
        </p:spPr>
        <p:txBody>
          <a:bodyPr>
            <a:normAutofit/>
          </a:bodyPr>
          <a:lstStyle/>
          <a:p>
            <a:pPr marL="0" indent="0" algn="just">
              <a:lnSpc>
                <a:spcPct val="100000"/>
              </a:lnSpc>
              <a:buNone/>
            </a:pPr>
            <a:r>
              <a:rPr lang="en-US" sz="2000" dirty="0"/>
              <a:t>Swindler Stock Corporation, with its registered seat in Budapest, and general manager Mr. </a:t>
            </a:r>
            <a:r>
              <a:rPr lang="hu-HU" sz="2000" dirty="0"/>
              <a:t>Viktor</a:t>
            </a:r>
            <a:r>
              <a:rPr lang="en-US" sz="2000" dirty="0"/>
              <a:t> Trickster, claims that it has concluded a sale contract to buy 1000 kg </a:t>
            </a:r>
            <a:r>
              <a:rPr lang="hu-HU" sz="2000" dirty="0" err="1"/>
              <a:t>hazel</a:t>
            </a:r>
            <a:r>
              <a:rPr lang="en-US" sz="2000" dirty="0"/>
              <a:t>nuts for the price of 5000 euros with </a:t>
            </a:r>
            <a:r>
              <a:rPr lang="hu-HU" sz="2000" dirty="0" err="1"/>
              <a:t>Famiglia</a:t>
            </a:r>
            <a:r>
              <a:rPr lang="en-US" sz="2000" dirty="0"/>
              <a:t> </a:t>
            </a:r>
            <a:r>
              <a:rPr lang="en-US" sz="2000" dirty="0" err="1"/>
              <a:t>S.r.l</a:t>
            </a:r>
            <a:r>
              <a:rPr lang="en-US" sz="2000" dirty="0"/>
              <a:t>., a</a:t>
            </a:r>
            <a:r>
              <a:rPr lang="hu-HU" sz="2000" dirty="0"/>
              <a:t>n Italian</a:t>
            </a:r>
            <a:r>
              <a:rPr lang="en-US" sz="2000" dirty="0"/>
              <a:t> company with registered seat in </a:t>
            </a:r>
            <a:r>
              <a:rPr lang="hu-HU" sz="2000" dirty="0" err="1"/>
              <a:t>Napoli</a:t>
            </a:r>
            <a:r>
              <a:rPr lang="en-US" sz="2000" dirty="0"/>
              <a:t>. At the same time, the </a:t>
            </a:r>
            <a:r>
              <a:rPr lang="hu-HU" sz="2000" dirty="0"/>
              <a:t>Italian</a:t>
            </a:r>
            <a:r>
              <a:rPr lang="en-US" sz="2000" dirty="0"/>
              <a:t> company claims that there is only a misunderstanding, there has been no sales contract concluded. There is a hearsay that the </a:t>
            </a:r>
            <a:r>
              <a:rPr lang="hu-HU" sz="2000" dirty="0"/>
              <a:t>Italian</a:t>
            </a:r>
            <a:r>
              <a:rPr lang="en-US" sz="2000" dirty="0"/>
              <a:t> company sold „by mistake“ the whole shipment to the </a:t>
            </a:r>
            <a:r>
              <a:rPr lang="hu-HU" sz="2000" dirty="0" err="1"/>
              <a:t>Austrians</a:t>
            </a:r>
            <a:r>
              <a:rPr lang="en-US" sz="2000" dirty="0"/>
              <a:t> for 7000 euros, thus they are out of stock. The Hungarian company initiated arbitration with the Hungarian Chamber of Commerce and Industry. The Hungarian party has two </a:t>
            </a:r>
            <a:r>
              <a:rPr lang="hu-HU" sz="2000" dirty="0"/>
              <a:t>e-</a:t>
            </a:r>
            <a:r>
              <a:rPr lang="hu-HU" sz="2000" dirty="0" err="1"/>
              <a:t>mails</a:t>
            </a:r>
            <a:r>
              <a:rPr lang="en-US" sz="2000" dirty="0"/>
              <a:t>, and affidavit (written and signed statements) of the two general managers and two other witnesses. </a:t>
            </a:r>
          </a:p>
        </p:txBody>
      </p:sp>
      <p:pic>
        <p:nvPicPr>
          <p:cNvPr id="4" name="Graphic 5" descr="Volume">
            <a:extLst>
              <a:ext uri="{FF2B5EF4-FFF2-40B4-BE49-F238E27FC236}">
                <a16:creationId xmlns:a16="http://schemas.microsoft.com/office/drawing/2014/main" id="{70D5F059-9555-4809-8381-0FAE817CC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9758" y="469016"/>
            <a:ext cx="424042" cy="424042"/>
          </a:xfrm>
          <a:prstGeom prst="rect">
            <a:avLst/>
          </a:prstGeom>
        </p:spPr>
      </p:pic>
      <p:pic>
        <p:nvPicPr>
          <p:cNvPr id="5" name="Hang 4">
            <a:hlinkClick r:id="" action="ppaction://media"/>
            <a:extLst>
              <a:ext uri="{FF2B5EF4-FFF2-40B4-BE49-F238E27FC236}">
                <a16:creationId xmlns:a16="http://schemas.microsoft.com/office/drawing/2014/main" id="{554AF607-95A2-44D4-934A-833AAC8853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35966787"/>
      </p:ext>
    </p:extLst>
  </p:cSld>
  <p:clrMapOvr>
    <a:masterClrMapping/>
  </p:clrMapOvr>
  <mc:AlternateContent xmlns:mc="http://schemas.openxmlformats.org/markup-compatibility/2006" xmlns:p14="http://schemas.microsoft.com/office/powerpoint/2010/main">
    <mc:Choice Requires="p14">
      <p:transition spd="slow" p14:dur="2000" advTm="63071"/>
    </mc:Choice>
    <mc:Fallback xmlns="">
      <p:transition spd="slow" advTm="63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9C67-C3E6-4F76-BE7A-26F7EBA5A3C7}"/>
              </a:ext>
            </a:extLst>
          </p:cNvPr>
          <p:cNvSpPr>
            <a:spLocks noGrp="1"/>
          </p:cNvSpPr>
          <p:nvPr>
            <p:ph type="title"/>
          </p:nvPr>
        </p:nvSpPr>
        <p:spPr>
          <a:xfrm>
            <a:off x="838200" y="365126"/>
            <a:ext cx="10515600" cy="820208"/>
          </a:xfrm>
        </p:spPr>
        <p:txBody>
          <a:bodyPr>
            <a:normAutofit/>
          </a:bodyPr>
          <a:lstStyle/>
          <a:p>
            <a:r>
              <a:rPr lang="hu-HU" sz="2400" b="1" dirty="0" err="1">
                <a:latin typeface="+mn-lt"/>
              </a:rPr>
              <a:t>Exhibit</a:t>
            </a:r>
            <a:r>
              <a:rPr lang="hu-HU" sz="2400" b="1" dirty="0">
                <a:latin typeface="+mn-lt"/>
              </a:rPr>
              <a:t> no. 1 (e-mail) </a:t>
            </a:r>
            <a:endParaRPr lang="en-US" sz="2400" b="1" dirty="0">
              <a:latin typeface="+mn-lt"/>
            </a:endParaRPr>
          </a:p>
        </p:txBody>
      </p:sp>
      <p:sp>
        <p:nvSpPr>
          <p:cNvPr id="3" name="Content Placeholder 2">
            <a:extLst>
              <a:ext uri="{FF2B5EF4-FFF2-40B4-BE49-F238E27FC236}">
                <a16:creationId xmlns:a16="http://schemas.microsoft.com/office/drawing/2014/main" id="{9C22F7D4-F2B1-493D-96AA-9EB86E1AFC3D}"/>
              </a:ext>
            </a:extLst>
          </p:cNvPr>
          <p:cNvSpPr>
            <a:spLocks noGrp="1"/>
          </p:cNvSpPr>
          <p:nvPr>
            <p:ph idx="1"/>
          </p:nvPr>
        </p:nvSpPr>
        <p:spPr>
          <a:xfrm>
            <a:off x="838200" y="1456267"/>
            <a:ext cx="10515600" cy="4720696"/>
          </a:xfrm>
        </p:spPr>
        <p:txBody>
          <a:bodyPr>
            <a:normAutofit fontScale="47500" lnSpcReduction="20000"/>
          </a:bodyPr>
          <a:lstStyle/>
          <a:p>
            <a:pPr marL="0" indent="0">
              <a:lnSpc>
                <a:spcPct val="120000"/>
              </a:lnSpc>
              <a:buNone/>
            </a:pPr>
            <a:r>
              <a:rPr lang="hu-HU" sz="3300" dirty="0" err="1"/>
              <a:t>From</a:t>
            </a:r>
            <a:r>
              <a:rPr lang="hu-HU" sz="3300" dirty="0"/>
              <a:t>: Viktor </a:t>
            </a:r>
            <a:r>
              <a:rPr lang="hu-HU" sz="3300" dirty="0" err="1"/>
              <a:t>Trickster</a:t>
            </a:r>
            <a:r>
              <a:rPr lang="hu-HU" sz="3300" dirty="0"/>
              <a:t> </a:t>
            </a:r>
            <a:r>
              <a:rPr lang="en-US" sz="3300" dirty="0"/>
              <a:t>&lt;</a:t>
            </a:r>
            <a:r>
              <a:rPr lang="hu-HU" sz="3300" dirty="0"/>
              <a:t>swindler@dark.net</a:t>
            </a:r>
            <a:r>
              <a:rPr lang="en-US" sz="3300" dirty="0"/>
              <a:t>&gt;</a:t>
            </a:r>
            <a:r>
              <a:rPr lang="hu-HU" sz="3300" dirty="0"/>
              <a:t>	                                        </a:t>
            </a:r>
            <a:r>
              <a:rPr lang="en-US" sz="3300" dirty="0"/>
              <a:t>Wed, </a:t>
            </a:r>
            <a:r>
              <a:rPr lang="hu-HU" sz="3300" dirty="0" err="1"/>
              <a:t>Oct</a:t>
            </a:r>
            <a:r>
              <a:rPr lang="en-US" sz="3300" dirty="0"/>
              <a:t> </a:t>
            </a:r>
            <a:r>
              <a:rPr lang="hu-HU" sz="3300" dirty="0"/>
              <a:t>08</a:t>
            </a:r>
            <a:r>
              <a:rPr lang="en-US" sz="3300" dirty="0"/>
              <a:t>, 2020 at </a:t>
            </a:r>
            <a:r>
              <a:rPr lang="hu-HU" sz="3300" dirty="0"/>
              <a:t>08</a:t>
            </a:r>
            <a:r>
              <a:rPr lang="en-US" sz="3300" dirty="0"/>
              <a:t>:36 AM</a:t>
            </a:r>
          </a:p>
          <a:p>
            <a:pPr marL="0" indent="0">
              <a:lnSpc>
                <a:spcPct val="120000"/>
              </a:lnSpc>
              <a:buNone/>
            </a:pPr>
            <a:r>
              <a:rPr lang="hu-HU" sz="3300" dirty="0" err="1"/>
              <a:t>To</a:t>
            </a:r>
            <a:r>
              <a:rPr lang="hu-HU" sz="3300" dirty="0"/>
              <a:t>: </a:t>
            </a:r>
            <a:r>
              <a:rPr lang="hu-HU" sz="3300" dirty="0" err="1"/>
              <a:t>Silvano</a:t>
            </a:r>
            <a:r>
              <a:rPr lang="hu-HU" sz="3300" dirty="0"/>
              <a:t> </a:t>
            </a:r>
            <a:r>
              <a:rPr lang="hu-HU" sz="3300" dirty="0" err="1"/>
              <a:t>Berusconi</a:t>
            </a:r>
            <a:r>
              <a:rPr lang="hu-HU" sz="3300" dirty="0"/>
              <a:t> &lt;berusconi@band.it&gt;</a:t>
            </a:r>
          </a:p>
          <a:p>
            <a:pPr marL="0" indent="0">
              <a:lnSpc>
                <a:spcPct val="120000"/>
              </a:lnSpc>
              <a:buNone/>
            </a:pPr>
            <a:endParaRPr lang="en-US" sz="3300" dirty="0"/>
          </a:p>
          <a:p>
            <a:pPr marL="0" indent="0">
              <a:lnSpc>
                <a:spcPct val="120000"/>
              </a:lnSpc>
              <a:buNone/>
            </a:pPr>
            <a:r>
              <a:rPr lang="en-US" sz="3300" dirty="0"/>
              <a:t>Dear Mr. </a:t>
            </a:r>
            <a:r>
              <a:rPr lang="hu-HU" sz="3300" dirty="0" err="1"/>
              <a:t>Berusconi</a:t>
            </a:r>
            <a:r>
              <a:rPr lang="en-US" sz="3300" dirty="0"/>
              <a:t>,</a:t>
            </a:r>
          </a:p>
          <a:p>
            <a:pPr>
              <a:lnSpc>
                <a:spcPct val="120000"/>
              </a:lnSpc>
            </a:pPr>
            <a:endParaRPr lang="en-US" sz="3300" dirty="0"/>
          </a:p>
          <a:p>
            <a:pPr marL="0" indent="0" algn="just">
              <a:lnSpc>
                <a:spcPct val="120000"/>
              </a:lnSpc>
              <a:buNone/>
            </a:pPr>
            <a:r>
              <a:rPr lang="en-US" sz="3300" dirty="0"/>
              <a:t>In accordance with our agreement reached during our personal meeting in Szeged</a:t>
            </a:r>
            <a:r>
              <a:rPr lang="hu-HU" sz="3300" dirty="0"/>
              <a:t>,</a:t>
            </a:r>
            <a:r>
              <a:rPr lang="en-US" sz="3300" dirty="0"/>
              <a:t> hereby I order your nuts for the price of 5 euro/kg. Shipment, if it fits you, could happen until 17.</a:t>
            </a:r>
            <a:r>
              <a:rPr lang="hu-HU" sz="3300" dirty="0"/>
              <a:t>11</a:t>
            </a:r>
            <a:r>
              <a:rPr lang="en-US" sz="3300" dirty="0"/>
              <a:t>.20</a:t>
            </a:r>
            <a:r>
              <a:rPr lang="hu-HU" sz="3300" dirty="0"/>
              <a:t>20</a:t>
            </a:r>
            <a:r>
              <a:rPr lang="en-US" sz="3300" dirty="0"/>
              <a:t>. The usual payment with letter of credit, we have already instructed our bank, branch of OTP on the Cayman Islands, to open a letter of credit for you. One more thing, our lawyer has asked me to send you the arbitration clause that forms part of our contract: „The parties agree that all disputes arising from or in connection with the present contract, its breach, termination, validity or interpretation, shall be exclusively decided by the Court of Arbitration of Hungarian </a:t>
            </a:r>
            <a:r>
              <a:rPr lang="hu-HU" sz="3300" dirty="0"/>
              <a:t>International </a:t>
            </a:r>
            <a:r>
              <a:rPr lang="en-US" sz="3300" dirty="0"/>
              <a:t>Chamber of Commerce </a:t>
            </a:r>
            <a:r>
              <a:rPr lang="hu-HU" sz="3300" dirty="0"/>
              <a:t>in </a:t>
            </a:r>
            <a:r>
              <a:rPr lang="hu-HU" sz="3300" dirty="0" err="1"/>
              <a:t>accordance</a:t>
            </a:r>
            <a:r>
              <a:rPr lang="hu-HU" sz="3300" dirty="0"/>
              <a:t> </a:t>
            </a:r>
            <a:r>
              <a:rPr lang="hu-HU" sz="3300" dirty="0" err="1"/>
              <a:t>with</a:t>
            </a:r>
            <a:r>
              <a:rPr lang="hu-HU" sz="3300" dirty="0"/>
              <a:t> </a:t>
            </a:r>
            <a:r>
              <a:rPr lang="hu-HU" sz="3300" dirty="0" err="1"/>
              <a:t>its</a:t>
            </a:r>
            <a:r>
              <a:rPr lang="hu-HU" sz="3300" dirty="0"/>
              <a:t> </a:t>
            </a:r>
            <a:r>
              <a:rPr lang="en-US" sz="3300" dirty="0"/>
              <a:t>Rules.“</a:t>
            </a:r>
          </a:p>
          <a:p>
            <a:pPr>
              <a:lnSpc>
                <a:spcPct val="120000"/>
              </a:lnSpc>
            </a:pPr>
            <a:endParaRPr lang="en-US" sz="3300" dirty="0"/>
          </a:p>
          <a:p>
            <a:pPr marL="0" indent="0">
              <a:lnSpc>
                <a:spcPct val="120000"/>
              </a:lnSpc>
              <a:buNone/>
            </a:pPr>
            <a:r>
              <a:rPr lang="en-US" sz="3300" dirty="0"/>
              <a:t>Best regards,</a:t>
            </a:r>
          </a:p>
          <a:p>
            <a:pPr marL="0" indent="0">
              <a:lnSpc>
                <a:spcPct val="120000"/>
              </a:lnSpc>
              <a:buNone/>
            </a:pPr>
            <a:r>
              <a:rPr lang="hu-HU" sz="3300" dirty="0"/>
              <a:t>Viktor</a:t>
            </a:r>
            <a:r>
              <a:rPr lang="en-US" sz="3300" dirty="0"/>
              <a:t> Trickster</a:t>
            </a:r>
          </a:p>
          <a:p>
            <a:endParaRPr lang="en-US" dirty="0"/>
          </a:p>
        </p:txBody>
      </p:sp>
    </p:spTree>
    <p:extLst>
      <p:ext uri="{BB962C8B-B14F-4D97-AF65-F5344CB8AC3E}">
        <p14:creationId xmlns:p14="http://schemas.microsoft.com/office/powerpoint/2010/main" val="21104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34DA-4CD0-4E8A-9C20-360D5B9F8477}"/>
              </a:ext>
            </a:extLst>
          </p:cNvPr>
          <p:cNvSpPr>
            <a:spLocks noGrp="1"/>
          </p:cNvSpPr>
          <p:nvPr>
            <p:ph type="title"/>
          </p:nvPr>
        </p:nvSpPr>
        <p:spPr>
          <a:xfrm>
            <a:off x="838200" y="365126"/>
            <a:ext cx="10515600" cy="735542"/>
          </a:xfrm>
        </p:spPr>
        <p:txBody>
          <a:bodyPr/>
          <a:lstStyle/>
          <a:p>
            <a:r>
              <a:rPr kumimoji="0" lang="hu-HU" sz="2400" b="1" i="0" u="none" strike="noStrike" kern="1200" cap="none" spc="0" normalizeH="0" baseline="0" noProof="0" dirty="0" err="1">
                <a:ln>
                  <a:noFill/>
                </a:ln>
                <a:solidFill>
                  <a:prstClr val="black"/>
                </a:solidFill>
                <a:effectLst/>
                <a:uLnTx/>
                <a:uFillTx/>
                <a:latin typeface="Calibri" panose="020F0502020204030204"/>
                <a:ea typeface="+mj-ea"/>
                <a:cs typeface="+mj-cs"/>
              </a:rPr>
              <a:t>Exhibit</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no. 2 (e-mail) </a:t>
            </a:r>
            <a:endParaRPr lang="en-US" dirty="0"/>
          </a:p>
        </p:txBody>
      </p:sp>
      <p:sp>
        <p:nvSpPr>
          <p:cNvPr id="3" name="Content Placeholder 2">
            <a:extLst>
              <a:ext uri="{FF2B5EF4-FFF2-40B4-BE49-F238E27FC236}">
                <a16:creationId xmlns:a16="http://schemas.microsoft.com/office/drawing/2014/main" id="{D83A2920-D785-49BE-BBDE-D8247B950B26}"/>
              </a:ext>
            </a:extLst>
          </p:cNvPr>
          <p:cNvSpPr>
            <a:spLocks noGrp="1"/>
          </p:cNvSpPr>
          <p:nvPr>
            <p:ph idx="1"/>
          </p:nvPr>
        </p:nvSpPr>
        <p:spPr/>
        <p:txBody>
          <a:bodyPr>
            <a:normAutofit/>
          </a:bodyPr>
          <a:lstStyle/>
          <a:p>
            <a:pPr marL="0" indent="0">
              <a:lnSpc>
                <a:spcPct val="100000"/>
              </a:lnSpc>
              <a:buNone/>
            </a:pPr>
            <a:r>
              <a:rPr lang="hu-HU" sz="1800" dirty="0" err="1"/>
              <a:t>From</a:t>
            </a:r>
            <a:r>
              <a:rPr lang="hu-HU" sz="1800" dirty="0"/>
              <a:t>: </a:t>
            </a:r>
            <a:r>
              <a:rPr lang="en-US" sz="1800" dirty="0" err="1"/>
              <a:t>Silvano</a:t>
            </a:r>
            <a:r>
              <a:rPr lang="en-US" sz="1800" dirty="0"/>
              <a:t> </a:t>
            </a:r>
            <a:r>
              <a:rPr lang="en-US" sz="1800" dirty="0" err="1"/>
              <a:t>Berusconi</a:t>
            </a:r>
            <a:r>
              <a:rPr lang="en-US" sz="1800" dirty="0"/>
              <a:t> &lt;</a:t>
            </a:r>
            <a:r>
              <a:rPr lang="hu-HU" sz="1800" dirty="0" err="1"/>
              <a:t>berusconi</a:t>
            </a:r>
            <a:r>
              <a:rPr lang="en-US" sz="1800" dirty="0"/>
              <a:t>@band.it&gt;</a:t>
            </a:r>
            <a:r>
              <a:rPr lang="hu-HU" sz="1800" dirty="0"/>
              <a:t> 		Thu, Oct 22, </a:t>
            </a:r>
            <a:r>
              <a:rPr lang="en-US" sz="1800" dirty="0"/>
              <a:t>20</a:t>
            </a:r>
            <a:r>
              <a:rPr lang="hu-HU" sz="1800" dirty="0"/>
              <a:t>20 at 11:22 PM  </a:t>
            </a:r>
          </a:p>
          <a:p>
            <a:pPr marL="0" indent="0">
              <a:lnSpc>
                <a:spcPct val="100000"/>
              </a:lnSpc>
              <a:buNone/>
            </a:pPr>
            <a:r>
              <a:rPr lang="hu-HU" sz="1800" dirty="0" err="1"/>
              <a:t>To</a:t>
            </a:r>
            <a:r>
              <a:rPr lang="hu-HU" sz="1800" dirty="0"/>
              <a:t>: Viktor </a:t>
            </a:r>
            <a:r>
              <a:rPr lang="hu-HU" sz="1800" dirty="0" err="1"/>
              <a:t>Trickster</a:t>
            </a:r>
            <a:r>
              <a:rPr lang="hu-HU" sz="1800" dirty="0"/>
              <a:t> &lt;swidler@dark.net&gt;</a:t>
            </a:r>
          </a:p>
          <a:p>
            <a:pPr marL="0" indent="0">
              <a:lnSpc>
                <a:spcPct val="100000"/>
              </a:lnSpc>
              <a:buNone/>
            </a:pPr>
            <a:endParaRPr lang="en-US" sz="1800" dirty="0"/>
          </a:p>
          <a:p>
            <a:pPr marL="0" indent="0">
              <a:lnSpc>
                <a:spcPct val="100000"/>
              </a:lnSpc>
              <a:buNone/>
            </a:pPr>
            <a:r>
              <a:rPr lang="en-US" sz="1800" dirty="0"/>
              <a:t>Dear Mr. General Manager,</a:t>
            </a:r>
          </a:p>
          <a:p>
            <a:pPr>
              <a:lnSpc>
                <a:spcPct val="100000"/>
              </a:lnSpc>
            </a:pPr>
            <a:endParaRPr lang="en-US" sz="1800" dirty="0"/>
          </a:p>
          <a:p>
            <a:pPr marL="0" indent="0">
              <a:lnSpc>
                <a:spcPct val="100000"/>
              </a:lnSpc>
              <a:buNone/>
            </a:pPr>
            <a:r>
              <a:rPr lang="en-US" sz="1800" dirty="0"/>
              <a:t>Tomorrow we are going to send the first shipment of your nuts.</a:t>
            </a:r>
          </a:p>
          <a:p>
            <a:pPr marL="0" indent="0">
              <a:lnSpc>
                <a:spcPct val="100000"/>
              </a:lnSpc>
              <a:buNone/>
            </a:pPr>
            <a:endParaRPr lang="en-US" sz="1800" dirty="0"/>
          </a:p>
          <a:p>
            <a:pPr marL="0" indent="0">
              <a:lnSpc>
                <a:spcPct val="100000"/>
              </a:lnSpc>
              <a:buNone/>
            </a:pPr>
            <a:r>
              <a:rPr lang="en-US" sz="1800" dirty="0"/>
              <a:t>Sincerely yours,</a:t>
            </a:r>
          </a:p>
          <a:p>
            <a:pPr marL="0" indent="0">
              <a:lnSpc>
                <a:spcPct val="100000"/>
              </a:lnSpc>
              <a:buNone/>
            </a:pPr>
            <a:r>
              <a:rPr lang="hu-HU" sz="1800" dirty="0" err="1"/>
              <a:t>Silvano</a:t>
            </a:r>
            <a:r>
              <a:rPr lang="hu-HU" sz="1800" dirty="0"/>
              <a:t> </a:t>
            </a:r>
            <a:r>
              <a:rPr lang="hu-HU" sz="1800" dirty="0" err="1"/>
              <a:t>Berusconi</a:t>
            </a:r>
            <a:endParaRPr lang="en-US" sz="1800" dirty="0"/>
          </a:p>
          <a:p>
            <a:endParaRPr lang="en-US" dirty="0"/>
          </a:p>
        </p:txBody>
      </p:sp>
    </p:spTree>
    <p:extLst>
      <p:ext uri="{BB962C8B-B14F-4D97-AF65-F5344CB8AC3E}">
        <p14:creationId xmlns:p14="http://schemas.microsoft.com/office/powerpoint/2010/main" val="3742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EA04-F5D5-4A3E-A64E-C0836A1B2AA3}"/>
              </a:ext>
            </a:extLst>
          </p:cNvPr>
          <p:cNvSpPr>
            <a:spLocks noGrp="1"/>
          </p:cNvSpPr>
          <p:nvPr>
            <p:ph type="title"/>
          </p:nvPr>
        </p:nvSpPr>
        <p:spPr/>
        <p:txBody>
          <a:bodyPr/>
          <a:lstStyle/>
          <a:p>
            <a:r>
              <a:rPr kumimoji="0" lang="hu-HU" sz="2400" b="1" i="0" u="none" strike="noStrike" kern="1200" cap="none" spc="0" normalizeH="0" baseline="0" noProof="0" dirty="0" err="1">
                <a:ln>
                  <a:noFill/>
                </a:ln>
                <a:solidFill>
                  <a:prstClr val="black"/>
                </a:solidFill>
                <a:effectLst/>
                <a:uLnTx/>
                <a:uFillTx/>
                <a:latin typeface="Calibri" panose="020F0502020204030204"/>
                <a:ea typeface="+mj-ea"/>
                <a:cs typeface="+mj-cs"/>
              </a:rPr>
              <a:t>Exhibit</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no. 3 (</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The affidavit of the Hungarian company’s manager</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1A9947B4-9837-410A-9DD8-55C918D2D383}"/>
              </a:ext>
            </a:extLst>
          </p:cNvPr>
          <p:cNvSpPr>
            <a:spLocks noGrp="1"/>
          </p:cNvSpPr>
          <p:nvPr>
            <p:ph idx="1"/>
          </p:nvPr>
        </p:nvSpPr>
        <p:spPr/>
        <p:txBody>
          <a:bodyPr>
            <a:normAutofit fontScale="47500" lnSpcReduction="20000"/>
          </a:bodyPr>
          <a:lstStyle/>
          <a:p>
            <a:pPr marL="0" indent="0" algn="just">
              <a:lnSpc>
                <a:spcPct val="120000"/>
              </a:lnSpc>
              <a:buNone/>
            </a:pPr>
            <a:r>
              <a:rPr lang="en-US" sz="3300" dirty="0"/>
              <a:t>I am </a:t>
            </a:r>
            <a:r>
              <a:rPr lang="hu-HU" sz="3300" dirty="0"/>
              <a:t>Viktor</a:t>
            </a:r>
            <a:r>
              <a:rPr lang="en-US" sz="3300" dirty="0"/>
              <a:t> Trickster, the general manager of the </a:t>
            </a:r>
            <a:r>
              <a:rPr lang="en-US" sz="3300" dirty="0" err="1"/>
              <a:t>Schwindler</a:t>
            </a:r>
            <a:r>
              <a:rPr lang="en-US" sz="3300" dirty="0"/>
              <a:t> Stock Corporation with seat in Budapest. Our company was established beginning of nineties, and from that time we have developed serious business relations with Russian, Bissau-Guinean and </a:t>
            </a:r>
            <a:r>
              <a:rPr lang="en-US" sz="3300" dirty="0" err="1"/>
              <a:t>Balkanic</a:t>
            </a:r>
            <a:r>
              <a:rPr lang="en-US" sz="3300" dirty="0"/>
              <a:t> companies. We primarily trade with gas and nuts. This issue with Mr. </a:t>
            </a:r>
            <a:r>
              <a:rPr lang="hu-HU" sz="3300" dirty="0" err="1"/>
              <a:t>Berusconi</a:t>
            </a:r>
            <a:r>
              <a:rPr lang="en-US" sz="3300" dirty="0"/>
              <a:t> is very inconvenient for me, as till now no single business partner was found who would complain about us.</a:t>
            </a:r>
          </a:p>
          <a:p>
            <a:pPr marL="0" indent="0" algn="just">
              <a:lnSpc>
                <a:spcPct val="120000"/>
              </a:lnSpc>
              <a:buNone/>
            </a:pPr>
            <a:endParaRPr lang="en-US" sz="3300" dirty="0"/>
          </a:p>
          <a:p>
            <a:pPr marL="0" indent="0" algn="just">
              <a:lnSpc>
                <a:spcPct val="120000"/>
              </a:lnSpc>
              <a:buNone/>
            </a:pPr>
            <a:r>
              <a:rPr lang="en-US" sz="3300" dirty="0"/>
              <a:t>Getting to the issue, we agreed to meet personally in Szeged in </a:t>
            </a:r>
            <a:r>
              <a:rPr lang="hu-HU" sz="3300" dirty="0" err="1"/>
              <a:t>September</a:t>
            </a:r>
            <a:r>
              <a:rPr lang="en-US" sz="3300" dirty="0"/>
              <a:t> to discuss the nuts business. I went with my secretary to Szeged on </a:t>
            </a:r>
            <a:r>
              <a:rPr lang="hu-HU" sz="3300" dirty="0" err="1"/>
              <a:t>October</a:t>
            </a:r>
            <a:r>
              <a:rPr lang="en-US" sz="3300" dirty="0"/>
              <a:t> </a:t>
            </a:r>
            <a:r>
              <a:rPr lang="hu-HU" sz="3300" dirty="0"/>
              <a:t>6</a:t>
            </a:r>
            <a:r>
              <a:rPr lang="en-US" sz="3300" dirty="0"/>
              <a:t>, 20</a:t>
            </a:r>
            <a:r>
              <a:rPr lang="hu-HU" sz="3300" dirty="0"/>
              <a:t>20</a:t>
            </a:r>
            <a:r>
              <a:rPr lang="en-US" sz="3300" dirty="0"/>
              <a:t>, where I met Mr. </a:t>
            </a:r>
            <a:r>
              <a:rPr lang="hu-HU" sz="3300" dirty="0" err="1"/>
              <a:t>Berusconi</a:t>
            </a:r>
            <a:r>
              <a:rPr lang="en-US" sz="3300" dirty="0"/>
              <a:t> personally in the Ritz Carlton. We have agreed that he will ship during August one tone of nuts for 5 euro per kilo. I promised him that our in-house lawyer will draft the details of the agreement, however, even so, both of us considered the agreement final, and we counted with the shipment of those nuts. We have even sent a fax the next day to confirm the agreement. They confirmed the shipment of the merchandise in a reply fax. Based on this, we concluded several contracts with pastry shops. However, as the </a:t>
            </a:r>
            <a:r>
              <a:rPr lang="hu-HU" sz="3300" dirty="0"/>
              <a:t>Italian </a:t>
            </a:r>
            <a:r>
              <a:rPr lang="en-US" sz="3300" dirty="0"/>
              <a:t>party did not keep to their obligation, we could not fulfil our contracts, and now our business partners are suing us for breach of contract. Besides, this case has affected our goodwill as well.</a:t>
            </a:r>
          </a:p>
          <a:p>
            <a:pPr>
              <a:lnSpc>
                <a:spcPct val="120000"/>
              </a:lnSpc>
            </a:pPr>
            <a:endParaRPr lang="en-US" sz="3300" dirty="0"/>
          </a:p>
          <a:p>
            <a:pPr marL="0" indent="0">
              <a:lnSpc>
                <a:spcPct val="120000"/>
              </a:lnSpc>
              <a:buNone/>
            </a:pPr>
            <a:r>
              <a:rPr lang="hu-HU" sz="3300" dirty="0"/>
              <a:t>Viktor</a:t>
            </a:r>
            <a:r>
              <a:rPr lang="en-US" sz="3300" dirty="0"/>
              <a:t> Trickster</a:t>
            </a:r>
          </a:p>
          <a:p>
            <a:endParaRPr lang="en-US" dirty="0"/>
          </a:p>
        </p:txBody>
      </p:sp>
      <p:pic>
        <p:nvPicPr>
          <p:cNvPr id="4" name="Graphic 5" descr="Volume">
            <a:extLst>
              <a:ext uri="{FF2B5EF4-FFF2-40B4-BE49-F238E27FC236}">
                <a16:creationId xmlns:a16="http://schemas.microsoft.com/office/drawing/2014/main" id="{8B3D032A-0A79-4402-9142-31A7C3A6E1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816" y="681037"/>
            <a:ext cx="424042" cy="424042"/>
          </a:xfrm>
          <a:prstGeom prst="rect">
            <a:avLst/>
          </a:prstGeom>
        </p:spPr>
      </p:pic>
    </p:spTree>
    <p:extLst>
      <p:ext uri="{BB962C8B-B14F-4D97-AF65-F5344CB8AC3E}">
        <p14:creationId xmlns:p14="http://schemas.microsoft.com/office/powerpoint/2010/main" val="95654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FDB2-8164-4207-91A1-FD559943D038}"/>
              </a:ext>
            </a:extLst>
          </p:cNvPr>
          <p:cNvSpPr>
            <a:spLocks noGrp="1"/>
          </p:cNvSpPr>
          <p:nvPr>
            <p:ph type="title"/>
          </p:nvPr>
        </p:nvSpPr>
        <p:spPr/>
        <p:txBody>
          <a:bodyPr/>
          <a:lstStyle/>
          <a:p>
            <a:r>
              <a:rPr kumimoji="0" lang="hu-HU" sz="2400" b="1" i="0" u="none" strike="noStrike" kern="1200" cap="none" spc="0" normalizeH="0" baseline="0" noProof="0" dirty="0" err="1">
                <a:ln>
                  <a:noFill/>
                </a:ln>
                <a:solidFill>
                  <a:prstClr val="black"/>
                </a:solidFill>
                <a:effectLst/>
                <a:uLnTx/>
                <a:uFillTx/>
                <a:latin typeface="Calibri" panose="020F0502020204030204"/>
                <a:ea typeface="+mj-ea"/>
                <a:cs typeface="+mj-cs"/>
              </a:rPr>
              <a:t>Exhibit</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no. 4 (</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The affidavit of the </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Italian</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 company’s manager</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2A2BBB9A-F987-444B-B46A-8DA5EF076A53}"/>
              </a:ext>
            </a:extLst>
          </p:cNvPr>
          <p:cNvSpPr>
            <a:spLocks noGrp="1"/>
          </p:cNvSpPr>
          <p:nvPr>
            <p:ph idx="1"/>
          </p:nvPr>
        </p:nvSpPr>
        <p:spPr>
          <a:xfrm>
            <a:off x="838200" y="1690689"/>
            <a:ext cx="10515600" cy="4090986"/>
          </a:xfrm>
        </p:spPr>
        <p:txBody>
          <a:bodyPr>
            <a:normAutofit fontScale="92500" lnSpcReduction="20000"/>
          </a:bodyPr>
          <a:lstStyle/>
          <a:p>
            <a:pPr marL="0" indent="0" algn="just">
              <a:lnSpc>
                <a:spcPct val="110000"/>
              </a:lnSpc>
              <a:buNone/>
            </a:pPr>
            <a:r>
              <a:rPr lang="en-US" sz="2100" dirty="0"/>
              <a:t>My name is</a:t>
            </a:r>
            <a:r>
              <a:rPr lang="hu-HU" sz="2100" dirty="0"/>
              <a:t> </a:t>
            </a:r>
            <a:r>
              <a:rPr lang="hu-HU" sz="2100" dirty="0" err="1"/>
              <a:t>Silvano</a:t>
            </a:r>
            <a:r>
              <a:rPr lang="hu-HU" sz="2100" dirty="0"/>
              <a:t> </a:t>
            </a:r>
            <a:r>
              <a:rPr lang="hu-HU" sz="2100" dirty="0" err="1"/>
              <a:t>Berusconi</a:t>
            </a:r>
            <a:r>
              <a:rPr lang="en-US" sz="2100" dirty="0"/>
              <a:t>, I am the general manager of </a:t>
            </a:r>
            <a:r>
              <a:rPr lang="en-US" sz="2100" dirty="0" err="1"/>
              <a:t>Famiglia</a:t>
            </a:r>
            <a:r>
              <a:rPr lang="en-US" sz="2100" dirty="0"/>
              <a:t> </a:t>
            </a:r>
            <a:r>
              <a:rPr lang="en-US" sz="2100" dirty="0" err="1"/>
              <a:t>S.r.l</a:t>
            </a:r>
            <a:r>
              <a:rPr lang="en-US" sz="2100" dirty="0"/>
              <a:t>. from </a:t>
            </a:r>
            <a:r>
              <a:rPr lang="hu-HU" sz="2100" dirty="0" err="1"/>
              <a:t>Napoli</a:t>
            </a:r>
            <a:r>
              <a:rPr lang="en-US" sz="2100" dirty="0"/>
              <a:t>. Our company produces nuts, as well as tobacco. I was approached beginning of August by this company, they were interested in our products. We agreed to meet personally with Mr. Trickster in Szeged. More exactly, it was agreed to meet on </a:t>
            </a:r>
            <a:r>
              <a:rPr lang="hu-HU" sz="2100" dirty="0" err="1"/>
              <a:t>October</a:t>
            </a:r>
            <a:r>
              <a:rPr lang="hu-HU" sz="2100" dirty="0"/>
              <a:t> 6</a:t>
            </a:r>
            <a:r>
              <a:rPr lang="en-US" sz="2100" dirty="0"/>
              <a:t>, in Hotel Excelsior in </a:t>
            </a:r>
            <a:r>
              <a:rPr lang="en-US" sz="2100" dirty="0" err="1"/>
              <a:t>Seged</a:t>
            </a:r>
            <a:r>
              <a:rPr lang="en-US" sz="2100" dirty="0"/>
              <a:t>. However, when I arrived there</a:t>
            </a:r>
            <a:r>
              <a:rPr lang="hu-HU" sz="2100" dirty="0"/>
              <a:t>,</a:t>
            </a:r>
            <a:r>
              <a:rPr lang="en-US" sz="2100" dirty="0"/>
              <a:t> I found a note asking me to go to the Ritz Carlton, they are waiting for me there. I am a serious and well-respected businessman </a:t>
            </a:r>
            <a:r>
              <a:rPr lang="hu-HU" sz="2100" dirty="0"/>
              <a:t>in </a:t>
            </a:r>
            <a:r>
              <a:rPr lang="hu-HU" sz="2100" dirty="0" err="1"/>
              <a:t>Napoli</a:t>
            </a:r>
            <a:r>
              <a:rPr lang="en-US" sz="2100" dirty="0"/>
              <a:t>, and not used to such things. I was very furious, as a serious businessman, if I agree for the place and time of meeting, I will keep to that. Despite his levity, I went to the other hotel. There I met Mr. Trickster. Honestly, I had the feeling that he was a seriously drunk, but being polite I tried not to notice it. During the negotiations it turned out that they intended to buy a larger amount of nuts from us, but I told them immediately that during </a:t>
            </a:r>
            <a:r>
              <a:rPr lang="hu-HU" sz="2100" dirty="0" err="1"/>
              <a:t>October</a:t>
            </a:r>
            <a:r>
              <a:rPr lang="en-US" sz="2100" dirty="0"/>
              <a:t> we can sell only a smaller shipment, about five to six kilos, purely for marketing reasons, because we have had already sold the stock to the </a:t>
            </a:r>
            <a:r>
              <a:rPr lang="hu-HU" sz="2100" dirty="0" err="1"/>
              <a:t>Austrians</a:t>
            </a:r>
            <a:r>
              <a:rPr lang="en-US" sz="2100" dirty="0"/>
              <a:t>. Mr. Trickster grizzled for a while, or it might be that it only seemed to me because he was very drunk, so at the end he understood that we do not have the quantity he wanted to buy. During the negotiations I had the feeling that he already committed himself to somebody that he will procure one ton of nuts, and that was the reason why it was so important for him.</a:t>
            </a:r>
          </a:p>
          <a:p>
            <a:pPr marL="0" indent="0">
              <a:buNone/>
            </a:pPr>
            <a:endParaRPr lang="en-US" dirty="0"/>
          </a:p>
        </p:txBody>
      </p:sp>
      <p:pic>
        <p:nvPicPr>
          <p:cNvPr id="4" name="Graphic 5" descr="Volume">
            <a:extLst>
              <a:ext uri="{FF2B5EF4-FFF2-40B4-BE49-F238E27FC236}">
                <a16:creationId xmlns:a16="http://schemas.microsoft.com/office/drawing/2014/main" id="{E41BA5FB-BC25-43BC-9B18-BAA9C3993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8936" y="603864"/>
            <a:ext cx="424042" cy="424042"/>
          </a:xfrm>
          <a:prstGeom prst="rect">
            <a:avLst/>
          </a:prstGeom>
        </p:spPr>
      </p:pic>
      <p:pic>
        <p:nvPicPr>
          <p:cNvPr id="19" name="Áudio 18">
            <a:hlinkClick r:id="" action="ppaction://media"/>
            <a:extLst>
              <a:ext uri="{FF2B5EF4-FFF2-40B4-BE49-F238E27FC236}">
                <a16:creationId xmlns:a16="http://schemas.microsoft.com/office/drawing/2014/main" id="{C35EEF7F-40F1-4953-B281-0596CAC25F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73372057"/>
      </p:ext>
    </p:extLst>
  </p:cSld>
  <p:clrMapOvr>
    <a:masterClrMapping/>
  </p:clrMapOvr>
  <mc:AlternateContent xmlns:mc="http://schemas.openxmlformats.org/markup-compatibility/2006" xmlns:p14="http://schemas.microsoft.com/office/powerpoint/2010/main">
    <mc:Choice Requires="p14">
      <p:transition spd="slow" p14:dur="2000" advTm="131006"/>
    </mc:Choice>
    <mc:Fallback xmlns="">
      <p:transition spd="slow" advTm="131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4C87-D417-49A4-9101-EA8499E22414}"/>
              </a:ext>
            </a:extLst>
          </p:cNvPr>
          <p:cNvSpPr>
            <a:spLocks noGrp="1"/>
          </p:cNvSpPr>
          <p:nvPr>
            <p:ph type="title"/>
          </p:nvPr>
        </p:nvSpPr>
        <p:spPr/>
        <p:txBody>
          <a:bodyPr/>
          <a:lstStyle/>
          <a:p>
            <a:r>
              <a:rPr kumimoji="0" lang="hu-HU" sz="2400" b="1" i="0" u="none" strike="noStrike" kern="1200" cap="none" spc="0" normalizeH="0" baseline="0" noProof="0" dirty="0" err="1">
                <a:ln>
                  <a:noFill/>
                </a:ln>
                <a:solidFill>
                  <a:prstClr val="black"/>
                </a:solidFill>
                <a:effectLst/>
                <a:uLnTx/>
                <a:uFillTx/>
                <a:latin typeface="Calibri" panose="020F0502020204030204"/>
                <a:ea typeface="+mj-ea"/>
                <a:cs typeface="+mj-cs"/>
              </a:rPr>
              <a:t>Exhibit</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no. 5 (</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The affidavit of the Hungarian company’s secretary</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EB54B2DC-4DBA-45D3-B1FC-CA6EC3A76AEF}"/>
              </a:ext>
            </a:extLst>
          </p:cNvPr>
          <p:cNvSpPr>
            <a:spLocks noGrp="1"/>
          </p:cNvSpPr>
          <p:nvPr>
            <p:ph idx="1"/>
          </p:nvPr>
        </p:nvSpPr>
        <p:spPr/>
        <p:txBody>
          <a:bodyPr>
            <a:normAutofit fontScale="62500" lnSpcReduction="20000"/>
          </a:bodyPr>
          <a:lstStyle/>
          <a:p>
            <a:pPr marL="0" indent="0" algn="just">
              <a:lnSpc>
                <a:spcPct val="120000"/>
              </a:lnSpc>
              <a:buNone/>
            </a:pPr>
            <a:r>
              <a:rPr lang="en-US" dirty="0"/>
              <a:t>I accompanied my boss on </a:t>
            </a:r>
            <a:r>
              <a:rPr lang="hu-HU" dirty="0" err="1"/>
              <a:t>October</a:t>
            </a:r>
            <a:r>
              <a:rPr lang="hu-HU" dirty="0"/>
              <a:t> 6</a:t>
            </a:r>
            <a:r>
              <a:rPr lang="en-US" dirty="0"/>
              <a:t>, 20</a:t>
            </a:r>
            <a:r>
              <a:rPr lang="hu-HU" dirty="0"/>
              <a:t>20</a:t>
            </a:r>
            <a:r>
              <a:rPr lang="en-US" dirty="0"/>
              <a:t> to Szeged. As usual we lodged in the Ritz. But to be honest, I like more Hotel </a:t>
            </a:r>
            <a:r>
              <a:rPr lang="en-US" dirty="0" err="1"/>
              <a:t>Forrás</a:t>
            </a:r>
            <a:r>
              <a:rPr lang="en-US" dirty="0"/>
              <a:t>, because there is a cosmetic salon with laser wrinkle removal. The boss ordered for me a bunch of roses, of course only for representative reasons. After the lunch we had a champagne, of course only for representative reasons, to show that we are representing a serious company. Following this, the boss asked me to leave a message for the </a:t>
            </a:r>
            <a:r>
              <a:rPr lang="hu-HU" dirty="0" err="1"/>
              <a:t>Italians</a:t>
            </a:r>
            <a:r>
              <a:rPr lang="en-US" dirty="0"/>
              <a:t> to come to our hotel at three pm, and after doing this</a:t>
            </a:r>
            <a:r>
              <a:rPr lang="hu-HU" dirty="0"/>
              <a:t>,</a:t>
            </a:r>
            <a:r>
              <a:rPr lang="en-US" dirty="0"/>
              <a:t> to go to his room because he wanted to dictate a short cutey business letter.</a:t>
            </a:r>
          </a:p>
          <a:p>
            <a:pPr algn="just">
              <a:lnSpc>
                <a:spcPct val="120000"/>
              </a:lnSpc>
            </a:pPr>
            <a:endParaRPr lang="en-US" dirty="0"/>
          </a:p>
          <a:p>
            <a:pPr marL="0" indent="0" algn="just">
              <a:lnSpc>
                <a:spcPct val="120000"/>
              </a:lnSpc>
              <a:buNone/>
            </a:pPr>
            <a:r>
              <a:rPr lang="en-US" dirty="0"/>
              <a:t>I am afraid, I was not present at the negotiations, as I was doing some research for our marketing department in the new Szeged Plaza. But immediately following this, I talked to my boss, who told me, I remember well: „excellent, we have concluded the contract“. I would like only to add that my boss is a real gentleman, who always keeps his word. He is a real man.</a:t>
            </a:r>
          </a:p>
          <a:p>
            <a:pPr marL="0" indent="0" algn="just">
              <a:lnSpc>
                <a:spcPct val="120000"/>
              </a:lnSpc>
              <a:buNone/>
            </a:pPr>
            <a:endParaRPr lang="en-US" dirty="0"/>
          </a:p>
          <a:p>
            <a:pPr marL="0" indent="0" algn="just">
              <a:lnSpc>
                <a:spcPct val="120000"/>
              </a:lnSpc>
              <a:buNone/>
            </a:pPr>
            <a:r>
              <a:rPr lang="en-US" dirty="0"/>
              <a:t>Ruby </a:t>
            </a:r>
            <a:r>
              <a:rPr lang="en-US" dirty="0" err="1"/>
              <a:t>Rubacuori</a:t>
            </a:r>
            <a:r>
              <a:rPr lang="en-US" dirty="0"/>
              <a:t> </a:t>
            </a:r>
          </a:p>
        </p:txBody>
      </p:sp>
      <p:pic>
        <p:nvPicPr>
          <p:cNvPr id="4" name="Graphic 5" descr="Volume">
            <a:extLst>
              <a:ext uri="{FF2B5EF4-FFF2-40B4-BE49-F238E27FC236}">
                <a16:creationId xmlns:a16="http://schemas.microsoft.com/office/drawing/2014/main" id="{8A7F27C8-339D-4559-A004-C09D65FB8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0376" y="815885"/>
            <a:ext cx="424042" cy="424042"/>
          </a:xfrm>
          <a:prstGeom prst="rect">
            <a:avLst/>
          </a:prstGeom>
        </p:spPr>
      </p:pic>
      <p:pic>
        <p:nvPicPr>
          <p:cNvPr id="5" name="Secretary">
            <a:hlinkClick r:id="" action="ppaction://media"/>
            <a:extLst>
              <a:ext uri="{FF2B5EF4-FFF2-40B4-BE49-F238E27FC236}">
                <a16:creationId xmlns:a16="http://schemas.microsoft.com/office/drawing/2014/main" id="{D2E70183-FD85-4561-AA5E-B7D61BD3CE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92415" y="5513282"/>
            <a:ext cx="487363" cy="487363"/>
          </a:xfrm>
          <a:prstGeom prst="rect">
            <a:avLst/>
          </a:prstGeom>
        </p:spPr>
      </p:pic>
    </p:spTree>
    <p:extLst>
      <p:ext uri="{BB962C8B-B14F-4D97-AF65-F5344CB8AC3E}">
        <p14:creationId xmlns:p14="http://schemas.microsoft.com/office/powerpoint/2010/main" val="260651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E3F5-05A0-46DF-86C5-0D3334E3C0FA}"/>
              </a:ext>
            </a:extLst>
          </p:cNvPr>
          <p:cNvSpPr>
            <a:spLocks noGrp="1"/>
          </p:cNvSpPr>
          <p:nvPr>
            <p:ph type="title"/>
          </p:nvPr>
        </p:nvSpPr>
        <p:spPr/>
        <p:txBody>
          <a:bodyPr/>
          <a:lstStyle/>
          <a:p>
            <a:r>
              <a:rPr kumimoji="0" lang="hu-HU" sz="2400" b="1" i="0" u="none" strike="noStrike" kern="1200" cap="none" spc="0" normalizeH="0" baseline="0" noProof="0" dirty="0" err="1">
                <a:ln>
                  <a:noFill/>
                </a:ln>
                <a:solidFill>
                  <a:prstClr val="black"/>
                </a:solidFill>
                <a:effectLst/>
                <a:uLnTx/>
                <a:uFillTx/>
                <a:latin typeface="Calibri" panose="020F0502020204030204"/>
                <a:ea typeface="+mj-ea"/>
                <a:cs typeface="+mj-cs"/>
              </a:rPr>
              <a:t>Exhibit</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no. 6 (</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The affidavit of the </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Italian</a:t>
            </a:r>
            <a:r>
              <a:rPr kumimoji="0" lang="en-US" sz="2400" b="1" i="0" u="none" strike="noStrike" kern="1200" cap="none" spc="0" normalizeH="0" baseline="0" noProof="0" dirty="0">
                <a:ln>
                  <a:noFill/>
                </a:ln>
                <a:solidFill>
                  <a:prstClr val="black"/>
                </a:solidFill>
                <a:effectLst/>
                <a:uLnTx/>
                <a:uFillTx/>
                <a:latin typeface="Calibri" panose="020F0502020204030204"/>
                <a:ea typeface="+mj-ea"/>
                <a:cs typeface="+mj-cs"/>
              </a:rPr>
              <a:t> company’s driver</a:t>
            </a:r>
            <a:r>
              <a:rPr kumimoji="0" lang="hu-HU" sz="2400" b="1" i="0" u="none" strike="noStrike" kern="1200" cap="none" spc="0" normalizeH="0" baseline="0" noProof="0" dirty="0">
                <a:ln>
                  <a:noFill/>
                </a:ln>
                <a:solidFill>
                  <a:prstClr val="black"/>
                </a:solidFill>
                <a:effectLst/>
                <a:uLnTx/>
                <a:uFillTx/>
                <a:latin typeface="Calibri" panose="020F0502020204030204"/>
                <a:ea typeface="+mj-ea"/>
                <a:cs typeface="+mj-cs"/>
              </a:rPr>
              <a:t>) </a:t>
            </a:r>
            <a:endParaRPr lang="en-US" dirty="0"/>
          </a:p>
        </p:txBody>
      </p:sp>
      <p:sp>
        <p:nvSpPr>
          <p:cNvPr id="3" name="Content Placeholder 2">
            <a:extLst>
              <a:ext uri="{FF2B5EF4-FFF2-40B4-BE49-F238E27FC236}">
                <a16:creationId xmlns:a16="http://schemas.microsoft.com/office/drawing/2014/main" id="{468C575B-6D63-47C2-8527-897F68BAD0AC}"/>
              </a:ext>
            </a:extLst>
          </p:cNvPr>
          <p:cNvSpPr>
            <a:spLocks noGrp="1"/>
          </p:cNvSpPr>
          <p:nvPr>
            <p:ph idx="1"/>
          </p:nvPr>
        </p:nvSpPr>
        <p:spPr/>
        <p:txBody>
          <a:bodyPr>
            <a:normAutofit fontScale="62500" lnSpcReduction="20000"/>
          </a:bodyPr>
          <a:lstStyle/>
          <a:p>
            <a:pPr marL="0" indent="0" algn="just">
              <a:lnSpc>
                <a:spcPct val="120000"/>
              </a:lnSpc>
              <a:buNone/>
            </a:pPr>
            <a:r>
              <a:rPr lang="en-US" dirty="0"/>
              <a:t>My name is </a:t>
            </a:r>
            <a:r>
              <a:rPr lang="hu-HU" dirty="0" err="1"/>
              <a:t>Luciano</a:t>
            </a:r>
            <a:r>
              <a:rPr lang="hu-HU" dirty="0"/>
              <a:t> </a:t>
            </a:r>
            <a:r>
              <a:rPr lang="hu-HU" dirty="0" err="1"/>
              <a:t>Camorra</a:t>
            </a:r>
            <a:r>
              <a:rPr lang="en-US" dirty="0"/>
              <a:t>. I work for</a:t>
            </a:r>
            <a:r>
              <a:rPr lang="hu-HU" dirty="0"/>
              <a:t> </a:t>
            </a:r>
            <a:r>
              <a:rPr lang="hu-HU" dirty="0" err="1"/>
              <a:t>the</a:t>
            </a:r>
            <a:r>
              <a:rPr lang="hu-HU" dirty="0"/>
              <a:t> </a:t>
            </a:r>
            <a:r>
              <a:rPr lang="hu-HU" dirty="0" err="1"/>
              <a:t>Family</a:t>
            </a:r>
            <a:r>
              <a:rPr lang="en-US" dirty="0"/>
              <a:t> from 2005 as personal driver of the </a:t>
            </a:r>
            <a:r>
              <a:rPr lang="hu-HU" dirty="0" err="1"/>
              <a:t>boss</a:t>
            </a:r>
            <a:r>
              <a:rPr lang="en-US" dirty="0"/>
              <a:t>. I remember well that sunny day when we departed for </a:t>
            </a:r>
            <a:r>
              <a:rPr lang="en-US" dirty="0" err="1"/>
              <a:t>Segeed</a:t>
            </a:r>
            <a:r>
              <a:rPr lang="en-US" dirty="0"/>
              <a:t>, as we had a minor problem on the border with the new Audi we </a:t>
            </a:r>
            <a:r>
              <a:rPr lang="hu-HU" dirty="0" err="1"/>
              <a:t>purchased</a:t>
            </a:r>
            <a:r>
              <a:rPr lang="hu-HU" dirty="0"/>
              <a:t> f</a:t>
            </a:r>
            <a:r>
              <a:rPr lang="en-US" dirty="0" err="1"/>
              <a:t>ew</a:t>
            </a:r>
            <a:r>
              <a:rPr lang="en-US" dirty="0"/>
              <a:t> months ago. There was a minor problem with the engine number, but we could solve it within few hours. We arrived around 2 pm to </a:t>
            </a:r>
            <a:r>
              <a:rPr lang="en-US" dirty="0" err="1"/>
              <a:t>Seged</a:t>
            </a:r>
            <a:r>
              <a:rPr lang="en-US" dirty="0"/>
              <a:t>. My boss had to meet the general manager of the Hungarian company in the Excelsior, but we only found a message there, saying that he is waiting for my boss at 3 pm in the Ritz Carlton. Thus, we went there. I left my boss at the hotel, and went for a coffee to the nearby coffee house, as my blood pressure fell a bit till then. After the coffee, I went to the nearby </a:t>
            </a:r>
            <a:r>
              <a:rPr lang="en-US" dirty="0" err="1"/>
              <a:t>Bosorkanjtanja</a:t>
            </a:r>
            <a:r>
              <a:rPr lang="en-US" dirty="0"/>
              <a:t> massage salon. It was around five when I got a call from my boss to pick him up. After picking him up at the hotel, I asked him if the negotiations were successful, but he answered me very angrily, telling me that this was a terrible drunkard, I mean fellow, and there was no business concluded. However, he decided to send him few kilos of nuts to show the quality of the </a:t>
            </a:r>
            <a:r>
              <a:rPr lang="hu-HU" dirty="0"/>
              <a:t>Italian</a:t>
            </a:r>
            <a:r>
              <a:rPr lang="en-US" dirty="0"/>
              <a:t> nuts. Following the exhausting negotiations, the boss also wanted to have some massage. We departed back to </a:t>
            </a:r>
            <a:r>
              <a:rPr lang="hu-HU" dirty="0" err="1"/>
              <a:t>Napoli</a:t>
            </a:r>
            <a:r>
              <a:rPr lang="en-US" dirty="0"/>
              <a:t> around eight, but before my boss bought some golden earrings for his wife, to show her how much he loves her.</a:t>
            </a:r>
          </a:p>
        </p:txBody>
      </p:sp>
      <p:pic>
        <p:nvPicPr>
          <p:cNvPr id="4" name="Graphic 5" descr="Volume">
            <a:extLst>
              <a:ext uri="{FF2B5EF4-FFF2-40B4-BE49-F238E27FC236}">
                <a16:creationId xmlns:a16="http://schemas.microsoft.com/office/drawing/2014/main" id="{4A19B33E-BA46-4CC0-A1EA-C5E3F47DB6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8776" y="681037"/>
            <a:ext cx="424042" cy="424042"/>
          </a:xfrm>
          <a:prstGeom prst="rect">
            <a:avLst/>
          </a:prstGeom>
        </p:spPr>
      </p:pic>
    </p:spTree>
    <p:extLst>
      <p:ext uri="{BB962C8B-B14F-4D97-AF65-F5344CB8AC3E}">
        <p14:creationId xmlns:p14="http://schemas.microsoft.com/office/powerpoint/2010/main" val="348316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9308-08F3-4FCE-B19D-8C4BA05FD2D3}"/>
              </a:ext>
            </a:extLst>
          </p:cNvPr>
          <p:cNvSpPr>
            <a:spLocks noGrp="1"/>
          </p:cNvSpPr>
          <p:nvPr>
            <p:ph type="title"/>
          </p:nvPr>
        </p:nvSpPr>
        <p:spPr>
          <a:xfrm>
            <a:off x="838200" y="365125"/>
            <a:ext cx="10515600" cy="1031875"/>
          </a:xfrm>
        </p:spPr>
        <p:txBody>
          <a:bodyPr>
            <a:normAutofit/>
          </a:bodyPr>
          <a:lstStyle/>
          <a:p>
            <a:pPr algn="ctr"/>
            <a:r>
              <a:rPr lang="hu-HU" sz="3600" b="1" dirty="0" err="1">
                <a:latin typeface="+mn-lt"/>
              </a:rPr>
              <a:t>Your</a:t>
            </a:r>
            <a:r>
              <a:rPr lang="hu-HU" sz="3600" b="1" dirty="0">
                <a:latin typeface="+mn-lt"/>
              </a:rPr>
              <a:t> </a:t>
            </a:r>
            <a:r>
              <a:rPr lang="hu-HU" sz="3600" b="1" dirty="0" err="1">
                <a:latin typeface="+mn-lt"/>
              </a:rPr>
              <a:t>task</a:t>
            </a:r>
            <a:endParaRPr lang="en-US" sz="3600" b="1" dirty="0">
              <a:latin typeface="+mn-lt"/>
            </a:endParaRPr>
          </a:p>
        </p:txBody>
      </p:sp>
      <p:sp>
        <p:nvSpPr>
          <p:cNvPr id="3" name="Content Placeholder 2">
            <a:extLst>
              <a:ext uri="{FF2B5EF4-FFF2-40B4-BE49-F238E27FC236}">
                <a16:creationId xmlns:a16="http://schemas.microsoft.com/office/drawing/2014/main" id="{42DA98C6-1D34-41FA-B04C-4DCE02E3AD53}"/>
              </a:ext>
            </a:extLst>
          </p:cNvPr>
          <p:cNvSpPr>
            <a:spLocks noGrp="1"/>
          </p:cNvSpPr>
          <p:nvPr>
            <p:ph idx="1"/>
          </p:nvPr>
        </p:nvSpPr>
        <p:spPr>
          <a:xfrm>
            <a:off x="838200" y="1667933"/>
            <a:ext cx="10515600" cy="4699000"/>
          </a:xfrm>
        </p:spPr>
        <p:txBody>
          <a:bodyPr>
            <a:normAutofit fontScale="70000" lnSpcReduction="20000"/>
          </a:bodyPr>
          <a:lstStyle/>
          <a:p>
            <a:pPr marL="0" indent="0">
              <a:lnSpc>
                <a:spcPct val="120000"/>
              </a:lnSpc>
              <a:buNone/>
            </a:pPr>
            <a:r>
              <a:rPr lang="hu-HU" dirty="0" err="1"/>
              <a:t>Please</a:t>
            </a:r>
            <a:r>
              <a:rPr lang="hu-HU" dirty="0"/>
              <a:t>, </a:t>
            </a:r>
            <a:r>
              <a:rPr lang="hu-HU" dirty="0" err="1"/>
              <a:t>write</a:t>
            </a:r>
            <a:r>
              <a:rPr lang="hu-HU" dirty="0"/>
              <a:t> a </a:t>
            </a:r>
            <a:r>
              <a:rPr lang="hu-HU" b="1" dirty="0" err="1"/>
              <a:t>request</a:t>
            </a:r>
            <a:r>
              <a:rPr lang="hu-HU" b="1" dirty="0"/>
              <a:t> </a:t>
            </a:r>
            <a:r>
              <a:rPr lang="hu-HU" b="1" dirty="0" err="1"/>
              <a:t>for</a:t>
            </a:r>
            <a:r>
              <a:rPr lang="hu-HU" b="1" dirty="0"/>
              <a:t> </a:t>
            </a:r>
            <a:r>
              <a:rPr lang="hu-HU" b="1" dirty="0" err="1"/>
              <a:t>arbitration</a:t>
            </a:r>
            <a:r>
              <a:rPr lang="hu-HU" b="1" dirty="0"/>
              <a:t> </a:t>
            </a:r>
            <a:r>
              <a:rPr lang="hu-HU" dirty="0"/>
              <a:t>(</a:t>
            </a:r>
            <a:r>
              <a:rPr lang="hu-HU" dirty="0" err="1"/>
              <a:t>the</a:t>
            </a:r>
            <a:r>
              <a:rPr lang="hu-HU" dirty="0"/>
              <a:t> </a:t>
            </a:r>
            <a:r>
              <a:rPr lang="hu-HU" dirty="0" err="1"/>
              <a:t>Hungarian</a:t>
            </a:r>
            <a:r>
              <a:rPr lang="hu-HU" dirty="0"/>
              <a:t> </a:t>
            </a:r>
            <a:r>
              <a:rPr lang="hu-HU" dirty="0" err="1"/>
              <a:t>party</a:t>
            </a:r>
            <a:r>
              <a:rPr lang="hu-HU" dirty="0"/>
              <a:t> </a:t>
            </a:r>
            <a:r>
              <a:rPr lang="hu-HU" dirty="0" err="1"/>
              <a:t>being</a:t>
            </a:r>
            <a:r>
              <a:rPr lang="hu-HU" dirty="0"/>
              <a:t> </a:t>
            </a:r>
            <a:r>
              <a:rPr lang="hu-HU" dirty="0" err="1"/>
              <a:t>the</a:t>
            </a:r>
            <a:r>
              <a:rPr lang="hu-HU" dirty="0"/>
              <a:t> </a:t>
            </a:r>
            <a:r>
              <a:rPr lang="hu-HU" dirty="0" err="1"/>
              <a:t>claimant</a:t>
            </a:r>
            <a:r>
              <a:rPr lang="hu-HU" dirty="0"/>
              <a:t>). The </a:t>
            </a:r>
            <a:r>
              <a:rPr lang="hu-HU" dirty="0" err="1"/>
              <a:t>request</a:t>
            </a:r>
            <a:r>
              <a:rPr lang="hu-HU" dirty="0"/>
              <a:t> </a:t>
            </a:r>
            <a:r>
              <a:rPr lang="hu-HU" dirty="0" err="1"/>
              <a:t>should</a:t>
            </a:r>
            <a:r>
              <a:rPr lang="hu-HU" dirty="0"/>
              <a:t> </a:t>
            </a:r>
            <a:r>
              <a:rPr lang="hu-HU" dirty="0" err="1"/>
              <a:t>contain</a:t>
            </a:r>
            <a:r>
              <a:rPr lang="hu-HU" dirty="0"/>
              <a:t> </a:t>
            </a:r>
            <a:r>
              <a:rPr lang="hu-HU" dirty="0" err="1"/>
              <a:t>the</a:t>
            </a:r>
            <a:r>
              <a:rPr lang="hu-HU" dirty="0"/>
              <a:t> </a:t>
            </a:r>
            <a:r>
              <a:rPr lang="hu-HU" dirty="0" err="1"/>
              <a:t>following</a:t>
            </a:r>
            <a:r>
              <a:rPr lang="hu-HU" dirty="0"/>
              <a:t>:</a:t>
            </a:r>
          </a:p>
          <a:p>
            <a:pPr>
              <a:lnSpc>
                <a:spcPct val="120000"/>
              </a:lnSpc>
            </a:pPr>
            <a:r>
              <a:rPr lang="en-US" dirty="0"/>
              <a:t>the name in full, description, address and other contact details of each of the parties</a:t>
            </a:r>
            <a:r>
              <a:rPr lang="hu-HU" dirty="0"/>
              <a:t>,</a:t>
            </a:r>
            <a:endParaRPr lang="en-US" dirty="0"/>
          </a:p>
          <a:p>
            <a:pPr>
              <a:lnSpc>
                <a:spcPct val="120000"/>
              </a:lnSpc>
            </a:pPr>
            <a:r>
              <a:rPr lang="en-US" dirty="0"/>
              <a:t>the name in full, address and other contact details of any person(s) representing the Claimant in the arbitration</a:t>
            </a:r>
            <a:r>
              <a:rPr lang="hu-HU" dirty="0"/>
              <a:t>,</a:t>
            </a:r>
            <a:endParaRPr lang="en-US" dirty="0"/>
          </a:p>
          <a:p>
            <a:pPr>
              <a:lnSpc>
                <a:spcPct val="120000"/>
              </a:lnSpc>
            </a:pPr>
            <a:r>
              <a:rPr lang="en-US" dirty="0"/>
              <a:t>a description of the nature and circumstances of the dispute giving rise to the claims and of the basis upon which the claims are made</a:t>
            </a:r>
            <a:r>
              <a:rPr lang="hu-HU" dirty="0"/>
              <a:t>,</a:t>
            </a:r>
            <a:endParaRPr lang="en-US" dirty="0"/>
          </a:p>
          <a:p>
            <a:pPr>
              <a:lnSpc>
                <a:spcPct val="120000"/>
              </a:lnSpc>
            </a:pPr>
            <a:r>
              <a:rPr lang="en-US" dirty="0"/>
              <a:t>a statement of the relief sought, together with the amounts of any quantified claims and, to the extent possible, an estimate of the monetary value of any other claims</a:t>
            </a:r>
            <a:r>
              <a:rPr lang="hu-HU" dirty="0"/>
              <a:t>,</a:t>
            </a:r>
            <a:endParaRPr lang="en-US" dirty="0"/>
          </a:p>
          <a:p>
            <a:pPr>
              <a:lnSpc>
                <a:spcPct val="120000"/>
              </a:lnSpc>
            </a:pPr>
            <a:r>
              <a:rPr lang="en-US" dirty="0"/>
              <a:t>any relevant agreements and, in particular, the arbitration agreement(s)</a:t>
            </a:r>
            <a:r>
              <a:rPr lang="hu-HU" dirty="0"/>
              <a:t>,</a:t>
            </a:r>
            <a:endParaRPr lang="en-US" dirty="0"/>
          </a:p>
          <a:p>
            <a:pPr>
              <a:lnSpc>
                <a:spcPct val="120000"/>
              </a:lnSpc>
            </a:pPr>
            <a:r>
              <a:rPr lang="hu-HU" dirty="0" err="1"/>
              <a:t>nomination</a:t>
            </a:r>
            <a:r>
              <a:rPr lang="hu-HU" dirty="0"/>
              <a:t> of </a:t>
            </a:r>
            <a:r>
              <a:rPr lang="hu-HU" dirty="0" err="1"/>
              <a:t>the</a:t>
            </a:r>
            <a:r>
              <a:rPr lang="hu-HU" dirty="0"/>
              <a:t> </a:t>
            </a:r>
            <a:r>
              <a:rPr lang="hu-HU" dirty="0" err="1"/>
              <a:t>arbitrator</a:t>
            </a:r>
            <a:endParaRPr lang="hu-HU" dirty="0"/>
          </a:p>
          <a:p>
            <a:pPr>
              <a:lnSpc>
                <a:spcPct val="120000"/>
              </a:lnSpc>
            </a:pPr>
            <a:r>
              <a:rPr lang="hu-HU" dirty="0" err="1"/>
              <a:t>other</a:t>
            </a:r>
            <a:r>
              <a:rPr lang="hu-HU" dirty="0"/>
              <a:t> </a:t>
            </a:r>
            <a:r>
              <a:rPr lang="hu-HU" dirty="0" err="1"/>
              <a:t>proposals</a:t>
            </a:r>
            <a:r>
              <a:rPr lang="hu-HU" dirty="0"/>
              <a:t>.</a:t>
            </a:r>
            <a:endParaRPr lang="en-US" dirty="0"/>
          </a:p>
        </p:txBody>
      </p:sp>
      <p:pic>
        <p:nvPicPr>
          <p:cNvPr id="4" name="Graphic 5" descr="Volume">
            <a:extLst>
              <a:ext uri="{FF2B5EF4-FFF2-40B4-BE49-F238E27FC236}">
                <a16:creationId xmlns:a16="http://schemas.microsoft.com/office/drawing/2014/main" id="{E2CEB471-445E-46F1-B8E2-ED8D8CF24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59736" y="491067"/>
            <a:ext cx="424042" cy="424042"/>
          </a:xfrm>
          <a:prstGeom prst="rect">
            <a:avLst/>
          </a:prstGeom>
        </p:spPr>
      </p:pic>
      <p:pic>
        <p:nvPicPr>
          <p:cNvPr id="5" name="Hang 4">
            <a:hlinkClick r:id="" action="ppaction://media"/>
            <a:extLst>
              <a:ext uri="{FF2B5EF4-FFF2-40B4-BE49-F238E27FC236}">
                <a16:creationId xmlns:a16="http://schemas.microsoft.com/office/drawing/2014/main" id="{FC62A851-4941-46B3-AED2-BD668B54196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447878475"/>
      </p:ext>
    </p:extLst>
  </p:cSld>
  <p:clrMapOvr>
    <a:masterClrMapping/>
  </p:clrMapOvr>
  <mc:AlternateContent xmlns:mc="http://schemas.openxmlformats.org/markup-compatibility/2006" xmlns:p14="http://schemas.microsoft.com/office/powerpoint/2010/main">
    <mc:Choice Requires="p14">
      <p:transition spd="slow" p14:dur="2000" advTm="61244"/>
    </mc:Choice>
    <mc:Fallback xmlns="">
      <p:transition spd="slow" advTm="61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1927</Words>
  <Application>Microsoft Office PowerPoint</Application>
  <PresentationFormat>Szélesvásznú</PresentationFormat>
  <Paragraphs>91</Paragraphs>
  <Slides>12</Slides>
  <Notes>0</Notes>
  <HiddenSlides>0</HiddenSlides>
  <MMClips>5</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12</vt:i4>
      </vt:variant>
    </vt:vector>
  </HeadingPairs>
  <TitlesOfParts>
    <vt:vector size="19" baseType="lpstr">
      <vt:lpstr>Allura</vt:lpstr>
      <vt:lpstr>Arial</vt:lpstr>
      <vt:lpstr>Calibri</vt:lpstr>
      <vt:lpstr>Calibri Light</vt:lpstr>
      <vt:lpstr>Open Sans</vt:lpstr>
      <vt:lpstr>Office Theme</vt:lpstr>
      <vt:lpstr>1_Office Theme</vt:lpstr>
      <vt:lpstr>Commercial arbitration case</vt:lpstr>
      <vt:lpstr>Facts of the case</vt:lpstr>
      <vt:lpstr>Exhibit no. 1 (e-mail) </vt:lpstr>
      <vt:lpstr>Exhibit no. 2 (e-mail) </vt:lpstr>
      <vt:lpstr>Exhibit no. 3 (The affidavit of the Hungarian company’s manager) </vt:lpstr>
      <vt:lpstr>Exhibit no. 4 (The affidavit of the Italian company’s manager) </vt:lpstr>
      <vt:lpstr>Exhibit no. 5 (The affidavit of the Hungarian company’s secretary) </vt:lpstr>
      <vt:lpstr>Exhibit no. 6 (The affidavit of the Italian company’s driver) </vt:lpstr>
      <vt:lpstr>Your task</vt:lpstr>
      <vt:lpstr>Helpful sources</vt:lpstr>
      <vt:lpstr>Please, think about the following when writing the request for arbitration: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arbitration case</dc:title>
  <dc:creator>Zoltán Víg</dc:creator>
  <cp:lastModifiedBy>Víg Zoltán Dr.</cp:lastModifiedBy>
  <cp:revision>39</cp:revision>
  <dcterms:created xsi:type="dcterms:W3CDTF">2020-12-30T00:21:30Z</dcterms:created>
  <dcterms:modified xsi:type="dcterms:W3CDTF">2021-06-09T22:25:53Z</dcterms:modified>
</cp:coreProperties>
</file>