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</p:sldMasterIdLst>
  <p:notesMasterIdLst>
    <p:notesMasterId r:id="rId10"/>
  </p:notesMasterIdLst>
  <p:sldIdLst>
    <p:sldId id="466" r:id="rId3"/>
    <p:sldId id="461" r:id="rId4"/>
    <p:sldId id="462" r:id="rId5"/>
    <p:sldId id="459" r:id="rId6"/>
    <p:sldId id="460" r:id="rId7"/>
    <p:sldId id="463" r:id="rId8"/>
    <p:sldId id="467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8988" autoAdjust="0"/>
  </p:normalViewPr>
  <p:slideViewPr>
    <p:cSldViewPr snapToGrid="0">
      <p:cViewPr varScale="1">
        <p:scale>
          <a:sx n="60" d="100"/>
          <a:sy n="60" d="100"/>
        </p:scale>
        <p:origin x="10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7A71A-99CA-4004-804A-8C6707F7F2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CD249C1-21F4-4866-ABE5-0C153E959684}">
      <dgm:prSet phldrT="[Szöveg]"/>
      <dgm:spPr/>
      <dgm:t>
        <a:bodyPr/>
        <a:lstStyle/>
        <a:p>
          <a:r>
            <a:rPr lang="hu-HU" dirty="0"/>
            <a:t>Munkavállalási korú népesség</a:t>
          </a:r>
        </a:p>
      </dgm:t>
    </dgm:pt>
    <dgm:pt modelId="{810919F1-0FAA-4854-A88F-02173571104D}" type="parTrans" cxnId="{9B6179A3-5258-49C6-BBA2-B3F7B44422F2}">
      <dgm:prSet/>
      <dgm:spPr/>
      <dgm:t>
        <a:bodyPr/>
        <a:lstStyle/>
        <a:p>
          <a:endParaRPr lang="hu-HU"/>
        </a:p>
      </dgm:t>
    </dgm:pt>
    <dgm:pt modelId="{C2C565AD-BFB1-4D19-93BC-03F3E46B737E}" type="sibTrans" cxnId="{9B6179A3-5258-49C6-BBA2-B3F7B44422F2}">
      <dgm:prSet/>
      <dgm:spPr/>
      <dgm:t>
        <a:bodyPr/>
        <a:lstStyle/>
        <a:p>
          <a:endParaRPr lang="hu-HU"/>
        </a:p>
      </dgm:t>
    </dgm:pt>
    <dgm:pt modelId="{500D4585-96A6-4CF8-836C-02DE90EE1DB2}">
      <dgm:prSet phldrT="[Szöveg]"/>
      <dgm:spPr/>
      <dgm:t>
        <a:bodyPr/>
        <a:lstStyle/>
        <a:p>
          <a:r>
            <a:rPr lang="hu-HU" dirty="0"/>
            <a:t>Gazdaságilag aktívak</a:t>
          </a:r>
        </a:p>
      </dgm:t>
    </dgm:pt>
    <dgm:pt modelId="{1DF1C47D-4FFC-4B1B-A57A-47FFD353E023}" type="parTrans" cxnId="{FC988991-5D3B-482E-B485-EC8C45F974C1}">
      <dgm:prSet/>
      <dgm:spPr/>
      <dgm:t>
        <a:bodyPr/>
        <a:lstStyle/>
        <a:p>
          <a:endParaRPr lang="hu-HU"/>
        </a:p>
      </dgm:t>
    </dgm:pt>
    <dgm:pt modelId="{296833A3-AF5E-4CF0-9F2D-C6E00DE0FD9C}" type="sibTrans" cxnId="{FC988991-5D3B-482E-B485-EC8C45F974C1}">
      <dgm:prSet/>
      <dgm:spPr/>
      <dgm:t>
        <a:bodyPr/>
        <a:lstStyle/>
        <a:p>
          <a:endParaRPr lang="hu-HU"/>
        </a:p>
      </dgm:t>
    </dgm:pt>
    <dgm:pt modelId="{EEFDA94F-515A-4543-A18D-DB987A867A24}">
      <dgm:prSet phldrT="[Szöveg]"/>
      <dgm:spPr/>
      <dgm:t>
        <a:bodyPr/>
        <a:lstStyle/>
        <a:p>
          <a:r>
            <a:rPr lang="hu-HU" dirty="0"/>
            <a:t>Foglalkoztatottak</a:t>
          </a:r>
        </a:p>
      </dgm:t>
    </dgm:pt>
    <dgm:pt modelId="{69FF3476-575E-44C7-8FE8-B9BFF0EC6230}" type="parTrans" cxnId="{4B04CDAF-8D75-4D9C-B444-2A15721EEF01}">
      <dgm:prSet/>
      <dgm:spPr/>
      <dgm:t>
        <a:bodyPr/>
        <a:lstStyle/>
        <a:p>
          <a:endParaRPr lang="hu-HU"/>
        </a:p>
      </dgm:t>
    </dgm:pt>
    <dgm:pt modelId="{23841DCA-D671-4FBD-9511-8E3695C0A4C7}" type="sibTrans" cxnId="{4B04CDAF-8D75-4D9C-B444-2A15721EEF01}">
      <dgm:prSet/>
      <dgm:spPr/>
      <dgm:t>
        <a:bodyPr/>
        <a:lstStyle/>
        <a:p>
          <a:endParaRPr lang="hu-HU"/>
        </a:p>
      </dgm:t>
    </dgm:pt>
    <dgm:pt modelId="{FB3DF730-B602-45CB-92ED-D62F609F5333}">
      <dgm:prSet phldrT="[Szöveg]"/>
      <dgm:spPr/>
      <dgm:t>
        <a:bodyPr/>
        <a:lstStyle/>
        <a:p>
          <a:r>
            <a:rPr lang="hu-HU" dirty="0"/>
            <a:t>Munkanélküliek</a:t>
          </a:r>
        </a:p>
      </dgm:t>
    </dgm:pt>
    <dgm:pt modelId="{997F55B6-33E1-482C-9526-071129662EA6}" type="parTrans" cxnId="{B4A1CA63-B046-40EA-8F73-DADFF853F8DC}">
      <dgm:prSet/>
      <dgm:spPr/>
      <dgm:t>
        <a:bodyPr/>
        <a:lstStyle/>
        <a:p>
          <a:endParaRPr lang="hu-HU"/>
        </a:p>
      </dgm:t>
    </dgm:pt>
    <dgm:pt modelId="{2927F104-0694-41BC-AACF-669345267DF1}" type="sibTrans" cxnId="{B4A1CA63-B046-40EA-8F73-DADFF853F8DC}">
      <dgm:prSet/>
      <dgm:spPr/>
      <dgm:t>
        <a:bodyPr/>
        <a:lstStyle/>
        <a:p>
          <a:endParaRPr lang="hu-HU"/>
        </a:p>
      </dgm:t>
    </dgm:pt>
    <dgm:pt modelId="{E8D8250F-646F-49AA-BD5D-5EEDDFFFC2A4}">
      <dgm:prSet phldrT="[Szöveg]"/>
      <dgm:spPr/>
      <dgm:t>
        <a:bodyPr/>
        <a:lstStyle/>
        <a:p>
          <a:r>
            <a:rPr lang="hu-HU" dirty="0"/>
            <a:t>Gazdaságilag inaktívak</a:t>
          </a:r>
        </a:p>
      </dgm:t>
    </dgm:pt>
    <dgm:pt modelId="{28C33300-2793-401D-8396-EA60620E71F1}" type="parTrans" cxnId="{B13F61E6-A7F9-459A-8FF3-CCBAC864F1FA}">
      <dgm:prSet/>
      <dgm:spPr/>
      <dgm:t>
        <a:bodyPr/>
        <a:lstStyle/>
        <a:p>
          <a:endParaRPr lang="hu-HU"/>
        </a:p>
      </dgm:t>
    </dgm:pt>
    <dgm:pt modelId="{FBFAC71A-D65F-4D29-B1EE-6C40468122F0}" type="sibTrans" cxnId="{B13F61E6-A7F9-459A-8FF3-CCBAC864F1FA}">
      <dgm:prSet/>
      <dgm:spPr/>
      <dgm:t>
        <a:bodyPr/>
        <a:lstStyle/>
        <a:p>
          <a:endParaRPr lang="hu-HU"/>
        </a:p>
      </dgm:t>
    </dgm:pt>
    <dgm:pt modelId="{74032F42-79F2-484C-A4D9-3E66F190355B}" type="pres">
      <dgm:prSet presAssocID="{AD27A71A-99CA-4004-804A-8C6707F7F2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6E4A38-85B8-4344-9501-717845C05D81}" type="pres">
      <dgm:prSet presAssocID="{ACD249C1-21F4-4866-ABE5-0C153E959684}" presName="hierRoot1" presStyleCnt="0"/>
      <dgm:spPr/>
    </dgm:pt>
    <dgm:pt modelId="{05444260-4D1A-48A9-876F-57A5ACA60FF8}" type="pres">
      <dgm:prSet presAssocID="{ACD249C1-21F4-4866-ABE5-0C153E959684}" presName="composite" presStyleCnt="0"/>
      <dgm:spPr/>
    </dgm:pt>
    <dgm:pt modelId="{8DF59B11-AD28-4ED5-92DF-5C7221541CE3}" type="pres">
      <dgm:prSet presAssocID="{ACD249C1-21F4-4866-ABE5-0C153E959684}" presName="background" presStyleLbl="node0" presStyleIdx="0" presStyleCnt="1"/>
      <dgm:spPr/>
    </dgm:pt>
    <dgm:pt modelId="{CC04A7E4-F293-4B83-A43C-EB63465FE07C}" type="pres">
      <dgm:prSet presAssocID="{ACD249C1-21F4-4866-ABE5-0C153E959684}" presName="text" presStyleLbl="fgAcc0" presStyleIdx="0" presStyleCnt="1">
        <dgm:presLayoutVars>
          <dgm:chPref val="3"/>
        </dgm:presLayoutVars>
      </dgm:prSet>
      <dgm:spPr/>
    </dgm:pt>
    <dgm:pt modelId="{EE0FAF8D-7766-47D2-A2FA-9820AB668411}" type="pres">
      <dgm:prSet presAssocID="{ACD249C1-21F4-4866-ABE5-0C153E959684}" presName="hierChild2" presStyleCnt="0"/>
      <dgm:spPr/>
    </dgm:pt>
    <dgm:pt modelId="{9865C46D-9125-4ADE-A372-D2A919069B46}" type="pres">
      <dgm:prSet presAssocID="{1DF1C47D-4FFC-4B1B-A57A-47FFD353E023}" presName="Name10" presStyleLbl="parChTrans1D2" presStyleIdx="0" presStyleCnt="2"/>
      <dgm:spPr/>
    </dgm:pt>
    <dgm:pt modelId="{B83CDC4B-D4F9-4432-8766-E52B2D36E3AE}" type="pres">
      <dgm:prSet presAssocID="{500D4585-96A6-4CF8-836C-02DE90EE1DB2}" presName="hierRoot2" presStyleCnt="0"/>
      <dgm:spPr/>
    </dgm:pt>
    <dgm:pt modelId="{37D73FF7-AD08-4B26-B4CE-C19A2DBD2D8F}" type="pres">
      <dgm:prSet presAssocID="{500D4585-96A6-4CF8-836C-02DE90EE1DB2}" presName="composite2" presStyleCnt="0"/>
      <dgm:spPr/>
    </dgm:pt>
    <dgm:pt modelId="{135B0052-AB56-4BAF-A369-0F7F5541EEF2}" type="pres">
      <dgm:prSet presAssocID="{500D4585-96A6-4CF8-836C-02DE90EE1DB2}" presName="background2" presStyleLbl="node2" presStyleIdx="0" presStyleCnt="2"/>
      <dgm:spPr/>
    </dgm:pt>
    <dgm:pt modelId="{26E70864-F851-4117-9389-B5C48E62C07D}" type="pres">
      <dgm:prSet presAssocID="{500D4585-96A6-4CF8-836C-02DE90EE1DB2}" presName="text2" presStyleLbl="fgAcc2" presStyleIdx="0" presStyleCnt="2">
        <dgm:presLayoutVars>
          <dgm:chPref val="3"/>
        </dgm:presLayoutVars>
      </dgm:prSet>
      <dgm:spPr/>
    </dgm:pt>
    <dgm:pt modelId="{381A3D4F-4610-47D2-BA3B-88F3607FA09D}" type="pres">
      <dgm:prSet presAssocID="{500D4585-96A6-4CF8-836C-02DE90EE1DB2}" presName="hierChild3" presStyleCnt="0"/>
      <dgm:spPr/>
    </dgm:pt>
    <dgm:pt modelId="{FEDC3BD5-F110-4748-9C35-650C0B8E8BF9}" type="pres">
      <dgm:prSet presAssocID="{69FF3476-575E-44C7-8FE8-B9BFF0EC6230}" presName="Name17" presStyleLbl="parChTrans1D3" presStyleIdx="0" presStyleCnt="2"/>
      <dgm:spPr/>
    </dgm:pt>
    <dgm:pt modelId="{92A37BEE-AC95-4192-B57B-0D43A8D493C5}" type="pres">
      <dgm:prSet presAssocID="{EEFDA94F-515A-4543-A18D-DB987A867A24}" presName="hierRoot3" presStyleCnt="0"/>
      <dgm:spPr/>
    </dgm:pt>
    <dgm:pt modelId="{5DC9D7CF-B39A-4132-B3FF-728634F2622A}" type="pres">
      <dgm:prSet presAssocID="{EEFDA94F-515A-4543-A18D-DB987A867A24}" presName="composite3" presStyleCnt="0"/>
      <dgm:spPr/>
    </dgm:pt>
    <dgm:pt modelId="{6CA91049-86E8-4CA4-AFD5-B790FC43F71B}" type="pres">
      <dgm:prSet presAssocID="{EEFDA94F-515A-4543-A18D-DB987A867A24}" presName="background3" presStyleLbl="node3" presStyleIdx="0" presStyleCnt="2"/>
      <dgm:spPr/>
    </dgm:pt>
    <dgm:pt modelId="{6549E83D-325E-40E0-B6A5-87D5DD14D6B9}" type="pres">
      <dgm:prSet presAssocID="{EEFDA94F-515A-4543-A18D-DB987A867A24}" presName="text3" presStyleLbl="fgAcc3" presStyleIdx="0" presStyleCnt="2">
        <dgm:presLayoutVars>
          <dgm:chPref val="3"/>
        </dgm:presLayoutVars>
      </dgm:prSet>
      <dgm:spPr/>
    </dgm:pt>
    <dgm:pt modelId="{1ED433B6-7F3A-4D47-90B7-A8C444C30B36}" type="pres">
      <dgm:prSet presAssocID="{EEFDA94F-515A-4543-A18D-DB987A867A24}" presName="hierChild4" presStyleCnt="0"/>
      <dgm:spPr/>
    </dgm:pt>
    <dgm:pt modelId="{C0D8D1C5-A42E-4D50-88DC-7286626D8326}" type="pres">
      <dgm:prSet presAssocID="{997F55B6-33E1-482C-9526-071129662EA6}" presName="Name17" presStyleLbl="parChTrans1D3" presStyleIdx="1" presStyleCnt="2"/>
      <dgm:spPr/>
    </dgm:pt>
    <dgm:pt modelId="{1BC0EA49-DCC3-4F0B-A195-C1E5C59844FD}" type="pres">
      <dgm:prSet presAssocID="{FB3DF730-B602-45CB-92ED-D62F609F5333}" presName="hierRoot3" presStyleCnt="0"/>
      <dgm:spPr/>
    </dgm:pt>
    <dgm:pt modelId="{66E58A11-DED3-4711-B991-ACB0C3E6255F}" type="pres">
      <dgm:prSet presAssocID="{FB3DF730-B602-45CB-92ED-D62F609F5333}" presName="composite3" presStyleCnt="0"/>
      <dgm:spPr/>
    </dgm:pt>
    <dgm:pt modelId="{C198BDA7-2CD2-4329-95F3-AB7C9F036BD5}" type="pres">
      <dgm:prSet presAssocID="{FB3DF730-B602-45CB-92ED-D62F609F5333}" presName="background3" presStyleLbl="node3" presStyleIdx="1" presStyleCnt="2"/>
      <dgm:spPr/>
    </dgm:pt>
    <dgm:pt modelId="{F6E4E534-AC51-4CCE-99D5-41B5018AF8B7}" type="pres">
      <dgm:prSet presAssocID="{FB3DF730-B602-45CB-92ED-D62F609F5333}" presName="text3" presStyleLbl="fgAcc3" presStyleIdx="1" presStyleCnt="2">
        <dgm:presLayoutVars>
          <dgm:chPref val="3"/>
        </dgm:presLayoutVars>
      </dgm:prSet>
      <dgm:spPr/>
    </dgm:pt>
    <dgm:pt modelId="{D06E534B-1B92-48D7-A5FE-D4B97DB00D01}" type="pres">
      <dgm:prSet presAssocID="{FB3DF730-B602-45CB-92ED-D62F609F5333}" presName="hierChild4" presStyleCnt="0"/>
      <dgm:spPr/>
    </dgm:pt>
    <dgm:pt modelId="{7523F2CD-D0D4-40D1-854E-855071FFCB9E}" type="pres">
      <dgm:prSet presAssocID="{28C33300-2793-401D-8396-EA60620E71F1}" presName="Name10" presStyleLbl="parChTrans1D2" presStyleIdx="1" presStyleCnt="2"/>
      <dgm:spPr/>
    </dgm:pt>
    <dgm:pt modelId="{CFFE2834-E6D4-4F9A-9D34-1558B6AC0463}" type="pres">
      <dgm:prSet presAssocID="{E8D8250F-646F-49AA-BD5D-5EEDDFFFC2A4}" presName="hierRoot2" presStyleCnt="0"/>
      <dgm:spPr/>
    </dgm:pt>
    <dgm:pt modelId="{5771A73D-762E-4C0C-B017-A1A1FD9F2505}" type="pres">
      <dgm:prSet presAssocID="{E8D8250F-646F-49AA-BD5D-5EEDDFFFC2A4}" presName="composite2" presStyleCnt="0"/>
      <dgm:spPr/>
    </dgm:pt>
    <dgm:pt modelId="{853496F1-3DF8-4819-A7D4-84B41AA8FEB9}" type="pres">
      <dgm:prSet presAssocID="{E8D8250F-646F-49AA-BD5D-5EEDDFFFC2A4}" presName="background2" presStyleLbl="node2" presStyleIdx="1" presStyleCnt="2"/>
      <dgm:spPr/>
    </dgm:pt>
    <dgm:pt modelId="{9F59F26C-872E-43C3-B3B6-B14B671B2403}" type="pres">
      <dgm:prSet presAssocID="{E8D8250F-646F-49AA-BD5D-5EEDDFFFC2A4}" presName="text2" presStyleLbl="fgAcc2" presStyleIdx="1" presStyleCnt="2">
        <dgm:presLayoutVars>
          <dgm:chPref val="3"/>
        </dgm:presLayoutVars>
      </dgm:prSet>
      <dgm:spPr/>
    </dgm:pt>
    <dgm:pt modelId="{1367729D-C265-47A5-8132-870EFC5B33E0}" type="pres">
      <dgm:prSet presAssocID="{E8D8250F-646F-49AA-BD5D-5EEDDFFFC2A4}" presName="hierChild3" presStyleCnt="0"/>
      <dgm:spPr/>
    </dgm:pt>
  </dgm:ptLst>
  <dgm:cxnLst>
    <dgm:cxn modelId="{724FE701-A26A-4003-A7DE-CFF9E36D3C34}" type="presOf" srcId="{AD27A71A-99CA-4004-804A-8C6707F7F21A}" destId="{74032F42-79F2-484C-A4D9-3E66F190355B}" srcOrd="0" destOrd="0" presId="urn:microsoft.com/office/officeart/2005/8/layout/hierarchy1"/>
    <dgm:cxn modelId="{A6F81707-F3DD-49FE-89E5-CFDE3A2CAD8A}" type="presOf" srcId="{28C33300-2793-401D-8396-EA60620E71F1}" destId="{7523F2CD-D0D4-40D1-854E-855071FFCB9E}" srcOrd="0" destOrd="0" presId="urn:microsoft.com/office/officeart/2005/8/layout/hierarchy1"/>
    <dgm:cxn modelId="{2B6DD10B-902A-4C3D-93EC-3F3AFEA2E463}" type="presOf" srcId="{E8D8250F-646F-49AA-BD5D-5EEDDFFFC2A4}" destId="{9F59F26C-872E-43C3-B3B6-B14B671B2403}" srcOrd="0" destOrd="0" presId="urn:microsoft.com/office/officeart/2005/8/layout/hierarchy1"/>
    <dgm:cxn modelId="{8FCDD81C-3886-4ACD-8466-F045780D13E9}" type="presOf" srcId="{997F55B6-33E1-482C-9526-071129662EA6}" destId="{C0D8D1C5-A42E-4D50-88DC-7286626D8326}" srcOrd="0" destOrd="0" presId="urn:microsoft.com/office/officeart/2005/8/layout/hierarchy1"/>
    <dgm:cxn modelId="{2B4E3D2B-07D0-4E41-82BE-48810C37DB14}" type="presOf" srcId="{ACD249C1-21F4-4866-ABE5-0C153E959684}" destId="{CC04A7E4-F293-4B83-A43C-EB63465FE07C}" srcOrd="0" destOrd="0" presId="urn:microsoft.com/office/officeart/2005/8/layout/hierarchy1"/>
    <dgm:cxn modelId="{54E9B15F-D707-4711-9F86-F2641073467A}" type="presOf" srcId="{500D4585-96A6-4CF8-836C-02DE90EE1DB2}" destId="{26E70864-F851-4117-9389-B5C48E62C07D}" srcOrd="0" destOrd="0" presId="urn:microsoft.com/office/officeart/2005/8/layout/hierarchy1"/>
    <dgm:cxn modelId="{B4A1CA63-B046-40EA-8F73-DADFF853F8DC}" srcId="{500D4585-96A6-4CF8-836C-02DE90EE1DB2}" destId="{FB3DF730-B602-45CB-92ED-D62F609F5333}" srcOrd="1" destOrd="0" parTransId="{997F55B6-33E1-482C-9526-071129662EA6}" sibTransId="{2927F104-0694-41BC-AACF-669345267DF1}"/>
    <dgm:cxn modelId="{8BA5BF46-86B2-4FFE-B889-9C385D8DBC5D}" type="presOf" srcId="{FB3DF730-B602-45CB-92ED-D62F609F5333}" destId="{F6E4E534-AC51-4CCE-99D5-41B5018AF8B7}" srcOrd="0" destOrd="0" presId="urn:microsoft.com/office/officeart/2005/8/layout/hierarchy1"/>
    <dgm:cxn modelId="{2307C650-6B0A-495E-AA67-A3B3F25E112F}" type="presOf" srcId="{EEFDA94F-515A-4543-A18D-DB987A867A24}" destId="{6549E83D-325E-40E0-B6A5-87D5DD14D6B9}" srcOrd="0" destOrd="0" presId="urn:microsoft.com/office/officeart/2005/8/layout/hierarchy1"/>
    <dgm:cxn modelId="{4730128C-7F49-4661-96BE-268D454D4855}" type="presOf" srcId="{69FF3476-575E-44C7-8FE8-B9BFF0EC6230}" destId="{FEDC3BD5-F110-4748-9C35-650C0B8E8BF9}" srcOrd="0" destOrd="0" presId="urn:microsoft.com/office/officeart/2005/8/layout/hierarchy1"/>
    <dgm:cxn modelId="{FC988991-5D3B-482E-B485-EC8C45F974C1}" srcId="{ACD249C1-21F4-4866-ABE5-0C153E959684}" destId="{500D4585-96A6-4CF8-836C-02DE90EE1DB2}" srcOrd="0" destOrd="0" parTransId="{1DF1C47D-4FFC-4B1B-A57A-47FFD353E023}" sibTransId="{296833A3-AF5E-4CF0-9F2D-C6E00DE0FD9C}"/>
    <dgm:cxn modelId="{9B6179A3-5258-49C6-BBA2-B3F7B44422F2}" srcId="{AD27A71A-99CA-4004-804A-8C6707F7F21A}" destId="{ACD249C1-21F4-4866-ABE5-0C153E959684}" srcOrd="0" destOrd="0" parTransId="{810919F1-0FAA-4854-A88F-02173571104D}" sibTransId="{C2C565AD-BFB1-4D19-93BC-03F3E46B737E}"/>
    <dgm:cxn modelId="{4B04CDAF-8D75-4D9C-B444-2A15721EEF01}" srcId="{500D4585-96A6-4CF8-836C-02DE90EE1DB2}" destId="{EEFDA94F-515A-4543-A18D-DB987A867A24}" srcOrd="0" destOrd="0" parTransId="{69FF3476-575E-44C7-8FE8-B9BFF0EC6230}" sibTransId="{23841DCA-D671-4FBD-9511-8E3695C0A4C7}"/>
    <dgm:cxn modelId="{6BB07CC3-BE71-4FD9-B713-2F5F48E0E825}" type="presOf" srcId="{1DF1C47D-4FFC-4B1B-A57A-47FFD353E023}" destId="{9865C46D-9125-4ADE-A372-D2A919069B46}" srcOrd="0" destOrd="0" presId="urn:microsoft.com/office/officeart/2005/8/layout/hierarchy1"/>
    <dgm:cxn modelId="{B13F61E6-A7F9-459A-8FF3-CCBAC864F1FA}" srcId="{ACD249C1-21F4-4866-ABE5-0C153E959684}" destId="{E8D8250F-646F-49AA-BD5D-5EEDDFFFC2A4}" srcOrd="1" destOrd="0" parTransId="{28C33300-2793-401D-8396-EA60620E71F1}" sibTransId="{FBFAC71A-D65F-4D29-B1EE-6C40468122F0}"/>
    <dgm:cxn modelId="{C59F2CBD-DBBB-4DB7-9D87-E1D27B00046F}" type="presParOf" srcId="{74032F42-79F2-484C-A4D9-3E66F190355B}" destId="{846E4A38-85B8-4344-9501-717845C05D81}" srcOrd="0" destOrd="0" presId="urn:microsoft.com/office/officeart/2005/8/layout/hierarchy1"/>
    <dgm:cxn modelId="{72EDF06D-4CE3-40DA-B0BA-E1B43538CBBE}" type="presParOf" srcId="{846E4A38-85B8-4344-9501-717845C05D81}" destId="{05444260-4D1A-48A9-876F-57A5ACA60FF8}" srcOrd="0" destOrd="0" presId="urn:microsoft.com/office/officeart/2005/8/layout/hierarchy1"/>
    <dgm:cxn modelId="{2FE398CD-4371-4387-9A7A-74599CC5FBE6}" type="presParOf" srcId="{05444260-4D1A-48A9-876F-57A5ACA60FF8}" destId="{8DF59B11-AD28-4ED5-92DF-5C7221541CE3}" srcOrd="0" destOrd="0" presId="urn:microsoft.com/office/officeart/2005/8/layout/hierarchy1"/>
    <dgm:cxn modelId="{B5D69E2E-7F7D-4E3F-BC1E-ADC6AE29F865}" type="presParOf" srcId="{05444260-4D1A-48A9-876F-57A5ACA60FF8}" destId="{CC04A7E4-F293-4B83-A43C-EB63465FE07C}" srcOrd="1" destOrd="0" presId="urn:microsoft.com/office/officeart/2005/8/layout/hierarchy1"/>
    <dgm:cxn modelId="{BBCE789B-1288-44B7-A852-9B31D0F6BEC1}" type="presParOf" srcId="{846E4A38-85B8-4344-9501-717845C05D81}" destId="{EE0FAF8D-7766-47D2-A2FA-9820AB668411}" srcOrd="1" destOrd="0" presId="urn:microsoft.com/office/officeart/2005/8/layout/hierarchy1"/>
    <dgm:cxn modelId="{E8C8A7EB-5A31-4412-B050-294F0800B183}" type="presParOf" srcId="{EE0FAF8D-7766-47D2-A2FA-9820AB668411}" destId="{9865C46D-9125-4ADE-A372-D2A919069B46}" srcOrd="0" destOrd="0" presId="urn:microsoft.com/office/officeart/2005/8/layout/hierarchy1"/>
    <dgm:cxn modelId="{69862D53-D6ED-48FC-97D9-2A899BBCDB70}" type="presParOf" srcId="{EE0FAF8D-7766-47D2-A2FA-9820AB668411}" destId="{B83CDC4B-D4F9-4432-8766-E52B2D36E3AE}" srcOrd="1" destOrd="0" presId="urn:microsoft.com/office/officeart/2005/8/layout/hierarchy1"/>
    <dgm:cxn modelId="{10C3C7DB-4B6F-4399-8A47-C2621ED23578}" type="presParOf" srcId="{B83CDC4B-D4F9-4432-8766-E52B2D36E3AE}" destId="{37D73FF7-AD08-4B26-B4CE-C19A2DBD2D8F}" srcOrd="0" destOrd="0" presId="urn:microsoft.com/office/officeart/2005/8/layout/hierarchy1"/>
    <dgm:cxn modelId="{B8B0E5BC-5C00-4D13-9ED9-2F8635B6ADB0}" type="presParOf" srcId="{37D73FF7-AD08-4B26-B4CE-C19A2DBD2D8F}" destId="{135B0052-AB56-4BAF-A369-0F7F5541EEF2}" srcOrd="0" destOrd="0" presId="urn:microsoft.com/office/officeart/2005/8/layout/hierarchy1"/>
    <dgm:cxn modelId="{DEF33AE2-1CDC-4261-B92C-49171A9BF61B}" type="presParOf" srcId="{37D73FF7-AD08-4B26-B4CE-C19A2DBD2D8F}" destId="{26E70864-F851-4117-9389-B5C48E62C07D}" srcOrd="1" destOrd="0" presId="urn:microsoft.com/office/officeart/2005/8/layout/hierarchy1"/>
    <dgm:cxn modelId="{F4D828A7-92E6-4DF5-AD6D-375CD96563D2}" type="presParOf" srcId="{B83CDC4B-D4F9-4432-8766-E52B2D36E3AE}" destId="{381A3D4F-4610-47D2-BA3B-88F3607FA09D}" srcOrd="1" destOrd="0" presId="urn:microsoft.com/office/officeart/2005/8/layout/hierarchy1"/>
    <dgm:cxn modelId="{D03DDCB3-A8ED-43AE-B6DF-17962238D612}" type="presParOf" srcId="{381A3D4F-4610-47D2-BA3B-88F3607FA09D}" destId="{FEDC3BD5-F110-4748-9C35-650C0B8E8BF9}" srcOrd="0" destOrd="0" presId="urn:microsoft.com/office/officeart/2005/8/layout/hierarchy1"/>
    <dgm:cxn modelId="{6EB38CD4-BAEF-4986-9D9E-7447EF61A9ED}" type="presParOf" srcId="{381A3D4F-4610-47D2-BA3B-88F3607FA09D}" destId="{92A37BEE-AC95-4192-B57B-0D43A8D493C5}" srcOrd="1" destOrd="0" presId="urn:microsoft.com/office/officeart/2005/8/layout/hierarchy1"/>
    <dgm:cxn modelId="{44106275-F68C-4A3C-B158-476DC5B3AE39}" type="presParOf" srcId="{92A37BEE-AC95-4192-B57B-0D43A8D493C5}" destId="{5DC9D7CF-B39A-4132-B3FF-728634F2622A}" srcOrd="0" destOrd="0" presId="urn:microsoft.com/office/officeart/2005/8/layout/hierarchy1"/>
    <dgm:cxn modelId="{45CC50B2-3885-43F2-B3C4-943B6B589090}" type="presParOf" srcId="{5DC9D7CF-B39A-4132-B3FF-728634F2622A}" destId="{6CA91049-86E8-4CA4-AFD5-B790FC43F71B}" srcOrd="0" destOrd="0" presId="urn:microsoft.com/office/officeart/2005/8/layout/hierarchy1"/>
    <dgm:cxn modelId="{8F8D0AD1-833E-4F5A-8898-5763D1CB3BF9}" type="presParOf" srcId="{5DC9D7CF-B39A-4132-B3FF-728634F2622A}" destId="{6549E83D-325E-40E0-B6A5-87D5DD14D6B9}" srcOrd="1" destOrd="0" presId="urn:microsoft.com/office/officeart/2005/8/layout/hierarchy1"/>
    <dgm:cxn modelId="{C9E69FD7-C886-4F1F-A20D-4280576F7B7D}" type="presParOf" srcId="{92A37BEE-AC95-4192-B57B-0D43A8D493C5}" destId="{1ED433B6-7F3A-4D47-90B7-A8C444C30B36}" srcOrd="1" destOrd="0" presId="urn:microsoft.com/office/officeart/2005/8/layout/hierarchy1"/>
    <dgm:cxn modelId="{BCF0F5EC-5959-47A7-B745-7215D7964788}" type="presParOf" srcId="{381A3D4F-4610-47D2-BA3B-88F3607FA09D}" destId="{C0D8D1C5-A42E-4D50-88DC-7286626D8326}" srcOrd="2" destOrd="0" presId="urn:microsoft.com/office/officeart/2005/8/layout/hierarchy1"/>
    <dgm:cxn modelId="{9EF4FFEC-090C-4CA3-ABD1-16875B52D70D}" type="presParOf" srcId="{381A3D4F-4610-47D2-BA3B-88F3607FA09D}" destId="{1BC0EA49-DCC3-4F0B-A195-C1E5C59844FD}" srcOrd="3" destOrd="0" presId="urn:microsoft.com/office/officeart/2005/8/layout/hierarchy1"/>
    <dgm:cxn modelId="{88838302-73B3-429B-8982-E8F14A143E9B}" type="presParOf" srcId="{1BC0EA49-DCC3-4F0B-A195-C1E5C59844FD}" destId="{66E58A11-DED3-4711-B991-ACB0C3E6255F}" srcOrd="0" destOrd="0" presId="urn:microsoft.com/office/officeart/2005/8/layout/hierarchy1"/>
    <dgm:cxn modelId="{546C0979-8E29-42C0-9027-5C8FCCD6B4E0}" type="presParOf" srcId="{66E58A11-DED3-4711-B991-ACB0C3E6255F}" destId="{C198BDA7-2CD2-4329-95F3-AB7C9F036BD5}" srcOrd="0" destOrd="0" presId="urn:microsoft.com/office/officeart/2005/8/layout/hierarchy1"/>
    <dgm:cxn modelId="{BC6FE05D-222C-451E-919A-860AD995EB13}" type="presParOf" srcId="{66E58A11-DED3-4711-B991-ACB0C3E6255F}" destId="{F6E4E534-AC51-4CCE-99D5-41B5018AF8B7}" srcOrd="1" destOrd="0" presId="urn:microsoft.com/office/officeart/2005/8/layout/hierarchy1"/>
    <dgm:cxn modelId="{EB471276-218C-45DA-8F25-CE7D96B2727D}" type="presParOf" srcId="{1BC0EA49-DCC3-4F0B-A195-C1E5C59844FD}" destId="{D06E534B-1B92-48D7-A5FE-D4B97DB00D01}" srcOrd="1" destOrd="0" presId="urn:microsoft.com/office/officeart/2005/8/layout/hierarchy1"/>
    <dgm:cxn modelId="{CF618FC4-5567-459A-9E35-D70E0DC88C15}" type="presParOf" srcId="{EE0FAF8D-7766-47D2-A2FA-9820AB668411}" destId="{7523F2CD-D0D4-40D1-854E-855071FFCB9E}" srcOrd="2" destOrd="0" presId="urn:microsoft.com/office/officeart/2005/8/layout/hierarchy1"/>
    <dgm:cxn modelId="{EC412396-DE51-4C84-AA69-6308B7F83365}" type="presParOf" srcId="{EE0FAF8D-7766-47D2-A2FA-9820AB668411}" destId="{CFFE2834-E6D4-4F9A-9D34-1558B6AC0463}" srcOrd="3" destOrd="0" presId="urn:microsoft.com/office/officeart/2005/8/layout/hierarchy1"/>
    <dgm:cxn modelId="{B6C01499-D7C0-46B0-AA34-D2DF46F03BB0}" type="presParOf" srcId="{CFFE2834-E6D4-4F9A-9D34-1558B6AC0463}" destId="{5771A73D-762E-4C0C-B017-A1A1FD9F2505}" srcOrd="0" destOrd="0" presId="urn:microsoft.com/office/officeart/2005/8/layout/hierarchy1"/>
    <dgm:cxn modelId="{DF78842D-9B8D-48A1-BE29-BAF244512CD3}" type="presParOf" srcId="{5771A73D-762E-4C0C-B017-A1A1FD9F2505}" destId="{853496F1-3DF8-4819-A7D4-84B41AA8FEB9}" srcOrd="0" destOrd="0" presId="urn:microsoft.com/office/officeart/2005/8/layout/hierarchy1"/>
    <dgm:cxn modelId="{4615C220-FAD9-4390-9369-C28E0D39924F}" type="presParOf" srcId="{5771A73D-762E-4C0C-B017-A1A1FD9F2505}" destId="{9F59F26C-872E-43C3-B3B6-B14B671B2403}" srcOrd="1" destOrd="0" presId="urn:microsoft.com/office/officeart/2005/8/layout/hierarchy1"/>
    <dgm:cxn modelId="{48884C53-AA27-43F3-82D5-5298D336CCC6}" type="presParOf" srcId="{CFFE2834-E6D4-4F9A-9D34-1558B6AC0463}" destId="{1367729D-C265-47A5-8132-870EFC5B33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3F2CD-D0D4-40D1-854E-855071FFCB9E}">
      <dsp:nvSpPr>
        <dsp:cNvPr id="0" name=""/>
        <dsp:cNvSpPr/>
      </dsp:nvSpPr>
      <dsp:spPr>
        <a:xfrm>
          <a:off x="6155057" y="1109880"/>
          <a:ext cx="1065891" cy="507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688"/>
              </a:lnTo>
              <a:lnTo>
                <a:pt x="1065891" y="345688"/>
              </a:lnTo>
              <a:lnTo>
                <a:pt x="1065891" y="507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8D1C5-A42E-4D50-88DC-7286626D8326}">
      <dsp:nvSpPr>
        <dsp:cNvPr id="0" name=""/>
        <dsp:cNvSpPr/>
      </dsp:nvSpPr>
      <dsp:spPr>
        <a:xfrm>
          <a:off x="5089165" y="2724706"/>
          <a:ext cx="1065891" cy="507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688"/>
              </a:lnTo>
              <a:lnTo>
                <a:pt x="1065891" y="345688"/>
              </a:lnTo>
              <a:lnTo>
                <a:pt x="1065891" y="5072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C3BD5-F110-4748-9C35-650C0B8E8BF9}">
      <dsp:nvSpPr>
        <dsp:cNvPr id="0" name=""/>
        <dsp:cNvSpPr/>
      </dsp:nvSpPr>
      <dsp:spPr>
        <a:xfrm>
          <a:off x="4023273" y="2724706"/>
          <a:ext cx="1065891" cy="507267"/>
        </a:xfrm>
        <a:custGeom>
          <a:avLst/>
          <a:gdLst/>
          <a:ahLst/>
          <a:cxnLst/>
          <a:rect l="0" t="0" r="0" b="0"/>
          <a:pathLst>
            <a:path>
              <a:moveTo>
                <a:pt x="1065891" y="0"/>
              </a:moveTo>
              <a:lnTo>
                <a:pt x="1065891" y="345688"/>
              </a:lnTo>
              <a:lnTo>
                <a:pt x="0" y="345688"/>
              </a:lnTo>
              <a:lnTo>
                <a:pt x="0" y="5072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5C46D-9125-4ADE-A372-D2A919069B46}">
      <dsp:nvSpPr>
        <dsp:cNvPr id="0" name=""/>
        <dsp:cNvSpPr/>
      </dsp:nvSpPr>
      <dsp:spPr>
        <a:xfrm>
          <a:off x="5089165" y="1109880"/>
          <a:ext cx="1065891" cy="507267"/>
        </a:xfrm>
        <a:custGeom>
          <a:avLst/>
          <a:gdLst/>
          <a:ahLst/>
          <a:cxnLst/>
          <a:rect l="0" t="0" r="0" b="0"/>
          <a:pathLst>
            <a:path>
              <a:moveTo>
                <a:pt x="1065891" y="0"/>
              </a:moveTo>
              <a:lnTo>
                <a:pt x="1065891" y="345688"/>
              </a:lnTo>
              <a:lnTo>
                <a:pt x="0" y="345688"/>
              </a:lnTo>
              <a:lnTo>
                <a:pt x="0" y="507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59B11-AD28-4ED5-92DF-5C7221541CE3}">
      <dsp:nvSpPr>
        <dsp:cNvPr id="0" name=""/>
        <dsp:cNvSpPr/>
      </dsp:nvSpPr>
      <dsp:spPr>
        <a:xfrm>
          <a:off x="5282963" y="2321"/>
          <a:ext cx="1744186" cy="1107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4A7E4-F293-4B83-A43C-EB63465FE07C}">
      <dsp:nvSpPr>
        <dsp:cNvPr id="0" name=""/>
        <dsp:cNvSpPr/>
      </dsp:nvSpPr>
      <dsp:spPr>
        <a:xfrm>
          <a:off x="5476762" y="186430"/>
          <a:ext cx="1744186" cy="110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Munkavállalási korú népesség</a:t>
          </a:r>
        </a:p>
      </dsp:txBody>
      <dsp:txXfrm>
        <a:off x="5509201" y="218869"/>
        <a:ext cx="1679308" cy="1042680"/>
      </dsp:txXfrm>
    </dsp:sp>
    <dsp:sp modelId="{135B0052-AB56-4BAF-A369-0F7F5541EEF2}">
      <dsp:nvSpPr>
        <dsp:cNvPr id="0" name=""/>
        <dsp:cNvSpPr/>
      </dsp:nvSpPr>
      <dsp:spPr>
        <a:xfrm>
          <a:off x="4217072" y="1617147"/>
          <a:ext cx="1744186" cy="1107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70864-F851-4117-9389-B5C48E62C07D}">
      <dsp:nvSpPr>
        <dsp:cNvPr id="0" name=""/>
        <dsp:cNvSpPr/>
      </dsp:nvSpPr>
      <dsp:spPr>
        <a:xfrm>
          <a:off x="4410870" y="1801256"/>
          <a:ext cx="1744186" cy="110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Gazdaságilag aktívak</a:t>
          </a:r>
        </a:p>
      </dsp:txBody>
      <dsp:txXfrm>
        <a:off x="4443309" y="1833695"/>
        <a:ext cx="1679308" cy="1042680"/>
      </dsp:txXfrm>
    </dsp:sp>
    <dsp:sp modelId="{6CA91049-86E8-4CA4-AFD5-B790FC43F71B}">
      <dsp:nvSpPr>
        <dsp:cNvPr id="0" name=""/>
        <dsp:cNvSpPr/>
      </dsp:nvSpPr>
      <dsp:spPr>
        <a:xfrm>
          <a:off x="3151180" y="3231974"/>
          <a:ext cx="1744186" cy="1107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9E83D-325E-40E0-B6A5-87D5DD14D6B9}">
      <dsp:nvSpPr>
        <dsp:cNvPr id="0" name=""/>
        <dsp:cNvSpPr/>
      </dsp:nvSpPr>
      <dsp:spPr>
        <a:xfrm>
          <a:off x="3344978" y="3416082"/>
          <a:ext cx="1744186" cy="110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Foglalkoztatottak</a:t>
          </a:r>
        </a:p>
      </dsp:txBody>
      <dsp:txXfrm>
        <a:off x="3377417" y="3448521"/>
        <a:ext cx="1679308" cy="1042680"/>
      </dsp:txXfrm>
    </dsp:sp>
    <dsp:sp modelId="{C198BDA7-2CD2-4329-95F3-AB7C9F036BD5}">
      <dsp:nvSpPr>
        <dsp:cNvPr id="0" name=""/>
        <dsp:cNvSpPr/>
      </dsp:nvSpPr>
      <dsp:spPr>
        <a:xfrm>
          <a:off x="5282963" y="3231974"/>
          <a:ext cx="1744186" cy="1107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4E534-AC51-4CCE-99D5-41B5018AF8B7}">
      <dsp:nvSpPr>
        <dsp:cNvPr id="0" name=""/>
        <dsp:cNvSpPr/>
      </dsp:nvSpPr>
      <dsp:spPr>
        <a:xfrm>
          <a:off x="5476762" y="3416082"/>
          <a:ext cx="1744186" cy="110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Munkanélküliek</a:t>
          </a:r>
        </a:p>
      </dsp:txBody>
      <dsp:txXfrm>
        <a:off x="5509201" y="3448521"/>
        <a:ext cx="1679308" cy="1042680"/>
      </dsp:txXfrm>
    </dsp:sp>
    <dsp:sp modelId="{853496F1-3DF8-4819-A7D4-84B41AA8FEB9}">
      <dsp:nvSpPr>
        <dsp:cNvPr id="0" name=""/>
        <dsp:cNvSpPr/>
      </dsp:nvSpPr>
      <dsp:spPr>
        <a:xfrm>
          <a:off x="6348855" y="1617147"/>
          <a:ext cx="1744186" cy="1107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9F26C-872E-43C3-B3B6-B14B671B2403}">
      <dsp:nvSpPr>
        <dsp:cNvPr id="0" name=""/>
        <dsp:cNvSpPr/>
      </dsp:nvSpPr>
      <dsp:spPr>
        <a:xfrm>
          <a:off x="6542654" y="1801256"/>
          <a:ext cx="1744186" cy="110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Gazdaságilag inaktívak</a:t>
          </a:r>
        </a:p>
      </dsp:txBody>
      <dsp:txXfrm>
        <a:off x="6575093" y="1833695"/>
        <a:ext cx="1679308" cy="1042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5445F-63DF-40F1-9CE4-F2E797B7BB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4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4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7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12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7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49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9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5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98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54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08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21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.tankonyvtar.hu/hu/tartalom/tamop412A/2010-0019_foglalkoztataspolitika/ch01s0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.tankonyvtar.hu/hu/tartalom/tamop412A/2010-0019_foglalkoztataspolitika/ch01s02.html" TargetMode="External"/><Relationship Id="rId2" Type="http://schemas.openxmlformats.org/officeDocument/2006/relationships/hyperlink" Target="http://eta.bibl.u-szeged.hu/35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45A1768-8577-442B-BC2C-B4E5D8594586}"/>
              </a:ext>
            </a:extLst>
          </p:cNvPr>
          <p:cNvSpPr txBox="1">
            <a:spLocks/>
          </p:cNvSpPr>
          <p:nvPr/>
        </p:nvSpPr>
        <p:spPr>
          <a:xfrm>
            <a:off x="1658511" y="286490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EFOP-3.4.3-16-2016-00014</a:t>
            </a:r>
          </a:p>
        </p:txBody>
      </p:sp>
      <p:sp>
        <p:nvSpPr>
          <p:cNvPr id="7" name="Szövegdoboz 2">
            <a:extLst>
              <a:ext uri="{FF2B5EF4-FFF2-40B4-BE49-F238E27FC236}">
                <a16:creationId xmlns:a16="http://schemas.microsoft.com/office/drawing/2014/main" id="{B12A55EE-5106-402E-94B8-079A8F12855A}"/>
              </a:ext>
            </a:extLst>
          </p:cNvPr>
          <p:cNvSpPr txBox="1"/>
          <p:nvPr/>
        </p:nvSpPr>
        <p:spPr>
          <a:xfrm>
            <a:off x="899592" y="1892151"/>
            <a:ext cx="10680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Pénzügyi kultúra, privát pénzügyeid hatékony menedzselése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4. Modul 1. lecke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200" b="1" i="1" cap="all" dirty="0">
                <a:solidFill>
                  <a:srgbClr val="FFFFFF"/>
                </a:solidFill>
                <a:latin typeface="Arial"/>
                <a:cs typeface="Arial"/>
              </a:rPr>
              <a:t>A munka világa</a:t>
            </a:r>
            <a:endParaRPr kumimoji="0" lang="hu-HU" sz="3200" b="1" i="1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Szövegdoboz 3">
            <a:extLst>
              <a:ext uri="{FF2B5EF4-FFF2-40B4-BE49-F238E27FC236}">
                <a16:creationId xmlns:a16="http://schemas.microsoft.com/office/drawing/2014/main" id="{33BAA963-BC73-465B-8082-5B3D46B1AE97}"/>
              </a:ext>
            </a:extLst>
          </p:cNvPr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Lipták Lilla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SZTE-GTK tanársegéd</a:t>
            </a:r>
          </a:p>
        </p:txBody>
      </p:sp>
      <p:sp>
        <p:nvSpPr>
          <p:cNvPr id="9" name="Szövegdoboz 4">
            <a:extLst>
              <a:ext uri="{FF2B5EF4-FFF2-40B4-BE49-F238E27FC236}">
                <a16:creationId xmlns:a16="http://schemas.microsoft.com/office/drawing/2014/main" id="{C7233BCD-A666-43E6-829E-F1638F9CB78C}"/>
              </a:ext>
            </a:extLst>
          </p:cNvPr>
          <p:cNvSpPr txBox="1"/>
          <p:nvPr/>
        </p:nvSpPr>
        <p:spPr>
          <a:xfrm>
            <a:off x="611560" y="443950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AP6_Oktig_SZTE </a:t>
            </a:r>
            <a:r>
              <a:rPr kumimoji="0" lang="hu-HU" sz="2400" b="1" i="1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open</a:t>
            </a: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8794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95B018-152D-4F40-BC14-77E3B200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előadás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035756-3F37-48E1-AED6-3F0C2D88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u-HU" dirty="0"/>
              <a:t>Alapfogalmak</a:t>
            </a:r>
          </a:p>
          <a:p>
            <a:pPr>
              <a:lnSpc>
                <a:spcPct val="200000"/>
              </a:lnSpc>
            </a:pPr>
            <a:r>
              <a:rPr lang="hu-HU" dirty="0"/>
              <a:t>A munkaerőpiac felépítése</a:t>
            </a:r>
          </a:p>
          <a:p>
            <a:pPr>
              <a:lnSpc>
                <a:spcPct val="200000"/>
              </a:lnSpc>
            </a:pPr>
            <a:r>
              <a:rPr lang="hu-HU" dirty="0"/>
              <a:t>Legfontosabb munkaerőpiaci mutatók</a:t>
            </a:r>
          </a:p>
        </p:txBody>
      </p:sp>
    </p:spTree>
    <p:extLst>
      <p:ext uri="{BB962C8B-B14F-4D97-AF65-F5344CB8AC3E}">
        <p14:creationId xmlns:p14="http://schemas.microsoft.com/office/powerpoint/2010/main" val="391020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5CD4FA-FBB2-467E-ABFB-2ACB5D03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Alapfogalmak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833CA4-2EE2-48D1-9EDD-840D2A77B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1582400" cy="4525963"/>
          </a:xfrm>
        </p:spPr>
        <p:txBody>
          <a:bodyPr/>
          <a:lstStyle/>
          <a:p>
            <a:r>
              <a:rPr lang="hu-HU" sz="2800" dirty="0"/>
              <a:t>Munkaerő-kereslet</a:t>
            </a:r>
          </a:p>
          <a:p>
            <a:pPr lvl="1"/>
            <a:r>
              <a:rPr lang="hu-HU" sz="2400" dirty="0"/>
              <a:t>A gazdasági szereplők egy adott időszakban milyen létszámú és összetételű munkaerőt kívánnak foglalkoztatni. A munkáltatók képviselik ezt az oldalt. </a:t>
            </a:r>
          </a:p>
          <a:p>
            <a:r>
              <a:rPr lang="hu-HU" sz="2800" dirty="0"/>
              <a:t>Munkaerő-kínálat</a:t>
            </a:r>
          </a:p>
          <a:p>
            <a:pPr lvl="1"/>
            <a:r>
              <a:rPr lang="hu-HU" sz="2400" dirty="0"/>
              <a:t>Egy adott időszakban milyen létszámú és összetételű munkaerő kíván elhelyezkedni. Munkavállalók, akik dolgoznak vagy szeretnének.</a:t>
            </a:r>
          </a:p>
          <a:p>
            <a:r>
              <a:rPr lang="hu-HU" sz="2800" dirty="0"/>
              <a:t>Munkaerő-kereslet = Munkaerő-kínálat </a:t>
            </a:r>
            <a:r>
              <a:rPr lang="hu-HU" sz="2800" dirty="0">
                <a:sym typeface="Wingdings" panose="05000000000000000000" pitchFamily="2" charset="2"/>
              </a:rPr>
              <a:t> munkaerőpiaci egyensúly</a:t>
            </a:r>
            <a:endParaRPr lang="hu-HU" sz="2800" dirty="0"/>
          </a:p>
          <a:p>
            <a:r>
              <a:rPr lang="hu-HU" sz="2800" dirty="0"/>
              <a:t>Munkaerő-kereslet &gt; Munkaerő-kínálat </a:t>
            </a:r>
            <a:r>
              <a:rPr lang="hu-HU" sz="2800" dirty="0">
                <a:sym typeface="Wingdings" panose="05000000000000000000" pitchFamily="2" charset="2"/>
              </a:rPr>
              <a:t> munkaerőhiány</a:t>
            </a:r>
            <a:endParaRPr lang="hu-HU" sz="2800" dirty="0"/>
          </a:p>
          <a:p>
            <a:r>
              <a:rPr lang="hu-HU" sz="2800" dirty="0"/>
              <a:t>Munkaerő-kereslet &lt; Munkaerő-kínálat </a:t>
            </a:r>
            <a:r>
              <a:rPr lang="hu-HU" sz="2800" dirty="0">
                <a:sym typeface="Wingdings" panose="05000000000000000000" pitchFamily="2" charset="2"/>
              </a:rPr>
              <a:t> munkanélküliség</a:t>
            </a:r>
            <a:endParaRPr lang="hu-HU" sz="2800" dirty="0"/>
          </a:p>
          <a:p>
            <a:endParaRPr lang="hu-HU" sz="2800" dirty="0"/>
          </a:p>
          <a:p>
            <a:endParaRPr lang="hu-HU" sz="28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62E228A-28C7-4084-8E45-13AAEFAEE36B}"/>
              </a:ext>
            </a:extLst>
          </p:cNvPr>
          <p:cNvSpPr txBox="1"/>
          <p:nvPr/>
        </p:nvSpPr>
        <p:spPr>
          <a:xfrm>
            <a:off x="946484" y="6440270"/>
            <a:ext cx="1215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Forrás: https://regi.tankonyvtar.hu/hu/tartalom/tamop412A/2010-0019_foglalkoztataspolitika/ch01s02.html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38873F-1B15-4501-AC96-C2C22361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munkaerőpiac felépítése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A0F3C59-F5D0-473D-B93F-B61852CFA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237181"/>
              </p:ext>
            </p:extLst>
          </p:nvPr>
        </p:nvGraphicFramePr>
        <p:xfrm>
          <a:off x="978569" y="1423571"/>
          <a:ext cx="1143802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C2821C67-763F-49E3-BEDB-B2B4F1D36CE8}"/>
              </a:ext>
            </a:extLst>
          </p:cNvPr>
          <p:cNvSpPr txBox="1"/>
          <p:nvPr/>
        </p:nvSpPr>
        <p:spPr>
          <a:xfrm>
            <a:off x="2999874" y="6398696"/>
            <a:ext cx="941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Forrás: saját szerkesztés Kürtösi-</a:t>
            </a:r>
            <a:r>
              <a:rPr lang="hu-HU" dirty="0" err="1">
                <a:solidFill>
                  <a:schemeClr val="bg1"/>
                </a:solidFill>
              </a:rPr>
              <a:t>Vilmányi</a:t>
            </a:r>
            <a:r>
              <a:rPr lang="hu-HU" dirty="0">
                <a:solidFill>
                  <a:schemeClr val="bg1"/>
                </a:solidFill>
              </a:rPr>
              <a:t> (2012) alapján</a:t>
            </a:r>
          </a:p>
        </p:txBody>
      </p:sp>
    </p:spTree>
    <p:extLst>
      <p:ext uri="{BB962C8B-B14F-4D97-AF65-F5344CB8AC3E}">
        <p14:creationId xmlns:p14="http://schemas.microsoft.com/office/powerpoint/2010/main" val="298870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FF5ABC-3DF3-4F18-90B3-B4E42714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Legfontosabb munkaerőpiaci mutatók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D5FF83DF-D47D-4517-B5FC-75289C9821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1600201"/>
                <a:ext cx="11470105" cy="4525963"/>
              </a:xfrm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hu-HU" dirty="0"/>
                  <a:t>Munkanélküliségi ráta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𝑀𝑢𝑛𝑘𝑎𝑛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𝑙𝑘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𝑙𝑖𝑒𝑘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𝐺𝑎𝑧𝑑𝑎𝑠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𝑔𝑖𝑙𝑎𝑔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𝑎𝑘𝑡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𝑣𝑎𝑘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</m:t>
                        </m:r>
                      </m:den>
                    </m:f>
                  </m:oMath>
                </a14:m>
                <a:endParaRPr lang="hu-HU" dirty="0"/>
              </a:p>
              <a:p>
                <a:pPr>
                  <a:spcAft>
                    <a:spcPts val="600"/>
                  </a:spcAft>
                </a:pPr>
                <a:r>
                  <a:rPr lang="hu-HU" dirty="0"/>
                  <a:t>Aktivitási arány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𝐺𝑎𝑧𝑑𝑎𝑠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𝑔𝑖𝑙𝑎𝑔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𝑎𝑘𝑡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𝑣𝑎𝑘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𝑝𝑒𝑠𝑠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𝑔𝑠𝑧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hu-HU" dirty="0"/>
              </a:p>
              <a:p>
                <a:pPr>
                  <a:spcAft>
                    <a:spcPts val="600"/>
                  </a:spcAft>
                </a:pPr>
                <a:r>
                  <a:rPr lang="hu-HU" dirty="0"/>
                  <a:t>Foglalkoztatási ráta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𝐹𝑜𝑔𝑙𝑎𝑙𝑘𝑜𝑧𝑡𝑎𝑡𝑜𝑡𝑡𝑎𝑘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𝑝𝑒𝑠𝑠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𝑔𝑠𝑧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hu-HU" dirty="0"/>
              </a:p>
              <a:p>
                <a:pPr>
                  <a:spcAft>
                    <a:spcPts val="600"/>
                  </a:spcAft>
                </a:pPr>
                <a:r>
                  <a:rPr lang="hu-HU" dirty="0"/>
                  <a:t>Eltartottsági (függőségi) ráta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𝑔𝑦𝑒𝑟𝑚𝑒𝑘𝑘𝑜𝑟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ú 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𝑎𝑧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𝑖𝑑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𝑝𝑒𝑠𝑠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15−64 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𝑣𝑒𝑠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𝑝𝑒𝑠𝑠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𝑠𝑧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𝑚𝑎</m:t>
                        </m:r>
                      </m:den>
                    </m:f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D5FF83DF-D47D-4517-B5FC-75289C9821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600201"/>
                <a:ext cx="11470105" cy="4525963"/>
              </a:xfrm>
              <a:blipFill>
                <a:blip r:embed="rId2"/>
                <a:stretch>
                  <a:fillRect l="-122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15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D5D223-38DD-4715-AEDE-632094BE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Források, hasznos linkek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9361FA-107F-4945-BE1D-AF87B641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Kürtösi </a:t>
            </a:r>
            <a:r>
              <a:rPr lang="hu-HU" dirty="0" err="1"/>
              <a:t>Zs</a:t>
            </a:r>
            <a:r>
              <a:rPr lang="hu-HU" dirty="0"/>
              <a:t>. – </a:t>
            </a:r>
            <a:r>
              <a:rPr lang="hu-HU" dirty="0" err="1"/>
              <a:t>Vilmányi</a:t>
            </a:r>
            <a:r>
              <a:rPr lang="hu-HU" dirty="0"/>
              <a:t> M. (2012): Humán erőforrások I. jegyzet – 2. fejezet</a:t>
            </a:r>
            <a:br>
              <a:rPr lang="hu-HU" dirty="0"/>
            </a:br>
            <a:r>
              <a:rPr lang="hu-HU" dirty="0"/>
              <a:t>Letölthető: </a:t>
            </a:r>
            <a:r>
              <a:rPr lang="hu-HU" dirty="0">
                <a:hlinkClick r:id="rId2"/>
              </a:rPr>
              <a:t>http://eta.bibl.u-szeged.hu/357/</a:t>
            </a:r>
            <a:endParaRPr lang="hu-HU" dirty="0"/>
          </a:p>
          <a:p>
            <a:r>
              <a:rPr lang="hu-HU" dirty="0">
                <a:hlinkClick r:id="rId3"/>
              </a:rPr>
              <a:t>https://regi.tankonyvtar.hu/hu/tartalom/tamop412A/2010-0019_foglalkoztataspolitika/ch01s02.html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562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>
            <a:extLst>
              <a:ext uri="{FF2B5EF4-FFF2-40B4-BE49-F238E27FC236}">
                <a16:creationId xmlns:a16="http://schemas.microsoft.com/office/drawing/2014/main" id="{9CBD35A6-7741-4C15-B79F-112F3AD1D22B}"/>
              </a:ext>
            </a:extLst>
          </p:cNvPr>
          <p:cNvSpPr txBox="1">
            <a:spLocks/>
          </p:cNvSpPr>
          <p:nvPr/>
        </p:nvSpPr>
        <p:spPr bwMode="auto">
          <a:xfrm>
            <a:off x="1676400" y="1988840"/>
            <a:ext cx="44196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KÖSZÖNÖM </a:t>
            </a:r>
            <a:b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122495185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230</Words>
  <Application>Microsoft Office PowerPoint</Application>
  <PresentationFormat>Szélesvásznú</PresentationFormat>
  <Paragraphs>38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1_Alapértelmezett terv</vt:lpstr>
      <vt:lpstr>2_Alapértelmezett terv</vt:lpstr>
      <vt:lpstr>PowerPoint-bemutató</vt:lpstr>
      <vt:lpstr>Az előadás tartalma</vt:lpstr>
      <vt:lpstr>Alapfogalmak</vt:lpstr>
      <vt:lpstr>A munkaerőpiac felépítése</vt:lpstr>
      <vt:lpstr>Legfontosabb munkaerőpiaci mutatók</vt:lpstr>
      <vt:lpstr>Források, hasznos linkek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Lipták Lilla</cp:lastModifiedBy>
  <cp:revision>138</cp:revision>
  <dcterms:created xsi:type="dcterms:W3CDTF">2015-01-29T14:22:12Z</dcterms:created>
  <dcterms:modified xsi:type="dcterms:W3CDTF">2020-06-20T13:52:08Z</dcterms:modified>
</cp:coreProperties>
</file>