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5" r:id="rId2"/>
  </p:sldMasterIdLst>
  <p:notesMasterIdLst>
    <p:notesMasterId r:id="rId12"/>
  </p:notesMasterIdLst>
  <p:sldIdLst>
    <p:sldId id="466" r:id="rId3"/>
    <p:sldId id="463" r:id="rId4"/>
    <p:sldId id="459" r:id="rId5"/>
    <p:sldId id="460" r:id="rId6"/>
    <p:sldId id="461" r:id="rId7"/>
    <p:sldId id="462" r:id="rId8"/>
    <p:sldId id="465" r:id="rId9"/>
    <p:sldId id="464" r:id="rId10"/>
    <p:sldId id="457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81AA"/>
    <a:srgbClr val="ACA391"/>
    <a:srgbClr val="CCC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éma alapján készült stílus 2 – 5. jelölőszín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Közepesen sötét stílus 4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88988" autoAdjust="0"/>
  </p:normalViewPr>
  <p:slideViewPr>
    <p:cSldViewPr snapToGrid="0">
      <p:cViewPr varScale="1">
        <p:scale>
          <a:sx n="102" d="100"/>
          <a:sy n="102" d="100"/>
        </p:scale>
        <p:origin x="92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663AE-1F4B-4514-B44F-F7600AEFC2D1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5445F-63DF-40F1-9CE4-F2E797B7B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4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94DAAB-4C86-4BDF-B4A7-951127BBF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DC636EE-2695-403D-A3F5-93BE20B08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CE9C582-33B9-4EDD-BF29-ED8D6872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4A0F432-A159-41BE-91EB-D807E11E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0B0577F-AB90-4327-A8AE-D96A4785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7CA62-3CAC-4A66-BD13-6F2D4DE23FB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2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8CB2E9-0C39-414F-806F-E6E0D985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61ADCA8-C43C-4F96-B92C-F714695DE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2026A82-2BC6-4EE3-A3D5-715B530A1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2B2DB7E-0FCE-4AA1-A37A-23590FB1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61BB45-8094-41F7-9930-F39B03D14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DBBDA-DD01-4844-A1DB-DBEC8B882A0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6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E8C3111-A32C-4165-B18D-BC1032EAE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AD15502B-8149-4924-8183-4F7C037C8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CB8312A-BB09-46B8-8792-41614F2D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5E93EF3-3E2F-46D6-B6FC-FF94CB83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F13BD33-35EA-4227-A298-15FD02A6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FE7EF-A94E-413C-B14F-CE38BF0EC5C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00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8778F6-A5B3-4277-A4F1-D08C4453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3313217-692D-40F5-900B-E8FD17D847C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A375009-6723-4AD8-A94A-D55B4367F70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EF39A33C-C754-484E-9577-A1303F212FFA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átum helye 5">
            <a:extLst>
              <a:ext uri="{FF2B5EF4-FFF2-40B4-BE49-F238E27FC236}">
                <a16:creationId xmlns:a16="http://schemas.microsoft.com/office/drawing/2014/main" id="{5BF37B33-BEF9-4631-B1D6-8621BAE023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FA41AE1D-BA32-4557-BB59-E796BA25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Dia számának helye 7">
            <a:extLst>
              <a:ext uri="{FF2B5EF4-FFF2-40B4-BE49-F238E27FC236}">
                <a16:creationId xmlns:a16="http://schemas.microsoft.com/office/drawing/2014/main" id="{AFD2D3DA-B19C-44C7-BB71-C6CDEA5A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D805735-2EE0-4E78-94CD-32455374FF1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60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94DAAB-4C86-4BDF-B4A7-951127BBF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DC636EE-2695-403D-A3F5-93BE20B08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CE9C582-33B9-4EDD-BF29-ED8D6872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4A0F432-A159-41BE-91EB-D807E11E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0B0577F-AB90-4327-A8AE-D96A4785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7CA62-3CAC-4A66-BD13-6F2D4DE23FB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97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EA968A-8D2C-4703-91B4-AB7D8618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85E7D4B-B230-49FB-9B0D-F6A408A4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48ACF15-7333-4F88-8A93-C4B263312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4460CB2-8361-4833-9308-A5674E37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CDE127B-7C16-4062-9E04-8C29DDFE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618A0-1637-48AA-BA33-AB6437672B4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271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CB25C8-0511-4577-8DDE-EBD470F25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336D68D-B811-4814-903A-633C50DD4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504DD7-70B1-4E70-ADE4-A67F84A04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A58B872-627F-4D12-96C1-240F28B8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185F9AA-C5AD-4919-803C-B12EE195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70129-299B-4933-82ED-1115EFAFAC4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23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E18A67-7826-4CE3-B87A-B9DD2805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022BBBD-18C8-4E7F-97E9-00BAD7AC1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0D2C133-CBC2-47D3-8B5A-3BD2C2E0A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743A75D-6812-4D5C-9615-8622AD7B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E547C22-46F5-4077-8FA2-B5E1870F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C0C071-F48F-49CA-AD98-77F6C081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23D71-BC5B-4801-ACCE-8A2AFB9C516E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733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51C408-9F67-4ECC-B007-4D7357146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7756396-C9FC-4D32-A9F8-427C8059E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943C8C5-E2FE-4DB5-AB62-20EDC1A19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E1C43E2-BBEB-4350-B794-783931A46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7CA65F7-A562-45CB-BE63-84170C0ED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346D84D-206A-49A2-A6EC-7A1AB239E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B82911C0-29CF-43B0-81D1-F39FE08A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E216EE7-B23F-4644-A671-03D645A6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5CF34-1057-47B6-97E1-35F01CB06F90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48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F08484-16EB-47C4-9B33-0489B615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D9655CD-64D9-4920-8C96-CFC03834C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7AB7B7C-AE34-400B-B01D-E6823E50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6D64DDDB-B7F0-4EEC-8917-F0FC0E93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73D20-B478-46AB-9E77-E04B2634D784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1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EEBBE67-3C51-49C5-AE78-DE5A2BE7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724CF24-CF39-4ACF-8113-C28A42CE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F1EA78D-15FE-427D-A08F-4AE8C50D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63327-8522-4A3C-8DC2-4FC7E5A49A94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BEA968A-8D2C-4703-91B4-AB7D8618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85E7D4B-B230-49FB-9B0D-F6A408A4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48ACF15-7333-4F88-8A93-C4B263312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4460CB2-8361-4833-9308-A5674E37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CDE127B-7C16-4062-9E04-8C29DDFE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618A0-1637-48AA-BA33-AB6437672B4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38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9E6F29-F105-4A51-B782-48A5EC79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8A314A-7DE6-494B-93A2-72682CEA5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B571AE7-9E60-49E0-9B1B-3E46720B7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1F6E5EB-6DB1-470E-A5A4-ACBD2A6E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E50BD96-DD29-44B3-8105-49B6EB5E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E8B4AA4-FEC8-4D4F-8DB1-A0EA46D4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50B67-3C7E-444A-BF45-FC2ABCFF23C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574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F40ADF-8C45-4FAF-9C49-2FB862FB1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2273A03-F972-4BEC-B78D-D1767B6631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FBC57BE-AC28-4C80-86F9-A72B9E24D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3EFBE18-384F-4D3C-A09D-63C36892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DABFA5B-82B6-4E22-88C6-E9BD4C09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3AC392B-10D2-40FA-AFC1-8C55626A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E6673-6CE4-483C-A299-B1FB5D7418DB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6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8CB2E9-0C39-414F-806F-E6E0D985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61ADCA8-C43C-4F96-B92C-F714695DE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2026A82-2BC6-4EE3-A3D5-715B530A1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2B2DB7E-0FCE-4AA1-A37A-23590FB1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61BB45-8094-41F7-9930-F39B03D14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DBBDA-DD01-4844-A1DB-DBEC8B882A0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096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E8C3111-A32C-4165-B18D-BC1032EAE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AD15502B-8149-4924-8183-4F7C037C8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CB8312A-BB09-46B8-8792-41614F2D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5E93EF3-3E2F-46D6-B6FC-FF94CB83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F13BD33-35EA-4227-A298-15FD02A6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FE7EF-A94E-413C-B14F-CE38BF0EC5C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90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8778F6-A5B3-4277-A4F1-D08C4453D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3313217-692D-40F5-900B-E8FD17D847C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A375009-6723-4AD8-A94A-D55B4367F70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EF39A33C-C754-484E-9577-A1303F212FFA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átum helye 5">
            <a:extLst>
              <a:ext uri="{FF2B5EF4-FFF2-40B4-BE49-F238E27FC236}">
                <a16:creationId xmlns:a16="http://schemas.microsoft.com/office/drawing/2014/main" id="{5BF37B33-BEF9-4631-B1D6-8621BAE023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FA41AE1D-BA32-4557-BB59-E796BA25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Dia számának helye 7">
            <a:extLst>
              <a:ext uri="{FF2B5EF4-FFF2-40B4-BE49-F238E27FC236}">
                <a16:creationId xmlns:a16="http://schemas.microsoft.com/office/drawing/2014/main" id="{AFD2D3DA-B19C-44C7-BB71-C6CDEA5A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D805735-2EE0-4E78-94CD-32455374FF17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07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CB25C8-0511-4577-8DDE-EBD470F25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336D68D-B811-4814-903A-633C50DD4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504DD7-70B1-4E70-ADE4-A67F84A04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A58B872-627F-4D12-96C1-240F28B8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185F9AA-C5AD-4919-803C-B12EE195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70129-299B-4933-82ED-1115EFAFAC4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9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E18A67-7826-4CE3-B87A-B9DD2805C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022BBBD-18C8-4E7F-97E9-00BAD7AC1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0D2C133-CBC2-47D3-8B5A-3BD2C2E0A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743A75D-6812-4D5C-9615-8622AD7B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E547C22-46F5-4077-8FA2-B5E1870F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C0C071-F48F-49CA-AD98-77F6C081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23D71-BC5B-4801-ACCE-8A2AFB9C516E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01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851C408-9F67-4ECC-B007-4D7357146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7756396-C9FC-4D32-A9F8-427C8059E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943C8C5-E2FE-4DB5-AB62-20EDC1A19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E1C43E2-BBEB-4350-B794-783931A46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7CA65F7-A562-45CB-BE63-84170C0ED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346D84D-206A-49A2-A6EC-7A1AB239E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B82911C0-29CF-43B0-81D1-F39FE08A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E216EE7-B23F-4644-A671-03D645A6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5CF34-1057-47B6-97E1-35F01CB06F90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45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F08484-16EB-47C4-9B33-0489B615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D9655CD-64D9-4920-8C96-CFC03834C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7AB7B7C-AE34-400B-B01D-E6823E50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6D64DDDB-B7F0-4EEC-8917-F0FC0E93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73D20-B478-46AB-9E77-E04B2634D784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4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1EEBBE67-3C51-49C5-AE78-DE5A2BE7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724CF24-CF39-4ACF-8113-C28A42CE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F1EA78D-15FE-427D-A08F-4AE8C50D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63327-8522-4A3C-8DC2-4FC7E5A49A94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0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9E6F29-F105-4A51-B782-48A5EC79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0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8A314A-7DE6-494B-93A2-72682CEA5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B571AE7-9E60-49E0-9B1B-3E46720B7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0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1F6E5EB-6DB1-470E-A5A4-ACBD2A6E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E50BD96-DD29-44B3-8105-49B6EB5E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E8B4AA4-FEC8-4D4F-8DB1-A0EA46D4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50B67-3C7E-444A-BF45-FC2ABCFF23C8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09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F40ADF-8C45-4FAF-9C49-2FB862FB1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20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2273A03-F972-4BEC-B78D-D1767B6631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FBC57BE-AC28-4C80-86F9-A72B9E24D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20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3EFBE18-384F-4D3C-A09D-63C36892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DABFA5B-82B6-4E22-88C6-E9BD4C09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3AC392B-10D2-40FA-AFC1-8C55626A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E6673-6CE4-483C-A299-B1FB5D7418DB}" type="slidenum">
              <a:rPr lang="hu-HU" altLang="hu-HU">
                <a:solidFill>
                  <a:srgbClr val="000000"/>
                </a:solidFill>
              </a:rPr>
              <a:pPr/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9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8EEC2D-2198-4200-BA4A-F8830D6E8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9BAF92-1931-4E00-883E-FDDF8CBB3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4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/>
              <a:t>Mintaszöveg szerkesztése</a:t>
            </a:r>
          </a:p>
          <a:p>
            <a:pPr lvl="1"/>
            <a:r>
              <a:rPr lang="hu-HU" altLang="hu-HU" dirty="0"/>
              <a:t>Második szint</a:t>
            </a:r>
          </a:p>
          <a:p>
            <a:pPr lvl="2"/>
            <a:r>
              <a:rPr lang="hu-HU" altLang="hu-HU" dirty="0"/>
              <a:t>Harmadik szint</a:t>
            </a:r>
          </a:p>
          <a:p>
            <a:pPr lvl="3"/>
            <a:r>
              <a:rPr lang="hu-HU" altLang="hu-HU" dirty="0"/>
              <a:t>Negyedik szint</a:t>
            </a:r>
          </a:p>
          <a:p>
            <a:pPr lvl="4"/>
            <a:r>
              <a:rPr lang="hu-HU" altLang="hu-HU" dirty="0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DAF217-9A72-441C-A2E8-48498E7D70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77CEDF-0F25-49A0-A6B0-F0A74092C1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181268-79AB-4C29-8950-C0629F650C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DC43A5-D47A-45FB-AF4D-A26B7CA9AFB6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5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8EEC2D-2198-4200-BA4A-F8830D6E8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9BAF92-1931-4E00-883E-FDDF8CBB3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/>
              <a:t>Mintaszöveg szerkesztése</a:t>
            </a:r>
          </a:p>
          <a:p>
            <a:pPr lvl="1"/>
            <a:r>
              <a:rPr lang="hu-HU" altLang="hu-HU" dirty="0"/>
              <a:t>Második szint</a:t>
            </a:r>
          </a:p>
          <a:p>
            <a:pPr lvl="2"/>
            <a:r>
              <a:rPr lang="hu-HU" altLang="hu-HU" dirty="0"/>
              <a:t>Harmadik szint</a:t>
            </a:r>
          </a:p>
          <a:p>
            <a:pPr lvl="3"/>
            <a:r>
              <a:rPr lang="hu-HU" altLang="hu-HU" dirty="0"/>
              <a:t>Negyedik szint</a:t>
            </a:r>
          </a:p>
          <a:p>
            <a:pPr lvl="4"/>
            <a:r>
              <a:rPr lang="hu-HU" altLang="hu-HU" dirty="0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DAF217-9A72-441C-A2E8-48498E7D70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77CEDF-0F25-49A0-A6B0-F0A74092C1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181268-79AB-4C29-8950-C0629F650C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DC43A5-D47A-45FB-AF4D-A26B7CA9AFB6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4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.tankonyvtar.hu/hu/tartalom/tamop412A/0007_c4_1070_1072_penzugyekalapjai_scorm/adatok.html" TargetMode="External"/><Relationship Id="rId2" Type="http://schemas.openxmlformats.org/officeDocument/2006/relationships/hyperlink" Target="https://penziranytu.hu/archivalt-pop-torzsanyag/konyv/az-en-penzem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25636851@N03" TargetMode="External"/><Relationship Id="rId2" Type="http://schemas.openxmlformats.org/officeDocument/2006/relationships/hyperlink" Target="https://www.flickr.com/photos/25636851@N03/41201092091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flickr.com/photos/155416046@N05" TargetMode="External"/><Relationship Id="rId5" Type="http://schemas.openxmlformats.org/officeDocument/2006/relationships/hyperlink" Target="https://www.flickr.com/photos/155416046@N05/35933760125" TargetMode="External"/><Relationship Id="rId4" Type="http://schemas.openxmlformats.org/officeDocument/2006/relationships/hyperlink" Target="https://ccsearch.creativecommons.org/photos/null?ref=ccsearch&amp;atype=rich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>
            <a:extLst>
              <a:ext uri="{FF2B5EF4-FFF2-40B4-BE49-F238E27FC236}">
                <a16:creationId xmlns:a16="http://schemas.microsoft.com/office/drawing/2014/main" id="{C45A1768-8577-442B-BC2C-B4E5D8594586}"/>
              </a:ext>
            </a:extLst>
          </p:cNvPr>
          <p:cNvSpPr txBox="1">
            <a:spLocks/>
          </p:cNvSpPr>
          <p:nvPr/>
        </p:nvSpPr>
        <p:spPr>
          <a:xfrm>
            <a:off x="1658511" y="286490"/>
            <a:ext cx="8874979" cy="766246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hu-HU" sz="3200" b="1" dirty="0">
                <a:solidFill>
                  <a:schemeClr val="bg1"/>
                </a:solidFill>
              </a:rPr>
              <a:t>  EFOP-3.4.3-16-2016-00014</a:t>
            </a:r>
          </a:p>
        </p:txBody>
      </p:sp>
      <p:sp>
        <p:nvSpPr>
          <p:cNvPr id="7" name="Szövegdoboz 2">
            <a:extLst>
              <a:ext uri="{FF2B5EF4-FFF2-40B4-BE49-F238E27FC236}">
                <a16:creationId xmlns:a16="http://schemas.microsoft.com/office/drawing/2014/main" id="{B12A55EE-5106-402E-94B8-079A8F12855A}"/>
              </a:ext>
            </a:extLst>
          </p:cNvPr>
          <p:cNvSpPr txBox="1"/>
          <p:nvPr/>
        </p:nvSpPr>
        <p:spPr>
          <a:xfrm>
            <a:off x="899592" y="1892151"/>
            <a:ext cx="10680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i="1" cap="all" dirty="0">
                <a:solidFill>
                  <a:schemeClr val="bg1"/>
                </a:solidFill>
                <a:ea typeface="+mj-ea"/>
                <a:cs typeface="Arial"/>
              </a:rPr>
              <a:t>Pénzügyi kultúra, privát pénzügyeid hatékony menedzselése </a:t>
            </a:r>
          </a:p>
          <a:p>
            <a:pPr marL="514350" indent="-514350" algn="ctr">
              <a:buAutoNum type="arabicPeriod"/>
            </a:pPr>
            <a:r>
              <a:rPr lang="hu-HU" sz="3200" b="1" i="1" cap="all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Modul 1. lecke</a:t>
            </a:r>
          </a:p>
          <a:p>
            <a:pPr algn="ctr"/>
            <a:r>
              <a:rPr lang="hu-HU" sz="3200" b="1" i="1" cap="all" dirty="0">
                <a:solidFill>
                  <a:schemeClr val="bg1"/>
                </a:solidFill>
                <a:ea typeface="+mj-ea"/>
                <a:cs typeface="Arial"/>
              </a:rPr>
              <a:t>Általános</a:t>
            </a:r>
            <a:r>
              <a:rPr lang="hu-HU" b="1" i="1" cap="all" dirty="0">
                <a:solidFill>
                  <a:schemeClr val="bg1"/>
                </a:solidFill>
                <a:ea typeface="+mj-ea"/>
                <a:cs typeface="Arial"/>
              </a:rPr>
              <a:t> </a:t>
            </a:r>
            <a:r>
              <a:rPr lang="hu-HU" sz="3200" b="1" i="1" cap="all" dirty="0">
                <a:solidFill>
                  <a:schemeClr val="bg1"/>
                </a:solidFill>
                <a:ea typeface="+mj-ea"/>
                <a:cs typeface="Arial"/>
              </a:rPr>
              <a:t>pénzügyi ismeretek</a:t>
            </a:r>
          </a:p>
        </p:txBody>
      </p:sp>
      <p:sp>
        <p:nvSpPr>
          <p:cNvPr id="8" name="Szövegdoboz 3">
            <a:extLst>
              <a:ext uri="{FF2B5EF4-FFF2-40B4-BE49-F238E27FC236}">
                <a16:creationId xmlns:a16="http://schemas.microsoft.com/office/drawing/2014/main" id="{33BAA963-BC73-465B-8082-5B3D46B1AE97}"/>
              </a:ext>
            </a:extLst>
          </p:cNvPr>
          <p:cNvSpPr txBox="1"/>
          <p:nvPr/>
        </p:nvSpPr>
        <p:spPr>
          <a:xfrm>
            <a:off x="251520" y="5589240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cap="all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Kuruczleki Éva</a:t>
            </a:r>
          </a:p>
          <a:p>
            <a:pPr algn="ctr"/>
            <a:r>
              <a:rPr lang="hu-HU" sz="2400" b="1" i="1" cap="all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SZTE-GTK tanársegéd</a:t>
            </a:r>
          </a:p>
        </p:txBody>
      </p:sp>
      <p:sp>
        <p:nvSpPr>
          <p:cNvPr id="9" name="Szövegdoboz 4">
            <a:extLst>
              <a:ext uri="{FF2B5EF4-FFF2-40B4-BE49-F238E27FC236}">
                <a16:creationId xmlns:a16="http://schemas.microsoft.com/office/drawing/2014/main" id="{C7233BCD-A666-43E6-829E-F1638F9CB78C}"/>
              </a:ext>
            </a:extLst>
          </p:cNvPr>
          <p:cNvSpPr txBox="1"/>
          <p:nvPr/>
        </p:nvSpPr>
        <p:spPr>
          <a:xfrm>
            <a:off x="611560" y="4439509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cap="all" dirty="0">
                <a:solidFill>
                  <a:schemeClr val="bg1"/>
                </a:solidFill>
                <a:cs typeface="Arial"/>
              </a:rPr>
              <a:t>AP6_Oktig_SZTE </a:t>
            </a:r>
            <a:r>
              <a:rPr lang="hu-HU" sz="2400" b="1" i="1" cap="all" dirty="0" err="1">
                <a:solidFill>
                  <a:schemeClr val="bg1"/>
                </a:solidFill>
                <a:cs typeface="Arial"/>
              </a:rPr>
              <a:t>open</a:t>
            </a:r>
            <a:r>
              <a:rPr lang="hu-HU" sz="2400" b="1" i="1" cap="all" dirty="0">
                <a:solidFill>
                  <a:schemeClr val="bg1"/>
                </a:solidFill>
                <a:cs typeface="Arial"/>
              </a:rPr>
              <a:t> online oktatás</a:t>
            </a:r>
          </a:p>
        </p:txBody>
      </p:sp>
    </p:spTree>
    <p:extLst>
      <p:ext uri="{BB962C8B-B14F-4D97-AF65-F5344CB8AC3E}">
        <p14:creationId xmlns:p14="http://schemas.microsoft.com/office/powerpoint/2010/main" val="8794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1E880-5DFE-49B1-B668-A2F05759F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Bevezetés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C8ABA7-87CD-4060-9612-DD44113096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dirty="0"/>
              <a:t>6 témakör</a:t>
            </a:r>
          </a:p>
          <a:p>
            <a:r>
              <a:rPr lang="hu-HU" sz="2800" dirty="0"/>
              <a:t>Általános pénzügyi ismeretek</a:t>
            </a:r>
          </a:p>
          <a:p>
            <a:r>
              <a:rPr lang="hu-HU" sz="2800" dirty="0"/>
              <a:t>Befektetések és megtakarítások</a:t>
            </a:r>
          </a:p>
          <a:p>
            <a:r>
              <a:rPr lang="hu-HU" sz="2800" dirty="0"/>
              <a:t>Hitelezés</a:t>
            </a:r>
          </a:p>
          <a:p>
            <a:r>
              <a:rPr lang="hu-HU" sz="2800" dirty="0"/>
              <a:t>A munka világa</a:t>
            </a:r>
          </a:p>
          <a:p>
            <a:r>
              <a:rPr lang="hu-HU" sz="2800" dirty="0"/>
              <a:t>Általános gazdasági ismeretek</a:t>
            </a:r>
          </a:p>
          <a:p>
            <a:r>
              <a:rPr lang="hu-HU" sz="2800" dirty="0"/>
              <a:t>Biztosítások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1A5BDE9-06BA-45D5-8FAD-3EAF4BE64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A témakörökön belül</a:t>
            </a:r>
          </a:p>
          <a:p>
            <a:r>
              <a:rPr lang="hu-HU" dirty="0"/>
              <a:t>Videóleckék</a:t>
            </a:r>
          </a:p>
          <a:p>
            <a:r>
              <a:rPr lang="hu-HU" dirty="0"/>
              <a:t>Prezentációk</a:t>
            </a:r>
          </a:p>
          <a:p>
            <a:r>
              <a:rPr lang="hu-HU" dirty="0"/>
              <a:t>Olvasóleckék</a:t>
            </a:r>
          </a:p>
          <a:p>
            <a:r>
              <a:rPr lang="hu-HU" dirty="0"/>
              <a:t>Önellenőrző kérdések</a:t>
            </a:r>
          </a:p>
        </p:txBody>
      </p:sp>
    </p:spTree>
    <p:extLst>
      <p:ext uri="{BB962C8B-B14F-4D97-AF65-F5344CB8AC3E}">
        <p14:creationId xmlns:p14="http://schemas.microsoft.com/office/powerpoint/2010/main" val="402497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3DA16-02B3-4256-BD79-899A523E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Mi is a pénz?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9E82B-B1F3-4210-ADA6-0960F2157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1600201"/>
            <a:ext cx="10713720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Készpénz? Számlapénz? Kriptovaluták? Vagyontárgyak?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/>
              <a:t>A pénz egy belső érték nélküli, hitelviszonyt megtestesítő értékpapír, amelynek használata és elfogadása a társadalom közmegegyezésén és a törvényi szabályozásokon alapul</a:t>
            </a:r>
            <a:r>
              <a:rPr lang="hu-H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726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DBBAD-31A9-44F9-BC11-7AFA1332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Rövid pénz- és banktörténet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BB6C246-F8E0-44D8-B563-0381D582BE43}"/>
              </a:ext>
            </a:extLst>
          </p:cNvPr>
          <p:cNvCxnSpPr>
            <a:cxnSpLocks/>
          </p:cNvCxnSpPr>
          <p:nvPr/>
        </p:nvCxnSpPr>
        <p:spPr>
          <a:xfrm>
            <a:off x="1005840" y="3825240"/>
            <a:ext cx="10833735" cy="0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3638727-06C3-4E18-8A8E-A1001C9DDA82}"/>
              </a:ext>
            </a:extLst>
          </p:cNvPr>
          <p:cNvGrpSpPr/>
          <p:nvPr/>
        </p:nvGrpSpPr>
        <p:grpSpPr>
          <a:xfrm>
            <a:off x="801278" y="2482185"/>
            <a:ext cx="3081293" cy="1446509"/>
            <a:chOff x="801278" y="2482185"/>
            <a:chExt cx="3081293" cy="144650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8F939F5-C168-493B-9296-E7A75B4842E0}"/>
                </a:ext>
              </a:extLst>
            </p:cNvPr>
            <p:cNvCxnSpPr/>
            <p:nvPr/>
          </p:nvCxnSpPr>
          <p:spPr>
            <a:xfrm>
              <a:off x="1168924" y="3711877"/>
              <a:ext cx="0" cy="21681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FBD91B-5672-402D-9F6E-494BDA04EFF0}"/>
                </a:ext>
              </a:extLst>
            </p:cNvPr>
            <p:cNvGrpSpPr/>
            <p:nvPr/>
          </p:nvGrpSpPr>
          <p:grpSpPr>
            <a:xfrm>
              <a:off x="801278" y="2482185"/>
              <a:ext cx="3081293" cy="1210117"/>
              <a:chOff x="801278" y="2482185"/>
              <a:chExt cx="3081293" cy="1210117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13303B-FD72-4713-B62B-D4EDAE83C2E6}"/>
                  </a:ext>
                </a:extLst>
              </p:cNvPr>
              <p:cNvSpPr txBox="1"/>
              <p:nvPr/>
            </p:nvSpPr>
            <p:spPr>
              <a:xfrm>
                <a:off x="801278" y="3322970"/>
                <a:ext cx="1402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b="1" dirty="0">
                    <a:solidFill>
                      <a:schemeClr val="accent6"/>
                    </a:solidFill>
                  </a:rPr>
                  <a:t>i.e. 100.000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50B5F9-2BAC-426C-93AB-22CEA25C52F3}"/>
                  </a:ext>
                </a:extLst>
              </p:cNvPr>
              <p:cNvSpPr txBox="1"/>
              <p:nvPr/>
            </p:nvSpPr>
            <p:spPr>
              <a:xfrm>
                <a:off x="801278" y="2482185"/>
                <a:ext cx="308129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2400" b="1" dirty="0">
                    <a:solidFill>
                      <a:schemeClr val="accent6"/>
                    </a:solidFill>
                  </a:rPr>
                  <a:t>Cserekereskedelem</a:t>
                </a:r>
              </a:p>
              <a:p>
                <a:r>
                  <a:rPr lang="hu-HU" sz="2400" b="1" dirty="0">
                    <a:solidFill>
                      <a:schemeClr val="accent6"/>
                    </a:solidFill>
                  </a:rPr>
                  <a:t>Ajándékozás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AE6BA9F-58B3-4B4C-B16A-A6103F867FAF}"/>
              </a:ext>
            </a:extLst>
          </p:cNvPr>
          <p:cNvGrpSpPr/>
          <p:nvPr/>
        </p:nvGrpSpPr>
        <p:grpSpPr>
          <a:xfrm>
            <a:off x="1738684" y="3704018"/>
            <a:ext cx="2151551" cy="1372481"/>
            <a:chOff x="1738684" y="3704018"/>
            <a:chExt cx="2151551" cy="137248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C4C6D62-E6E9-488F-980E-7513C828DE43}"/>
                </a:ext>
              </a:extLst>
            </p:cNvPr>
            <p:cNvCxnSpPr/>
            <p:nvPr/>
          </p:nvCxnSpPr>
          <p:spPr>
            <a:xfrm>
              <a:off x="2593939" y="3704018"/>
              <a:ext cx="0" cy="21681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B8869E9-A60A-41BF-82C2-DC6A8114F232}"/>
                </a:ext>
              </a:extLst>
            </p:cNvPr>
            <p:cNvGrpSpPr/>
            <p:nvPr/>
          </p:nvGrpSpPr>
          <p:grpSpPr>
            <a:xfrm>
              <a:off x="1738684" y="3861866"/>
              <a:ext cx="2151551" cy="1214633"/>
              <a:chOff x="1738684" y="3861866"/>
              <a:chExt cx="2151551" cy="1214633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6F1E97-41A0-4188-A523-042D3E500132}"/>
                  </a:ext>
                </a:extLst>
              </p:cNvPr>
              <p:cNvSpPr txBox="1"/>
              <p:nvPr/>
            </p:nvSpPr>
            <p:spPr>
              <a:xfrm>
                <a:off x="2226293" y="3861866"/>
                <a:ext cx="1146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b="1" dirty="0">
                    <a:solidFill>
                      <a:schemeClr val="accent6"/>
                    </a:solidFill>
                  </a:rPr>
                  <a:t>i.e. 3.000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8C68D62-5DAB-41DD-85C8-D6A614F14C1E}"/>
                  </a:ext>
                </a:extLst>
              </p:cNvPr>
              <p:cNvSpPr txBox="1"/>
              <p:nvPr/>
            </p:nvSpPr>
            <p:spPr>
              <a:xfrm>
                <a:off x="1738684" y="4060836"/>
                <a:ext cx="2151551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hu-HU" sz="2400" b="1" dirty="0">
                    <a:solidFill>
                      <a:schemeClr val="accent6"/>
                    </a:solidFill>
                  </a:rPr>
                  <a:t>Árupénz kora</a:t>
                </a:r>
              </a:p>
              <a:p>
                <a:pPr algn="ctr"/>
                <a:r>
                  <a:rPr lang="hu-HU" b="1" dirty="0">
                    <a:solidFill>
                      <a:schemeClr val="accent6"/>
                    </a:solidFill>
                  </a:rPr>
                  <a:t>Templomok</a:t>
                </a:r>
              </a:p>
              <a:p>
                <a:pPr algn="ctr"/>
                <a:r>
                  <a:rPr lang="hu-HU" b="1" dirty="0">
                    <a:solidFill>
                      <a:schemeClr val="accent6"/>
                    </a:solidFill>
                  </a:rPr>
                  <a:t>Kincstárak</a:t>
                </a: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FBF3D78-1020-44FD-BCE0-696702E527C5}"/>
              </a:ext>
            </a:extLst>
          </p:cNvPr>
          <p:cNvGrpSpPr/>
          <p:nvPr/>
        </p:nvGrpSpPr>
        <p:grpSpPr>
          <a:xfrm>
            <a:off x="4096819" y="3705589"/>
            <a:ext cx="3057247" cy="1647909"/>
            <a:chOff x="4096819" y="3705589"/>
            <a:chExt cx="3057247" cy="1647909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5F07CA5-80CB-47FF-A61B-1F4652DC957E}"/>
                </a:ext>
              </a:extLst>
            </p:cNvPr>
            <p:cNvCxnSpPr/>
            <p:nvPr/>
          </p:nvCxnSpPr>
          <p:spPr>
            <a:xfrm>
              <a:off x="5480113" y="3705589"/>
              <a:ext cx="0" cy="21681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C220B0D-F6FE-430F-B4D2-9DA2043DF93E}"/>
                </a:ext>
              </a:extLst>
            </p:cNvPr>
            <p:cNvSpPr txBox="1"/>
            <p:nvPr/>
          </p:nvSpPr>
          <p:spPr>
            <a:xfrm>
              <a:off x="4561465" y="3861866"/>
              <a:ext cx="2074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>
                  <a:solidFill>
                    <a:schemeClr val="accent6"/>
                  </a:solidFill>
                </a:rPr>
                <a:t>i.sz. V-XV. század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6F269C0-ED13-48EE-975D-FDFA6101BAB1}"/>
                </a:ext>
              </a:extLst>
            </p:cNvPr>
            <p:cNvSpPr txBox="1"/>
            <p:nvPr/>
          </p:nvSpPr>
          <p:spPr>
            <a:xfrm>
              <a:off x="4096819" y="4060836"/>
              <a:ext cx="3057247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400" b="1" dirty="0">
                  <a:solidFill>
                    <a:schemeClr val="accent6"/>
                  </a:solidFill>
                </a:rPr>
                <a:t>Aranypénz kora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Egyházi és királyi kincstár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Pénzverde, pénzváltó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Kereskedők, bankok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BBBD2B8-E6D0-419A-BD15-BBBDF3A646EE}"/>
              </a:ext>
            </a:extLst>
          </p:cNvPr>
          <p:cNvGrpSpPr/>
          <p:nvPr/>
        </p:nvGrpSpPr>
        <p:grpSpPr>
          <a:xfrm>
            <a:off x="3450199" y="3127971"/>
            <a:ext cx="1928733" cy="796006"/>
            <a:chOff x="3450199" y="3127971"/>
            <a:chExt cx="1928733" cy="796006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C8D2BE5-A680-4DDC-81B6-A4ECE110E316}"/>
                </a:ext>
              </a:extLst>
            </p:cNvPr>
            <p:cNvCxnSpPr/>
            <p:nvPr/>
          </p:nvCxnSpPr>
          <p:spPr>
            <a:xfrm>
              <a:off x="4058239" y="3707160"/>
              <a:ext cx="0" cy="21681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5A6E61F-B397-4DFB-8775-96C59CBA9029}"/>
                </a:ext>
              </a:extLst>
            </p:cNvPr>
            <p:cNvSpPr txBox="1"/>
            <p:nvPr/>
          </p:nvSpPr>
          <p:spPr>
            <a:xfrm>
              <a:off x="3489960" y="3411373"/>
              <a:ext cx="1501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400" b="1" i="1" dirty="0">
                  <a:solidFill>
                    <a:schemeClr val="accent6"/>
                  </a:solidFill>
                </a:rPr>
                <a:t>i.e. VI-V. század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8B27B57-B7AA-4C0C-9531-3E569F8D8B64}"/>
                </a:ext>
              </a:extLst>
            </p:cNvPr>
            <p:cNvSpPr txBox="1"/>
            <p:nvPr/>
          </p:nvSpPr>
          <p:spPr>
            <a:xfrm>
              <a:off x="3450199" y="3127971"/>
              <a:ext cx="192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i="1" dirty="0">
                  <a:solidFill>
                    <a:schemeClr val="accent6"/>
                  </a:solidFill>
                </a:rPr>
                <a:t>Első fémpénzek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8090065-2E8E-446E-80CB-6CC75E97A056}"/>
              </a:ext>
            </a:extLst>
          </p:cNvPr>
          <p:cNvGrpSpPr/>
          <p:nvPr/>
        </p:nvGrpSpPr>
        <p:grpSpPr>
          <a:xfrm>
            <a:off x="5822067" y="1636470"/>
            <a:ext cx="3502882" cy="2285936"/>
            <a:chOff x="5822067" y="1636470"/>
            <a:chExt cx="3502882" cy="2285936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38D899C-91E0-4605-A657-D5E002440DC0}"/>
                </a:ext>
              </a:extLst>
            </p:cNvPr>
            <p:cNvCxnSpPr/>
            <p:nvPr/>
          </p:nvCxnSpPr>
          <p:spPr>
            <a:xfrm>
              <a:off x="7544580" y="3705589"/>
              <a:ext cx="0" cy="21681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4EAF6BD-3950-47AA-AB22-BBB9B9AB84A5}"/>
                </a:ext>
              </a:extLst>
            </p:cNvPr>
            <p:cNvSpPr txBox="1"/>
            <p:nvPr/>
          </p:nvSpPr>
          <p:spPr>
            <a:xfrm>
              <a:off x="6762159" y="3316682"/>
              <a:ext cx="17492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>
                  <a:solidFill>
                    <a:schemeClr val="accent6"/>
                  </a:solidFill>
                </a:rPr>
                <a:t>XV-XX. század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FBC574-0639-4EF1-B342-C47D6E7D1120}"/>
                </a:ext>
              </a:extLst>
            </p:cNvPr>
            <p:cNvSpPr txBox="1"/>
            <p:nvPr/>
          </p:nvSpPr>
          <p:spPr>
            <a:xfrm>
              <a:off x="5822067" y="1636470"/>
              <a:ext cx="3502882" cy="16619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400" b="1" dirty="0">
                  <a:solidFill>
                    <a:schemeClr val="accent6"/>
                  </a:solidFill>
                </a:rPr>
                <a:t>Arany és a </a:t>
              </a:r>
            </a:p>
            <a:p>
              <a:pPr algn="ctr"/>
              <a:r>
                <a:rPr lang="hu-HU" sz="2400" b="1" dirty="0">
                  <a:solidFill>
                    <a:schemeClr val="accent6"/>
                  </a:solidFill>
                </a:rPr>
                <a:t>pénzhelyettesítők kora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Banki feladatok bővülése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Jegybankok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Bankrendszer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7139032-B7C3-414A-BB7E-0B037B79549D}"/>
              </a:ext>
            </a:extLst>
          </p:cNvPr>
          <p:cNvGrpSpPr/>
          <p:nvPr/>
        </p:nvGrpSpPr>
        <p:grpSpPr>
          <a:xfrm>
            <a:off x="8700281" y="3127971"/>
            <a:ext cx="2929007" cy="2310370"/>
            <a:chOff x="8700281" y="3127971"/>
            <a:chExt cx="2929007" cy="231037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82690B2-5BA3-405F-BC91-54803AA69A3F}"/>
                </a:ext>
              </a:extLst>
            </p:cNvPr>
            <p:cNvCxnSpPr/>
            <p:nvPr/>
          </p:nvCxnSpPr>
          <p:spPr>
            <a:xfrm>
              <a:off x="10157383" y="3707160"/>
              <a:ext cx="0" cy="21681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8675D10-A375-4AFE-8E49-A40B74307403}"/>
                </a:ext>
              </a:extLst>
            </p:cNvPr>
            <p:cNvSpPr txBox="1"/>
            <p:nvPr/>
          </p:nvSpPr>
          <p:spPr>
            <a:xfrm>
              <a:off x="9664520" y="3411373"/>
              <a:ext cx="1160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1400" b="1" dirty="0">
                  <a:solidFill>
                    <a:schemeClr val="accent6"/>
                  </a:solidFill>
                </a:rPr>
                <a:t>XIX. század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1E3F71F-E4D7-46CE-A942-BE4CBC5FF5DD}"/>
                </a:ext>
              </a:extLst>
            </p:cNvPr>
            <p:cNvSpPr txBox="1"/>
            <p:nvPr/>
          </p:nvSpPr>
          <p:spPr>
            <a:xfrm>
              <a:off x="9360805" y="3127971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i="1" dirty="0">
                  <a:solidFill>
                    <a:schemeClr val="accent6"/>
                  </a:solidFill>
                </a:rPr>
                <a:t>Első bankjegyek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8F94D9-1F8F-4388-9197-574A323B0250}"/>
                </a:ext>
              </a:extLst>
            </p:cNvPr>
            <p:cNvSpPr txBox="1"/>
            <p:nvPr/>
          </p:nvSpPr>
          <p:spPr>
            <a:xfrm>
              <a:off x="8700281" y="3861866"/>
              <a:ext cx="2929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>
                  <a:solidFill>
                    <a:schemeClr val="accent6"/>
                  </a:solidFill>
                </a:rPr>
                <a:t>XIX. századtól napjainkig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B964002-C81E-4254-90A4-D5DFE21B560C}"/>
                </a:ext>
              </a:extLst>
            </p:cNvPr>
            <p:cNvSpPr txBox="1"/>
            <p:nvPr/>
          </p:nvSpPr>
          <p:spPr>
            <a:xfrm>
              <a:off x="8748984" y="4145679"/>
              <a:ext cx="2816797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400" b="1" dirty="0">
                  <a:solidFill>
                    <a:schemeClr val="accent6"/>
                  </a:solidFill>
                </a:rPr>
                <a:t>Modern pénz kora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Kétszintű bankrendszer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Jegybankok</a:t>
              </a:r>
            </a:p>
            <a:p>
              <a:pPr algn="ctr"/>
              <a:r>
                <a:rPr lang="hu-HU" b="1" dirty="0">
                  <a:solidFill>
                    <a:schemeClr val="accent6"/>
                  </a:solidFill>
                </a:rPr>
                <a:t>Kereskedelmi bankok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54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4897-3867-4D48-BBE7-CF04ADC5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pénz funkciói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27A5A-0FE6-4B12-92C1-A7DAC48AA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469572"/>
            <a:ext cx="538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b="1" dirty="0"/>
              <a:t>Értékmérő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Csereeszköz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Fizetési eszköz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Felhalmozási eszköz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3C2B97-3543-410A-ABB0-4D5D84AB8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0176" y="1469572"/>
            <a:ext cx="5122223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Ha ezt a négy funkciót nemzetközi környezetben is ellátja:</a:t>
            </a:r>
          </a:p>
          <a:p>
            <a:pPr marL="0" indent="0">
              <a:buNone/>
            </a:pPr>
            <a:r>
              <a:rPr lang="hu-HU" b="1" dirty="0"/>
              <a:t>5. Nemzetközi pénz (világpénz)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D9B5BCB-5EEC-43A7-B11C-1E425408F4D9}"/>
              </a:ext>
            </a:extLst>
          </p:cNvPr>
          <p:cNvSpPr/>
          <p:nvPr/>
        </p:nvSpPr>
        <p:spPr>
          <a:xfrm>
            <a:off x="5502201" y="1595870"/>
            <a:ext cx="593799" cy="2038350"/>
          </a:xfrm>
          <a:prstGeom prst="rightBrace">
            <a:avLst/>
          </a:prstGeom>
          <a:ln w="57150" cap="rnd">
            <a:solidFill>
              <a:srgbClr val="002060"/>
            </a:solidFill>
            <a:miter lim="800000"/>
            <a:extLst>
              <a:ext uri="{C807C97D-BFC1-408E-A445-0C87EB9F89A2}">
                <ask:lineSketchStyleProps xmlns:ask="http://schemas.microsoft.com/office/drawing/2018/sketchyshapes" sd="4098675904">
                  <a:custGeom>
                    <a:avLst/>
                    <a:gdLst>
                      <a:gd name="connsiteX0" fmla="*/ 0 w 346520"/>
                      <a:gd name="connsiteY0" fmla="*/ 0 h 2038350"/>
                      <a:gd name="connsiteX1" fmla="*/ 173260 w 346520"/>
                      <a:gd name="connsiteY1" fmla="*/ 28876 h 2038350"/>
                      <a:gd name="connsiteX2" fmla="*/ 173260 w 346520"/>
                      <a:gd name="connsiteY2" fmla="*/ 528816 h 2038350"/>
                      <a:gd name="connsiteX3" fmla="*/ 173260 w 346520"/>
                      <a:gd name="connsiteY3" fmla="*/ 990299 h 2038350"/>
                      <a:gd name="connsiteX4" fmla="*/ 346520 w 346520"/>
                      <a:gd name="connsiteY4" fmla="*/ 1019175 h 2038350"/>
                      <a:gd name="connsiteX5" fmla="*/ 173260 w 346520"/>
                      <a:gd name="connsiteY5" fmla="*/ 1048051 h 2038350"/>
                      <a:gd name="connsiteX6" fmla="*/ 173260 w 346520"/>
                      <a:gd name="connsiteY6" fmla="*/ 1547991 h 2038350"/>
                      <a:gd name="connsiteX7" fmla="*/ 173260 w 346520"/>
                      <a:gd name="connsiteY7" fmla="*/ 2009474 h 2038350"/>
                      <a:gd name="connsiteX8" fmla="*/ 0 w 346520"/>
                      <a:gd name="connsiteY8" fmla="*/ 2038350 h 2038350"/>
                      <a:gd name="connsiteX9" fmla="*/ 0 w 346520"/>
                      <a:gd name="connsiteY9" fmla="*/ 1358900 h 2038350"/>
                      <a:gd name="connsiteX10" fmla="*/ 0 w 346520"/>
                      <a:gd name="connsiteY10" fmla="*/ 720217 h 2038350"/>
                      <a:gd name="connsiteX11" fmla="*/ 0 w 346520"/>
                      <a:gd name="connsiteY11" fmla="*/ 0 h 2038350"/>
                      <a:gd name="connsiteX0" fmla="*/ 0 w 346520"/>
                      <a:gd name="connsiteY0" fmla="*/ 0 h 2038350"/>
                      <a:gd name="connsiteX1" fmla="*/ 173260 w 346520"/>
                      <a:gd name="connsiteY1" fmla="*/ 28876 h 2038350"/>
                      <a:gd name="connsiteX2" fmla="*/ 173260 w 346520"/>
                      <a:gd name="connsiteY2" fmla="*/ 490359 h 2038350"/>
                      <a:gd name="connsiteX3" fmla="*/ 173260 w 346520"/>
                      <a:gd name="connsiteY3" fmla="*/ 990299 h 2038350"/>
                      <a:gd name="connsiteX4" fmla="*/ 346520 w 346520"/>
                      <a:gd name="connsiteY4" fmla="*/ 1019175 h 2038350"/>
                      <a:gd name="connsiteX5" fmla="*/ 173260 w 346520"/>
                      <a:gd name="connsiteY5" fmla="*/ 1048051 h 2038350"/>
                      <a:gd name="connsiteX6" fmla="*/ 173260 w 346520"/>
                      <a:gd name="connsiteY6" fmla="*/ 1547991 h 2038350"/>
                      <a:gd name="connsiteX7" fmla="*/ 173260 w 346520"/>
                      <a:gd name="connsiteY7" fmla="*/ 2009474 h 2038350"/>
                      <a:gd name="connsiteX8" fmla="*/ 0 w 346520"/>
                      <a:gd name="connsiteY8" fmla="*/ 2038350 h 2038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46520" h="2038350" stroke="0" extrusionOk="0">
                        <a:moveTo>
                          <a:pt x="0" y="0"/>
                        </a:moveTo>
                        <a:cubicBezTo>
                          <a:pt x="91900" y="443"/>
                          <a:pt x="169788" y="12406"/>
                          <a:pt x="173260" y="28876"/>
                        </a:cubicBezTo>
                        <a:cubicBezTo>
                          <a:pt x="180130" y="164011"/>
                          <a:pt x="159272" y="377167"/>
                          <a:pt x="173260" y="528816"/>
                        </a:cubicBezTo>
                        <a:cubicBezTo>
                          <a:pt x="187248" y="680465"/>
                          <a:pt x="160052" y="766965"/>
                          <a:pt x="173260" y="990299"/>
                        </a:cubicBezTo>
                        <a:cubicBezTo>
                          <a:pt x="164737" y="989553"/>
                          <a:pt x="262787" y="1019451"/>
                          <a:pt x="346520" y="1019175"/>
                        </a:cubicBezTo>
                        <a:cubicBezTo>
                          <a:pt x="250367" y="1017821"/>
                          <a:pt x="173701" y="1033905"/>
                          <a:pt x="173260" y="1048051"/>
                        </a:cubicBezTo>
                        <a:cubicBezTo>
                          <a:pt x="181658" y="1255059"/>
                          <a:pt x="175312" y="1389210"/>
                          <a:pt x="173260" y="1547991"/>
                        </a:cubicBezTo>
                        <a:cubicBezTo>
                          <a:pt x="171208" y="1706772"/>
                          <a:pt x="172772" y="1887015"/>
                          <a:pt x="173260" y="2009474"/>
                        </a:cubicBezTo>
                        <a:cubicBezTo>
                          <a:pt x="171043" y="2023549"/>
                          <a:pt x="89437" y="2042964"/>
                          <a:pt x="0" y="2038350"/>
                        </a:cubicBezTo>
                        <a:cubicBezTo>
                          <a:pt x="-29377" y="1876997"/>
                          <a:pt x="-4024" y="1502314"/>
                          <a:pt x="0" y="1358900"/>
                        </a:cubicBezTo>
                        <a:cubicBezTo>
                          <a:pt x="4024" y="1215486"/>
                          <a:pt x="3531" y="899729"/>
                          <a:pt x="0" y="720217"/>
                        </a:cubicBezTo>
                        <a:cubicBezTo>
                          <a:pt x="-3531" y="540705"/>
                          <a:pt x="-12151" y="266521"/>
                          <a:pt x="0" y="0"/>
                        </a:cubicBezTo>
                        <a:close/>
                      </a:path>
                      <a:path w="346520" h="2038350" fill="none" extrusionOk="0">
                        <a:moveTo>
                          <a:pt x="0" y="0"/>
                        </a:moveTo>
                        <a:cubicBezTo>
                          <a:pt x="97211" y="981"/>
                          <a:pt x="171182" y="12882"/>
                          <a:pt x="173260" y="28876"/>
                        </a:cubicBezTo>
                        <a:cubicBezTo>
                          <a:pt x="184629" y="178119"/>
                          <a:pt x="150741" y="384845"/>
                          <a:pt x="173260" y="490359"/>
                        </a:cubicBezTo>
                        <a:cubicBezTo>
                          <a:pt x="195779" y="595873"/>
                          <a:pt x="155336" y="780843"/>
                          <a:pt x="173260" y="990299"/>
                        </a:cubicBezTo>
                        <a:cubicBezTo>
                          <a:pt x="165376" y="993127"/>
                          <a:pt x="254765" y="1006342"/>
                          <a:pt x="346520" y="1019175"/>
                        </a:cubicBezTo>
                        <a:cubicBezTo>
                          <a:pt x="251862" y="1018206"/>
                          <a:pt x="172519" y="1035540"/>
                          <a:pt x="173260" y="1048051"/>
                        </a:cubicBezTo>
                        <a:cubicBezTo>
                          <a:pt x="192598" y="1257276"/>
                          <a:pt x="166523" y="1368135"/>
                          <a:pt x="173260" y="1547991"/>
                        </a:cubicBezTo>
                        <a:cubicBezTo>
                          <a:pt x="179997" y="1727847"/>
                          <a:pt x="168557" y="1914209"/>
                          <a:pt x="173260" y="2009474"/>
                        </a:cubicBezTo>
                        <a:cubicBezTo>
                          <a:pt x="181524" y="2036293"/>
                          <a:pt x="98714" y="2035869"/>
                          <a:pt x="0" y="2038350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28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AF7D-F407-412C-8BFB-90AFF82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Deviza vagy valuta?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A6D9D9-2861-4D00-B02C-CDE8C49A9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Valuta</a:t>
            </a:r>
            <a:r>
              <a:rPr lang="hu-HU" dirty="0"/>
              <a:t>: külföldi ország készpénze (bankjegy, érme)</a:t>
            </a:r>
          </a:p>
          <a:p>
            <a:r>
              <a:rPr lang="hu-HU" b="1" dirty="0"/>
              <a:t>Deviza</a:t>
            </a:r>
            <a:r>
              <a:rPr lang="hu-HU" dirty="0"/>
              <a:t>: külföldi ország számlapénze (pl. bankszámlán)</a:t>
            </a:r>
          </a:p>
          <a:p>
            <a:endParaRPr lang="hu-HU" dirty="0"/>
          </a:p>
          <a:p>
            <a:r>
              <a:rPr lang="hu-HU" sz="2400" b="1" dirty="0"/>
              <a:t>Vételi árfolyam</a:t>
            </a:r>
            <a:r>
              <a:rPr lang="hu-HU" sz="2400" dirty="0"/>
              <a:t>: amelyen a pénzváltó vagy bármely más pénzügyi szervezet ügyfelétől </a:t>
            </a:r>
            <a:r>
              <a:rPr lang="hu-HU" sz="2400" b="1" dirty="0"/>
              <a:t>devizát vagy valutát vesz forint ellenében</a:t>
            </a:r>
          </a:p>
          <a:p>
            <a:r>
              <a:rPr lang="hu-HU" sz="2400" b="1" dirty="0"/>
              <a:t>Eladási árfolyam</a:t>
            </a:r>
            <a:r>
              <a:rPr lang="hu-HU" sz="2400" dirty="0"/>
              <a:t>: amelyen a pénzváltó vagy bármely más pénzügyi szervezet </a:t>
            </a:r>
            <a:r>
              <a:rPr lang="hu-HU" sz="2400" b="1" dirty="0"/>
              <a:t>devizát vagy valutát ad el </a:t>
            </a:r>
            <a:r>
              <a:rPr lang="hu-HU" sz="2400" dirty="0"/>
              <a:t>az ügyfele számára</a:t>
            </a:r>
          </a:p>
          <a:p>
            <a:r>
              <a:rPr lang="hu-HU" sz="2400" b="1" dirty="0"/>
              <a:t>Középárfolyam: </a:t>
            </a:r>
            <a:r>
              <a:rPr lang="hu-HU" sz="2400" dirty="0"/>
              <a:t>az eladási és a vételi árfolyam között elhelyezkedő, többnyire azok számtani átlagaként kiszámolt árfolyam</a:t>
            </a:r>
          </a:p>
        </p:txBody>
      </p:sp>
    </p:spTree>
    <p:extLst>
      <p:ext uri="{BB962C8B-B14F-4D97-AF65-F5344CB8AC3E}">
        <p14:creationId xmlns:p14="http://schemas.microsoft.com/office/powerpoint/2010/main" val="246512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ABDD-DA57-4745-BA03-1353075C4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Felhasznált irodalom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4773E-CF9D-4E8B-B1C5-4195757AE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err="1"/>
              <a:t>Alvarado</a:t>
            </a:r>
            <a:r>
              <a:rPr lang="hu-HU" sz="2000" dirty="0"/>
              <a:t>, Ruben (2013). </a:t>
            </a:r>
            <a:r>
              <a:rPr lang="hu-HU" sz="2000" i="1" dirty="0" err="1"/>
              <a:t>Follow</a:t>
            </a:r>
            <a:r>
              <a:rPr lang="hu-HU" sz="2000" i="1" dirty="0"/>
              <a:t> the Money: The Money </a:t>
            </a:r>
            <a:r>
              <a:rPr lang="hu-HU" sz="2000" i="1" dirty="0" err="1"/>
              <a:t>Trail</a:t>
            </a:r>
            <a:r>
              <a:rPr lang="hu-HU" sz="2000" i="1" dirty="0"/>
              <a:t> </a:t>
            </a:r>
            <a:r>
              <a:rPr lang="hu-HU" sz="2000" i="1" dirty="0" err="1"/>
              <a:t>Through</a:t>
            </a:r>
            <a:r>
              <a:rPr lang="hu-HU" sz="2000" i="1" dirty="0"/>
              <a:t> History</a:t>
            </a:r>
            <a:r>
              <a:rPr lang="hu-HU" sz="2000" dirty="0"/>
              <a:t>. </a:t>
            </a:r>
            <a:r>
              <a:rPr lang="hu-HU" sz="2000" dirty="0" err="1"/>
              <a:t>WordBridge</a:t>
            </a:r>
            <a:r>
              <a:rPr lang="hu-HU" sz="2000" dirty="0"/>
              <a:t> Publishing, ISBN 978-9076-66026-4</a:t>
            </a:r>
          </a:p>
          <a:p>
            <a:r>
              <a:rPr lang="hu-HU" sz="2000" dirty="0"/>
              <a:t>Kosztopulosz Andreász (2018). Pénzügyi alapismeretek. Online oktatási csomag, Szegedi Tudományegyetem Gazdaságtudományi Kar</a:t>
            </a:r>
          </a:p>
          <a:p>
            <a:r>
              <a:rPr lang="hu-HU" sz="2000" dirty="0"/>
              <a:t>Pénziránytű Alapítvány (2012). Az én pénzem. Pénzügyi Oktatási Program Törzsanyag. Online: </a:t>
            </a:r>
            <a:r>
              <a:rPr lang="hu-HU" sz="2000" u="sng" dirty="0">
                <a:hlinkClick r:id="rId2"/>
              </a:rPr>
              <a:t>https://penziranytu.hu/archivalt-pop-torzsanyag/konyv/az-en-penzem</a:t>
            </a:r>
            <a:r>
              <a:rPr lang="hu-HU" sz="2000" dirty="0"/>
              <a:t>, letöltve: 2020.04.16.</a:t>
            </a:r>
          </a:p>
          <a:p>
            <a:r>
              <a:rPr lang="hu-HU" sz="2000" dirty="0" err="1"/>
              <a:t>Vigvári</a:t>
            </a:r>
            <a:r>
              <a:rPr lang="hu-HU" sz="2000" dirty="0"/>
              <a:t> András (2013). A ​pénzügyek alapjai. Online: </a:t>
            </a:r>
            <a:r>
              <a:rPr lang="hu-HU" sz="2000" u="sng" dirty="0">
                <a:hlinkClick r:id="rId3"/>
              </a:rPr>
              <a:t>https://regi.tankonyvtar.hu/hu/tartalom/tamop412A/0007_c4_1070_1072_penzugyekalapjai_scorm/adatok.html</a:t>
            </a:r>
            <a:r>
              <a:rPr lang="hu-HU" sz="2000" dirty="0"/>
              <a:t>, letöltve: 2020.04.13.</a:t>
            </a:r>
          </a:p>
          <a:p>
            <a:r>
              <a:rPr lang="hu-HU" sz="2000" dirty="0" err="1"/>
              <a:t>Weatherford</a:t>
            </a:r>
            <a:r>
              <a:rPr lang="hu-HU" sz="2000" dirty="0"/>
              <a:t>, Jack (2009). </a:t>
            </a:r>
            <a:r>
              <a:rPr lang="hu-HU" sz="2000" i="1" dirty="0"/>
              <a:t>The History of Money</a:t>
            </a:r>
            <a:r>
              <a:rPr lang="hu-HU" sz="2000" dirty="0"/>
              <a:t>. </a:t>
            </a:r>
            <a:r>
              <a:rPr lang="hu-HU" sz="2000" dirty="0" err="1"/>
              <a:t>Currency</a:t>
            </a:r>
            <a:r>
              <a:rPr lang="hu-HU" sz="2000" dirty="0"/>
              <a:t>, The </a:t>
            </a:r>
            <a:r>
              <a:rPr lang="hu-HU" sz="2000" dirty="0" err="1"/>
              <a:t>Crown</a:t>
            </a:r>
            <a:r>
              <a:rPr lang="hu-HU" sz="2000" dirty="0"/>
              <a:t> Publishing Group, New York , ISBN 978-0307-55674-5</a:t>
            </a:r>
          </a:p>
        </p:txBody>
      </p:sp>
    </p:spTree>
    <p:extLst>
      <p:ext uri="{BB962C8B-B14F-4D97-AF65-F5344CB8AC3E}">
        <p14:creationId xmlns:p14="http://schemas.microsoft.com/office/powerpoint/2010/main" val="183785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3B43-7315-45E9-BDFB-21855563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b="1" dirty="0"/>
              <a:t>Videóleckében felhasznált képek forrásai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1AB19-B12C-45C8-81D5-9A6DBAEEA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000" dirty="0"/>
              <a:t>[1] Pénzérmék és </a:t>
            </a:r>
            <a:r>
              <a:rPr lang="hu-HU" sz="2000" dirty="0" err="1"/>
              <a:t>árcímkék</a:t>
            </a:r>
            <a:r>
              <a:rPr lang="hu-HU" sz="2000" dirty="0"/>
              <a:t>: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"Coins, change and price stickers on a wooden table"</a:t>
            </a:r>
            <a:r>
              <a:rPr lang="en-US" sz="2000" dirty="0"/>
              <a:t> by </a:t>
            </a:r>
            <a:r>
              <a:rPr lang="en-US" sz="20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ShebleyCL</a:t>
            </a:r>
            <a:r>
              <a:rPr lang="en-US" sz="2000" dirty="0"/>
              <a:t> is licensed under </a:t>
            </a:r>
            <a:r>
              <a:rPr lang="en-US" sz="2000" cap="al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2.0</a:t>
            </a:r>
            <a:endParaRPr lang="hu-HU" sz="2000" cap="all" dirty="0"/>
          </a:p>
          <a:p>
            <a:pPr marL="0" indent="0">
              <a:buNone/>
            </a:pPr>
            <a:r>
              <a:rPr lang="hu-HU" sz="2000" cap="all" dirty="0"/>
              <a:t>[2] </a:t>
            </a:r>
            <a:r>
              <a:rPr lang="hu-HU" sz="2000" dirty="0"/>
              <a:t>Fizetési terminál: </a:t>
            </a:r>
            <a:r>
              <a:rPr lang="en-US" sz="2000" u="sng" dirty="0"/>
              <a:t>"</a:t>
            </a:r>
            <a:r>
              <a:rPr lang="hu-HU" sz="2000" u="sng" dirty="0"/>
              <a:t>Black Payment Terminal</a:t>
            </a:r>
            <a:r>
              <a:rPr lang="en-US" sz="20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hu-HU" sz="2000" dirty="0"/>
              <a:t> by </a:t>
            </a:r>
            <a:r>
              <a:rPr lang="hu-HU" sz="2000" u="sng" dirty="0"/>
              <a:t>energepic.com</a:t>
            </a:r>
            <a:r>
              <a:rPr lang="hu-HU" sz="2000" dirty="0"/>
              <a:t> is </a:t>
            </a:r>
            <a:r>
              <a:rPr lang="hu-HU" sz="2000" dirty="0" err="1"/>
              <a:t>licensed</a:t>
            </a:r>
            <a:r>
              <a:rPr lang="hu-HU" sz="2000" dirty="0"/>
              <a:t> under </a:t>
            </a:r>
            <a:r>
              <a:rPr lang="hu-HU" sz="2000" u="sng" dirty="0"/>
              <a:t>CC0 1.0</a:t>
            </a:r>
            <a:endParaRPr lang="hu-HU" sz="2000" u="sng" cap="all" dirty="0"/>
          </a:p>
          <a:p>
            <a:pPr marL="0" indent="0">
              <a:buNone/>
            </a:pPr>
            <a:r>
              <a:rPr lang="hu-HU" sz="2000" cap="all" dirty="0"/>
              <a:t>[3] </a:t>
            </a:r>
            <a:r>
              <a:rPr lang="hu-HU" sz="2000" dirty="0"/>
              <a:t>Online vásárlás: </a:t>
            </a:r>
            <a:r>
              <a:rPr lang="en-US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„Online Shopping”</a:t>
            </a:r>
            <a:r>
              <a:rPr lang="en-US" sz="2000" dirty="0"/>
              <a:t> by </a:t>
            </a:r>
            <a:r>
              <a:rPr lang="en-US" sz="2000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Elaine_Smith</a:t>
            </a:r>
            <a:r>
              <a:rPr lang="en-US" sz="2000" dirty="0"/>
              <a:t> is licensed under </a:t>
            </a:r>
            <a:r>
              <a:rPr lang="en-US" sz="2000" cap="al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</a:t>
            </a:r>
            <a:r>
              <a:rPr lang="hu-HU" sz="2000" cap="al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</a:t>
            </a:r>
            <a:r>
              <a:rPr lang="en-US" sz="2000" cap="al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1.0</a:t>
            </a:r>
            <a:endParaRPr lang="hu-HU" sz="2000" cap="all" dirty="0"/>
          </a:p>
          <a:p>
            <a:pPr marL="0" indent="0">
              <a:buNone/>
            </a:pPr>
            <a:r>
              <a:rPr lang="hu-HU" sz="2000" cap="all" dirty="0"/>
              <a:t>[4] </a:t>
            </a:r>
            <a:r>
              <a:rPr lang="hu-HU" sz="2000" dirty="0"/>
              <a:t>Kék malacpersely: </a:t>
            </a:r>
            <a:r>
              <a:rPr lang="en-US" sz="20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„</a:t>
            </a:r>
            <a:r>
              <a:rPr lang="hu-HU" sz="2000" u="sng" dirty="0" err="1"/>
              <a:t>Person</a:t>
            </a:r>
            <a:r>
              <a:rPr lang="hu-HU" sz="2000" u="sng" dirty="0"/>
              <a:t> Holding </a:t>
            </a:r>
            <a:r>
              <a:rPr lang="hu-HU" sz="2000" u="sng" dirty="0" err="1"/>
              <a:t>Coin</a:t>
            </a:r>
            <a:r>
              <a:rPr lang="en-US" sz="2000" u="sng" dirty="0"/>
              <a:t>”</a:t>
            </a:r>
            <a:r>
              <a:rPr lang="hu-HU" sz="2000" u="sng" dirty="0"/>
              <a:t> by </a:t>
            </a:r>
            <a:r>
              <a:rPr lang="hu-HU" sz="2000" u="sng" dirty="0" err="1"/>
              <a:t>maitree</a:t>
            </a:r>
            <a:r>
              <a:rPr lang="hu-HU" sz="2000" u="sng" dirty="0"/>
              <a:t> </a:t>
            </a:r>
            <a:r>
              <a:rPr lang="hu-HU" sz="2000" u="sng" dirty="0" err="1"/>
              <a:t>rimthong</a:t>
            </a:r>
            <a:r>
              <a:rPr lang="hu-HU" sz="2000" dirty="0"/>
              <a:t> is </a:t>
            </a:r>
            <a:r>
              <a:rPr lang="hu-HU" sz="2000" dirty="0" err="1"/>
              <a:t>licensed</a:t>
            </a:r>
            <a:r>
              <a:rPr lang="hu-HU" sz="2000" dirty="0"/>
              <a:t> under </a:t>
            </a:r>
            <a:r>
              <a:rPr lang="hu-HU" sz="2000" u="sng" dirty="0"/>
              <a:t>CC0 1.0</a:t>
            </a:r>
          </a:p>
        </p:txBody>
      </p:sp>
    </p:spTree>
    <p:extLst>
      <p:ext uri="{BB962C8B-B14F-4D97-AF65-F5344CB8AC3E}">
        <p14:creationId xmlns:p14="http://schemas.microsoft.com/office/powerpoint/2010/main" val="2692198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61F6686C-148E-4074-9EAA-70F50C5B7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533" y="1988840"/>
            <a:ext cx="9144000" cy="2387600"/>
          </a:xfrm>
        </p:spPr>
        <p:txBody>
          <a:bodyPr anchor="ctr"/>
          <a:lstStyle/>
          <a:p>
            <a:r>
              <a:rPr lang="hu-HU" b="1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3799639110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3955</TotalTime>
  <Words>502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Alapértelmezett terv</vt:lpstr>
      <vt:lpstr>1_Alapértelmezett terv</vt:lpstr>
      <vt:lpstr>PowerPoint Presentation</vt:lpstr>
      <vt:lpstr>Bevezetés</vt:lpstr>
      <vt:lpstr>Mi is a pénz?</vt:lpstr>
      <vt:lpstr>Rövid pénz- és banktörténet</vt:lpstr>
      <vt:lpstr>A pénz funkciói</vt:lpstr>
      <vt:lpstr>Deviza vagy valuta?</vt:lpstr>
      <vt:lpstr>Felhasznált irodalom</vt:lpstr>
      <vt:lpstr>Videóleckében felhasznált képek forrásai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 CÍME</dc:title>
  <dc:creator>kashu@outlook.hu</dc:creator>
  <cp:lastModifiedBy>Éva Kuruczleki</cp:lastModifiedBy>
  <cp:revision>144</cp:revision>
  <dcterms:created xsi:type="dcterms:W3CDTF">2015-01-29T14:22:12Z</dcterms:created>
  <dcterms:modified xsi:type="dcterms:W3CDTF">2020-07-09T08:32:12Z</dcterms:modified>
</cp:coreProperties>
</file>