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6" r:id="rId2"/>
    <p:sldId id="372" r:id="rId3"/>
    <p:sldId id="369" r:id="rId4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79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4. fejezet  </a:t>
            </a:r>
            <a:r>
              <a:rPr lang="hu-HU" altLang="hu-HU" sz="2400" b="1" dirty="0">
                <a:solidFill>
                  <a:srgbClr val="703636"/>
                </a:solidFill>
              </a:rPr>
              <a:t>Származtatott ügyletek és piacaik: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a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határidős</a:t>
            </a:r>
            <a:r>
              <a:rPr lang="hu-HU" altLang="hu-HU" sz="2400" b="1" dirty="0">
                <a:solidFill>
                  <a:srgbClr val="703636"/>
                </a:solidFill>
              </a:rPr>
              <a:t>, a csere-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és </a:t>
            </a:r>
            <a:r>
              <a:rPr lang="hu-HU" altLang="hu-HU" sz="2400" b="1" dirty="0">
                <a:solidFill>
                  <a:srgbClr val="703636"/>
                </a:solidFill>
              </a:rPr>
              <a:t>az opciós ügyletek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755576" y="411509"/>
            <a:ext cx="8388424" cy="3213321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4400" b="1" dirty="0" smtClean="0">
                <a:solidFill>
                  <a:srgbClr val="703636"/>
                </a:solidFill>
              </a:rPr>
              <a:t>A </a:t>
            </a:r>
            <a:r>
              <a:rPr lang="hu-HU" altLang="hu-HU" sz="4400" b="1" dirty="0" err="1" smtClean="0">
                <a:solidFill>
                  <a:srgbClr val="703636"/>
                </a:solidFill>
              </a:rPr>
              <a:t>forward</a:t>
            </a:r>
            <a:r>
              <a:rPr lang="hu-HU" altLang="hu-HU" sz="4400" b="1" dirty="0" smtClean="0">
                <a:solidFill>
                  <a:srgbClr val="703636"/>
                </a:solidFill>
              </a:rPr>
              <a:t> ügylet </a:t>
            </a:r>
            <a:endParaRPr lang="hu-HU" sz="44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00" y="1491630"/>
            <a:ext cx="4320175" cy="347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01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5900" y="-50402"/>
            <a:ext cx="6172200" cy="6662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4000" b="1" dirty="0" err="1" smtClean="0">
                <a:solidFill>
                  <a:srgbClr val="703636"/>
                </a:solidFill>
              </a:rPr>
              <a:t>Forward</a:t>
            </a:r>
            <a:r>
              <a:rPr lang="hu-HU" altLang="hu-HU" sz="4000" b="1" dirty="0" smtClean="0">
                <a:solidFill>
                  <a:srgbClr val="703636"/>
                </a:solidFill>
              </a:rPr>
              <a:t> ügylet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644582"/>
            <a:ext cx="8244408" cy="46446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52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>
                <a:solidFill>
                  <a:srgbClr val="703636"/>
                </a:solidFill>
              </a:rPr>
              <a:t>Az eladó és a vevő közvetlen megegyezésén alapuló jogilag kötelező érvényű szerződés, a felek  az ügyletkötés pillanatában kötelezettséget vállalnak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 smtClean="0">
                <a:solidFill>
                  <a:srgbClr val="703636"/>
                </a:solidFill>
              </a:rPr>
              <a:t>meghatározott minőségű és mennyiségű termék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 smtClean="0">
                <a:solidFill>
                  <a:srgbClr val="703636"/>
                </a:solidFill>
              </a:rPr>
              <a:t>előre rögzített áron, árfolyamon és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 smtClean="0">
                <a:solidFill>
                  <a:srgbClr val="703636"/>
                </a:solidFill>
              </a:rPr>
              <a:t>meghatározott (jövőbeli) napon és helyen történő adásvételére.</a:t>
            </a:r>
          </a:p>
          <a:p>
            <a:pPr marL="48915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dirty="0" smtClean="0">
                <a:solidFill>
                  <a:srgbClr val="703636"/>
                </a:solidFill>
              </a:rPr>
              <a:t>A partnerek a szerződés paramétereiről viszonylag szabadon állapodnak meg.</a:t>
            </a:r>
          </a:p>
          <a:p>
            <a:pPr marL="52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u-HU" altLang="hu-HU" sz="2400" u="sng" dirty="0" smtClean="0">
                <a:solidFill>
                  <a:srgbClr val="703636"/>
                </a:solidFill>
              </a:rPr>
              <a:t>Két </a:t>
            </a:r>
            <a:r>
              <a:rPr lang="hu-HU" altLang="hu-HU" sz="2400" u="sng" dirty="0">
                <a:solidFill>
                  <a:srgbClr val="703636"/>
                </a:solidFill>
              </a:rPr>
              <a:t>alapvető funkció</a:t>
            </a:r>
            <a:r>
              <a:rPr lang="hu-HU" altLang="hu-HU" sz="2400" dirty="0">
                <a:solidFill>
                  <a:srgbClr val="703636"/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>
                <a:solidFill>
                  <a:srgbClr val="703636"/>
                </a:solidFill>
              </a:rPr>
              <a:t>a kialkudott ár rögzítése és védelme</a:t>
            </a:r>
          </a:p>
          <a:p>
            <a:pPr lvl="1">
              <a:lnSpc>
                <a:spcPct val="80000"/>
              </a:lnSpc>
            </a:pPr>
            <a:r>
              <a:rPr lang="hu-HU" altLang="hu-HU" sz="2000" dirty="0">
                <a:solidFill>
                  <a:srgbClr val="703636"/>
                </a:solidFill>
              </a:rPr>
              <a:t>az áru tulajdonjogának átadása</a:t>
            </a:r>
          </a:p>
          <a:p>
            <a:pPr marL="360000" lvl="1" indent="0">
              <a:lnSpc>
                <a:spcPct val="80000"/>
              </a:lnSpc>
              <a:buNone/>
            </a:pPr>
            <a:r>
              <a:rPr lang="hu-HU" altLang="hu-HU" sz="2400" dirty="0">
                <a:solidFill>
                  <a:srgbClr val="703636"/>
                </a:solidFill>
                <a:ea typeface="+mn-ea"/>
                <a:cs typeface="+mn-cs"/>
              </a:rPr>
              <a:t>Az árnak a szerződés megkötésekor történő rögzítésével a vevő/eladó védelmet szerez a jelenlegi időpont és a szállítás időpontja közötti kedvezőtlen árváltozások ellen</a:t>
            </a:r>
            <a:r>
              <a:rPr lang="hu-HU" altLang="hu-HU" sz="2400" dirty="0" smtClean="0">
                <a:solidFill>
                  <a:srgbClr val="703636"/>
                </a:solidFill>
                <a:ea typeface="+mn-ea"/>
                <a:cs typeface="+mn-cs"/>
              </a:rPr>
              <a:t>.</a:t>
            </a:r>
            <a:endParaRPr lang="hu-HU" altLang="hu-HU" sz="2400" dirty="0">
              <a:solidFill>
                <a:srgbClr val="703636"/>
              </a:solidFill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9335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15961</TotalTime>
  <Words>134</Words>
  <Application>Microsoft Office PowerPoint</Application>
  <PresentationFormat>Diavetítés a képernyőre (16:9 oldalarány)</PresentationFormat>
  <Paragraphs>24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Alapértelmezett terv</vt:lpstr>
      <vt:lpstr>Értékpapírpiacok </vt:lpstr>
      <vt:lpstr>PowerPoint-bemutató</vt:lpstr>
      <vt:lpstr>Forward ügylet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338</cp:revision>
  <dcterms:created xsi:type="dcterms:W3CDTF">2002-09-12T08:02:34Z</dcterms:created>
  <dcterms:modified xsi:type="dcterms:W3CDTF">2020-05-05T20:21:03Z</dcterms:modified>
</cp:coreProperties>
</file>