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6" r:id="rId2"/>
    <p:sldId id="382" r:id="rId3"/>
    <p:sldId id="379" r:id="rId4"/>
    <p:sldId id="376" r:id="rId5"/>
    <p:sldId id="381" r:id="rId6"/>
    <p:sldId id="383" r:id="rId7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00CC99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2429" autoAdjust="0"/>
  </p:normalViewPr>
  <p:slideViewPr>
    <p:cSldViewPr>
      <p:cViewPr>
        <p:scale>
          <a:sx n="68" d="100"/>
          <a:sy n="68" d="100"/>
        </p:scale>
        <p:origin x="720" y="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74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9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000" b="1" dirty="0" smtClean="0">
                <a:solidFill>
                  <a:srgbClr val="703636"/>
                </a:solidFill>
              </a:rPr>
              <a:t>A vételi kötelezettség (SP)  kifizetése, </a:t>
            </a:r>
            <a:r>
              <a:rPr lang="hu-HU" altLang="hu-HU" sz="4000" b="1" dirty="0">
                <a:solidFill>
                  <a:srgbClr val="703636"/>
                </a:solidFill>
              </a:rPr>
              <a:t>nyeresége/vesztesége </a:t>
            </a:r>
            <a:r>
              <a:rPr lang="hu-HU" altLang="hu-HU" sz="4000" b="1" dirty="0" smtClean="0">
                <a:solidFill>
                  <a:srgbClr val="703636"/>
                </a:solidFill>
              </a:rPr>
              <a:t>és a négy opciós pozíció   </a:t>
            </a:r>
            <a:endParaRPr lang="hu-HU" sz="40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cxnSp>
        <p:nvCxnSpPr>
          <p:cNvPr id="6" name="Egyenes összekötő 5"/>
          <p:cNvCxnSpPr/>
          <p:nvPr/>
        </p:nvCxnSpPr>
        <p:spPr bwMode="auto">
          <a:xfrm>
            <a:off x="4329147" y="3003798"/>
            <a:ext cx="2304256" cy="0"/>
          </a:xfrm>
          <a:prstGeom prst="line">
            <a:avLst/>
          </a:prstGeom>
          <a:solidFill>
            <a:schemeClr val="accent1"/>
          </a:solidFill>
          <a:ln w="571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 rot="-2700000">
            <a:off x="2362342" y="3809544"/>
            <a:ext cx="2304256" cy="0"/>
          </a:xfrm>
          <a:prstGeom prst="line">
            <a:avLst/>
          </a:prstGeom>
          <a:solidFill>
            <a:schemeClr val="accent1"/>
          </a:solidFill>
          <a:ln w="571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532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0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 smtClean="0">
                <a:solidFill>
                  <a:srgbClr val="703636"/>
                </a:solidFill>
              </a:rPr>
              <a:t>Eladási opció (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put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27534"/>
            <a:ext cx="9144000" cy="3943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2300" dirty="0">
                <a:solidFill>
                  <a:srgbClr val="703636"/>
                </a:solidFill>
              </a:rPr>
              <a:t>Olyan kétoldalú ügylet, amelyben az egyik fél az opciós díj </a:t>
            </a:r>
            <a:r>
              <a:rPr lang="hu-HU" altLang="hu-HU" sz="2300" dirty="0" err="1">
                <a:solidFill>
                  <a:srgbClr val="703636"/>
                </a:solidFill>
              </a:rPr>
              <a:t>jelenbeli</a:t>
            </a:r>
            <a:r>
              <a:rPr lang="hu-HU" altLang="hu-HU" sz="2300" dirty="0">
                <a:solidFill>
                  <a:srgbClr val="703636"/>
                </a:solidFill>
              </a:rPr>
              <a:t> megfizetése fejében jogot szerez arra, hogy előre meghatározott jövőbeli napon (vagy időszakban) az adott terméket egy előre meghatározott árfolyamon </a:t>
            </a:r>
            <a:r>
              <a:rPr lang="hu-HU" altLang="hu-HU" sz="2300" b="1" dirty="0">
                <a:solidFill>
                  <a:srgbClr val="703636"/>
                </a:solidFill>
              </a:rPr>
              <a:t>ADHASSA EL</a:t>
            </a:r>
            <a:r>
              <a:rPr lang="hu-HU" altLang="hu-HU" sz="2300" dirty="0">
                <a:solidFill>
                  <a:srgbClr val="703636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Az opciós díj vagy prémium jele: </a:t>
            </a:r>
            <a:r>
              <a:rPr lang="hu-HU" altLang="hu-HU" sz="2300" b="1" dirty="0">
                <a:solidFill>
                  <a:srgbClr val="703636"/>
                </a:solidFill>
              </a:rPr>
              <a:t>p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Lehívási vagy kötési  árfolyam: </a:t>
            </a:r>
            <a:r>
              <a:rPr lang="hu-HU" altLang="hu-HU" sz="2300" b="1" dirty="0">
                <a:solidFill>
                  <a:srgbClr val="703636"/>
                </a:solidFill>
              </a:rPr>
              <a:t>K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Két fél: jogosult v. vevő – kötelezett v. kiíró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A jogosult </a:t>
            </a:r>
            <a:r>
              <a:rPr lang="hu-HU" altLang="hu-HU" sz="2300" b="1" dirty="0">
                <a:solidFill>
                  <a:srgbClr val="703636"/>
                </a:solidFill>
              </a:rPr>
              <a:t>K</a:t>
            </a:r>
            <a:r>
              <a:rPr lang="hu-HU" altLang="hu-HU" sz="2300" dirty="0">
                <a:solidFill>
                  <a:srgbClr val="703636"/>
                </a:solidFill>
              </a:rPr>
              <a:t> árfolyamon elad</a:t>
            </a:r>
            <a:r>
              <a:rPr lang="hu-HU" altLang="hu-HU" sz="2300" u="sng" dirty="0">
                <a:solidFill>
                  <a:srgbClr val="703636"/>
                </a:solidFill>
              </a:rPr>
              <a:t>hat</a:t>
            </a:r>
            <a:r>
              <a:rPr lang="hu-HU" altLang="hu-HU" sz="2300" dirty="0">
                <a:solidFill>
                  <a:srgbClr val="703636"/>
                </a:solidFill>
              </a:rPr>
              <a:t>. A kötelezettnek </a:t>
            </a:r>
            <a:r>
              <a:rPr lang="hu-HU" altLang="hu-HU" sz="2300" b="1" dirty="0">
                <a:solidFill>
                  <a:srgbClr val="703636"/>
                </a:solidFill>
              </a:rPr>
              <a:t>K </a:t>
            </a:r>
            <a:r>
              <a:rPr lang="hu-HU" altLang="hu-HU" sz="2300" dirty="0">
                <a:solidFill>
                  <a:srgbClr val="703636"/>
                </a:solidFill>
              </a:rPr>
              <a:t>árfolyamon vásárolnia </a:t>
            </a:r>
            <a:r>
              <a:rPr lang="hu-HU" altLang="hu-HU" sz="2300" u="sng" dirty="0">
                <a:solidFill>
                  <a:srgbClr val="703636"/>
                </a:solidFill>
              </a:rPr>
              <a:t>kell</a:t>
            </a:r>
            <a:r>
              <a:rPr lang="hu-HU" altLang="hu-HU" sz="2300" dirty="0">
                <a:solidFill>
                  <a:srgbClr val="703636"/>
                </a:solidFill>
              </a:rPr>
              <a:t>, ha a jogosult élni kíván a jogával 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pl.: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most fizet </a:t>
            </a:r>
            <a:r>
              <a:rPr lang="hu-HU" altLang="hu-HU" sz="2300" b="1" dirty="0">
                <a:solidFill>
                  <a:srgbClr val="703636"/>
                </a:solidFill>
              </a:rPr>
              <a:t>B</a:t>
            </a:r>
            <a:r>
              <a:rPr lang="hu-HU" altLang="hu-HU" sz="2300" dirty="0">
                <a:solidFill>
                  <a:srgbClr val="703636"/>
                </a:solidFill>
              </a:rPr>
              <a:t>-nek 10 Ft-ot azért, hogy </a:t>
            </a:r>
            <a:r>
              <a:rPr lang="hu-HU" altLang="hu-HU" sz="2300" b="1" dirty="0">
                <a:solidFill>
                  <a:srgbClr val="703636"/>
                </a:solidFill>
              </a:rPr>
              <a:t>X</a:t>
            </a:r>
            <a:r>
              <a:rPr lang="hu-HU" altLang="hu-HU" sz="2300" dirty="0">
                <a:solidFill>
                  <a:srgbClr val="703636"/>
                </a:solidFill>
              </a:rPr>
              <a:t> részvényt 800 Ft-ért eladhassa </a:t>
            </a:r>
            <a:r>
              <a:rPr lang="hu-HU" altLang="hu-HU" sz="2300" b="1" dirty="0">
                <a:solidFill>
                  <a:srgbClr val="703636"/>
                </a:solidFill>
              </a:rPr>
              <a:t>B</a:t>
            </a:r>
            <a:r>
              <a:rPr lang="hu-HU" altLang="hu-HU" sz="2300" dirty="0">
                <a:solidFill>
                  <a:srgbClr val="703636"/>
                </a:solidFill>
              </a:rPr>
              <a:t>-nek.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akkor él eladási jogával, ha az adott részvény lejáratkori ára 800 Ft alatt lesz, pl. </a:t>
            </a:r>
            <a:r>
              <a:rPr lang="hu-HU" altLang="hu-HU" sz="2300" b="1" dirty="0">
                <a:solidFill>
                  <a:srgbClr val="703636"/>
                </a:solidFill>
              </a:rPr>
              <a:t>S</a:t>
            </a:r>
            <a:r>
              <a:rPr lang="hu-HU" altLang="hu-HU" sz="2300" b="1" baseline="-25000" dirty="0">
                <a:solidFill>
                  <a:srgbClr val="703636"/>
                </a:solidFill>
              </a:rPr>
              <a:t>T</a:t>
            </a:r>
            <a:r>
              <a:rPr lang="hu-HU" altLang="hu-HU" sz="2300" dirty="0">
                <a:solidFill>
                  <a:srgbClr val="703636"/>
                </a:solidFill>
              </a:rPr>
              <a:t> = 750. Ha </a:t>
            </a:r>
            <a:r>
              <a:rPr lang="hu-HU" altLang="hu-HU" sz="2300" b="1" dirty="0">
                <a:solidFill>
                  <a:srgbClr val="703636"/>
                </a:solidFill>
              </a:rPr>
              <a:t>S</a:t>
            </a:r>
            <a:r>
              <a:rPr lang="hu-HU" altLang="hu-HU" sz="2300" b="1" baseline="-25000" dirty="0">
                <a:solidFill>
                  <a:srgbClr val="703636"/>
                </a:solidFill>
              </a:rPr>
              <a:t>T</a:t>
            </a:r>
            <a:r>
              <a:rPr lang="hu-HU" altLang="hu-HU" sz="2300" b="1" dirty="0">
                <a:solidFill>
                  <a:srgbClr val="703636"/>
                </a:solidFill>
              </a:rPr>
              <a:t> &gt;</a:t>
            </a:r>
            <a:r>
              <a:rPr lang="hu-HU" altLang="hu-HU" sz="2300" dirty="0">
                <a:solidFill>
                  <a:srgbClr val="703636"/>
                </a:solidFill>
              </a:rPr>
              <a:t> 800, akkor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nem fogja lehívni az opciót, nem fog élni a jogával.</a:t>
            </a:r>
          </a:p>
        </p:txBody>
      </p:sp>
    </p:spTree>
    <p:extLst>
      <p:ext uri="{BB962C8B-B14F-4D97-AF65-F5344CB8AC3E}">
        <p14:creationId xmlns:p14="http://schemas.microsoft.com/office/powerpoint/2010/main" val="17024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vételi kötelezettség (SP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) kifizetési és nyereségfüggvénye    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cxnSp>
        <p:nvCxnSpPr>
          <p:cNvPr id="5" name="Egyenes összekötő nyíllal 4"/>
          <p:cNvCxnSpPr/>
          <p:nvPr/>
        </p:nvCxnSpPr>
        <p:spPr bwMode="auto">
          <a:xfrm flipV="1">
            <a:off x="1979712" y="2067694"/>
            <a:ext cx="0" cy="3024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>
            <a:off x="1907704" y="3651870"/>
            <a:ext cx="43924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zövegdoboz 8"/>
          <p:cNvSpPr txBox="1"/>
          <p:nvPr/>
        </p:nvSpPr>
        <p:spPr>
          <a:xfrm>
            <a:off x="6330900" y="3328704"/>
            <a:ext cx="1913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703636"/>
                </a:solidFill>
              </a:rPr>
              <a:t>A mögöttes termék lejáratkori azonnali ára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11" name="Egyenes összekötő 10"/>
          <p:cNvCxnSpPr/>
          <p:nvPr/>
        </p:nvCxnSpPr>
        <p:spPr bwMode="auto">
          <a:xfrm>
            <a:off x="3707904" y="365187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3384000" y="3564000"/>
            <a:ext cx="0" cy="14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3250428" y="3683350"/>
            <a:ext cx="400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703636"/>
                </a:solidFill>
              </a:rPr>
              <a:t>K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18" name="Egyenes összekötő nyíllal 17"/>
          <p:cNvCxnSpPr/>
          <p:nvPr/>
        </p:nvCxnSpPr>
        <p:spPr bwMode="auto">
          <a:xfrm flipV="1">
            <a:off x="1986158" y="3591164"/>
            <a:ext cx="1409323" cy="136407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nyíllal 20"/>
          <p:cNvCxnSpPr/>
          <p:nvPr/>
        </p:nvCxnSpPr>
        <p:spPr bwMode="auto">
          <a:xfrm>
            <a:off x="3384000" y="3607200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Egyenes összekötő nyíllal 21"/>
          <p:cNvCxnSpPr/>
          <p:nvPr/>
        </p:nvCxnSpPr>
        <p:spPr bwMode="auto">
          <a:xfrm>
            <a:off x="3384000" y="3168000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nyíllal 22"/>
          <p:cNvCxnSpPr/>
          <p:nvPr/>
        </p:nvCxnSpPr>
        <p:spPr bwMode="auto">
          <a:xfrm rot="-2700000">
            <a:off x="1696195" y="3859200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gyenes összekötő nyíllal 24"/>
          <p:cNvCxnSpPr/>
          <p:nvPr/>
        </p:nvCxnSpPr>
        <p:spPr bwMode="auto">
          <a:xfrm rot="10800000">
            <a:off x="4572000" y="3168000"/>
            <a:ext cx="0" cy="39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>
            <a:glow rad="63500">
              <a:srgbClr val="703636">
                <a:alpha val="40000"/>
              </a:srgbClr>
            </a:glow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26" name="Szövegdoboz 25"/>
          <p:cNvSpPr txBox="1"/>
          <p:nvPr/>
        </p:nvSpPr>
        <p:spPr>
          <a:xfrm>
            <a:off x="4672378" y="3226688"/>
            <a:ext cx="699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703636"/>
                </a:solidFill>
              </a:rPr>
              <a:t>FV(p)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291199" y="1775894"/>
            <a:ext cx="2524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Kifizetés</a:t>
            </a:r>
            <a:r>
              <a:rPr lang="hu-HU" sz="1400" dirty="0" smtClean="0">
                <a:solidFill>
                  <a:srgbClr val="703636"/>
                </a:solidFill>
              </a:rPr>
              <a:t> / </a:t>
            </a:r>
            <a:r>
              <a:rPr lang="hu-HU" sz="1400" dirty="0" smtClean="0">
                <a:solidFill>
                  <a:srgbClr val="00B050"/>
                </a:solidFill>
              </a:rPr>
              <a:t>Nyereség (veszteség)</a:t>
            </a:r>
            <a:endParaRPr lang="hu-HU" sz="1400" baseline="-25000" dirty="0">
              <a:solidFill>
                <a:srgbClr val="00B05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3731383" y="2159730"/>
            <a:ext cx="1753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703636"/>
                </a:solidFill>
              </a:rPr>
              <a:t>S</a:t>
            </a:r>
            <a:r>
              <a:rPr lang="hu-HU" sz="1600" dirty="0" smtClean="0">
                <a:solidFill>
                  <a:srgbClr val="703636"/>
                </a:solidFill>
              </a:rPr>
              <a:t>P</a:t>
            </a:r>
            <a:r>
              <a:rPr lang="hu-HU" sz="1600" baseline="-25000" dirty="0" smtClean="0">
                <a:solidFill>
                  <a:srgbClr val="703636"/>
                </a:solidFill>
              </a:rPr>
              <a:t>K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=  </a:t>
            </a:r>
            <a:r>
              <a:rPr lang="hu-HU" sz="1600" dirty="0" err="1" smtClean="0">
                <a:solidFill>
                  <a:srgbClr val="703636"/>
                </a:solidFill>
              </a:rPr>
              <a:t>short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err="1" smtClean="0">
                <a:solidFill>
                  <a:srgbClr val="703636"/>
                </a:solidFill>
              </a:rPr>
              <a:t>put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vételi kötelezettség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398742" y="1950970"/>
            <a:ext cx="2493738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u="sng" dirty="0" smtClean="0">
                <a:solidFill>
                  <a:srgbClr val="703636"/>
                </a:solidFill>
              </a:rPr>
              <a:t>Kifizetés: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    </a:t>
            </a:r>
            <a:r>
              <a:rPr lang="hu-HU" sz="1600" dirty="0" smtClean="0">
                <a:solidFill>
                  <a:srgbClr val="703636"/>
                </a:solidFill>
              </a:rPr>
              <a:t>– (</a:t>
            </a:r>
            <a:r>
              <a:rPr lang="hu-HU" sz="1600" dirty="0" smtClean="0">
                <a:solidFill>
                  <a:srgbClr val="703636"/>
                </a:solidFill>
              </a:rPr>
              <a:t>K </a:t>
            </a:r>
            <a:r>
              <a:rPr lang="hu-HU" sz="1600" dirty="0" smtClean="0">
                <a:solidFill>
                  <a:srgbClr val="703636"/>
                </a:solidFill>
              </a:rPr>
              <a:t>– </a:t>
            </a:r>
            <a:r>
              <a:rPr lang="hu-HU" sz="1600" dirty="0" smtClean="0">
                <a:solidFill>
                  <a:srgbClr val="703636"/>
                </a:solidFill>
              </a:rPr>
              <a:t>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r>
              <a:rPr lang="hu-HU" sz="1600" dirty="0" smtClean="0">
                <a:solidFill>
                  <a:srgbClr val="703636"/>
                </a:solidFill>
              </a:rPr>
              <a:t>), </a:t>
            </a:r>
            <a:r>
              <a:rPr lang="hu-HU" sz="1600" dirty="0" smtClean="0">
                <a:solidFill>
                  <a:srgbClr val="703636"/>
                </a:solidFill>
              </a:rPr>
              <a:t>ha 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r>
              <a:rPr lang="hu-HU" sz="1600" dirty="0" smtClean="0">
                <a:solidFill>
                  <a:srgbClr val="703636"/>
                </a:solidFill>
              </a:rPr>
              <a:t> ≤ K és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       </a:t>
            </a:r>
            <a:r>
              <a:rPr lang="hu-HU" sz="1600" dirty="0" smtClean="0">
                <a:solidFill>
                  <a:srgbClr val="703636"/>
                </a:solidFill>
              </a:rPr>
              <a:t>    </a:t>
            </a:r>
            <a:r>
              <a:rPr lang="hu-HU" sz="1600" dirty="0" smtClean="0">
                <a:solidFill>
                  <a:srgbClr val="703636"/>
                </a:solidFill>
              </a:rPr>
              <a:t>0</a:t>
            </a:r>
            <a:r>
              <a:rPr lang="hu-HU" sz="1600" dirty="0" smtClean="0">
                <a:solidFill>
                  <a:srgbClr val="703636"/>
                </a:solidFill>
              </a:rPr>
              <a:t>,        </a:t>
            </a:r>
            <a:r>
              <a:rPr lang="hu-HU" sz="1600" dirty="0" smtClean="0">
                <a:solidFill>
                  <a:srgbClr val="703636"/>
                </a:solidFill>
              </a:rPr>
              <a:t>ha </a:t>
            </a:r>
            <a:r>
              <a:rPr lang="hu-HU" sz="1600" dirty="0">
                <a:solidFill>
                  <a:srgbClr val="703636"/>
                </a:solidFill>
              </a:rPr>
              <a:t>S</a:t>
            </a:r>
            <a:r>
              <a:rPr lang="hu-HU" sz="1600" baseline="-25000" dirty="0">
                <a:solidFill>
                  <a:srgbClr val="703636"/>
                </a:solidFill>
              </a:rPr>
              <a:t>T</a:t>
            </a:r>
            <a:r>
              <a:rPr lang="hu-HU" sz="1600" dirty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&gt; </a:t>
            </a:r>
            <a:r>
              <a:rPr lang="hu-HU" sz="1600" dirty="0">
                <a:solidFill>
                  <a:srgbClr val="703636"/>
                </a:solidFill>
              </a:rPr>
              <a:t>K </a:t>
            </a:r>
            <a:endParaRPr lang="hu-HU" sz="1600" dirty="0" smtClean="0">
              <a:solidFill>
                <a:srgbClr val="703636"/>
              </a:solidFill>
            </a:endParaRPr>
          </a:p>
          <a:p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31" name="Egyenes összekötő nyíllal 30"/>
          <p:cNvCxnSpPr/>
          <p:nvPr/>
        </p:nvCxnSpPr>
        <p:spPr bwMode="auto">
          <a:xfrm>
            <a:off x="2425341" y="3191375"/>
            <a:ext cx="459911" cy="460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Szövegdoboz 31"/>
          <p:cNvSpPr txBox="1"/>
          <p:nvPr/>
        </p:nvSpPr>
        <p:spPr>
          <a:xfrm>
            <a:off x="2022808" y="2583225"/>
            <a:ext cx="158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703636"/>
                </a:solidFill>
              </a:rPr>
              <a:t>nyereségküszöb:K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>
                <a:solidFill>
                  <a:srgbClr val="703636"/>
                </a:solidFill>
              </a:rPr>
              <a:t>– </a:t>
            </a:r>
            <a:r>
              <a:rPr lang="hu-HU" sz="1600" dirty="0" smtClean="0">
                <a:solidFill>
                  <a:srgbClr val="703636"/>
                </a:solidFill>
              </a:rPr>
              <a:t>FV(p)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33" name="Bal oldali kapcsos zárójel 32"/>
          <p:cNvSpPr/>
          <p:nvPr/>
        </p:nvSpPr>
        <p:spPr bwMode="auto">
          <a:xfrm>
            <a:off x="6516216" y="2286664"/>
            <a:ext cx="72008" cy="429101"/>
          </a:xfrm>
          <a:prstGeom prst="leftBrace">
            <a:avLst/>
          </a:prstGeom>
          <a:solidFill>
            <a:srgbClr val="703636">
              <a:alpha val="1000"/>
            </a:srgbClr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3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Opciós pozíciók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2800" dirty="0" smtClean="0">
                <a:solidFill>
                  <a:srgbClr val="703636"/>
                </a:solidFill>
              </a:rPr>
              <a:t>LC (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long</a:t>
            </a:r>
            <a:r>
              <a:rPr lang="hu-HU" altLang="hu-HU" sz="2800" dirty="0" smtClean="0">
                <a:solidFill>
                  <a:srgbClr val="703636"/>
                </a:solidFill>
              </a:rPr>
              <a:t> 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call</a:t>
            </a:r>
            <a:r>
              <a:rPr lang="hu-HU" altLang="hu-HU" sz="2800" dirty="0" smtClean="0">
                <a:solidFill>
                  <a:srgbClr val="703636"/>
                </a:solidFill>
              </a:rPr>
              <a:t>, vételi jog): a vételi opció jogosultjának a pozíciója</a:t>
            </a:r>
          </a:p>
          <a:p>
            <a:r>
              <a:rPr lang="hu-HU" altLang="hu-HU" sz="2800" dirty="0" smtClean="0">
                <a:solidFill>
                  <a:srgbClr val="703636"/>
                </a:solidFill>
              </a:rPr>
              <a:t>SC (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short</a:t>
            </a:r>
            <a:r>
              <a:rPr lang="hu-HU" altLang="hu-HU" sz="2800" dirty="0" smtClean="0">
                <a:solidFill>
                  <a:srgbClr val="703636"/>
                </a:solidFill>
              </a:rPr>
              <a:t> 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call</a:t>
            </a:r>
            <a:r>
              <a:rPr lang="hu-HU" altLang="hu-HU" sz="2800" dirty="0" smtClean="0">
                <a:solidFill>
                  <a:srgbClr val="703636"/>
                </a:solidFill>
              </a:rPr>
              <a:t>, eladási kötelezettség): a vételi opció kötelezettjének a pozíciója</a:t>
            </a:r>
          </a:p>
          <a:p>
            <a:r>
              <a:rPr lang="hu-HU" altLang="hu-HU" sz="2800" dirty="0" smtClean="0">
                <a:solidFill>
                  <a:srgbClr val="703636"/>
                </a:solidFill>
              </a:rPr>
              <a:t>LP (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long</a:t>
            </a:r>
            <a:r>
              <a:rPr lang="hu-HU" altLang="hu-HU" sz="2800" dirty="0" smtClean="0">
                <a:solidFill>
                  <a:srgbClr val="703636"/>
                </a:solidFill>
              </a:rPr>
              <a:t> 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put</a:t>
            </a:r>
            <a:r>
              <a:rPr lang="hu-HU" altLang="hu-HU" sz="2800" dirty="0" smtClean="0">
                <a:solidFill>
                  <a:srgbClr val="703636"/>
                </a:solidFill>
              </a:rPr>
              <a:t>, eladási jog): az eladási opció jogosultjának a pozíciója</a:t>
            </a:r>
          </a:p>
          <a:p>
            <a:r>
              <a:rPr lang="hu-HU" altLang="hu-HU" sz="2800" dirty="0" smtClean="0">
                <a:solidFill>
                  <a:srgbClr val="703636"/>
                </a:solidFill>
              </a:rPr>
              <a:t>SP (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short</a:t>
            </a:r>
            <a:r>
              <a:rPr lang="hu-HU" altLang="hu-HU" sz="2800" dirty="0" smtClean="0">
                <a:solidFill>
                  <a:srgbClr val="703636"/>
                </a:solidFill>
              </a:rPr>
              <a:t> </a:t>
            </a:r>
            <a:r>
              <a:rPr lang="hu-HU" altLang="hu-HU" sz="2800" dirty="0" err="1" smtClean="0">
                <a:solidFill>
                  <a:srgbClr val="703636"/>
                </a:solidFill>
              </a:rPr>
              <a:t>put</a:t>
            </a:r>
            <a:r>
              <a:rPr lang="hu-HU" altLang="hu-HU" sz="2800" dirty="0" smtClean="0">
                <a:solidFill>
                  <a:srgbClr val="703636"/>
                </a:solidFill>
              </a:rPr>
              <a:t>, vételi kötelezettség): az eladási opció kötelezettjének a pozíciója</a:t>
            </a:r>
          </a:p>
          <a:p>
            <a:endParaRPr lang="hu-HU" altLang="hu-HU" dirty="0" smtClean="0">
              <a:solidFill>
                <a:srgbClr val="703636"/>
              </a:solidFill>
            </a:endParaRPr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9172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61175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Az opciós „Oktogon”</a:t>
            </a:r>
            <a:endParaRPr lang="hu-HU" altLang="hu-HU" b="1" dirty="0" smtClean="0">
              <a:solidFill>
                <a:srgbClr val="703636"/>
              </a:solidFill>
            </a:endParaRPr>
          </a:p>
        </p:txBody>
      </p:sp>
      <p:cxnSp>
        <p:nvCxnSpPr>
          <p:cNvPr id="3" name="Egyenes összekötő nyíllal 2"/>
          <p:cNvCxnSpPr/>
          <p:nvPr/>
        </p:nvCxnSpPr>
        <p:spPr bwMode="auto">
          <a:xfrm>
            <a:off x="2447864" y="1090252"/>
            <a:ext cx="0" cy="1404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nyíllal 6"/>
          <p:cNvCxnSpPr/>
          <p:nvPr/>
        </p:nvCxnSpPr>
        <p:spPr bwMode="auto">
          <a:xfrm>
            <a:off x="2447864" y="2656426"/>
            <a:ext cx="0" cy="1404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>
            <a:off x="5219864" y="1090252"/>
            <a:ext cx="0" cy="1404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>
            <a:off x="5219864" y="2656426"/>
            <a:ext cx="0" cy="1404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rot="5400000">
            <a:off x="3347864" y="1578652"/>
            <a:ext cx="0" cy="1800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nyíllal 11"/>
          <p:cNvCxnSpPr/>
          <p:nvPr/>
        </p:nvCxnSpPr>
        <p:spPr bwMode="auto">
          <a:xfrm rot="5400000">
            <a:off x="6119864" y="1578652"/>
            <a:ext cx="0" cy="1800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nyíllal 12"/>
          <p:cNvCxnSpPr/>
          <p:nvPr/>
        </p:nvCxnSpPr>
        <p:spPr bwMode="auto">
          <a:xfrm rot="5400000">
            <a:off x="3347864" y="3155452"/>
            <a:ext cx="0" cy="1800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nyíllal 13"/>
          <p:cNvCxnSpPr/>
          <p:nvPr/>
        </p:nvCxnSpPr>
        <p:spPr bwMode="auto">
          <a:xfrm rot="5400000">
            <a:off x="6119864" y="3155451"/>
            <a:ext cx="0" cy="1800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2447864" y="2478652"/>
            <a:ext cx="90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gyenes összekötő 16"/>
          <p:cNvCxnSpPr/>
          <p:nvPr/>
        </p:nvCxnSpPr>
        <p:spPr bwMode="auto">
          <a:xfrm rot="-2700000">
            <a:off x="3158070" y="2021844"/>
            <a:ext cx="129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2447864" y="4055452"/>
            <a:ext cx="90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18"/>
          <p:cNvCxnSpPr/>
          <p:nvPr/>
        </p:nvCxnSpPr>
        <p:spPr bwMode="auto">
          <a:xfrm rot="2700000">
            <a:off x="3163340" y="4499020"/>
            <a:ext cx="126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20"/>
          <p:cNvCxnSpPr/>
          <p:nvPr/>
        </p:nvCxnSpPr>
        <p:spPr bwMode="auto">
          <a:xfrm rot="2700000">
            <a:off x="5048725" y="2047447"/>
            <a:ext cx="126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Egyenes összekötő 21"/>
          <p:cNvCxnSpPr/>
          <p:nvPr/>
        </p:nvCxnSpPr>
        <p:spPr bwMode="auto">
          <a:xfrm>
            <a:off x="6119864" y="2482589"/>
            <a:ext cx="792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gyenes összekötő 24"/>
          <p:cNvCxnSpPr/>
          <p:nvPr/>
        </p:nvCxnSpPr>
        <p:spPr bwMode="auto">
          <a:xfrm>
            <a:off x="6092200" y="4055452"/>
            <a:ext cx="792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rot="-2700000">
            <a:off x="5044387" y="4497489"/>
            <a:ext cx="126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zövegdoboz 14"/>
          <p:cNvSpPr txBox="1"/>
          <p:nvPr/>
        </p:nvSpPr>
        <p:spPr>
          <a:xfrm>
            <a:off x="2732264" y="1541191"/>
            <a:ext cx="665848" cy="47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703636"/>
                </a:solidFill>
              </a:rPr>
              <a:t>LC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2732762" y="3176909"/>
            <a:ext cx="665848" cy="47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703636"/>
                </a:solidFill>
              </a:rPr>
              <a:t>S</a:t>
            </a:r>
            <a:r>
              <a:rPr lang="hu-HU" b="1" dirty="0" smtClean="0">
                <a:solidFill>
                  <a:srgbClr val="703636"/>
                </a:solidFill>
              </a:rPr>
              <a:t>C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253403" y="3176909"/>
            <a:ext cx="665848" cy="47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703636"/>
                </a:solidFill>
              </a:rPr>
              <a:t>SP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6253403" y="1542652"/>
            <a:ext cx="665848" cy="47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703636"/>
                </a:solidFill>
              </a:rPr>
              <a:t>L</a:t>
            </a:r>
            <a:r>
              <a:rPr lang="hu-HU" b="1" dirty="0" smtClean="0">
                <a:solidFill>
                  <a:srgbClr val="703636"/>
                </a:solidFill>
              </a:rPr>
              <a:t>P</a:t>
            </a:r>
            <a:endParaRPr lang="hu-HU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21395</TotalTime>
  <Words>327</Words>
  <Application>Microsoft Office PowerPoint</Application>
  <PresentationFormat>Diavetítés a képernyőre (16:9 oldalarány)</PresentationFormat>
  <Paragraphs>43</Paragraphs>
  <Slides>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Times New Roman</vt:lpstr>
      <vt:lpstr>Alapértelmezett terv</vt:lpstr>
      <vt:lpstr>Értékpapírpiacok </vt:lpstr>
      <vt:lpstr>PowerPoint-bemutató</vt:lpstr>
      <vt:lpstr>Eladási opció (put)</vt:lpstr>
      <vt:lpstr>PowerPoint-bemutató</vt:lpstr>
      <vt:lpstr>Opciós pozíciók</vt:lpstr>
      <vt:lpstr>Az opciós „Oktogon”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449</cp:revision>
  <dcterms:created xsi:type="dcterms:W3CDTF">2002-09-12T08:02:34Z</dcterms:created>
  <dcterms:modified xsi:type="dcterms:W3CDTF">2020-06-04T22:27:58Z</dcterms:modified>
</cp:coreProperties>
</file>