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5" r:id="rId4"/>
    <p:sldId id="366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6" y="-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411509"/>
            <a:ext cx="8388424" cy="3213321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Az arbitrázs fogalma és fajtái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96" y="1275606"/>
            <a:ext cx="3456384" cy="3456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Az arbitrázs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sz="2400" dirty="0">
                <a:solidFill>
                  <a:srgbClr val="703636"/>
                </a:solidFill>
              </a:rPr>
              <a:t>Kockázatmentes nyereségszerzési lehetőséget jelent, melynek </a:t>
            </a:r>
            <a:r>
              <a:rPr lang="hu-HU" altLang="hu-HU" sz="2400" dirty="0" smtClean="0">
                <a:solidFill>
                  <a:srgbClr val="703636"/>
                </a:solidFill>
              </a:rPr>
              <a:t>alapja </a:t>
            </a:r>
            <a:r>
              <a:rPr lang="hu-HU" altLang="hu-HU" sz="2400" dirty="0">
                <a:solidFill>
                  <a:srgbClr val="703636"/>
                </a:solidFill>
              </a:rPr>
              <a:t>az árak, árfolyamok, kamatlábak „rendellenes” átmeneti </a:t>
            </a:r>
            <a:r>
              <a:rPr lang="hu-HU" altLang="hu-HU" sz="2400" dirty="0" smtClean="0">
                <a:solidFill>
                  <a:srgbClr val="703636"/>
                </a:solidFill>
              </a:rPr>
              <a:t>eltérése. Két fajtája van:</a:t>
            </a:r>
          </a:p>
          <a:p>
            <a:pPr>
              <a:buFontTx/>
              <a:buChar char="-"/>
            </a:pPr>
            <a:r>
              <a:rPr lang="hu-HU" altLang="hu-HU" sz="2400" b="1" dirty="0" smtClean="0">
                <a:solidFill>
                  <a:srgbClr val="703636"/>
                </a:solidFill>
              </a:rPr>
              <a:t>földrajzi</a:t>
            </a:r>
            <a:r>
              <a:rPr lang="hu-HU" altLang="hu-HU" sz="2400" dirty="0" smtClean="0">
                <a:solidFill>
                  <a:srgbClr val="703636"/>
                </a:solidFill>
              </a:rPr>
              <a:t>: az </a:t>
            </a:r>
            <a:r>
              <a:rPr lang="hu-HU" altLang="hu-HU" sz="2400" dirty="0" err="1" smtClean="0">
                <a:solidFill>
                  <a:srgbClr val="703636"/>
                </a:solidFill>
              </a:rPr>
              <a:t>arbitrazsőr</a:t>
            </a:r>
            <a:r>
              <a:rPr lang="hu-HU" altLang="hu-HU" sz="2400" dirty="0" smtClean="0">
                <a:solidFill>
                  <a:srgbClr val="703636"/>
                </a:solidFill>
              </a:rPr>
              <a:t> ott vesz, ahol olcsó és ott ad el, ahol drága</a:t>
            </a:r>
          </a:p>
          <a:p>
            <a:pPr>
              <a:buFontTx/>
              <a:buChar char="-"/>
            </a:pPr>
            <a:r>
              <a:rPr lang="hu-HU" altLang="hu-HU" sz="2400" b="1" dirty="0" smtClean="0">
                <a:solidFill>
                  <a:srgbClr val="703636"/>
                </a:solidFill>
              </a:rPr>
              <a:t>szintetikus</a:t>
            </a:r>
            <a:r>
              <a:rPr lang="hu-HU" altLang="hu-HU" sz="2400" dirty="0" smtClean="0">
                <a:solidFill>
                  <a:srgbClr val="703636"/>
                </a:solidFill>
              </a:rPr>
              <a:t>: olyan formában vesz, amilyen formában olcsó és olyan formában ad el, amilyen formában drága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Az arbitrázs azért kockázatmentes, mert a vétel és az eladás egy időpontban történik.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546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Szintetikus arbitrázs - példa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31590"/>
            <a:ext cx="8820472" cy="4179912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A devizapiacon az alábbi keresztárfolyamokkal találkozunk: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 GBP = 2 USD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 USD = 3 €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 GBP = 5 </a:t>
            </a:r>
            <a:r>
              <a:rPr lang="hu-HU" sz="2400" dirty="0">
                <a:solidFill>
                  <a:srgbClr val="703636"/>
                </a:solidFill>
              </a:rPr>
              <a:t>€ </a:t>
            </a:r>
            <a:endParaRPr lang="hu-HU" sz="24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Van-e lehetőség arbitrázsra, s ha igen, hogyan? </a:t>
            </a:r>
            <a:r>
              <a:rPr lang="hu-HU" sz="2400" smtClean="0">
                <a:solidFill>
                  <a:srgbClr val="703636"/>
                </a:solidFill>
              </a:rPr>
              <a:t>Igen, van:</a:t>
            </a:r>
            <a:endParaRPr lang="hu-HU" sz="2400" dirty="0" smtClean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 GBP                                            5 €   (</a:t>
            </a:r>
            <a:r>
              <a:rPr lang="hu-HU" sz="2400" i="1" dirty="0" smtClean="0">
                <a:solidFill>
                  <a:srgbClr val="703636"/>
                </a:solidFill>
              </a:rPr>
              <a:t>euro – font direkt konverzió)</a:t>
            </a:r>
            <a:endParaRPr lang="hu-HU" sz="2400" i="1" dirty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400" dirty="0" smtClean="0"/>
              <a:t>                                </a:t>
            </a:r>
            <a:r>
              <a:rPr lang="hu-HU" sz="2000" dirty="0" smtClean="0">
                <a:solidFill>
                  <a:srgbClr val="FF0000"/>
                </a:solidFill>
              </a:rPr>
              <a:t>+1 € nyereség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703636"/>
                </a:solidFill>
              </a:rPr>
              <a:t>1 </a:t>
            </a:r>
            <a:r>
              <a:rPr lang="hu-HU" sz="2400" dirty="0" smtClean="0">
                <a:solidFill>
                  <a:srgbClr val="703636"/>
                </a:solidFill>
              </a:rPr>
              <a:t>GBP               2 USD                  6 </a:t>
            </a:r>
            <a:r>
              <a:rPr lang="hu-HU" sz="2400" dirty="0">
                <a:solidFill>
                  <a:srgbClr val="703636"/>
                </a:solidFill>
              </a:rPr>
              <a:t>€   </a:t>
            </a:r>
            <a:r>
              <a:rPr lang="hu-HU" sz="2400" dirty="0" smtClean="0">
                <a:solidFill>
                  <a:srgbClr val="703636"/>
                </a:solidFill>
              </a:rPr>
              <a:t>(</a:t>
            </a:r>
            <a:r>
              <a:rPr lang="hu-HU" sz="2400" i="1" dirty="0" smtClean="0">
                <a:solidFill>
                  <a:srgbClr val="703636"/>
                </a:solidFill>
              </a:rPr>
              <a:t>font </a:t>
            </a:r>
            <a:r>
              <a:rPr lang="hu-HU" sz="2400" i="1" dirty="0">
                <a:solidFill>
                  <a:srgbClr val="703636"/>
                </a:solidFill>
              </a:rPr>
              <a:t>–</a:t>
            </a:r>
            <a:r>
              <a:rPr lang="hu-HU" sz="2400" dirty="0" smtClean="0">
                <a:solidFill>
                  <a:srgbClr val="703636"/>
                </a:solidFill>
              </a:rPr>
              <a:t> </a:t>
            </a:r>
            <a:r>
              <a:rPr lang="hu-HU" sz="2400" i="1" dirty="0" smtClean="0">
                <a:solidFill>
                  <a:srgbClr val="703636"/>
                </a:solidFill>
              </a:rPr>
              <a:t>euro indirekt konverzió)</a:t>
            </a:r>
            <a:endParaRPr lang="hu-HU" sz="2400" i="1" dirty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(Ez az ún. háromszög vagy </a:t>
            </a:r>
            <a:r>
              <a:rPr lang="hu-HU" sz="2400" dirty="0" err="1" smtClean="0">
                <a:solidFill>
                  <a:srgbClr val="703636"/>
                </a:solidFill>
              </a:rPr>
              <a:t>cross-currency</a:t>
            </a:r>
            <a:r>
              <a:rPr lang="hu-HU" sz="2400" dirty="0" smtClean="0">
                <a:solidFill>
                  <a:srgbClr val="703636"/>
                </a:solidFill>
              </a:rPr>
              <a:t> arbitrázs.)</a:t>
            </a:r>
            <a:endParaRPr lang="hu-HU" sz="2400" dirty="0">
              <a:solidFill>
                <a:srgbClr val="703636"/>
              </a:solidFill>
            </a:endParaRPr>
          </a:p>
        </p:txBody>
      </p:sp>
      <p:cxnSp>
        <p:nvCxnSpPr>
          <p:cNvPr id="5" name="Egyenes összekötő nyíllal 4"/>
          <p:cNvCxnSpPr/>
          <p:nvPr/>
        </p:nvCxnSpPr>
        <p:spPr bwMode="auto">
          <a:xfrm flipH="1">
            <a:off x="1475656" y="3579862"/>
            <a:ext cx="273630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 flipH="1">
            <a:off x="1475656" y="4443958"/>
            <a:ext cx="72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H="1">
            <a:off x="3491880" y="4443958"/>
            <a:ext cx="72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899592" y="3795886"/>
            <a:ext cx="0" cy="43204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Bal oldali kapcsos zárójel 14"/>
          <p:cNvSpPr/>
          <p:nvPr/>
        </p:nvSpPr>
        <p:spPr bwMode="auto">
          <a:xfrm>
            <a:off x="4355976" y="3687874"/>
            <a:ext cx="72008" cy="64807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15722</TotalTime>
  <Words>199</Words>
  <Application>Microsoft Office PowerPoint</Application>
  <PresentationFormat>Diavetítés a képernyőre (16:9 oldalarány)</PresentationFormat>
  <Paragraphs>29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Az arbitrázs</vt:lpstr>
      <vt:lpstr>Szintetikus arbitrázs - példa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329</cp:revision>
  <dcterms:created xsi:type="dcterms:W3CDTF">2002-09-12T08:02:34Z</dcterms:created>
  <dcterms:modified xsi:type="dcterms:W3CDTF">2020-05-05T14:30:18Z</dcterms:modified>
</cp:coreProperties>
</file>