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72" r:id="rId3"/>
    <p:sldId id="394" r:id="rId4"/>
    <p:sldId id="396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703636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429" autoAdjust="0"/>
  </p:normalViewPr>
  <p:slideViewPr>
    <p:cSldViewPr>
      <p:cViewPr varScale="1">
        <p:scale>
          <a:sx n="112" d="100"/>
          <a:sy n="112" d="100"/>
        </p:scale>
        <p:origin x="16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80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 kamatcsere ügylet     kialakítása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79662"/>
            <a:ext cx="3090215" cy="325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5900" y="205979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>
                <a:solidFill>
                  <a:srgbClr val="703636"/>
                </a:solidFill>
              </a:rPr>
              <a:t>Komparatív előnyök kihasználása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83568" y="1200152"/>
            <a:ext cx="3831282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hu-HU" altLang="hu-HU" sz="2400" dirty="0">
                <a:solidFill>
                  <a:srgbClr val="703636"/>
                </a:solidFill>
              </a:rPr>
              <a:t>Az A vállalat lebegő, a B vállalat fix kamatozású hitelt szeretne felvenni </a:t>
            </a:r>
            <a:r>
              <a:rPr lang="hu-HU" altLang="hu-HU" sz="2400" dirty="0" smtClean="0">
                <a:solidFill>
                  <a:srgbClr val="703636"/>
                </a:solidFill>
              </a:rPr>
              <a:t>  (</a:t>
            </a:r>
            <a:r>
              <a:rPr lang="hu-HU" altLang="hu-HU" sz="2400" dirty="0">
                <a:solidFill>
                  <a:srgbClr val="703636"/>
                </a:solidFill>
              </a:rPr>
              <a:t>pl. a várakozásaik miatt</a:t>
            </a:r>
            <a:r>
              <a:rPr lang="hu-HU" altLang="hu-HU" sz="2400" dirty="0" smtClean="0">
                <a:solidFill>
                  <a:srgbClr val="703636"/>
                </a:solidFill>
              </a:rPr>
              <a:t>).</a:t>
            </a:r>
          </a:p>
          <a:p>
            <a:pPr>
              <a:buFontTx/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Ezt </a:t>
            </a:r>
            <a:r>
              <a:rPr lang="hu-HU" altLang="hu-HU" sz="2400" dirty="0">
                <a:solidFill>
                  <a:srgbClr val="703636"/>
                </a:solidFill>
              </a:rPr>
              <a:t>a következő kamatlábak mellett tudják megtenni:</a:t>
            </a:r>
          </a:p>
        </p:txBody>
      </p:sp>
      <p:graphicFrame>
        <p:nvGraphicFramePr>
          <p:cNvPr id="161844" name="Group 52"/>
          <p:cNvGraphicFramePr>
            <a:graphicFrameLocks noGrp="1"/>
          </p:cNvGraphicFramePr>
          <p:nvPr>
            <p:ph sz="half" idx="2"/>
          </p:nvPr>
        </p:nvGraphicFramePr>
        <p:xfrm>
          <a:off x="4629152" y="1200152"/>
          <a:ext cx="3183731" cy="3394473"/>
        </p:xfrm>
        <a:graphic>
          <a:graphicData uri="http://schemas.openxmlformats.org/drawingml/2006/table">
            <a:tbl>
              <a:tblPr/>
              <a:tblGrid>
                <a:gridCol w="790575">
                  <a:extLst>
                    <a:ext uri="{9D8B030D-6E8A-4147-A177-3AD203B41FA5}">
                      <a16:colId xmlns:a16="http://schemas.microsoft.com/office/drawing/2014/main" val="2314320410"/>
                    </a:ext>
                  </a:extLst>
                </a:gridCol>
                <a:gridCol w="1193006">
                  <a:extLst>
                    <a:ext uri="{9D8B030D-6E8A-4147-A177-3AD203B41FA5}">
                      <a16:colId xmlns:a16="http://schemas.microsoft.com/office/drawing/2014/main" val="113384981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796337493"/>
                    </a:ext>
                  </a:extLst>
                </a:gridCol>
              </a:tblGrid>
              <a:tr h="113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00" marR="67500" marT="35100" marB="351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Fix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Lebegő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133592"/>
                  </a:ext>
                </a:extLst>
              </a:tr>
              <a:tr h="11322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67500" marR="67500" marT="35100" marB="351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10,00%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L+0,35%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304452"/>
                  </a:ext>
                </a:extLst>
              </a:tr>
              <a:tr h="113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67500" marR="67500" marT="35100" marB="351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11,15%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L+1,00%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63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1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8854"/>
            <a:ext cx="8229600" cy="85725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703636"/>
                </a:solidFill>
              </a:rPr>
              <a:t>Kamatcsere ügylet kialakítása</a:t>
            </a:r>
            <a:endParaRPr lang="hu-HU" sz="4000" b="1" dirty="0">
              <a:solidFill>
                <a:srgbClr val="703636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434356"/>
              </p:ext>
            </p:extLst>
          </p:nvPr>
        </p:nvGraphicFramePr>
        <p:xfrm>
          <a:off x="457200" y="1063231"/>
          <a:ext cx="8229600" cy="3953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190805316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934231328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val="3777305251"/>
                    </a:ext>
                  </a:extLst>
                </a:gridCol>
              </a:tblGrid>
              <a:tr h="428399"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Fix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636"/>
                          </a:solidFill>
                        </a:rPr>
                        <a:t>Eredő: L+0,35% − 0,25% = </a:t>
                      </a:r>
                      <a:r>
                        <a:rPr lang="hu-HU" b="1" dirty="0" smtClean="0">
                          <a:solidFill>
                            <a:srgbClr val="703636"/>
                          </a:solidFill>
                        </a:rPr>
                        <a:t>L+0,1%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Lebegő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604516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pPr algn="ctr"/>
                      <a:r>
                        <a:rPr lang="hu-HU" smtClean="0">
                          <a:solidFill>
                            <a:srgbClr val="703636"/>
                          </a:solidFill>
                        </a:rPr>
                        <a:t>10 %</a:t>
                      </a:r>
                      <a:endParaRPr lang="hu-HU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„A” vállalat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1000411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8252266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4498917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9713372"/>
                  </a:ext>
                </a:extLst>
              </a:tr>
              <a:tr h="74989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„B” vállalat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mtClean="0">
                          <a:solidFill>
                            <a:srgbClr val="703636"/>
                          </a:solidFill>
                        </a:rPr>
                        <a:t>L + 1 %</a:t>
                      </a:r>
                      <a:endParaRPr lang="hu-HU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607229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703636"/>
                          </a:solidFill>
                        </a:rPr>
                        <a:t>Eredő:</a:t>
                      </a:r>
                      <a:r>
                        <a:rPr lang="hu-HU" baseline="0" dirty="0" smtClean="0">
                          <a:solidFill>
                            <a:srgbClr val="703636"/>
                          </a:solidFill>
                        </a:rPr>
                        <a:t> 11,15% </a:t>
                      </a:r>
                      <a:r>
                        <a:rPr lang="hu-HU" dirty="0" smtClean="0">
                          <a:solidFill>
                            <a:srgbClr val="703636"/>
                          </a:solidFill>
                        </a:rPr>
                        <a:t>− 0,25% = </a:t>
                      </a:r>
                      <a:r>
                        <a:rPr lang="hu-HU" b="1" dirty="0" smtClean="0">
                          <a:solidFill>
                            <a:srgbClr val="703636"/>
                          </a:solidFill>
                        </a:rPr>
                        <a:t>10,9%</a:t>
                      </a:r>
                      <a:endParaRPr lang="hu-HU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9889619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 bwMode="auto">
          <a:xfrm>
            <a:off x="3851920" y="1565561"/>
            <a:ext cx="1656184" cy="432048"/>
          </a:xfrm>
          <a:prstGeom prst="rect">
            <a:avLst/>
          </a:prstGeom>
          <a:solidFill>
            <a:schemeClr val="accent1">
              <a:alpha val="2100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églalap 5"/>
          <p:cNvSpPr/>
          <p:nvPr/>
        </p:nvSpPr>
        <p:spPr bwMode="auto">
          <a:xfrm>
            <a:off x="3851920" y="3826388"/>
            <a:ext cx="1656184" cy="473554"/>
          </a:xfrm>
          <a:prstGeom prst="rect">
            <a:avLst/>
          </a:prstGeom>
          <a:solidFill>
            <a:schemeClr val="accent1">
              <a:alpha val="2100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Egyenes összekötő nyíllal 8"/>
          <p:cNvCxnSpPr/>
          <p:nvPr/>
        </p:nvCxnSpPr>
        <p:spPr bwMode="auto">
          <a:xfrm flipH="1">
            <a:off x="2123728" y="1781585"/>
            <a:ext cx="144016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H="1">
            <a:off x="5796136" y="4063165"/>
            <a:ext cx="115212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nyíllal 13"/>
          <p:cNvCxnSpPr/>
          <p:nvPr/>
        </p:nvCxnSpPr>
        <p:spPr bwMode="auto">
          <a:xfrm flipV="1">
            <a:off x="4211960" y="2124000"/>
            <a:ext cx="0" cy="15278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5220072" y="2119967"/>
            <a:ext cx="0" cy="15319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zövegdoboz 18"/>
          <p:cNvSpPr txBox="1"/>
          <p:nvPr/>
        </p:nvSpPr>
        <p:spPr>
          <a:xfrm>
            <a:off x="3165951" y="271596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 smtClean="0">
                <a:solidFill>
                  <a:srgbClr val="703636"/>
                </a:solidFill>
              </a:rPr>
              <a:t>9,9%</a:t>
            </a:r>
            <a:endParaRPr lang="hu-HU" sz="1800" b="1" dirty="0">
              <a:solidFill>
                <a:srgbClr val="703636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436096" y="271596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>
                <a:solidFill>
                  <a:srgbClr val="703636"/>
                </a:solidFill>
              </a:rPr>
              <a:t> </a:t>
            </a:r>
            <a:r>
              <a:rPr lang="hu-HU" sz="1800" dirty="0" smtClean="0">
                <a:solidFill>
                  <a:srgbClr val="703636"/>
                </a:solidFill>
              </a:rPr>
              <a:t>  </a:t>
            </a:r>
            <a:r>
              <a:rPr lang="hu-HU" sz="1800" b="1" dirty="0" smtClean="0">
                <a:solidFill>
                  <a:srgbClr val="703636"/>
                </a:solidFill>
              </a:rPr>
              <a:t>L</a:t>
            </a:r>
            <a:endParaRPr lang="hu-HU" sz="1800" b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76091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19970</TotalTime>
  <Words>132</Words>
  <Application>Microsoft Office PowerPoint</Application>
  <PresentationFormat>Diavetítés a képernyőre (16:9 oldalarány)</PresentationFormat>
  <Paragraphs>37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Komparatív előnyök kihasználása</vt:lpstr>
      <vt:lpstr>Kamatcsere ügylet kialakítása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418</cp:revision>
  <dcterms:created xsi:type="dcterms:W3CDTF">2002-09-12T08:02:34Z</dcterms:created>
  <dcterms:modified xsi:type="dcterms:W3CDTF">2020-05-31T14:46:34Z</dcterms:modified>
</cp:coreProperties>
</file>