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72" r:id="rId3"/>
    <p:sldId id="391" r:id="rId4"/>
    <p:sldId id="392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703636"/>
    <a:srgbClr val="F4B5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2429" autoAdjust="0"/>
  </p:normalViewPr>
  <p:slideViewPr>
    <p:cSldViewPr>
      <p:cViewPr>
        <p:scale>
          <a:sx n="96" d="100"/>
          <a:sy n="96" d="100"/>
        </p:scale>
        <p:origin x="618" y="6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79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200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4. fejezet  </a:t>
            </a:r>
            <a:r>
              <a:rPr lang="hu-HU" altLang="hu-HU" sz="2400" b="1" dirty="0">
                <a:solidFill>
                  <a:srgbClr val="703636"/>
                </a:solidFill>
              </a:rPr>
              <a:t>Származtatott ügyletek és piacaik: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a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határidős</a:t>
            </a:r>
            <a:r>
              <a:rPr lang="hu-HU" altLang="hu-HU" sz="2400" b="1" dirty="0">
                <a:solidFill>
                  <a:srgbClr val="703636"/>
                </a:solidFill>
              </a:rPr>
              <a:t>, a csere-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 </a:t>
            </a:r>
            <a:r>
              <a:rPr lang="hu-HU" altLang="hu-HU" sz="2400" b="1" dirty="0">
                <a:solidFill>
                  <a:srgbClr val="703636"/>
                </a:solidFill>
              </a:rPr>
              <a:t>az opciós ügyletek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403648" y="339502"/>
            <a:ext cx="6552728" cy="1224136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400" b="1" dirty="0" smtClean="0">
                <a:solidFill>
                  <a:srgbClr val="703636"/>
                </a:solidFill>
              </a:rPr>
              <a:t>Egy kamatcsere ügylet cash flow-ja</a:t>
            </a:r>
            <a:endParaRPr lang="hu-HU" sz="44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031" y="1940201"/>
            <a:ext cx="4139961" cy="311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01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5900" y="205979"/>
            <a:ext cx="61722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smtClean="0">
                <a:solidFill>
                  <a:srgbClr val="703636"/>
                </a:solidFill>
              </a:rPr>
              <a:t>Egy kamatcsereügylet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04" y="1200152"/>
            <a:ext cx="8856984" cy="33944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hu-HU" altLang="hu-HU" sz="2800" dirty="0" smtClean="0">
                <a:solidFill>
                  <a:srgbClr val="703636"/>
                </a:solidFill>
              </a:rPr>
              <a:t>Az A vállalat 100 000 </a:t>
            </a:r>
            <a:r>
              <a:rPr lang="en-US" altLang="hu-HU" sz="2800" dirty="0" smtClean="0">
                <a:solidFill>
                  <a:srgbClr val="703636"/>
                </a:solidFill>
                <a:cs typeface="Times New Roman" panose="02020603050405020304" pitchFamily="18" charset="0"/>
              </a:rPr>
              <a:t>$</a:t>
            </a:r>
            <a:r>
              <a:rPr lang="hu-HU" altLang="hu-HU" sz="2800" dirty="0" smtClean="0">
                <a:solidFill>
                  <a:srgbClr val="703636"/>
                </a:solidFill>
                <a:cs typeface="Times New Roman" panose="02020603050405020304" pitchFamily="18" charset="0"/>
              </a:rPr>
              <a:t> nagyságú hitelre kamatcsereügyletet köt, amelynek keretében LIBOR-t fizet és évi 9,90% fix kamatot kap 4 féléven keresztül. </a:t>
            </a:r>
            <a:endParaRPr lang="hu-HU" altLang="hu-HU" sz="2800" dirty="0" smtClean="0">
              <a:solidFill>
                <a:srgbClr val="703636"/>
              </a:solidFill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hu-HU" altLang="hu-HU" sz="2800" dirty="0" smtClean="0">
                <a:solidFill>
                  <a:srgbClr val="703636"/>
                </a:solidFill>
                <a:cs typeface="Times New Roman" panose="02020603050405020304" pitchFamily="18" charset="0"/>
              </a:rPr>
              <a:t>Az </a:t>
            </a:r>
            <a:r>
              <a:rPr lang="hu-HU" altLang="hu-HU" sz="2800" dirty="0" smtClean="0">
                <a:solidFill>
                  <a:srgbClr val="703636"/>
                </a:solidFill>
                <a:cs typeface="Times New Roman" panose="02020603050405020304" pitchFamily="18" charset="0"/>
              </a:rPr>
              <a:t>egyes félévek végén fizetendő kamat összege az adott félév eleji LIBOR értékétől függ, így mindig csak a soron következő időszak </a:t>
            </a:r>
            <a:r>
              <a:rPr lang="hu-HU" altLang="hu-HU" sz="2800" dirty="0" err="1" smtClean="0">
                <a:solidFill>
                  <a:srgbClr val="703636"/>
                </a:solidFill>
                <a:cs typeface="Times New Roman" panose="02020603050405020304" pitchFamily="18" charset="0"/>
              </a:rPr>
              <a:t>kamatterhét</a:t>
            </a:r>
            <a:r>
              <a:rPr lang="hu-HU" altLang="hu-HU" sz="2800" dirty="0" smtClean="0">
                <a:solidFill>
                  <a:srgbClr val="703636"/>
                </a:solidFill>
                <a:cs typeface="Times New Roman" panose="02020603050405020304" pitchFamily="18" charset="0"/>
              </a:rPr>
              <a:t> ismeri előre, a másik oldalon viszont az összes időszakra tudja, hogy mekkora kamatot kap majd.</a:t>
            </a:r>
            <a:endParaRPr lang="en-US" altLang="hu-HU" sz="2800" dirty="0" smtClean="0">
              <a:solidFill>
                <a:srgbClr val="703636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3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4714" y="123231"/>
            <a:ext cx="7334572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>
                <a:solidFill>
                  <a:srgbClr val="703636"/>
                </a:solidFill>
              </a:rPr>
              <a:t>A pénzmozgások egy lehetséges realizációja</a:t>
            </a:r>
          </a:p>
        </p:txBody>
      </p:sp>
      <p:sp>
        <p:nvSpPr>
          <p:cNvPr id="158750" name="Rectangle 30"/>
          <p:cNvSpPr>
            <a:spLocks noChangeArrowheads="1"/>
          </p:cNvSpPr>
          <p:nvPr/>
        </p:nvSpPr>
        <p:spPr bwMode="auto">
          <a:xfrm>
            <a:off x="6423424" y="3946924"/>
            <a:ext cx="1234678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 b="1">
                <a:solidFill>
                  <a:srgbClr val="703636"/>
                </a:solidFill>
              </a:rPr>
              <a:t>-175</a:t>
            </a:r>
          </a:p>
        </p:txBody>
      </p:sp>
      <p:sp>
        <p:nvSpPr>
          <p:cNvPr id="4100" name="Rectangle 29"/>
          <p:cNvSpPr>
            <a:spLocks noChangeArrowheads="1"/>
          </p:cNvSpPr>
          <p:nvPr/>
        </p:nvSpPr>
        <p:spPr bwMode="auto">
          <a:xfrm>
            <a:off x="5188744" y="3946924"/>
            <a:ext cx="1234679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4950</a:t>
            </a:r>
          </a:p>
        </p:txBody>
      </p:sp>
      <p:sp>
        <p:nvSpPr>
          <p:cNvPr id="158748" name="Rectangle 28"/>
          <p:cNvSpPr>
            <a:spLocks noChangeArrowheads="1"/>
          </p:cNvSpPr>
          <p:nvPr/>
        </p:nvSpPr>
        <p:spPr bwMode="auto">
          <a:xfrm>
            <a:off x="3955256" y="3946924"/>
            <a:ext cx="1233488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-5125</a:t>
            </a:r>
          </a:p>
        </p:txBody>
      </p:sp>
      <p:sp>
        <p:nvSpPr>
          <p:cNvPr id="158747" name="Rectangle 27"/>
          <p:cNvSpPr>
            <a:spLocks noChangeArrowheads="1"/>
          </p:cNvSpPr>
          <p:nvPr/>
        </p:nvSpPr>
        <p:spPr bwMode="auto">
          <a:xfrm>
            <a:off x="2720580" y="3946924"/>
            <a:ext cx="1234678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10,25%</a:t>
            </a:r>
          </a:p>
        </p:txBody>
      </p:sp>
      <p:sp>
        <p:nvSpPr>
          <p:cNvPr id="4103" name="Rectangle 26"/>
          <p:cNvSpPr>
            <a:spLocks noChangeArrowheads="1"/>
          </p:cNvSpPr>
          <p:nvPr/>
        </p:nvSpPr>
        <p:spPr bwMode="auto">
          <a:xfrm>
            <a:off x="1485900" y="3946924"/>
            <a:ext cx="1234679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4.</a:t>
            </a:r>
          </a:p>
        </p:txBody>
      </p:sp>
      <p:sp>
        <p:nvSpPr>
          <p:cNvPr id="158745" name="Rectangle 25"/>
          <p:cNvSpPr>
            <a:spLocks noChangeArrowheads="1"/>
          </p:cNvSpPr>
          <p:nvPr/>
        </p:nvSpPr>
        <p:spPr bwMode="auto">
          <a:xfrm>
            <a:off x="6423424" y="3268268"/>
            <a:ext cx="1234678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 b="1">
                <a:solidFill>
                  <a:srgbClr val="703636"/>
                </a:solidFill>
              </a:rPr>
              <a:t>-300</a:t>
            </a:r>
          </a:p>
        </p:txBody>
      </p:sp>
      <p:sp>
        <p:nvSpPr>
          <p:cNvPr id="4105" name="Rectangle 24"/>
          <p:cNvSpPr>
            <a:spLocks noChangeArrowheads="1"/>
          </p:cNvSpPr>
          <p:nvPr/>
        </p:nvSpPr>
        <p:spPr bwMode="auto">
          <a:xfrm>
            <a:off x="5188744" y="3268268"/>
            <a:ext cx="1234679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4950</a:t>
            </a:r>
          </a:p>
        </p:txBody>
      </p:sp>
      <p:sp>
        <p:nvSpPr>
          <p:cNvPr id="158743" name="Rectangle 23"/>
          <p:cNvSpPr>
            <a:spLocks noChangeArrowheads="1"/>
          </p:cNvSpPr>
          <p:nvPr/>
        </p:nvSpPr>
        <p:spPr bwMode="auto">
          <a:xfrm>
            <a:off x="3955256" y="3268268"/>
            <a:ext cx="1233488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-5250</a:t>
            </a:r>
          </a:p>
        </p:txBody>
      </p:sp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2720580" y="3268268"/>
            <a:ext cx="1234678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10,50%</a:t>
            </a:r>
          </a:p>
        </p:txBody>
      </p:sp>
      <p:sp>
        <p:nvSpPr>
          <p:cNvPr id="4108" name="Rectangle 21"/>
          <p:cNvSpPr>
            <a:spLocks noChangeArrowheads="1"/>
          </p:cNvSpPr>
          <p:nvPr/>
        </p:nvSpPr>
        <p:spPr bwMode="auto">
          <a:xfrm>
            <a:off x="1485900" y="3268268"/>
            <a:ext cx="1234679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3.</a:t>
            </a:r>
          </a:p>
        </p:txBody>
      </p:sp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6423424" y="2588421"/>
            <a:ext cx="1234678" cy="679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 b="1">
                <a:solidFill>
                  <a:srgbClr val="703636"/>
                </a:solidFill>
              </a:rPr>
              <a:t>200</a:t>
            </a:r>
          </a:p>
        </p:txBody>
      </p:sp>
      <p:sp>
        <p:nvSpPr>
          <p:cNvPr id="4110" name="Rectangle 19"/>
          <p:cNvSpPr>
            <a:spLocks noChangeArrowheads="1"/>
          </p:cNvSpPr>
          <p:nvPr/>
        </p:nvSpPr>
        <p:spPr bwMode="auto">
          <a:xfrm>
            <a:off x="5188744" y="2588421"/>
            <a:ext cx="1234679" cy="679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4950</a:t>
            </a:r>
          </a:p>
        </p:txBody>
      </p:sp>
      <p:sp>
        <p:nvSpPr>
          <p:cNvPr id="158738" name="Rectangle 18"/>
          <p:cNvSpPr>
            <a:spLocks noChangeArrowheads="1"/>
          </p:cNvSpPr>
          <p:nvPr/>
        </p:nvSpPr>
        <p:spPr bwMode="auto">
          <a:xfrm>
            <a:off x="3955256" y="2588421"/>
            <a:ext cx="1233488" cy="679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-4750</a:t>
            </a:r>
          </a:p>
        </p:txBody>
      </p:sp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2720580" y="2588421"/>
            <a:ext cx="1234678" cy="679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9,50%</a:t>
            </a:r>
          </a:p>
        </p:txBody>
      </p:sp>
      <p:sp>
        <p:nvSpPr>
          <p:cNvPr id="4113" name="Rectangle 16"/>
          <p:cNvSpPr>
            <a:spLocks noChangeArrowheads="1"/>
          </p:cNvSpPr>
          <p:nvPr/>
        </p:nvSpPr>
        <p:spPr bwMode="auto">
          <a:xfrm>
            <a:off x="1485900" y="2588421"/>
            <a:ext cx="1234679" cy="679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2.</a:t>
            </a:r>
          </a:p>
        </p:txBody>
      </p:sp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6423424" y="1909765"/>
            <a:ext cx="1234678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 b="1">
                <a:solidFill>
                  <a:srgbClr val="703636"/>
                </a:solidFill>
              </a:rPr>
              <a:t>325</a:t>
            </a:r>
          </a:p>
        </p:txBody>
      </p:sp>
      <p:sp>
        <p:nvSpPr>
          <p:cNvPr id="4115" name="Rectangle 14"/>
          <p:cNvSpPr>
            <a:spLocks noChangeArrowheads="1"/>
          </p:cNvSpPr>
          <p:nvPr/>
        </p:nvSpPr>
        <p:spPr bwMode="auto">
          <a:xfrm>
            <a:off x="5188744" y="1909765"/>
            <a:ext cx="1234679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4950</a:t>
            </a:r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3955256" y="1909765"/>
            <a:ext cx="1233488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-4625</a:t>
            </a:r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2720580" y="1909765"/>
            <a:ext cx="1234678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9,25%</a:t>
            </a:r>
          </a:p>
        </p:txBody>
      </p:sp>
      <p:sp>
        <p:nvSpPr>
          <p:cNvPr id="4118" name="Rectangle 11"/>
          <p:cNvSpPr>
            <a:spLocks noChangeArrowheads="1"/>
          </p:cNvSpPr>
          <p:nvPr/>
        </p:nvSpPr>
        <p:spPr bwMode="auto">
          <a:xfrm>
            <a:off x="1485900" y="1909765"/>
            <a:ext cx="1234679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1.</a:t>
            </a:r>
          </a:p>
        </p:txBody>
      </p:sp>
      <p:sp>
        <p:nvSpPr>
          <p:cNvPr id="4119" name="Rectangle 10"/>
          <p:cNvSpPr>
            <a:spLocks noChangeArrowheads="1"/>
          </p:cNvSpPr>
          <p:nvPr/>
        </p:nvSpPr>
        <p:spPr bwMode="auto">
          <a:xfrm>
            <a:off x="6423424" y="1200150"/>
            <a:ext cx="1234678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Eredő CF</a:t>
            </a:r>
          </a:p>
        </p:txBody>
      </p:sp>
      <p:sp>
        <p:nvSpPr>
          <p:cNvPr id="4120" name="Rectangle 9"/>
          <p:cNvSpPr>
            <a:spLocks noChangeArrowheads="1"/>
          </p:cNvSpPr>
          <p:nvPr/>
        </p:nvSpPr>
        <p:spPr bwMode="auto">
          <a:xfrm>
            <a:off x="5188744" y="1200150"/>
            <a:ext cx="1234679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Fix kamat</a:t>
            </a:r>
          </a:p>
        </p:txBody>
      </p:sp>
      <p:sp>
        <p:nvSpPr>
          <p:cNvPr id="4121" name="Rectangle 8"/>
          <p:cNvSpPr>
            <a:spLocks noChangeArrowheads="1"/>
          </p:cNvSpPr>
          <p:nvPr/>
        </p:nvSpPr>
        <p:spPr bwMode="auto">
          <a:xfrm>
            <a:off x="3955256" y="1200150"/>
            <a:ext cx="1233488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Lebegő kamat</a:t>
            </a:r>
          </a:p>
        </p:txBody>
      </p:sp>
      <p:sp>
        <p:nvSpPr>
          <p:cNvPr id="4122" name="Rectangle 7"/>
          <p:cNvSpPr>
            <a:spLocks noChangeArrowheads="1"/>
          </p:cNvSpPr>
          <p:nvPr/>
        </p:nvSpPr>
        <p:spPr bwMode="auto">
          <a:xfrm>
            <a:off x="2720580" y="1200150"/>
            <a:ext cx="1234678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LIBOR (p.a.)</a:t>
            </a:r>
          </a:p>
        </p:txBody>
      </p:sp>
      <p:sp>
        <p:nvSpPr>
          <p:cNvPr id="4123" name="Rectangle 6"/>
          <p:cNvSpPr>
            <a:spLocks noChangeArrowheads="1"/>
          </p:cNvSpPr>
          <p:nvPr/>
        </p:nvSpPr>
        <p:spPr bwMode="auto">
          <a:xfrm>
            <a:off x="1485900" y="1200150"/>
            <a:ext cx="1234679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100">
                <a:solidFill>
                  <a:srgbClr val="703636"/>
                </a:solidFill>
              </a:rPr>
              <a:t>Félév</a:t>
            </a:r>
          </a:p>
        </p:txBody>
      </p:sp>
      <p:sp>
        <p:nvSpPr>
          <p:cNvPr id="4124" name="Line 31"/>
          <p:cNvSpPr>
            <a:spLocks noChangeShapeType="1"/>
          </p:cNvSpPr>
          <p:nvPr/>
        </p:nvSpPr>
        <p:spPr bwMode="auto">
          <a:xfrm>
            <a:off x="1485900" y="120015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4125" name="Line 36"/>
          <p:cNvSpPr>
            <a:spLocks noChangeShapeType="1"/>
          </p:cNvSpPr>
          <p:nvPr/>
        </p:nvSpPr>
        <p:spPr bwMode="auto">
          <a:xfrm>
            <a:off x="1485900" y="4625579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4126" name="Line 37"/>
          <p:cNvSpPr>
            <a:spLocks noChangeShapeType="1"/>
          </p:cNvSpPr>
          <p:nvPr/>
        </p:nvSpPr>
        <p:spPr bwMode="auto">
          <a:xfrm>
            <a:off x="1485900" y="1200150"/>
            <a:ext cx="0" cy="7096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4127" name="Line 42"/>
          <p:cNvSpPr>
            <a:spLocks noChangeShapeType="1"/>
          </p:cNvSpPr>
          <p:nvPr/>
        </p:nvSpPr>
        <p:spPr bwMode="auto">
          <a:xfrm>
            <a:off x="7658100" y="1200150"/>
            <a:ext cx="0" cy="7096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4128" name="Line 49"/>
          <p:cNvSpPr>
            <a:spLocks noChangeShapeType="1"/>
          </p:cNvSpPr>
          <p:nvPr/>
        </p:nvSpPr>
        <p:spPr bwMode="auto">
          <a:xfrm>
            <a:off x="1485900" y="1909765"/>
            <a:ext cx="0" cy="678656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4129" name="Line 57"/>
          <p:cNvSpPr>
            <a:spLocks noChangeShapeType="1"/>
          </p:cNvSpPr>
          <p:nvPr/>
        </p:nvSpPr>
        <p:spPr bwMode="auto">
          <a:xfrm>
            <a:off x="7658100" y="1909765"/>
            <a:ext cx="0" cy="678656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4130" name="Line 59"/>
          <p:cNvSpPr>
            <a:spLocks noChangeShapeType="1"/>
          </p:cNvSpPr>
          <p:nvPr/>
        </p:nvSpPr>
        <p:spPr bwMode="auto">
          <a:xfrm>
            <a:off x="1485900" y="2588421"/>
            <a:ext cx="0" cy="67984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4131" name="Line 67"/>
          <p:cNvSpPr>
            <a:spLocks noChangeShapeType="1"/>
          </p:cNvSpPr>
          <p:nvPr/>
        </p:nvSpPr>
        <p:spPr bwMode="auto">
          <a:xfrm>
            <a:off x="7658100" y="2588421"/>
            <a:ext cx="0" cy="67984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4132" name="Line 69"/>
          <p:cNvSpPr>
            <a:spLocks noChangeShapeType="1"/>
          </p:cNvSpPr>
          <p:nvPr/>
        </p:nvSpPr>
        <p:spPr bwMode="auto">
          <a:xfrm>
            <a:off x="1485900" y="3268268"/>
            <a:ext cx="0" cy="678656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4133" name="Line 77"/>
          <p:cNvSpPr>
            <a:spLocks noChangeShapeType="1"/>
          </p:cNvSpPr>
          <p:nvPr/>
        </p:nvSpPr>
        <p:spPr bwMode="auto">
          <a:xfrm>
            <a:off x="7658100" y="3268268"/>
            <a:ext cx="0" cy="678656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4134" name="Line 79"/>
          <p:cNvSpPr>
            <a:spLocks noChangeShapeType="1"/>
          </p:cNvSpPr>
          <p:nvPr/>
        </p:nvSpPr>
        <p:spPr bwMode="auto">
          <a:xfrm>
            <a:off x="1485900" y="3946924"/>
            <a:ext cx="0" cy="678656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4135" name="Line 87"/>
          <p:cNvSpPr>
            <a:spLocks noChangeShapeType="1"/>
          </p:cNvSpPr>
          <p:nvPr/>
        </p:nvSpPr>
        <p:spPr bwMode="auto">
          <a:xfrm>
            <a:off x="7658100" y="3946924"/>
            <a:ext cx="0" cy="678656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4136" name="Line 105"/>
          <p:cNvSpPr>
            <a:spLocks noChangeShapeType="1"/>
          </p:cNvSpPr>
          <p:nvPr/>
        </p:nvSpPr>
        <p:spPr bwMode="auto">
          <a:xfrm>
            <a:off x="1485900" y="1909763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</p:spTree>
    <p:extLst>
      <p:ext uri="{BB962C8B-B14F-4D97-AF65-F5344CB8AC3E}">
        <p14:creationId xmlns:p14="http://schemas.microsoft.com/office/powerpoint/2010/main" val="409092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8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8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8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8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8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8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8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8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8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8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8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8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8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8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8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20217</TotalTime>
  <Words>166</Words>
  <Application>Microsoft Office PowerPoint</Application>
  <PresentationFormat>Diavetítés a képernyőre (16:9 oldalarány)</PresentationFormat>
  <Paragraphs>44</Paragraphs>
  <Slides>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6" baseType="lpstr">
      <vt:lpstr>Times New Roman</vt:lpstr>
      <vt:lpstr>Alapértelmezett terv</vt:lpstr>
      <vt:lpstr>Értékpapírpiacok </vt:lpstr>
      <vt:lpstr>PowerPoint-bemutató</vt:lpstr>
      <vt:lpstr>Egy kamatcsereügylet</vt:lpstr>
      <vt:lpstr>A pénzmozgások egy lehetséges realizációja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413</cp:revision>
  <dcterms:created xsi:type="dcterms:W3CDTF">2002-09-12T08:02:34Z</dcterms:created>
  <dcterms:modified xsi:type="dcterms:W3CDTF">2020-05-29T13:50:06Z</dcterms:modified>
</cp:coreProperties>
</file>