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76" r:id="rId2"/>
    <p:sldId id="372" r:id="rId3"/>
    <p:sldId id="387" r:id="rId4"/>
    <p:sldId id="388" r:id="rId5"/>
    <p:sldId id="389" r:id="rId6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703636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 varScale="1">
        <p:scale>
          <a:sx n="112" d="100"/>
          <a:sy n="112" d="100"/>
        </p:scale>
        <p:origin x="16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38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473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12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4" y="483518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határidős pozíció értéke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851" y="2139702"/>
            <a:ext cx="3182321" cy="209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178707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>
                <a:solidFill>
                  <a:srgbClr val="703636"/>
                </a:solidFill>
              </a:rPr>
              <a:t>A határidős pozíció értéke (példa)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35957"/>
            <a:ext cx="8280920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hu-HU" altLang="hu-HU" sz="1800" b="1" dirty="0">
                <a:solidFill>
                  <a:srgbClr val="703636"/>
                </a:solidFill>
              </a:rPr>
              <a:t>A határidős ügylet megkötésének pillanatában a pozíció értéke mindkét fél számára zérus</a:t>
            </a:r>
            <a:r>
              <a:rPr lang="hu-HU" altLang="hu-HU" sz="1800" dirty="0">
                <a:solidFill>
                  <a:srgbClr val="703636"/>
                </a:solidFill>
              </a:rPr>
              <a:t>: olyan árfolyamot kerestek, hogy egyik félnek se kelljen </a:t>
            </a:r>
            <a:r>
              <a:rPr lang="hu-HU" altLang="hu-HU" sz="1800" dirty="0" smtClean="0">
                <a:solidFill>
                  <a:srgbClr val="703636"/>
                </a:solidFill>
              </a:rPr>
              <a:t>fizetni az ügylet megkötésekor.</a:t>
            </a:r>
            <a:endParaRPr lang="hu-HU" altLang="hu-HU" sz="1800" dirty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Ezt követően azonban a pozíció értéke pozitív vagy negatív lesz, ahogy változik az árfolyam.</a:t>
            </a:r>
          </a:p>
          <a:p>
            <a:pPr marL="0" indent="0">
              <a:buNone/>
            </a:pPr>
            <a:r>
              <a:rPr lang="hu-HU" altLang="hu-HU" sz="1800" u="sng" dirty="0">
                <a:solidFill>
                  <a:srgbClr val="703636"/>
                </a:solidFill>
              </a:rPr>
              <a:t>Példa:</a:t>
            </a: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Legyen T=1 és 1+r =1,25. Reggel az árfolyam: S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0</a:t>
            </a:r>
            <a:r>
              <a:rPr lang="hu-HU" altLang="hu-HU" sz="1800" dirty="0">
                <a:solidFill>
                  <a:srgbClr val="703636"/>
                </a:solidFill>
              </a:rPr>
              <a:t>=96 és az ennek megfelelő határidős árfolyam: F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0</a:t>
            </a:r>
            <a:r>
              <a:rPr lang="hu-HU" altLang="hu-HU" sz="1800" dirty="0">
                <a:solidFill>
                  <a:srgbClr val="703636"/>
                </a:solidFill>
              </a:rPr>
              <a:t>=96∙1,25=120. Ezen az árfolyamon 1 éves határidős vásárlási (LF) ügyletet kötöttünk.</a:t>
            </a: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Két órával később az azonnali árfolyam S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1</a:t>
            </a:r>
            <a:r>
              <a:rPr lang="hu-HU" altLang="hu-HU" sz="1800" dirty="0">
                <a:solidFill>
                  <a:srgbClr val="703636"/>
                </a:solidFill>
              </a:rPr>
              <a:t>=100 és a határidős árfolyam ezzel összhangban F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1</a:t>
            </a:r>
            <a:r>
              <a:rPr lang="hu-HU" altLang="hu-HU" sz="1800" dirty="0">
                <a:solidFill>
                  <a:srgbClr val="703636"/>
                </a:solidFill>
              </a:rPr>
              <a:t>=100 ∙1,25=125. Mennyit ér a </a:t>
            </a:r>
            <a:r>
              <a:rPr lang="hu-HU" altLang="hu-HU" sz="1800" dirty="0" err="1">
                <a:solidFill>
                  <a:srgbClr val="703636"/>
                </a:solidFill>
              </a:rPr>
              <a:t>pozíciónk</a:t>
            </a:r>
            <a:r>
              <a:rPr lang="hu-HU" altLang="hu-HU" sz="1800" dirty="0">
                <a:solidFill>
                  <a:srgbClr val="703636"/>
                </a:solidFill>
              </a:rPr>
              <a:t> ekkor?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43000" y="2237075"/>
            <a:ext cx="136383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/>
          </a:p>
        </p:txBody>
      </p:sp>
    </p:spTree>
    <p:extLst>
      <p:ext uri="{BB962C8B-B14F-4D97-AF65-F5344CB8AC3E}">
        <p14:creationId xmlns:p14="http://schemas.microsoft.com/office/powerpoint/2010/main" val="19989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178707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>
                <a:solidFill>
                  <a:srgbClr val="703636"/>
                </a:solidFill>
              </a:rPr>
              <a:t>A határidős pozíció értéke (példa)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35957"/>
            <a:ext cx="8280920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hu-HU" altLang="hu-HU" sz="1800" b="1" dirty="0">
                <a:solidFill>
                  <a:srgbClr val="703636"/>
                </a:solidFill>
              </a:rPr>
              <a:t>A határidős ügylet megkötésének pillanatában a pozíció értéke mindkét fél számára zérus</a:t>
            </a:r>
            <a:r>
              <a:rPr lang="hu-HU" altLang="hu-HU" sz="1800" dirty="0">
                <a:solidFill>
                  <a:srgbClr val="703636"/>
                </a:solidFill>
              </a:rPr>
              <a:t>: olyan árfolyamot kerestek, hogy egyik félnek se kelljen </a:t>
            </a:r>
            <a:r>
              <a:rPr lang="hu-HU" altLang="hu-HU" sz="1800" dirty="0" smtClean="0">
                <a:solidFill>
                  <a:srgbClr val="703636"/>
                </a:solidFill>
              </a:rPr>
              <a:t>fizetni az ügylet megkötésekor.</a:t>
            </a:r>
            <a:endParaRPr lang="hu-HU" altLang="hu-HU" sz="1800" dirty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Ezt követően azonban a pozíció értéke pozitív vagy negatív lesz, ahogy változik az árfolyam.</a:t>
            </a:r>
          </a:p>
          <a:p>
            <a:pPr marL="0" indent="0">
              <a:buNone/>
            </a:pPr>
            <a:r>
              <a:rPr lang="hu-HU" altLang="hu-HU" sz="1800" u="sng" dirty="0">
                <a:solidFill>
                  <a:srgbClr val="703636"/>
                </a:solidFill>
              </a:rPr>
              <a:t>Példa:</a:t>
            </a: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Legyen T=1 és 1+r =1,25. Reggel az árfolyam: S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0</a:t>
            </a:r>
            <a:r>
              <a:rPr lang="hu-HU" altLang="hu-HU" sz="1800" dirty="0">
                <a:solidFill>
                  <a:srgbClr val="703636"/>
                </a:solidFill>
              </a:rPr>
              <a:t>=96 és az ennek megfelelő határidős árfolyam: F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0</a:t>
            </a:r>
            <a:r>
              <a:rPr lang="hu-HU" altLang="hu-HU" sz="1800" dirty="0">
                <a:solidFill>
                  <a:srgbClr val="703636"/>
                </a:solidFill>
              </a:rPr>
              <a:t>=96∙1,25=120. Ezen az árfolyamon 1 éves határidős vásárlási (LF) ügyletet kötöttünk.</a:t>
            </a:r>
          </a:p>
          <a:p>
            <a:pPr marL="0" indent="0" algn="just"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Két órával később az azonnali árfolyam S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1</a:t>
            </a:r>
            <a:r>
              <a:rPr lang="hu-HU" altLang="hu-HU" sz="1800" dirty="0">
                <a:solidFill>
                  <a:srgbClr val="703636"/>
                </a:solidFill>
              </a:rPr>
              <a:t>=100 és a határidős árfolyam ezzel összhangban F</a:t>
            </a:r>
            <a:r>
              <a:rPr lang="hu-HU" altLang="hu-HU" sz="1800" baseline="-25000" dirty="0">
                <a:solidFill>
                  <a:srgbClr val="703636"/>
                </a:solidFill>
              </a:rPr>
              <a:t>1</a:t>
            </a:r>
            <a:r>
              <a:rPr lang="hu-HU" altLang="hu-HU" sz="1800" dirty="0">
                <a:solidFill>
                  <a:srgbClr val="703636"/>
                </a:solidFill>
              </a:rPr>
              <a:t>=100 ∙1,25=125. Mennyit ér a </a:t>
            </a:r>
            <a:r>
              <a:rPr lang="hu-HU" altLang="hu-HU" sz="1800" dirty="0" err="1">
                <a:solidFill>
                  <a:srgbClr val="703636"/>
                </a:solidFill>
              </a:rPr>
              <a:t>pozíciónk</a:t>
            </a:r>
            <a:r>
              <a:rPr lang="hu-HU" altLang="hu-HU" sz="1800" dirty="0">
                <a:solidFill>
                  <a:srgbClr val="703636"/>
                </a:solidFill>
              </a:rPr>
              <a:t> ekkor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Ekkor az adott szereplő megteheti, hogy lezárja a pozícióját: egy határidős eladási ügyletet köt ugyanarra az egy évvel későbbi időpontra az F</a:t>
            </a:r>
            <a:r>
              <a:rPr lang="hu-HU" altLang="hu-HU" sz="1800" b="1" baseline="-25000" dirty="0" smtClean="0">
                <a:solidFill>
                  <a:srgbClr val="703636"/>
                </a:solidFill>
              </a:rPr>
              <a:t>1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=125 ár mellett.</a:t>
            </a:r>
            <a:endParaRPr lang="hu-HU" altLang="hu-HU" sz="1800" b="1" dirty="0">
              <a:solidFill>
                <a:srgbClr val="703636"/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43000" y="2237075"/>
            <a:ext cx="136383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/>
          </a:p>
        </p:txBody>
      </p:sp>
    </p:spTree>
    <p:extLst>
      <p:ext uri="{BB962C8B-B14F-4D97-AF65-F5344CB8AC3E}">
        <p14:creationId xmlns:p14="http://schemas.microsoft.com/office/powerpoint/2010/main" val="9721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7479" y="117349"/>
            <a:ext cx="6821009" cy="6568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>
                <a:solidFill>
                  <a:srgbClr val="703636"/>
                </a:solidFill>
              </a:rPr>
              <a:t>A határidős pozíció </a:t>
            </a:r>
            <a:r>
              <a:rPr lang="hu-HU" altLang="hu-HU" sz="3000" b="1" dirty="0" smtClean="0">
                <a:solidFill>
                  <a:srgbClr val="703636"/>
                </a:solidFill>
              </a:rPr>
              <a:t>értéke általánosan 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type="body" idx="1"/>
              </p:nvPr>
            </p:nvSpPr>
            <p:spPr bwMode="auto">
              <a:xfrm>
                <a:off x="611560" y="699542"/>
                <a:ext cx="7632848" cy="4140460"/>
              </a:xfrm>
              <a:noFill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indent="0" algn="just">
                  <a:buNone/>
                </a:pPr>
                <a:r>
                  <a:rPr lang="hu-HU" altLang="hu-HU" sz="1800" b="1" dirty="0">
                    <a:solidFill>
                      <a:srgbClr val="703636"/>
                    </a:solidFill>
                  </a:rPr>
                  <a:t>A határidős ügylet megkötésének pillanatában a pozíció értéke mindkét fél számára zérus</a:t>
                </a:r>
                <a:r>
                  <a:rPr lang="hu-HU" altLang="hu-HU" sz="1800" dirty="0">
                    <a:solidFill>
                      <a:srgbClr val="703636"/>
                    </a:solidFill>
                  </a:rPr>
                  <a:t>: olyan árfolyamot kerestek, hogy egyik félnek se kelljen fizetni.</a:t>
                </a:r>
              </a:p>
              <a:p>
                <a:pPr marL="0" indent="0" algn="just">
                  <a:buNone/>
                </a:pPr>
                <a:r>
                  <a:rPr lang="hu-HU" altLang="hu-HU" sz="1800" dirty="0">
                    <a:solidFill>
                      <a:srgbClr val="703636"/>
                    </a:solidFill>
                  </a:rPr>
                  <a:t>Ezt követően azonban a pozíció értéke pozitív vagy negatív lesz, ahogy változik az árfolyam.</a:t>
                </a:r>
              </a:p>
              <a:p>
                <a:pPr marL="0" indent="0" algn="just">
                  <a:buNone/>
                </a:pPr>
                <a:endParaRPr lang="hu-HU" altLang="hu-HU" sz="1800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endParaRPr lang="hu-HU" altLang="hu-HU" sz="1800" dirty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endParaRPr lang="hu-HU" altLang="hu-HU" sz="1800" dirty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endParaRPr lang="hu-HU" altLang="hu-HU" sz="1800" dirty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endParaRPr lang="hu-HU" altLang="hu-HU" sz="1800" dirty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endParaRPr lang="hu-HU" altLang="hu-HU" sz="1800" b="1" dirty="0" smtClean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1800" b="1" dirty="0" smtClean="0">
                    <a:solidFill>
                      <a:srgbClr val="703636"/>
                    </a:solidFill>
                  </a:rPr>
                  <a:t>Hosszú </a:t>
                </a:r>
                <a:r>
                  <a:rPr lang="hu-HU" altLang="hu-HU" sz="1800" b="1" dirty="0">
                    <a:solidFill>
                      <a:srgbClr val="703636"/>
                    </a:solidFill>
                  </a:rPr>
                  <a:t>pozíció (LF):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hu-HU" altLang="hu-HU" sz="1800" dirty="0">
                  <a:solidFill>
                    <a:srgbClr val="703636"/>
                  </a:solidFill>
                </a:endParaRPr>
              </a:p>
              <a:p>
                <a:pPr marL="0" indent="0" algn="just">
                  <a:buNone/>
                </a:pPr>
                <a:r>
                  <a:rPr lang="hu-HU" altLang="hu-HU" sz="1800" b="1" dirty="0">
                    <a:solidFill>
                      <a:srgbClr val="703636"/>
                    </a:solidFill>
                  </a:rPr>
                  <a:t>Rövid pozíció (SF):</a:t>
                </a:r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 bwMode="auto">
              <a:xfrm>
                <a:off x="611560" y="699542"/>
                <a:ext cx="7632848" cy="4140460"/>
              </a:xfrm>
              <a:blipFill>
                <a:blip r:embed="rId3"/>
                <a:stretch>
                  <a:fillRect l="-958" t="-1178" r="-958" b="-2798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43000" y="2237075"/>
            <a:ext cx="136383" cy="3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500" tIns="35100" rIns="67500" bIns="351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u-HU" altLang="hu-HU" sz="1800"/>
          </a:p>
        </p:txBody>
      </p:sp>
      <p:cxnSp>
        <p:nvCxnSpPr>
          <p:cNvPr id="3" name="Egyenes összekötő nyíllal 2"/>
          <p:cNvCxnSpPr/>
          <p:nvPr/>
        </p:nvCxnSpPr>
        <p:spPr bwMode="auto">
          <a:xfrm>
            <a:off x="1763688" y="2424714"/>
            <a:ext cx="46985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7"/>
          <p:cNvCxnSpPr/>
          <p:nvPr/>
        </p:nvCxnSpPr>
        <p:spPr bwMode="auto">
          <a:xfrm>
            <a:off x="1817694" y="2381400"/>
            <a:ext cx="0" cy="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11"/>
          <p:cNvCxnSpPr/>
          <p:nvPr/>
        </p:nvCxnSpPr>
        <p:spPr bwMode="auto">
          <a:xfrm>
            <a:off x="4247964" y="2381400"/>
            <a:ext cx="0" cy="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6084168" y="2381400"/>
            <a:ext cx="0" cy="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zövegdoboz 8"/>
          <p:cNvSpPr txBox="1"/>
          <p:nvPr/>
        </p:nvSpPr>
        <p:spPr>
          <a:xfrm>
            <a:off x="1736685" y="2465230"/>
            <a:ext cx="162018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0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166955" y="2465466"/>
            <a:ext cx="162018" cy="323165"/>
          </a:xfrm>
          <a:prstGeom prst="rect">
            <a:avLst/>
          </a:prstGeom>
          <a:noFill/>
        </p:spPr>
        <p:txBody>
          <a:bodyPr wrap="square" lIns="54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t</a:t>
            </a:r>
            <a:endParaRPr lang="hu-HU" sz="1500" dirty="0">
              <a:solidFill>
                <a:srgbClr val="703636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976000" y="2465100"/>
            <a:ext cx="162018" cy="323165"/>
          </a:xfrm>
          <a:prstGeom prst="rect">
            <a:avLst/>
          </a:prstGeom>
          <a:noFill/>
        </p:spPr>
        <p:txBody>
          <a:bodyPr wrap="square" lIns="54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T</a:t>
            </a:r>
            <a:endParaRPr lang="hu-HU" sz="1500" dirty="0">
              <a:solidFill>
                <a:srgbClr val="703636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602000" y="2073569"/>
            <a:ext cx="583231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K=F</a:t>
            </a:r>
            <a:r>
              <a:rPr lang="hu-HU" sz="1500" baseline="-25000" dirty="0">
                <a:solidFill>
                  <a:srgbClr val="703636"/>
                </a:solidFill>
              </a:rPr>
              <a:t>0</a:t>
            </a:r>
            <a:endParaRPr lang="hu-HU" sz="1500" baseline="-25000" dirty="0">
              <a:solidFill>
                <a:srgbClr val="703636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166955" y="2070181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F</a:t>
            </a:r>
            <a:r>
              <a:rPr lang="hu-HU" sz="1500" baseline="-25000" dirty="0">
                <a:solidFill>
                  <a:srgbClr val="703636"/>
                </a:solidFill>
              </a:rPr>
              <a:t>t</a:t>
            </a:r>
            <a:endParaRPr lang="hu-HU" sz="1500" baseline="-25000" dirty="0">
              <a:solidFill>
                <a:srgbClr val="703636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731542" y="2819526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S</a:t>
            </a:r>
            <a:r>
              <a:rPr lang="hu-HU" sz="1500" baseline="-25000" dirty="0">
                <a:solidFill>
                  <a:srgbClr val="703636"/>
                </a:solidFill>
              </a:rPr>
              <a:t>0</a:t>
            </a:r>
          </a:p>
        </p:txBody>
      </p:sp>
      <p:sp>
        <p:nvSpPr>
          <p:cNvPr id="10" name="Felfelé nyíl 9"/>
          <p:cNvSpPr/>
          <p:nvPr/>
        </p:nvSpPr>
        <p:spPr bwMode="auto">
          <a:xfrm>
            <a:off x="1737001" y="2717399"/>
            <a:ext cx="131294" cy="150041"/>
          </a:xfrm>
          <a:prstGeom prst="upArrow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21" name="Szövegdoboz 20"/>
          <p:cNvSpPr txBox="1"/>
          <p:nvPr/>
        </p:nvSpPr>
        <p:spPr>
          <a:xfrm>
            <a:off x="1602000" y="3141595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b="1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0</a:t>
            </a:r>
            <a:endParaRPr lang="hu-HU" sz="1500" b="1" baseline="-25000" dirty="0">
              <a:solidFill>
                <a:srgbClr val="7036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elfelé nyíl 21"/>
          <p:cNvSpPr/>
          <p:nvPr/>
        </p:nvSpPr>
        <p:spPr bwMode="auto">
          <a:xfrm>
            <a:off x="4180501" y="2717399"/>
            <a:ext cx="131294" cy="150041"/>
          </a:xfrm>
          <a:prstGeom prst="upArrow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23" name="Felfelé nyíl 22"/>
          <p:cNvSpPr/>
          <p:nvPr/>
        </p:nvSpPr>
        <p:spPr bwMode="auto">
          <a:xfrm>
            <a:off x="6016501" y="2717399"/>
            <a:ext cx="131294" cy="150041"/>
          </a:xfrm>
          <a:prstGeom prst="upArrow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24" name="Szövegdoboz 23"/>
          <p:cNvSpPr txBox="1"/>
          <p:nvPr/>
        </p:nvSpPr>
        <p:spPr>
          <a:xfrm>
            <a:off x="4167000" y="2818800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 err="1">
                <a:solidFill>
                  <a:srgbClr val="703636"/>
                </a:solidFill>
              </a:rPr>
              <a:t>S</a:t>
            </a:r>
            <a:r>
              <a:rPr lang="hu-HU" sz="1500" baseline="-25000" dirty="0" err="1">
                <a:solidFill>
                  <a:srgbClr val="703636"/>
                </a:solidFill>
              </a:rPr>
              <a:t>t</a:t>
            </a:r>
            <a:endParaRPr lang="hu-HU" sz="1500" baseline="-25000" dirty="0">
              <a:solidFill>
                <a:srgbClr val="703636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4003286" y="3142800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b="1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hu-HU" sz="1500" b="1" baseline="-25000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u-HU" sz="1500" b="1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?</a:t>
            </a:r>
            <a:endParaRPr lang="hu-HU" sz="1500" b="1" baseline="-25000" dirty="0">
              <a:solidFill>
                <a:srgbClr val="7036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5663986" y="3142800"/>
            <a:ext cx="1013601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b="1" dirty="0" err="1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hu-HU" sz="1500" b="1" baseline="-25000" dirty="0" err="1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u-HU" sz="1500" b="1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S</a:t>
            </a:r>
            <a:r>
              <a:rPr lang="hu-HU" sz="1500" b="1" baseline="-25000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u-HU" sz="1500" b="1" dirty="0">
                <a:solidFill>
                  <a:srgbClr val="70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 </a:t>
            </a:r>
            <a:endParaRPr lang="hu-HU" sz="1500" b="1" baseline="-25000" dirty="0">
              <a:solidFill>
                <a:srgbClr val="7036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6001796" y="2812846"/>
            <a:ext cx="527547" cy="323165"/>
          </a:xfrm>
          <a:prstGeom prst="rect">
            <a:avLst/>
          </a:prstGeom>
          <a:noFill/>
        </p:spPr>
        <p:txBody>
          <a:bodyPr wrap="square" lIns="27000" rtlCol="0">
            <a:spAutoFit/>
          </a:bodyPr>
          <a:lstStyle/>
          <a:p>
            <a:r>
              <a:rPr lang="hu-HU" sz="1500" dirty="0">
                <a:solidFill>
                  <a:srgbClr val="703636"/>
                </a:solidFill>
              </a:rPr>
              <a:t>S</a:t>
            </a:r>
            <a:r>
              <a:rPr lang="hu-HU" sz="1500" baseline="-25000" dirty="0">
                <a:solidFill>
                  <a:srgbClr val="703636"/>
                </a:solidFill>
              </a:rPr>
              <a:t>T</a:t>
            </a:r>
            <a:endParaRPr lang="hu-HU" sz="1500" baseline="-25000" dirty="0">
              <a:solidFill>
                <a:srgbClr val="703636"/>
              </a:solidFill>
            </a:endParaRPr>
          </a:p>
        </p:txBody>
      </p:sp>
      <p:sp>
        <p:nvSpPr>
          <p:cNvPr id="11" name="Szaggatott nyíl jobbra 10"/>
          <p:cNvSpPr/>
          <p:nvPr/>
        </p:nvSpPr>
        <p:spPr bwMode="auto">
          <a:xfrm rot="300000">
            <a:off x="4354195" y="2295001"/>
            <a:ext cx="1731749" cy="34289"/>
          </a:xfrm>
          <a:prstGeom prst="stripedRightArrow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14" name="Szalagnyíl balra 13"/>
          <p:cNvSpPr/>
          <p:nvPr/>
        </p:nvSpPr>
        <p:spPr bwMode="auto">
          <a:xfrm rot="5400000">
            <a:off x="4974615" y="2650356"/>
            <a:ext cx="315413" cy="1903645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28" name="Jobb oldali kapcsos zárójel 27"/>
          <p:cNvSpPr/>
          <p:nvPr/>
        </p:nvSpPr>
        <p:spPr bwMode="auto">
          <a:xfrm rot="5400000">
            <a:off x="5112000" y="1647000"/>
            <a:ext cx="124369" cy="1765126"/>
          </a:xfrm>
          <a:prstGeom prst="rightBrac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7500" tIns="35100" rIns="67500" bIns="3510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hu-HU" sz="1800"/>
          </a:p>
        </p:txBody>
      </p:sp>
      <p:sp>
        <p:nvSpPr>
          <p:cNvPr id="32" name="Szövegdoboz 31"/>
          <p:cNvSpPr txBox="1"/>
          <p:nvPr/>
        </p:nvSpPr>
        <p:spPr>
          <a:xfrm>
            <a:off x="4849914" y="2528424"/>
            <a:ext cx="698416" cy="323165"/>
          </a:xfrm>
          <a:prstGeom prst="rect">
            <a:avLst/>
          </a:prstGeom>
          <a:noFill/>
        </p:spPr>
        <p:txBody>
          <a:bodyPr wrap="square" lIns="54000" rtlCol="0">
            <a:spAutoFit/>
          </a:bodyPr>
          <a:lstStyle/>
          <a:p>
            <a:r>
              <a:rPr lang="hu-HU" sz="1500" dirty="0">
                <a:solidFill>
                  <a:schemeClr val="accent5">
                    <a:lumMod val="50000"/>
                  </a:schemeClr>
                </a:solidFill>
              </a:rPr>
              <a:t>(T – t)</a:t>
            </a:r>
            <a:endParaRPr lang="hu-HU" sz="1500" dirty="0">
              <a:solidFill>
                <a:schemeClr val="accent5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églalap 1"/>
              <p:cNvSpPr/>
              <p:nvPr/>
            </p:nvSpPr>
            <p:spPr>
              <a:xfrm>
                <a:off x="1739613" y="4774144"/>
                <a:ext cx="5293682" cy="387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hu-HU" altLang="hu-HU" sz="1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u-HU" altLang="hu-HU" sz="1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altLang="hu-HU" sz="1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hu-HU" sz="1800" dirty="0"/>
              </a:p>
            </p:txBody>
          </p:sp>
        </mc:Choice>
        <mc:Fallback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613" y="4774144"/>
                <a:ext cx="5293682" cy="387927"/>
              </a:xfrm>
              <a:prstGeom prst="rect">
                <a:avLst/>
              </a:prstGeom>
              <a:blipFill>
                <a:blip r:embed="rId4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9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19801</TotalTime>
  <Words>500</Words>
  <Application>Microsoft Office PowerPoint</Application>
  <PresentationFormat>Diavetítés a képernyőre (16:9 oldalarány)</PresentationFormat>
  <Paragraphs>55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Cambria Math</vt:lpstr>
      <vt:lpstr>Times New Roman</vt:lpstr>
      <vt:lpstr>Alapértelmezett terv</vt:lpstr>
      <vt:lpstr>Értékpapírpiacok </vt:lpstr>
      <vt:lpstr>PowerPoint-bemutató</vt:lpstr>
      <vt:lpstr>A határidős pozíció értéke (példa)</vt:lpstr>
      <vt:lpstr>A határidős pozíció értéke (példa)</vt:lpstr>
      <vt:lpstr>A határidős pozíció értéke általánosan 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410</cp:revision>
  <dcterms:created xsi:type="dcterms:W3CDTF">2002-09-12T08:02:34Z</dcterms:created>
  <dcterms:modified xsi:type="dcterms:W3CDTF">2020-05-27T23:15:15Z</dcterms:modified>
</cp:coreProperties>
</file>