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76" r:id="rId2"/>
    <p:sldId id="372" r:id="rId3"/>
    <p:sldId id="380" r:id="rId4"/>
    <p:sldId id="383" r:id="rId5"/>
    <p:sldId id="376" r:id="rId6"/>
    <p:sldId id="381" r:id="rId7"/>
    <p:sldId id="385" r:id="rId8"/>
    <p:sldId id="382" r:id="rId9"/>
    <p:sldId id="386" r:id="rId10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703636"/>
    <a:srgbClr val="F4B5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2429" autoAdjust="0"/>
  </p:normalViewPr>
  <p:slideViewPr>
    <p:cSldViewPr>
      <p:cViewPr varScale="1">
        <p:scale>
          <a:sx n="134" d="100"/>
          <a:sy n="134" d="100"/>
        </p:scale>
        <p:origin x="126" y="12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79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44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4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87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6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12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00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72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Értékpapírpiacok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indent="-1224000" algn="l">
              <a:lnSpc>
                <a:spcPct val="80000"/>
              </a:lnSpc>
            </a:pPr>
            <a:r>
              <a:rPr lang="hu-HU" altLang="hu-HU" sz="2400" i="1" dirty="0" smtClean="0">
                <a:solidFill>
                  <a:srgbClr val="703636"/>
                </a:solidFill>
              </a:rPr>
              <a:t>     4. fejezet  </a:t>
            </a:r>
            <a:r>
              <a:rPr lang="hu-HU" altLang="hu-HU" sz="2400" b="1" dirty="0">
                <a:solidFill>
                  <a:srgbClr val="703636"/>
                </a:solidFill>
              </a:rPr>
              <a:t>Származtatott ügyletek és piacaik: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a</a:t>
            </a:r>
          </a:p>
          <a:p>
            <a:pPr indent="-1224000" algn="l">
              <a:lnSpc>
                <a:spcPct val="80000"/>
              </a:lnSpc>
            </a:pPr>
            <a:r>
              <a:rPr lang="hu-HU" altLang="hu-HU" sz="2400" b="1" dirty="0">
                <a:solidFill>
                  <a:srgbClr val="703636"/>
                </a:solidFill>
              </a:rPr>
              <a:t>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                     határidős</a:t>
            </a:r>
            <a:r>
              <a:rPr lang="hu-HU" altLang="hu-HU" sz="2400" b="1" dirty="0">
                <a:solidFill>
                  <a:srgbClr val="703636"/>
                </a:solidFill>
              </a:rPr>
              <a:t>, a csere-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és </a:t>
            </a:r>
            <a:r>
              <a:rPr lang="hu-HU" altLang="hu-HU" sz="2400" b="1" dirty="0">
                <a:solidFill>
                  <a:srgbClr val="703636"/>
                </a:solidFill>
              </a:rPr>
              <a:t>az opciós ügyletek</a:t>
            </a:r>
            <a:endParaRPr lang="hu-HU" altLang="hu-HU" sz="1600" b="1" i="1" dirty="0" smtClean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216336"/>
            <a:ext cx="7704856" cy="1491318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400" b="1" dirty="0" smtClean="0">
                <a:solidFill>
                  <a:srgbClr val="703636"/>
                </a:solidFill>
              </a:rPr>
              <a:t>Arbitrázs lehetőségek </a:t>
            </a:r>
            <a:r>
              <a:rPr lang="hu-HU" altLang="hu-HU" sz="4400" b="1" dirty="0" smtClean="0">
                <a:solidFill>
                  <a:srgbClr val="703636"/>
                </a:solidFill>
              </a:rPr>
              <a:t>feltárása – határidős devizapiac</a:t>
            </a:r>
            <a:endParaRPr lang="hu-HU" sz="44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38" y="1707654"/>
            <a:ext cx="4457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771550"/>
            <a:ext cx="8928992" cy="3980978"/>
          </a:xfrm>
          <a:noFill/>
          <a:ln w="19050">
            <a:solidFill>
              <a:srgbClr val="7036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hu-HU" altLang="hu-HU" sz="800" dirty="0" smtClean="0">
              <a:solidFill>
                <a:srgbClr val="703636"/>
              </a:solidFill>
            </a:endParaRPr>
          </a:p>
          <a:p>
            <a:pPr>
              <a:buFontTx/>
              <a:buNone/>
            </a:pPr>
            <a:r>
              <a:rPr lang="hu-HU" altLang="hu-HU" sz="3000" dirty="0" smtClean="0">
                <a:solidFill>
                  <a:srgbClr val="703636"/>
                </a:solidFill>
              </a:rPr>
              <a:t>Legyen </a:t>
            </a:r>
            <a:r>
              <a:rPr lang="hu-HU" altLang="hu-HU" sz="3000" dirty="0">
                <a:solidFill>
                  <a:srgbClr val="703636"/>
                </a:solidFill>
              </a:rPr>
              <a:t>az éves forint kamatláb 6%, az euró kamatláb pedig 3%. Az azonnali euróárfolyam 250 Ft/€. </a:t>
            </a:r>
            <a:endParaRPr lang="hu-HU" altLang="hu-HU" sz="3000" dirty="0" smtClean="0">
              <a:solidFill>
                <a:srgbClr val="703636"/>
              </a:solidFill>
            </a:endParaRPr>
          </a:p>
          <a:p>
            <a:pPr>
              <a:buFontTx/>
              <a:buNone/>
            </a:pPr>
            <a:r>
              <a:rPr lang="hu-HU" altLang="hu-HU" sz="3000" dirty="0" smtClean="0">
                <a:solidFill>
                  <a:srgbClr val="703636"/>
                </a:solidFill>
              </a:rPr>
              <a:t>Tegyük </a:t>
            </a:r>
            <a:r>
              <a:rPr lang="hu-HU" altLang="hu-HU" sz="3000" dirty="0">
                <a:solidFill>
                  <a:srgbClr val="703636"/>
                </a:solidFill>
              </a:rPr>
              <a:t>fel, hogy az aktuális hat hónapos </a:t>
            </a:r>
            <a:r>
              <a:rPr lang="hu-HU" altLang="hu-HU" sz="3000" dirty="0" err="1">
                <a:solidFill>
                  <a:srgbClr val="703636"/>
                </a:solidFill>
              </a:rPr>
              <a:t>forward</a:t>
            </a:r>
            <a:r>
              <a:rPr lang="hu-HU" altLang="hu-HU" sz="3000" dirty="0">
                <a:solidFill>
                  <a:srgbClr val="703636"/>
                </a:solidFill>
              </a:rPr>
              <a:t> € árfolyam 255 Ft/€. Van-e lehetőség arbitrázsra, és ha igen, hogyan? </a:t>
            </a:r>
            <a:endParaRPr lang="hu-HU" altLang="hu-HU" sz="3000" dirty="0" smtClean="0">
              <a:solidFill>
                <a:srgbClr val="703636"/>
              </a:solidFill>
            </a:endParaRPr>
          </a:p>
          <a:p>
            <a:pPr>
              <a:buFontTx/>
              <a:buNone/>
            </a:pPr>
            <a:r>
              <a:rPr lang="hu-HU" altLang="hu-HU" sz="3000" dirty="0" smtClean="0">
                <a:solidFill>
                  <a:srgbClr val="703636"/>
                </a:solidFill>
              </a:rPr>
              <a:t>És </a:t>
            </a:r>
            <a:r>
              <a:rPr lang="hu-HU" altLang="hu-HU" sz="3000" dirty="0">
                <a:solidFill>
                  <a:srgbClr val="703636"/>
                </a:solidFill>
              </a:rPr>
              <a:t>ha az aktuális hat hónapos </a:t>
            </a:r>
            <a:r>
              <a:rPr lang="hu-HU" altLang="hu-HU" sz="3000" dirty="0" err="1">
                <a:solidFill>
                  <a:srgbClr val="703636"/>
                </a:solidFill>
              </a:rPr>
              <a:t>forward</a:t>
            </a:r>
            <a:r>
              <a:rPr lang="hu-HU" altLang="hu-HU" sz="3000" dirty="0">
                <a:solidFill>
                  <a:srgbClr val="703636"/>
                </a:solidFill>
              </a:rPr>
              <a:t> € árfolyam </a:t>
            </a:r>
            <a:r>
              <a:rPr lang="hu-HU" altLang="hu-HU" sz="3000" dirty="0" smtClean="0">
                <a:solidFill>
                  <a:srgbClr val="703636"/>
                </a:solidFill>
              </a:rPr>
              <a:t>       252 </a:t>
            </a:r>
            <a:r>
              <a:rPr lang="hu-HU" altLang="hu-HU" sz="3000" dirty="0">
                <a:solidFill>
                  <a:srgbClr val="703636"/>
                </a:solidFill>
              </a:rPr>
              <a:t>Ft/€? </a:t>
            </a:r>
          </a:p>
        </p:txBody>
      </p:sp>
    </p:spTree>
    <p:extLst>
      <p:ext uri="{BB962C8B-B14F-4D97-AF65-F5344CB8AC3E}">
        <p14:creationId xmlns:p14="http://schemas.microsoft.com/office/powerpoint/2010/main" val="10663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3568" y="223052"/>
            <a:ext cx="8208912" cy="771237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b="1" dirty="0" smtClean="0">
                <a:solidFill>
                  <a:srgbClr val="703636"/>
                </a:solidFill>
              </a:rPr>
              <a:t>A </a:t>
            </a:r>
            <a:r>
              <a:rPr lang="hu-HU" altLang="hu-HU" b="1" dirty="0" err="1" smtClean="0">
                <a:solidFill>
                  <a:srgbClr val="703636"/>
                </a:solidFill>
              </a:rPr>
              <a:t>forward</a:t>
            </a:r>
            <a:r>
              <a:rPr lang="hu-HU" altLang="hu-HU" b="1" dirty="0" smtClean="0">
                <a:solidFill>
                  <a:srgbClr val="703636"/>
                </a:solidFill>
              </a:rPr>
              <a:t> </a:t>
            </a:r>
            <a:r>
              <a:rPr lang="hu-HU" altLang="hu-HU" b="1" dirty="0" smtClean="0">
                <a:solidFill>
                  <a:srgbClr val="703636"/>
                </a:solidFill>
              </a:rPr>
              <a:t>devizaárfolyam meghatározása</a:t>
            </a:r>
            <a:endParaRPr lang="hu-HU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/>
              <p:cNvSpPr txBox="1"/>
              <p:nvPr/>
            </p:nvSpPr>
            <p:spPr>
              <a:xfrm>
                <a:off x="156173" y="1015695"/>
                <a:ext cx="8880323" cy="3036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hu-HU" dirty="0" smtClean="0">
                    <a:solidFill>
                      <a:srgbClr val="703636"/>
                    </a:solidFill>
                  </a:rPr>
                  <a:t>Első lépésben meghatározzuk az elméleti határidős árfolyamot a korrigált azonnali árfolyam Ft kockázatmentes </a:t>
                </a:r>
                <a:r>
                  <a:rPr lang="hu-HU" dirty="0" smtClean="0">
                    <a:solidFill>
                      <a:srgbClr val="703636"/>
                    </a:solidFill>
                  </a:rPr>
                  <a:t>kamatlábbal számított </a:t>
                </a:r>
                <a:r>
                  <a:rPr lang="hu-HU" dirty="0" smtClean="0">
                    <a:solidFill>
                      <a:srgbClr val="703636"/>
                    </a:solidFill>
                  </a:rPr>
                  <a:t>jövőértékeként.</a:t>
                </a:r>
              </a:p>
              <a:p>
                <a:pPr>
                  <a:spcAft>
                    <a:spcPts val="2400"/>
                  </a:spcAft>
                </a:pPr>
                <a:r>
                  <a:rPr lang="hu-HU" dirty="0" smtClean="0">
                    <a:solidFill>
                      <a:srgbClr val="703636"/>
                    </a:solidFill>
                  </a:rPr>
                  <a:t>Mivel a példában fél év az időtáv, a fél évre vonatkozó kamatlábakat </a:t>
                </a:r>
                <a:r>
                  <a:rPr lang="hu-HU" dirty="0">
                    <a:solidFill>
                      <a:srgbClr val="703636"/>
                    </a:solidFill>
                  </a:rPr>
                  <a:t>egyszerű lineáris időarányosítással számoljuk ki (Ft: 3%, </a:t>
                </a:r>
                <a:r>
                  <a:rPr lang="hu-HU" dirty="0" smtClean="0">
                    <a:solidFill>
                      <a:srgbClr val="703636"/>
                    </a:solidFill>
                  </a:rPr>
                  <a:t>€:1,5%)</a:t>
                </a:r>
                <a:r>
                  <a:rPr lang="hu-HU" dirty="0" smtClean="0">
                    <a:solidFill>
                      <a:srgbClr val="703636"/>
                    </a:solidFill>
                  </a:rPr>
                  <a:t>:</a:t>
                </a:r>
                <a:endParaRPr lang="hu-HU" dirty="0" smtClean="0">
                  <a:solidFill>
                    <a:srgbClr val="70363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𝑒𝑙𝑚</m:t>
                          </m:r>
                        </m:sub>
                      </m:sSub>
                      <m:r>
                        <a:rPr lang="hu-HU" sz="2000" b="0" i="1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u-HU" sz="2000" i="1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hu-HU" sz="2000" i="1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sz="2000" i="1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hu-HU" sz="2000" i="1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b="0" i="1" smtClean="0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000" b="0" i="1" smtClean="0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hu-HU" sz="2000" b="0" i="1" smtClean="0">
                                          <a:solidFill>
                                            <a:srgbClr val="70363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000" b="0" i="1" smtClean="0">
                                          <a:solidFill>
                                            <a:srgbClr val="70363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u-HU" sz="2000" b="0" i="1" smtClean="0">
                                          <a:solidFill>
                                            <a:srgbClr val="70363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€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  <m:r>
                        <a:rPr lang="hu-HU" sz="2000" b="0" i="1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b="0" i="1" smtClean="0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b="0" i="1" smtClean="0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hu-HU" sz="2000" b="0" i="1" smtClean="0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b="0" i="1" smtClean="0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hu-HU" sz="2000" b="0" i="1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1,015</m:t>
                          </m:r>
                        </m:den>
                      </m:f>
                      <m:r>
                        <a:rPr lang="hu-HU" sz="2000" b="0" i="1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</m:t>
                      </m:r>
                      <m:r>
                        <a:rPr lang="hu-HU" sz="2000" b="0" i="1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03</m:t>
                      </m:r>
                      <m:r>
                        <a:rPr lang="hu-HU" sz="2000" b="0" i="1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253,7 </m:t>
                      </m:r>
                      <m:f>
                        <m:fPr>
                          <m:type m:val="skw"/>
                          <m:ctrlP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𝐹𝑡</m:t>
                          </m:r>
                        </m:num>
                        <m:den>
                          <m:r>
                            <a:rPr lang="hu-HU" sz="2000" b="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€</m:t>
                          </m:r>
                        </m:den>
                      </m:f>
                    </m:oMath>
                  </m:oMathPara>
                </a14:m>
                <a:endParaRPr lang="hu-HU" sz="2000" dirty="0" smtClean="0">
                  <a:solidFill>
                    <a:srgbClr val="703636"/>
                  </a:solidFill>
                </a:endParaRPr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3" y="1015695"/>
                <a:ext cx="8880323" cy="3036922"/>
              </a:xfrm>
              <a:prstGeom prst="rect">
                <a:avLst/>
              </a:prstGeom>
              <a:blipFill>
                <a:blip r:embed="rId3"/>
                <a:stretch>
                  <a:fillRect l="-1099" t="-16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7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72321"/>
            <a:ext cx="7272808" cy="1491318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400" b="1" dirty="0" smtClean="0">
                <a:solidFill>
                  <a:srgbClr val="703636"/>
                </a:solidFill>
              </a:rPr>
              <a:t>Tranzakciós kapcsolatok a részpiacok között</a:t>
            </a:r>
            <a:endParaRPr lang="hu-HU" sz="44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79512" y="-1967855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Folyamatábra: Bekötés 2"/>
          <p:cNvSpPr/>
          <p:nvPr/>
        </p:nvSpPr>
        <p:spPr bwMode="auto">
          <a:xfrm>
            <a:off x="1619672" y="2139702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lyamatábra: Bekötés 5"/>
          <p:cNvSpPr/>
          <p:nvPr/>
        </p:nvSpPr>
        <p:spPr bwMode="auto">
          <a:xfrm>
            <a:off x="7020272" y="2139702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olyamatábra: Bekötés 6"/>
          <p:cNvSpPr/>
          <p:nvPr/>
        </p:nvSpPr>
        <p:spPr bwMode="auto">
          <a:xfrm>
            <a:off x="1619672" y="4092446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lyamatábra: Bekötés 7"/>
          <p:cNvSpPr/>
          <p:nvPr/>
        </p:nvSpPr>
        <p:spPr bwMode="auto">
          <a:xfrm>
            <a:off x="7020272" y="4100870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Jobbra nyíl 8"/>
          <p:cNvSpPr/>
          <p:nvPr/>
        </p:nvSpPr>
        <p:spPr bwMode="auto">
          <a:xfrm rot="10800000">
            <a:off x="2195736" y="1707654"/>
            <a:ext cx="446449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Jobbra nyíl 9"/>
          <p:cNvSpPr/>
          <p:nvPr/>
        </p:nvSpPr>
        <p:spPr bwMode="auto">
          <a:xfrm>
            <a:off x="2203513" y="2244576"/>
            <a:ext cx="4464496" cy="3991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Jobbra nyíl 10"/>
          <p:cNvSpPr/>
          <p:nvPr/>
        </p:nvSpPr>
        <p:spPr bwMode="auto">
          <a:xfrm>
            <a:off x="2203513" y="4220790"/>
            <a:ext cx="4464496" cy="3991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Jobbra nyíl 11"/>
          <p:cNvSpPr/>
          <p:nvPr/>
        </p:nvSpPr>
        <p:spPr bwMode="auto">
          <a:xfrm rot="10800000">
            <a:off x="2195736" y="3716735"/>
            <a:ext cx="446449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80000" y="1744281"/>
            <a:ext cx="246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703636"/>
                </a:solidFill>
              </a:rPr>
              <a:t>€ hitelfelvétel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635896" y="2266045"/>
            <a:ext cx="245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703636"/>
                </a:solidFill>
              </a:rPr>
              <a:t>€ </a:t>
            </a:r>
            <a:r>
              <a:rPr lang="hu-HU" sz="1600" dirty="0" smtClean="0">
                <a:solidFill>
                  <a:srgbClr val="703636"/>
                </a:solidFill>
              </a:rPr>
              <a:t>betét elhelyezés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79999" y="3763482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703636"/>
                </a:solidFill>
              </a:rPr>
              <a:t>Ft hitelfelvétel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635896" y="4244772"/>
            <a:ext cx="239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703636"/>
                </a:solidFill>
              </a:rPr>
              <a:t>Ft </a:t>
            </a:r>
            <a:r>
              <a:rPr lang="hu-HU" sz="1600" dirty="0" smtClean="0">
                <a:solidFill>
                  <a:srgbClr val="703636"/>
                </a:solidFill>
              </a:rPr>
              <a:t>betét </a:t>
            </a:r>
            <a:r>
              <a:rPr lang="hu-HU" sz="1600" dirty="0" smtClean="0">
                <a:solidFill>
                  <a:srgbClr val="703636"/>
                </a:solidFill>
              </a:rPr>
              <a:t>elhelyezés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331641" y="1694169"/>
            <a:ext cx="645836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 €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0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804247" y="1697538"/>
            <a:ext cx="648000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 €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1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331640" y="4327821"/>
            <a:ext cx="645836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Ft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0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804247" y="4338443"/>
            <a:ext cx="648000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smtClean="0">
                <a:solidFill>
                  <a:srgbClr val="703636"/>
                </a:solidFill>
              </a:rPr>
              <a:t>  Ft</a:t>
            </a:r>
            <a:r>
              <a:rPr lang="hu-HU" sz="1800" b="1" baseline="-25000" smtClean="0">
                <a:solidFill>
                  <a:srgbClr val="703636"/>
                </a:solidFill>
              </a:rPr>
              <a:t>1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21" name="Jobbra nyíl 20"/>
          <p:cNvSpPr/>
          <p:nvPr/>
        </p:nvSpPr>
        <p:spPr bwMode="auto">
          <a:xfrm rot="16200000">
            <a:off x="1115616" y="2931790"/>
            <a:ext cx="158417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Jobbra nyíl 21"/>
          <p:cNvSpPr/>
          <p:nvPr/>
        </p:nvSpPr>
        <p:spPr bwMode="auto">
          <a:xfrm rot="16200000">
            <a:off x="6076200" y="2924647"/>
            <a:ext cx="158417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Jobbra nyíl 22"/>
          <p:cNvSpPr/>
          <p:nvPr/>
        </p:nvSpPr>
        <p:spPr bwMode="auto">
          <a:xfrm rot="5400000">
            <a:off x="526773" y="2931789"/>
            <a:ext cx="158417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Jobbra nyíl 23"/>
          <p:cNvSpPr/>
          <p:nvPr/>
        </p:nvSpPr>
        <p:spPr bwMode="auto">
          <a:xfrm rot="5400000">
            <a:off x="6670399" y="2931789"/>
            <a:ext cx="158417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 rot="16200000">
            <a:off x="592064" y="2466507"/>
            <a:ext cx="260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703636"/>
                </a:solidFill>
              </a:rPr>
              <a:t> spot € vásárlás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 rot="16200000">
            <a:off x="-23843" y="2186447"/>
            <a:ext cx="2635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703636"/>
                </a:solidFill>
              </a:rPr>
              <a:t>spot </a:t>
            </a:r>
            <a:r>
              <a:rPr lang="hu-HU" sz="1600" dirty="0">
                <a:solidFill>
                  <a:srgbClr val="703636"/>
                </a:solidFill>
              </a:rPr>
              <a:t>€ </a:t>
            </a:r>
            <a:r>
              <a:rPr lang="hu-HU" sz="1600" dirty="0" smtClean="0">
                <a:solidFill>
                  <a:srgbClr val="703636"/>
                </a:solidFill>
              </a:rPr>
              <a:t>eladás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 rot="16200000">
            <a:off x="-558065" y="2915484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AZONNALI  </a:t>
            </a:r>
            <a:r>
              <a:rPr lang="hu-HU" sz="1600" b="1" dirty="0" smtClean="0">
                <a:solidFill>
                  <a:srgbClr val="FF0000"/>
                </a:solidFill>
              </a:rPr>
              <a:t>DEVIZAPIAC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 rot="16200000">
            <a:off x="6529748" y="2807409"/>
            <a:ext cx="287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HATÁRIDŐS  </a:t>
            </a:r>
            <a:r>
              <a:rPr lang="hu-HU" sz="1600" b="1" dirty="0" smtClean="0">
                <a:solidFill>
                  <a:srgbClr val="FF0000"/>
                </a:solidFill>
              </a:rPr>
              <a:t>DEVIZAPIAC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 rot="16200000">
            <a:off x="6079165" y="2309311"/>
            <a:ext cx="276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703636"/>
                </a:solidFill>
              </a:rPr>
              <a:t>forward</a:t>
            </a:r>
            <a:r>
              <a:rPr lang="hu-HU" sz="1600" dirty="0" smtClean="0">
                <a:solidFill>
                  <a:srgbClr val="703636"/>
                </a:solidFill>
              </a:rPr>
              <a:t> </a:t>
            </a:r>
            <a:r>
              <a:rPr lang="hu-HU" sz="1600" dirty="0">
                <a:solidFill>
                  <a:srgbClr val="703636"/>
                </a:solidFill>
              </a:rPr>
              <a:t>€ </a:t>
            </a:r>
            <a:r>
              <a:rPr lang="hu-HU" sz="1600" dirty="0" smtClean="0">
                <a:solidFill>
                  <a:srgbClr val="703636"/>
                </a:solidFill>
              </a:rPr>
              <a:t>eladás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 rot="16200000">
            <a:off x="6137951" y="302939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703636"/>
                </a:solidFill>
              </a:rPr>
              <a:t>forward</a:t>
            </a:r>
            <a:r>
              <a:rPr lang="hu-HU" sz="1600" dirty="0" smtClean="0">
                <a:solidFill>
                  <a:srgbClr val="703636"/>
                </a:solidFill>
              </a:rPr>
              <a:t> </a:t>
            </a:r>
            <a:r>
              <a:rPr lang="hu-HU" sz="1600" dirty="0">
                <a:solidFill>
                  <a:srgbClr val="703636"/>
                </a:solidFill>
              </a:rPr>
              <a:t>€ </a:t>
            </a:r>
            <a:r>
              <a:rPr lang="hu-HU" sz="1600" dirty="0" smtClean="0">
                <a:solidFill>
                  <a:srgbClr val="703636"/>
                </a:solidFill>
              </a:rPr>
              <a:t>vétel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056463" y="2021818"/>
            <a:ext cx="87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</a:rPr>
              <a:t>(1+ r</a:t>
            </a:r>
            <a:r>
              <a:rPr lang="hu-HU" sz="1400" baseline="-25000" dirty="0" smtClean="0">
                <a:solidFill>
                  <a:srgbClr val="703636"/>
                </a:solidFill>
              </a:rPr>
              <a:t>€</a:t>
            </a:r>
            <a:r>
              <a:rPr lang="hu-HU" sz="1400" dirty="0" smtClean="0">
                <a:solidFill>
                  <a:srgbClr val="703636"/>
                </a:solidFill>
              </a:rPr>
              <a:t>)</a:t>
            </a:r>
            <a:r>
              <a:rPr lang="hu-HU" sz="1400" baseline="30000" dirty="0" smtClean="0">
                <a:solidFill>
                  <a:srgbClr val="703636"/>
                </a:solidFill>
              </a:rPr>
              <a:t>T</a:t>
            </a:r>
            <a:r>
              <a:rPr lang="hu-HU" sz="1400" dirty="0" smtClean="0">
                <a:solidFill>
                  <a:srgbClr val="703636"/>
                </a:solidFill>
              </a:rPr>
              <a:t> </a:t>
            </a:r>
            <a:endParaRPr lang="hu-HU" sz="1400" dirty="0">
              <a:solidFill>
                <a:srgbClr val="703636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056463" y="4026873"/>
            <a:ext cx="87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</a:rPr>
              <a:t>(1+ </a:t>
            </a:r>
            <a:r>
              <a:rPr lang="hu-HU" sz="1400" dirty="0" err="1" smtClean="0">
                <a:solidFill>
                  <a:srgbClr val="703636"/>
                </a:solidFill>
              </a:rPr>
              <a:t>r</a:t>
            </a:r>
            <a:r>
              <a:rPr lang="hu-HU" sz="1400" baseline="-25000" dirty="0" err="1" smtClean="0">
                <a:solidFill>
                  <a:srgbClr val="703636"/>
                </a:solidFill>
              </a:rPr>
              <a:t>Ft</a:t>
            </a:r>
            <a:r>
              <a:rPr lang="hu-HU" sz="1400" dirty="0" smtClean="0">
                <a:solidFill>
                  <a:srgbClr val="703636"/>
                </a:solidFill>
              </a:rPr>
              <a:t>)</a:t>
            </a:r>
            <a:r>
              <a:rPr lang="hu-HU" sz="1400" baseline="30000" dirty="0" smtClean="0">
                <a:solidFill>
                  <a:srgbClr val="703636"/>
                </a:solidFill>
              </a:rPr>
              <a:t>T</a:t>
            </a:r>
            <a:r>
              <a:rPr lang="hu-HU" sz="1400" dirty="0" smtClean="0">
                <a:solidFill>
                  <a:srgbClr val="703636"/>
                </a:solidFill>
              </a:rPr>
              <a:t> </a:t>
            </a:r>
            <a:endParaRPr lang="hu-HU" sz="1400" dirty="0">
              <a:solidFill>
                <a:srgbClr val="703636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 rot="16200000">
            <a:off x="492102" y="2824245"/>
            <a:ext cx="218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spc="-30" dirty="0" smtClean="0">
                <a:solidFill>
                  <a:srgbClr val="703636"/>
                </a:solidFill>
              </a:rPr>
              <a:t>S azonnali € árfolyam</a:t>
            </a:r>
            <a:endParaRPr lang="hu-HU" sz="1400" spc="-30" dirty="0">
              <a:solidFill>
                <a:srgbClr val="703636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 rot="16200000">
            <a:off x="6035949" y="2841951"/>
            <a:ext cx="218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spc="-30" dirty="0" smtClean="0">
                <a:solidFill>
                  <a:srgbClr val="703636"/>
                </a:solidFill>
              </a:rPr>
              <a:t>F </a:t>
            </a:r>
            <a:r>
              <a:rPr lang="hu-HU" sz="1400" spc="-30" dirty="0" err="1" smtClean="0">
                <a:solidFill>
                  <a:srgbClr val="703636"/>
                </a:solidFill>
              </a:rPr>
              <a:t>forward</a:t>
            </a:r>
            <a:r>
              <a:rPr lang="hu-HU" sz="1400" spc="-30" dirty="0" smtClean="0">
                <a:solidFill>
                  <a:srgbClr val="703636"/>
                </a:solidFill>
              </a:rPr>
              <a:t> € árfolyam</a:t>
            </a:r>
            <a:endParaRPr lang="hu-HU" sz="1400" spc="-30" dirty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57080" y="179423"/>
            <a:ext cx="7272808" cy="1050752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400" b="1" dirty="0">
                <a:solidFill>
                  <a:srgbClr val="703636"/>
                </a:solidFill>
              </a:rPr>
              <a:t>Arbitrázs, ha </a:t>
            </a:r>
            <a:r>
              <a:rPr lang="hu-HU" altLang="hu-HU" sz="4400" b="1" dirty="0" err="1">
                <a:solidFill>
                  <a:srgbClr val="703636"/>
                </a:solidFill>
              </a:rPr>
              <a:t>F</a:t>
            </a:r>
            <a:r>
              <a:rPr lang="hu-HU" altLang="hu-HU" sz="4400" b="1" baseline="-25000" dirty="0" err="1">
                <a:solidFill>
                  <a:srgbClr val="703636"/>
                </a:solidFill>
              </a:rPr>
              <a:t>piaci</a:t>
            </a:r>
            <a:r>
              <a:rPr lang="hu-HU" altLang="hu-HU" sz="4400" b="1" dirty="0">
                <a:solidFill>
                  <a:srgbClr val="703636"/>
                </a:solidFill>
              </a:rPr>
              <a:t> &gt; </a:t>
            </a:r>
            <a:r>
              <a:rPr lang="hu-HU" altLang="hu-HU" sz="4400" b="1" dirty="0" err="1">
                <a:solidFill>
                  <a:srgbClr val="703636"/>
                </a:solidFill>
              </a:rPr>
              <a:t>F</a:t>
            </a:r>
            <a:r>
              <a:rPr lang="hu-HU" altLang="hu-HU" sz="4400" b="1" baseline="-25000" dirty="0" err="1">
                <a:solidFill>
                  <a:srgbClr val="703636"/>
                </a:solidFill>
              </a:rPr>
              <a:t>elméleti</a:t>
            </a:r>
            <a:endParaRPr lang="hu-HU" sz="4400" baseline="-250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79512" y="-1967855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Folyamatábra: Bekötés 2"/>
          <p:cNvSpPr/>
          <p:nvPr/>
        </p:nvSpPr>
        <p:spPr bwMode="auto">
          <a:xfrm>
            <a:off x="1619672" y="2139702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lyamatábra: Bekötés 5"/>
          <p:cNvSpPr/>
          <p:nvPr/>
        </p:nvSpPr>
        <p:spPr bwMode="auto">
          <a:xfrm>
            <a:off x="7020272" y="2139702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olyamatábra: Bekötés 6"/>
          <p:cNvSpPr/>
          <p:nvPr/>
        </p:nvSpPr>
        <p:spPr bwMode="auto">
          <a:xfrm>
            <a:off x="1619672" y="4092446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lyamatábra: Bekötés 7"/>
          <p:cNvSpPr/>
          <p:nvPr/>
        </p:nvSpPr>
        <p:spPr bwMode="auto">
          <a:xfrm>
            <a:off x="7020272" y="4100870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Jobbra nyíl 8"/>
          <p:cNvSpPr/>
          <p:nvPr/>
        </p:nvSpPr>
        <p:spPr bwMode="auto">
          <a:xfrm>
            <a:off x="2195736" y="1707654"/>
            <a:ext cx="4464496" cy="43204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Jobbra nyíl 10"/>
          <p:cNvSpPr/>
          <p:nvPr/>
        </p:nvSpPr>
        <p:spPr bwMode="auto">
          <a:xfrm rot="10800000">
            <a:off x="2203513" y="4297971"/>
            <a:ext cx="4464496" cy="39918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80000" y="1744281"/>
            <a:ext cx="246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€ betét elhelyezés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939368" y="2142184"/>
            <a:ext cx="245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</a:rPr>
              <a:t>1,5% fél évre</a:t>
            </a:r>
            <a:endParaRPr lang="hu-HU" sz="1400" dirty="0">
              <a:solidFill>
                <a:srgbClr val="703636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972843" y="4327821"/>
            <a:ext cx="239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Ft </a:t>
            </a:r>
            <a:r>
              <a:rPr lang="hu-HU" sz="1600" dirty="0" smtClean="0">
                <a:solidFill>
                  <a:schemeClr val="bg1"/>
                </a:solidFill>
              </a:rPr>
              <a:t>hitel felvétel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331641" y="1694169"/>
            <a:ext cx="645836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 €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0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804247" y="1697538"/>
            <a:ext cx="648000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 €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1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331640" y="4327821"/>
            <a:ext cx="645836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Ft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0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804247" y="4338443"/>
            <a:ext cx="648000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smtClean="0">
                <a:solidFill>
                  <a:srgbClr val="703636"/>
                </a:solidFill>
              </a:rPr>
              <a:t>  Ft</a:t>
            </a:r>
            <a:r>
              <a:rPr lang="hu-HU" sz="1800" b="1" baseline="-25000" smtClean="0">
                <a:solidFill>
                  <a:srgbClr val="703636"/>
                </a:solidFill>
              </a:rPr>
              <a:t>1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21" name="Jobbra nyíl 20"/>
          <p:cNvSpPr/>
          <p:nvPr/>
        </p:nvSpPr>
        <p:spPr bwMode="auto">
          <a:xfrm rot="16200000">
            <a:off x="888070" y="2988295"/>
            <a:ext cx="1584176" cy="43204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Jobbra nyíl 23"/>
          <p:cNvSpPr/>
          <p:nvPr/>
        </p:nvSpPr>
        <p:spPr bwMode="auto">
          <a:xfrm rot="5400000">
            <a:off x="6299736" y="2986632"/>
            <a:ext cx="158417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 rot="16200000">
            <a:off x="363978" y="2513253"/>
            <a:ext cx="260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703636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spot € vásárlás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 rot="16200000">
            <a:off x="5690362" y="2388699"/>
            <a:ext cx="276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703636"/>
                </a:solidFill>
              </a:rPr>
              <a:t>forward</a:t>
            </a:r>
            <a:r>
              <a:rPr lang="hu-HU" sz="1600" dirty="0" smtClean="0">
                <a:solidFill>
                  <a:srgbClr val="703636"/>
                </a:solidFill>
              </a:rPr>
              <a:t> </a:t>
            </a:r>
            <a:r>
              <a:rPr lang="hu-HU" sz="1600" dirty="0">
                <a:solidFill>
                  <a:srgbClr val="703636"/>
                </a:solidFill>
              </a:rPr>
              <a:t>€ </a:t>
            </a:r>
            <a:r>
              <a:rPr lang="hu-HU" sz="1600" dirty="0" smtClean="0">
                <a:solidFill>
                  <a:srgbClr val="703636"/>
                </a:solidFill>
              </a:rPr>
              <a:t>eladás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056462" y="4026873"/>
            <a:ext cx="101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</a:rPr>
              <a:t>3% fél évre</a:t>
            </a:r>
            <a:endParaRPr lang="hu-HU" sz="1400" dirty="0">
              <a:solidFill>
                <a:srgbClr val="703636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 rot="16200000">
            <a:off x="258469" y="2902689"/>
            <a:ext cx="185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30" dirty="0" smtClean="0">
                <a:solidFill>
                  <a:srgbClr val="703636"/>
                </a:solidFill>
              </a:rPr>
              <a:t>S=250 Ft/</a:t>
            </a:r>
            <a:r>
              <a:rPr lang="hu-HU" sz="1400" dirty="0" smtClean="0">
                <a:solidFill>
                  <a:srgbClr val="703636"/>
                </a:solidFill>
              </a:rPr>
              <a:t>€ </a:t>
            </a:r>
          </a:p>
          <a:p>
            <a:pPr algn="ctr"/>
            <a:r>
              <a:rPr lang="hu-HU" sz="1400" spc="-30" dirty="0" smtClean="0">
                <a:solidFill>
                  <a:srgbClr val="703636"/>
                </a:solidFill>
              </a:rPr>
              <a:t>azonnali € árfolyam</a:t>
            </a:r>
            <a:endParaRPr lang="hu-HU" sz="1400" spc="-30" dirty="0">
              <a:solidFill>
                <a:srgbClr val="703636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 rot="16200000">
            <a:off x="6627054" y="2930457"/>
            <a:ext cx="185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30" dirty="0" err="1" smtClean="0">
                <a:solidFill>
                  <a:srgbClr val="703636"/>
                </a:solidFill>
              </a:rPr>
              <a:t>F</a:t>
            </a:r>
            <a:r>
              <a:rPr lang="hu-HU" sz="1400" spc="-30" baseline="-25000" dirty="0" err="1" smtClean="0">
                <a:solidFill>
                  <a:srgbClr val="703636"/>
                </a:solidFill>
              </a:rPr>
              <a:t>piaci</a:t>
            </a:r>
            <a:r>
              <a:rPr lang="hu-HU" sz="1400" spc="-30" dirty="0" smtClean="0">
                <a:solidFill>
                  <a:srgbClr val="703636"/>
                </a:solidFill>
              </a:rPr>
              <a:t>=255 </a:t>
            </a:r>
            <a:r>
              <a:rPr lang="hu-HU" sz="1400" spc="-30" dirty="0">
                <a:solidFill>
                  <a:srgbClr val="703636"/>
                </a:solidFill>
              </a:rPr>
              <a:t>Ft/</a:t>
            </a:r>
            <a:r>
              <a:rPr lang="hu-HU" sz="1400" dirty="0">
                <a:solidFill>
                  <a:srgbClr val="703636"/>
                </a:solidFill>
              </a:rPr>
              <a:t>€</a:t>
            </a:r>
            <a:endParaRPr lang="hu-HU" sz="1400" spc="-30" dirty="0" smtClean="0">
              <a:solidFill>
                <a:srgbClr val="703636"/>
              </a:solidFill>
            </a:endParaRPr>
          </a:p>
          <a:p>
            <a:pPr algn="ctr"/>
            <a:r>
              <a:rPr lang="hu-HU" sz="1400" spc="-30" dirty="0" err="1" smtClean="0">
                <a:solidFill>
                  <a:srgbClr val="703636"/>
                </a:solidFill>
              </a:rPr>
              <a:t>forward</a:t>
            </a:r>
            <a:r>
              <a:rPr lang="hu-HU" sz="1400" spc="-30" dirty="0" smtClean="0">
                <a:solidFill>
                  <a:srgbClr val="703636"/>
                </a:solidFill>
              </a:rPr>
              <a:t> € árfolyam</a:t>
            </a:r>
            <a:endParaRPr lang="hu-HU" sz="1400" spc="-30" dirty="0">
              <a:solidFill>
                <a:srgbClr val="703636"/>
              </a:solidFill>
            </a:endParaRPr>
          </a:p>
        </p:txBody>
      </p:sp>
      <p:sp>
        <p:nvSpPr>
          <p:cNvPr id="34" name="Szalagnyíl balra 33"/>
          <p:cNvSpPr/>
          <p:nvPr/>
        </p:nvSpPr>
        <p:spPr bwMode="auto">
          <a:xfrm rot="10536450">
            <a:off x="3657829" y="2685554"/>
            <a:ext cx="1273509" cy="947158"/>
          </a:xfrm>
          <a:prstGeom prst="curvedLef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3923668" y="3282731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solidFill>
                  <a:schemeClr val="bg1"/>
                </a:solidFill>
              </a:rPr>
              <a:t>szintetikus</a:t>
            </a:r>
            <a:endParaRPr lang="hu-HU" sz="1600" i="1" dirty="0">
              <a:solidFill>
                <a:schemeClr val="bg1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 rot="21171347">
            <a:off x="3886875" y="2641788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solidFill>
                  <a:schemeClr val="bg1"/>
                </a:solidFill>
              </a:rPr>
              <a:t>szintetikus</a:t>
            </a:r>
            <a:endParaRPr lang="hu-HU" sz="1600" i="1" dirty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6901510" y="1273359"/>
            <a:ext cx="450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1 €</a:t>
            </a:r>
            <a:endParaRPr lang="hu-HU" sz="1400" dirty="0">
              <a:solidFill>
                <a:srgbClr val="70363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zövegdoboz 39"/>
              <p:cNvSpPr txBox="1"/>
              <p:nvPr/>
            </p:nvSpPr>
            <p:spPr>
              <a:xfrm>
                <a:off x="629202" y="1162538"/>
                <a:ext cx="1909446" cy="51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400" i="1" dirty="0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400" b="0" i="1" dirty="0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400" b="0" i="1" dirty="0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1,015</m:t>
                          </m:r>
                        </m:den>
                      </m:f>
                      <m:r>
                        <a:rPr lang="hu-HU" sz="1400" b="0" i="1" dirty="0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</a:rPr>
                        <m:t>=0,9852</m:t>
                      </m:r>
                      <m:r>
                        <a:rPr lang="hu-HU" sz="1400" i="1" dirty="0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</a:rPr>
                        <m:t> €</m:t>
                      </m:r>
                    </m:oMath>
                  </m:oMathPara>
                </a14:m>
                <a:endParaRPr lang="hu-HU" sz="1400" dirty="0">
                  <a:solidFill>
                    <a:srgbClr val="703636"/>
                  </a:solidFill>
                </a:endParaRPr>
              </a:p>
            </p:txBody>
          </p:sp>
        </mc:Choice>
        <mc:Fallback>
          <p:sp>
            <p:nvSpPr>
              <p:cNvPr id="40" name="Szövegdoboz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02" y="1162538"/>
                <a:ext cx="1909446" cy="519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zövegdoboz 40"/>
          <p:cNvSpPr txBox="1"/>
          <p:nvPr/>
        </p:nvSpPr>
        <p:spPr>
          <a:xfrm>
            <a:off x="698316" y="4812817"/>
            <a:ext cx="198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0,9852 ∙ 250 = 246,3 Ft </a:t>
            </a:r>
            <a:endParaRPr lang="hu-HU" sz="1400" dirty="0">
              <a:solidFill>
                <a:srgbClr val="70363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 rot="16200000">
            <a:off x="-558065" y="2915484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AZONNALI  </a:t>
            </a:r>
            <a:r>
              <a:rPr lang="hu-HU" sz="1600" b="1" dirty="0" smtClean="0">
                <a:solidFill>
                  <a:srgbClr val="FF0000"/>
                </a:solidFill>
              </a:rPr>
              <a:t>DEVIZAPIAC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 rot="16200000">
            <a:off x="6529748" y="2807409"/>
            <a:ext cx="287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HATÁRIDŐS  </a:t>
            </a:r>
            <a:r>
              <a:rPr lang="hu-HU" sz="1600" b="1" dirty="0" smtClean="0">
                <a:solidFill>
                  <a:srgbClr val="FF0000"/>
                </a:solidFill>
              </a:rPr>
              <a:t>DEVIZAPIAC</a:t>
            </a:r>
            <a:endParaRPr lang="hu-H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6174" y="22167"/>
            <a:ext cx="8208912" cy="771237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b="1" dirty="0" smtClean="0">
                <a:solidFill>
                  <a:srgbClr val="703636"/>
                </a:solidFill>
              </a:rPr>
              <a:t>Arbitrázs </a:t>
            </a:r>
            <a:r>
              <a:rPr lang="hu-HU" altLang="hu-HU" b="1" dirty="0" smtClean="0">
                <a:solidFill>
                  <a:srgbClr val="703636"/>
                </a:solidFill>
              </a:rPr>
              <a:t>stratégia </a:t>
            </a:r>
            <a:r>
              <a:rPr lang="hu-HU" altLang="hu-HU" b="1" dirty="0" err="1" smtClean="0">
                <a:solidFill>
                  <a:srgbClr val="703636"/>
                </a:solidFill>
              </a:rPr>
              <a:t>F</a:t>
            </a:r>
            <a:r>
              <a:rPr lang="hu-HU" altLang="hu-HU" b="1" baseline="-25000" dirty="0" err="1" smtClean="0">
                <a:solidFill>
                  <a:srgbClr val="703636"/>
                </a:solidFill>
              </a:rPr>
              <a:t>piaci</a:t>
            </a:r>
            <a:r>
              <a:rPr lang="hu-HU" altLang="hu-HU" b="1" dirty="0" smtClean="0">
                <a:solidFill>
                  <a:srgbClr val="703636"/>
                </a:solidFill>
              </a:rPr>
              <a:t>=255 Ft/</a:t>
            </a:r>
            <a:r>
              <a:rPr lang="hu-HU" b="1" dirty="0" smtClean="0">
                <a:solidFill>
                  <a:srgbClr val="703636"/>
                </a:solidFill>
              </a:rPr>
              <a:t>€</a:t>
            </a:r>
            <a:r>
              <a:rPr lang="hu-HU" altLang="hu-HU" b="1" dirty="0" smtClean="0">
                <a:solidFill>
                  <a:srgbClr val="703636"/>
                </a:solidFill>
              </a:rPr>
              <a:t> esetén </a:t>
            </a:r>
            <a:endParaRPr lang="hu-HU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5575" y="699542"/>
            <a:ext cx="89169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800" dirty="0" smtClean="0">
                <a:solidFill>
                  <a:srgbClr val="703636"/>
                </a:solidFill>
              </a:rPr>
              <a:t>Ha </a:t>
            </a:r>
            <a:r>
              <a:rPr lang="hu-HU" sz="1800" dirty="0" err="1" smtClean="0">
                <a:solidFill>
                  <a:srgbClr val="703636"/>
                </a:solidFill>
              </a:rPr>
              <a:t>F</a:t>
            </a:r>
            <a:r>
              <a:rPr lang="hu-HU" sz="1800" baseline="-25000" dirty="0" err="1" smtClean="0">
                <a:solidFill>
                  <a:srgbClr val="703636"/>
                </a:solidFill>
              </a:rPr>
              <a:t>piaci</a:t>
            </a:r>
            <a:r>
              <a:rPr lang="hu-HU" sz="1800" dirty="0" smtClean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=255 Ft/€, </a:t>
            </a:r>
            <a:r>
              <a:rPr lang="hu-HU" sz="1800" dirty="0" smtClean="0">
                <a:solidFill>
                  <a:srgbClr val="703636"/>
                </a:solidFill>
              </a:rPr>
              <a:t>akkor </a:t>
            </a:r>
            <a:r>
              <a:rPr lang="hu-HU" sz="1800" b="1" dirty="0" err="1">
                <a:solidFill>
                  <a:srgbClr val="703636"/>
                </a:solidFill>
              </a:rPr>
              <a:t>F</a:t>
            </a:r>
            <a:r>
              <a:rPr lang="hu-HU" sz="1800" b="1" baseline="-25000" dirty="0" err="1">
                <a:solidFill>
                  <a:srgbClr val="703636"/>
                </a:solidFill>
              </a:rPr>
              <a:t>piaci</a:t>
            </a:r>
            <a:r>
              <a:rPr lang="hu-HU" sz="1800" b="1" dirty="0">
                <a:solidFill>
                  <a:srgbClr val="703636"/>
                </a:solidFill>
              </a:rPr>
              <a:t> </a:t>
            </a:r>
            <a:r>
              <a:rPr lang="hu-HU" sz="1800" b="1" dirty="0" smtClean="0">
                <a:solidFill>
                  <a:srgbClr val="703636"/>
                </a:solidFill>
              </a:rPr>
              <a:t>&gt; </a:t>
            </a:r>
            <a:r>
              <a:rPr lang="hu-HU" sz="1800" b="1" dirty="0" err="1" smtClean="0">
                <a:solidFill>
                  <a:srgbClr val="703636"/>
                </a:solidFill>
              </a:rPr>
              <a:t>F</a:t>
            </a:r>
            <a:r>
              <a:rPr lang="hu-HU" sz="1800" b="1" baseline="-25000" dirty="0" err="1" smtClean="0">
                <a:solidFill>
                  <a:srgbClr val="703636"/>
                </a:solidFill>
              </a:rPr>
              <a:t>elm</a:t>
            </a:r>
            <a:r>
              <a:rPr lang="hu-HU" sz="1800" b="1" dirty="0" smtClean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, tehát a határidős </a:t>
            </a:r>
            <a:r>
              <a:rPr lang="hu-HU" sz="1800" dirty="0" smtClean="0">
                <a:solidFill>
                  <a:srgbClr val="703636"/>
                </a:solidFill>
              </a:rPr>
              <a:t>€ piac </a:t>
            </a:r>
            <a:r>
              <a:rPr lang="hu-HU" sz="1800" dirty="0" smtClean="0">
                <a:solidFill>
                  <a:srgbClr val="703636"/>
                </a:solidFill>
              </a:rPr>
              <a:t>relatíve drága és a szintetikus arbitrázs logikájának megfelelően olyan formában veszünk, amilyen formában olcsó (=szintetikus) és olyan formában adunk el, amilyen formában drága (=határidős </a:t>
            </a:r>
            <a:r>
              <a:rPr lang="hu-HU" sz="1800" dirty="0" err="1" smtClean="0">
                <a:solidFill>
                  <a:srgbClr val="703636"/>
                </a:solidFill>
              </a:rPr>
              <a:t>forward</a:t>
            </a:r>
            <a:r>
              <a:rPr lang="hu-HU" sz="1800" dirty="0" smtClean="0">
                <a:solidFill>
                  <a:srgbClr val="703636"/>
                </a:solidFill>
              </a:rPr>
              <a:t> piac</a:t>
            </a:r>
            <a:r>
              <a:rPr lang="hu-HU" sz="1800" dirty="0" smtClean="0">
                <a:solidFill>
                  <a:srgbClr val="703636"/>
                </a:solidFill>
              </a:rPr>
              <a:t>):</a:t>
            </a:r>
          </a:p>
          <a:p>
            <a:r>
              <a:rPr lang="hu-HU" sz="1800" b="1" u="sng" dirty="0" smtClean="0">
                <a:solidFill>
                  <a:srgbClr val="703636"/>
                </a:solidFill>
              </a:rPr>
              <a:t>MOST:</a:t>
            </a:r>
          </a:p>
          <a:p>
            <a:r>
              <a:rPr lang="hu-HU" sz="1800" dirty="0" smtClean="0">
                <a:solidFill>
                  <a:srgbClr val="703636"/>
                </a:solidFill>
              </a:rPr>
              <a:t>1. Felveszünk 246,3Ft hitelt  (fél évre)  </a:t>
            </a:r>
            <a:r>
              <a:rPr lang="hu-HU" sz="1800" dirty="0" smtClean="0">
                <a:solidFill>
                  <a:srgbClr val="703636"/>
                </a:solidFill>
              </a:rPr>
              <a:t>					    </a:t>
            </a:r>
            <a:r>
              <a:rPr lang="hu-HU" sz="1800" dirty="0" smtClean="0">
                <a:solidFill>
                  <a:srgbClr val="703636"/>
                </a:solidFill>
              </a:rPr>
              <a:t>CF</a:t>
            </a:r>
            <a:r>
              <a:rPr lang="hu-HU" sz="1800" dirty="0" smtClean="0">
                <a:solidFill>
                  <a:srgbClr val="703636"/>
                </a:solidFill>
              </a:rPr>
              <a:t>= </a:t>
            </a:r>
            <a:r>
              <a:rPr lang="hu-HU" sz="1800" dirty="0" smtClean="0">
                <a:solidFill>
                  <a:srgbClr val="703636"/>
                </a:solidFill>
              </a:rPr>
              <a:t>+246,3</a:t>
            </a:r>
            <a:endParaRPr lang="hu-HU" sz="1800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2. A hitel Ft összegét </a:t>
            </a:r>
            <a:r>
              <a:rPr lang="hu-HU" sz="1800" dirty="0">
                <a:solidFill>
                  <a:srgbClr val="703636"/>
                </a:solidFill>
              </a:rPr>
              <a:t>átváltjuk </a:t>
            </a:r>
            <a:r>
              <a:rPr lang="hu-HU" sz="1800" dirty="0" smtClean="0">
                <a:solidFill>
                  <a:srgbClr val="703636"/>
                </a:solidFill>
              </a:rPr>
              <a:t>€-</a:t>
            </a:r>
            <a:r>
              <a:rPr lang="hu-HU" sz="1800" dirty="0" err="1" smtClean="0">
                <a:solidFill>
                  <a:srgbClr val="703636"/>
                </a:solidFill>
              </a:rPr>
              <a:t>ra</a:t>
            </a:r>
            <a:r>
              <a:rPr lang="hu-HU" sz="1800" dirty="0" smtClean="0">
                <a:solidFill>
                  <a:srgbClr val="703636"/>
                </a:solidFill>
              </a:rPr>
              <a:t> az </a:t>
            </a:r>
            <a:r>
              <a:rPr lang="hu-HU" sz="1800" dirty="0" smtClean="0">
                <a:solidFill>
                  <a:srgbClr val="703636"/>
                </a:solidFill>
              </a:rPr>
              <a:t>azonnali </a:t>
            </a:r>
            <a:r>
              <a:rPr lang="hu-HU" sz="1800" dirty="0">
                <a:solidFill>
                  <a:srgbClr val="703636"/>
                </a:solidFill>
              </a:rPr>
              <a:t>piacon: 246,3/250=0,9852 </a:t>
            </a:r>
            <a:r>
              <a:rPr lang="hu-HU" sz="1800" dirty="0" smtClean="0">
                <a:solidFill>
                  <a:srgbClr val="703636"/>
                </a:solidFill>
              </a:rPr>
              <a:t>€           </a:t>
            </a:r>
            <a:r>
              <a:rPr lang="hu-HU" sz="1800" dirty="0" smtClean="0">
                <a:solidFill>
                  <a:srgbClr val="703636"/>
                </a:solidFill>
              </a:rPr>
              <a:t>CF</a:t>
            </a:r>
            <a:r>
              <a:rPr lang="hu-HU" sz="1800" dirty="0" smtClean="0">
                <a:solidFill>
                  <a:srgbClr val="703636"/>
                </a:solidFill>
              </a:rPr>
              <a:t>= </a:t>
            </a:r>
            <a:r>
              <a:rPr lang="hu-HU" sz="1800" dirty="0" smtClean="0">
                <a:solidFill>
                  <a:srgbClr val="703636"/>
                </a:solidFill>
              </a:rPr>
              <a:t>–246,3</a:t>
            </a:r>
            <a:endParaRPr lang="hu-HU" sz="1800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3. Az eurót </a:t>
            </a:r>
            <a:r>
              <a:rPr lang="hu-HU" sz="1800" dirty="0">
                <a:solidFill>
                  <a:srgbClr val="703636"/>
                </a:solidFill>
              </a:rPr>
              <a:t>€ </a:t>
            </a:r>
            <a:r>
              <a:rPr lang="hu-HU" sz="1800" dirty="0" smtClean="0">
                <a:solidFill>
                  <a:srgbClr val="703636"/>
                </a:solidFill>
              </a:rPr>
              <a:t>devizabetétben helyezzük el fél évre				    CF=          0</a:t>
            </a:r>
          </a:p>
          <a:p>
            <a:r>
              <a:rPr lang="hu-HU" sz="1800" dirty="0">
                <a:solidFill>
                  <a:srgbClr val="703636"/>
                </a:solidFill>
              </a:rPr>
              <a:t>4</a:t>
            </a:r>
            <a:r>
              <a:rPr lang="hu-HU" sz="1800" dirty="0" smtClean="0">
                <a:solidFill>
                  <a:srgbClr val="703636"/>
                </a:solidFill>
              </a:rPr>
              <a:t>. Féléves határidős </a:t>
            </a:r>
            <a:r>
              <a:rPr lang="hu-HU" sz="1800" dirty="0">
                <a:solidFill>
                  <a:srgbClr val="703636"/>
                </a:solidFill>
              </a:rPr>
              <a:t>€ </a:t>
            </a:r>
            <a:r>
              <a:rPr lang="hu-HU" sz="1800" dirty="0" smtClean="0">
                <a:solidFill>
                  <a:srgbClr val="703636"/>
                </a:solidFill>
              </a:rPr>
              <a:t>eladási </a:t>
            </a:r>
            <a:r>
              <a:rPr lang="hu-HU" sz="1800" dirty="0" smtClean="0">
                <a:solidFill>
                  <a:srgbClr val="703636"/>
                </a:solidFill>
              </a:rPr>
              <a:t>ügyletet kötünk </a:t>
            </a:r>
            <a:r>
              <a:rPr lang="hu-HU" sz="1800" dirty="0">
                <a:solidFill>
                  <a:srgbClr val="703636"/>
                </a:solidFill>
              </a:rPr>
              <a:t>1 €-</a:t>
            </a:r>
            <a:r>
              <a:rPr lang="hu-HU" sz="1800" dirty="0" err="1">
                <a:solidFill>
                  <a:srgbClr val="703636"/>
                </a:solidFill>
              </a:rPr>
              <a:t>ra</a:t>
            </a:r>
            <a:r>
              <a:rPr lang="hu-HU" sz="1800" dirty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az </a:t>
            </a:r>
            <a:r>
              <a:rPr lang="hu-HU" sz="1800" dirty="0">
                <a:solidFill>
                  <a:srgbClr val="703636"/>
                </a:solidFill>
              </a:rPr>
              <a:t>F=255Ft/ € </a:t>
            </a:r>
            <a:r>
              <a:rPr lang="hu-HU" sz="1800" dirty="0" smtClean="0">
                <a:solidFill>
                  <a:srgbClr val="703636"/>
                </a:solidFill>
              </a:rPr>
              <a:t>árfolyamon      </a:t>
            </a:r>
            <a:r>
              <a:rPr lang="hu-HU" sz="1800" u="sng" dirty="0" smtClean="0">
                <a:solidFill>
                  <a:srgbClr val="703636"/>
                </a:solidFill>
              </a:rPr>
              <a:t>CF</a:t>
            </a:r>
            <a:r>
              <a:rPr lang="hu-HU" sz="1800" u="sng" dirty="0" smtClean="0">
                <a:solidFill>
                  <a:srgbClr val="703636"/>
                </a:solidFill>
              </a:rPr>
              <a:t>=      </a:t>
            </a:r>
            <a:r>
              <a:rPr lang="hu-HU" sz="1800" u="sng" dirty="0" smtClean="0">
                <a:solidFill>
                  <a:srgbClr val="703636"/>
                </a:solidFill>
              </a:rPr>
              <a:t>    0</a:t>
            </a:r>
            <a:endParaRPr lang="hu-HU" sz="1800" u="sng" dirty="0" smtClean="0">
              <a:solidFill>
                <a:srgbClr val="703636"/>
              </a:solidFill>
            </a:endParaRPr>
          </a:p>
          <a:p>
            <a:r>
              <a:rPr lang="hu-HU" sz="1800" i="1" dirty="0" smtClean="0">
                <a:solidFill>
                  <a:srgbClr val="703636"/>
                </a:solidFill>
              </a:rPr>
              <a:t>							    Nettó </a:t>
            </a:r>
            <a:r>
              <a:rPr lang="hu-HU" sz="1800" i="1" dirty="0">
                <a:solidFill>
                  <a:srgbClr val="703636"/>
                </a:solidFill>
              </a:rPr>
              <a:t>befektetés:      0</a:t>
            </a:r>
            <a:endParaRPr lang="hu-HU" sz="1800" b="1" u="sng" dirty="0" smtClean="0">
              <a:solidFill>
                <a:srgbClr val="703636"/>
              </a:solidFill>
            </a:endParaRPr>
          </a:p>
          <a:p>
            <a:r>
              <a:rPr lang="hu-HU" sz="1800" b="1" u="sng" dirty="0" smtClean="0">
                <a:solidFill>
                  <a:srgbClr val="703636"/>
                </a:solidFill>
              </a:rPr>
              <a:t>1 </a:t>
            </a:r>
            <a:r>
              <a:rPr lang="hu-HU" sz="1800" b="1" u="sng" dirty="0" smtClean="0">
                <a:solidFill>
                  <a:srgbClr val="703636"/>
                </a:solidFill>
              </a:rPr>
              <a:t>ÉV MÚLVA:</a:t>
            </a:r>
            <a:r>
              <a:rPr lang="hu-HU" sz="1800" dirty="0" smtClean="0">
                <a:solidFill>
                  <a:srgbClr val="703636"/>
                </a:solidFill>
              </a:rPr>
              <a:t>						</a:t>
            </a:r>
            <a:endParaRPr lang="hu-HU" sz="1800" b="1" i="1" u="sng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1. </a:t>
            </a:r>
            <a:r>
              <a:rPr lang="hu-HU" sz="1800" dirty="0">
                <a:solidFill>
                  <a:srgbClr val="703636"/>
                </a:solidFill>
              </a:rPr>
              <a:t>Felvesszük az </a:t>
            </a:r>
            <a:r>
              <a:rPr lang="hu-HU" sz="1800" dirty="0" smtClean="0">
                <a:solidFill>
                  <a:srgbClr val="703636"/>
                </a:solidFill>
              </a:rPr>
              <a:t>€ betét összegét kamatostul: 0,9852 ∙ 1,015=1</a:t>
            </a:r>
            <a:r>
              <a:rPr lang="hu-HU" sz="1800" dirty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€                             CF</a:t>
            </a:r>
            <a:r>
              <a:rPr lang="hu-HU" sz="1800" dirty="0">
                <a:solidFill>
                  <a:srgbClr val="703636"/>
                </a:solidFill>
              </a:rPr>
              <a:t>=        </a:t>
            </a:r>
            <a:r>
              <a:rPr lang="hu-HU" sz="1800" dirty="0" smtClean="0">
                <a:solidFill>
                  <a:srgbClr val="703636"/>
                </a:solidFill>
              </a:rPr>
              <a:t>   0</a:t>
            </a:r>
            <a:endParaRPr lang="hu-HU" sz="1800" dirty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2. Teljesítjük </a:t>
            </a:r>
            <a:r>
              <a:rPr lang="hu-HU" sz="1800" dirty="0" smtClean="0">
                <a:solidFill>
                  <a:srgbClr val="703636"/>
                </a:solidFill>
              </a:rPr>
              <a:t>a határidős </a:t>
            </a:r>
            <a:r>
              <a:rPr lang="hu-HU" sz="1800" dirty="0">
                <a:solidFill>
                  <a:srgbClr val="703636"/>
                </a:solidFill>
              </a:rPr>
              <a:t>€ eladási </a:t>
            </a:r>
            <a:r>
              <a:rPr lang="hu-HU" sz="1800" dirty="0" smtClean="0">
                <a:solidFill>
                  <a:srgbClr val="703636"/>
                </a:solidFill>
              </a:rPr>
              <a:t>kötelezettséget és </a:t>
            </a:r>
            <a:r>
              <a:rPr lang="hu-HU" sz="1800" dirty="0">
                <a:solidFill>
                  <a:srgbClr val="703636"/>
                </a:solidFill>
              </a:rPr>
              <a:t>eladunk 1 </a:t>
            </a:r>
            <a:r>
              <a:rPr lang="hu-HU" sz="1800" dirty="0" smtClean="0">
                <a:solidFill>
                  <a:srgbClr val="703636"/>
                </a:solidFill>
              </a:rPr>
              <a:t>€-t 255Ft-ért      </a:t>
            </a:r>
            <a:r>
              <a:rPr lang="hu-HU" sz="1800" dirty="0" smtClean="0">
                <a:solidFill>
                  <a:srgbClr val="703636"/>
                </a:solidFill>
              </a:rPr>
              <a:t>     CF</a:t>
            </a:r>
            <a:r>
              <a:rPr lang="hu-HU" sz="1800" dirty="0" smtClean="0">
                <a:solidFill>
                  <a:srgbClr val="703636"/>
                </a:solidFill>
              </a:rPr>
              <a:t>= </a:t>
            </a:r>
            <a:r>
              <a:rPr lang="hu-HU" sz="1800" dirty="0" smtClean="0">
                <a:solidFill>
                  <a:srgbClr val="703636"/>
                </a:solidFill>
              </a:rPr>
              <a:t>  + 255</a:t>
            </a:r>
            <a:endParaRPr lang="hu-HU" sz="1800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3. Visszafizetjük </a:t>
            </a:r>
            <a:r>
              <a:rPr lang="hu-HU" sz="1800" dirty="0" smtClean="0">
                <a:solidFill>
                  <a:srgbClr val="703636"/>
                </a:solidFill>
              </a:rPr>
              <a:t>a felvett </a:t>
            </a:r>
            <a:r>
              <a:rPr lang="hu-HU" sz="1800" dirty="0" smtClean="0">
                <a:solidFill>
                  <a:srgbClr val="703636"/>
                </a:solidFill>
              </a:rPr>
              <a:t>Ft hitelt </a:t>
            </a:r>
            <a:r>
              <a:rPr lang="hu-HU" sz="1800" dirty="0" smtClean="0">
                <a:solidFill>
                  <a:srgbClr val="703636"/>
                </a:solidFill>
              </a:rPr>
              <a:t>kamatostul: </a:t>
            </a:r>
            <a:r>
              <a:rPr lang="hu-HU" sz="1800" dirty="0" smtClean="0">
                <a:solidFill>
                  <a:srgbClr val="703636"/>
                </a:solidFill>
              </a:rPr>
              <a:t>246,3</a:t>
            </a:r>
            <a:r>
              <a:rPr lang="hu-HU" sz="1800" dirty="0" smtClean="0">
                <a:solidFill>
                  <a:srgbClr val="703636"/>
                </a:solidFill>
              </a:rPr>
              <a:t> </a:t>
            </a:r>
            <a:r>
              <a:rPr lang="hu-HU" sz="1800" dirty="0">
                <a:solidFill>
                  <a:srgbClr val="703636"/>
                </a:solidFill>
              </a:rPr>
              <a:t>∙ </a:t>
            </a:r>
            <a:r>
              <a:rPr lang="hu-HU" sz="1800" dirty="0" smtClean="0">
                <a:solidFill>
                  <a:srgbClr val="703636"/>
                </a:solidFill>
              </a:rPr>
              <a:t>1,03=253,7 Ft                       </a:t>
            </a:r>
            <a:r>
              <a:rPr lang="hu-HU" sz="1800" u="sng" dirty="0" smtClean="0">
                <a:solidFill>
                  <a:srgbClr val="703636"/>
                </a:solidFill>
              </a:rPr>
              <a:t>CF</a:t>
            </a:r>
            <a:r>
              <a:rPr lang="hu-HU" sz="1800" u="sng" dirty="0" smtClean="0">
                <a:solidFill>
                  <a:srgbClr val="703636"/>
                </a:solidFill>
              </a:rPr>
              <a:t>= – </a:t>
            </a:r>
            <a:r>
              <a:rPr lang="hu-HU" sz="1800" u="sng" dirty="0" smtClean="0">
                <a:solidFill>
                  <a:srgbClr val="703636"/>
                </a:solidFill>
              </a:rPr>
              <a:t>253,7</a:t>
            </a:r>
            <a:endParaRPr lang="hu-HU" sz="1800" u="sng" dirty="0">
              <a:solidFill>
                <a:srgbClr val="703636"/>
              </a:solidFill>
            </a:endParaRPr>
          </a:p>
          <a:p>
            <a:pPr lvl="3"/>
            <a:r>
              <a:rPr lang="hu-HU" sz="1800" dirty="0" smtClean="0">
                <a:solidFill>
                  <a:srgbClr val="703636"/>
                </a:solidFill>
              </a:rPr>
              <a:t>					                          </a:t>
            </a:r>
            <a:r>
              <a:rPr lang="hu-HU" sz="1800" b="1" dirty="0" smtClean="0">
                <a:solidFill>
                  <a:srgbClr val="703636"/>
                </a:solidFill>
              </a:rPr>
              <a:t>Nyereség</a:t>
            </a:r>
            <a:r>
              <a:rPr lang="hu-HU" sz="1800" b="1" dirty="0" smtClean="0">
                <a:solidFill>
                  <a:srgbClr val="703636"/>
                </a:solidFill>
              </a:rPr>
              <a:t>: </a:t>
            </a:r>
            <a:r>
              <a:rPr lang="hu-HU" sz="1800" b="1" dirty="0" smtClean="0">
                <a:solidFill>
                  <a:srgbClr val="703636"/>
                </a:solidFill>
              </a:rPr>
              <a:t>+1,3 Ft</a:t>
            </a:r>
            <a:endParaRPr lang="hu-HU" sz="1800" b="1" dirty="0" smtClean="0">
              <a:solidFill>
                <a:srgbClr val="703636"/>
              </a:solidFill>
            </a:endParaRPr>
          </a:p>
          <a:p>
            <a:pPr marL="342900" indent="-342900">
              <a:buAutoNum type="arabicPeriod"/>
            </a:pPr>
            <a:endParaRPr lang="hu-HU" sz="1800" dirty="0" smtClean="0">
              <a:solidFill>
                <a:srgbClr val="703636"/>
              </a:solidFill>
            </a:endParaRPr>
          </a:p>
          <a:p>
            <a:pPr marL="457200" indent="-457200">
              <a:buAutoNum type="arabicPeriod"/>
            </a:pPr>
            <a:endParaRPr lang="hu-HU" sz="2000" dirty="0" smtClean="0">
              <a:solidFill>
                <a:srgbClr val="703636"/>
              </a:solidFill>
            </a:endParaRPr>
          </a:p>
          <a:p>
            <a:endParaRPr lang="hu-HU" sz="2000" dirty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57080" y="179423"/>
            <a:ext cx="7272808" cy="1050752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400" b="1" dirty="0">
                <a:solidFill>
                  <a:srgbClr val="703636"/>
                </a:solidFill>
              </a:rPr>
              <a:t>Arbitrázs, ha </a:t>
            </a:r>
            <a:r>
              <a:rPr lang="hu-HU" altLang="hu-HU" sz="4400" b="1" dirty="0" err="1">
                <a:solidFill>
                  <a:srgbClr val="703636"/>
                </a:solidFill>
              </a:rPr>
              <a:t>F</a:t>
            </a:r>
            <a:r>
              <a:rPr lang="hu-HU" altLang="hu-HU" sz="4400" b="1" baseline="-25000" dirty="0" err="1">
                <a:solidFill>
                  <a:srgbClr val="703636"/>
                </a:solidFill>
              </a:rPr>
              <a:t>piaci</a:t>
            </a:r>
            <a:r>
              <a:rPr lang="hu-HU" altLang="hu-HU" sz="4400" b="1" dirty="0">
                <a:solidFill>
                  <a:srgbClr val="703636"/>
                </a:solidFill>
              </a:rPr>
              <a:t> </a:t>
            </a:r>
            <a:r>
              <a:rPr lang="hu-HU" altLang="hu-HU" sz="4400" b="1" dirty="0" smtClean="0">
                <a:solidFill>
                  <a:srgbClr val="703636"/>
                </a:solidFill>
              </a:rPr>
              <a:t>&lt; </a:t>
            </a:r>
            <a:r>
              <a:rPr lang="hu-HU" altLang="hu-HU" sz="4400" b="1" dirty="0" err="1">
                <a:solidFill>
                  <a:srgbClr val="703636"/>
                </a:solidFill>
              </a:rPr>
              <a:t>F</a:t>
            </a:r>
            <a:r>
              <a:rPr lang="hu-HU" altLang="hu-HU" sz="4400" b="1" baseline="-25000" dirty="0" err="1">
                <a:solidFill>
                  <a:srgbClr val="703636"/>
                </a:solidFill>
              </a:rPr>
              <a:t>elméleti</a:t>
            </a:r>
            <a:endParaRPr lang="hu-HU" sz="4400" baseline="-250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79512" y="-1967855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Folyamatábra: Bekötés 2"/>
          <p:cNvSpPr/>
          <p:nvPr/>
        </p:nvSpPr>
        <p:spPr bwMode="auto">
          <a:xfrm>
            <a:off x="1619672" y="2139702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lyamatábra: Bekötés 5"/>
          <p:cNvSpPr/>
          <p:nvPr/>
        </p:nvSpPr>
        <p:spPr bwMode="auto">
          <a:xfrm>
            <a:off x="7020272" y="2139702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olyamatábra: Bekötés 6"/>
          <p:cNvSpPr/>
          <p:nvPr/>
        </p:nvSpPr>
        <p:spPr bwMode="auto">
          <a:xfrm>
            <a:off x="1619672" y="4092446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lyamatábra: Bekötés 7"/>
          <p:cNvSpPr/>
          <p:nvPr/>
        </p:nvSpPr>
        <p:spPr bwMode="auto">
          <a:xfrm>
            <a:off x="7020272" y="4100870"/>
            <a:ext cx="144016" cy="144016"/>
          </a:xfrm>
          <a:prstGeom prst="flowChartConnector">
            <a:avLst/>
          </a:prstGeom>
          <a:solidFill>
            <a:srgbClr val="703636"/>
          </a:solidFill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Jobbra nyíl 8"/>
          <p:cNvSpPr/>
          <p:nvPr/>
        </p:nvSpPr>
        <p:spPr bwMode="auto">
          <a:xfrm rot="10800000">
            <a:off x="2203513" y="1665474"/>
            <a:ext cx="4464496" cy="43204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Jobbra nyíl 10"/>
          <p:cNvSpPr/>
          <p:nvPr/>
        </p:nvSpPr>
        <p:spPr bwMode="auto">
          <a:xfrm>
            <a:off x="2203513" y="4297971"/>
            <a:ext cx="4464496" cy="39918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74966" y="1708014"/>
            <a:ext cx="246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€ </a:t>
            </a:r>
            <a:r>
              <a:rPr lang="hu-HU" sz="1600" dirty="0" smtClean="0">
                <a:solidFill>
                  <a:schemeClr val="bg1"/>
                </a:solidFill>
              </a:rPr>
              <a:t>hitel felvétel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928984" y="2079465"/>
            <a:ext cx="245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</a:rPr>
              <a:t>1,5% fél évre</a:t>
            </a:r>
            <a:endParaRPr lang="hu-HU" sz="1400" dirty="0">
              <a:solidFill>
                <a:srgbClr val="703636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07904" y="4326215"/>
            <a:ext cx="239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Ft </a:t>
            </a:r>
            <a:r>
              <a:rPr lang="hu-HU" sz="1600" dirty="0" smtClean="0">
                <a:solidFill>
                  <a:schemeClr val="bg1"/>
                </a:solidFill>
              </a:rPr>
              <a:t>betét elhelyezés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331641" y="1694169"/>
            <a:ext cx="645836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 €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0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804247" y="1697538"/>
            <a:ext cx="648000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 €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1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331640" y="4327821"/>
            <a:ext cx="645836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solidFill>
                  <a:srgbClr val="703636"/>
                </a:solidFill>
              </a:rPr>
              <a:t>  Ft</a:t>
            </a:r>
            <a:r>
              <a:rPr lang="hu-HU" sz="1800" b="1" baseline="-25000" dirty="0" smtClean="0">
                <a:solidFill>
                  <a:srgbClr val="703636"/>
                </a:solidFill>
              </a:rPr>
              <a:t>0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804247" y="4338443"/>
            <a:ext cx="648000" cy="369332"/>
          </a:xfrm>
          <a:prstGeom prst="rect">
            <a:avLst/>
          </a:prstGeom>
          <a:noFill/>
          <a:ln w="19050">
            <a:solidFill>
              <a:srgbClr val="703636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 wrap="square" rtlCol="0">
            <a:spAutoFit/>
          </a:bodyPr>
          <a:lstStyle/>
          <a:p>
            <a:r>
              <a:rPr lang="hu-HU" sz="1800" b="1" smtClean="0">
                <a:solidFill>
                  <a:srgbClr val="703636"/>
                </a:solidFill>
              </a:rPr>
              <a:t>  Ft</a:t>
            </a:r>
            <a:r>
              <a:rPr lang="hu-HU" sz="1800" b="1" baseline="-25000" smtClean="0">
                <a:solidFill>
                  <a:srgbClr val="703636"/>
                </a:solidFill>
              </a:rPr>
              <a:t>1</a:t>
            </a:r>
            <a:endParaRPr lang="hu-HU" sz="1800" b="1" baseline="-25000" dirty="0">
              <a:solidFill>
                <a:srgbClr val="703636"/>
              </a:solidFill>
            </a:endParaRPr>
          </a:p>
        </p:txBody>
      </p:sp>
      <p:sp>
        <p:nvSpPr>
          <p:cNvPr id="21" name="Jobbra nyíl 20"/>
          <p:cNvSpPr/>
          <p:nvPr/>
        </p:nvSpPr>
        <p:spPr bwMode="auto">
          <a:xfrm rot="5400000">
            <a:off x="888070" y="2988295"/>
            <a:ext cx="1584176" cy="43204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Jobbra nyíl 23"/>
          <p:cNvSpPr/>
          <p:nvPr/>
        </p:nvSpPr>
        <p:spPr bwMode="auto">
          <a:xfrm rot="16200000">
            <a:off x="6299736" y="2986632"/>
            <a:ext cx="158417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 rot="16200000">
            <a:off x="809955" y="2821890"/>
            <a:ext cx="1702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703636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spot € eladás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 rot="16200000">
            <a:off x="6252535" y="2989279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703636"/>
                </a:solidFill>
              </a:rPr>
              <a:t>forward</a:t>
            </a:r>
            <a:r>
              <a:rPr lang="hu-HU" sz="1600" dirty="0" smtClean="0">
                <a:solidFill>
                  <a:srgbClr val="703636"/>
                </a:solidFill>
              </a:rPr>
              <a:t> </a:t>
            </a:r>
            <a:r>
              <a:rPr lang="hu-HU" sz="1600" dirty="0">
                <a:solidFill>
                  <a:srgbClr val="703636"/>
                </a:solidFill>
              </a:rPr>
              <a:t>€ </a:t>
            </a:r>
            <a:r>
              <a:rPr lang="hu-HU" sz="1600" dirty="0" smtClean="0">
                <a:solidFill>
                  <a:srgbClr val="703636"/>
                </a:solidFill>
              </a:rPr>
              <a:t>vétel</a:t>
            </a:r>
            <a:endParaRPr lang="hu-HU" sz="1600" dirty="0">
              <a:solidFill>
                <a:srgbClr val="703636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056462" y="4026873"/>
            <a:ext cx="101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</a:rPr>
              <a:t>3% fél évre</a:t>
            </a:r>
            <a:endParaRPr lang="hu-HU" sz="1400" dirty="0">
              <a:solidFill>
                <a:srgbClr val="703636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 rot="16200000">
            <a:off x="258469" y="2902689"/>
            <a:ext cx="185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30" dirty="0" smtClean="0">
                <a:solidFill>
                  <a:srgbClr val="703636"/>
                </a:solidFill>
              </a:rPr>
              <a:t>S=250 Ft/</a:t>
            </a:r>
            <a:r>
              <a:rPr lang="hu-HU" sz="1400" dirty="0" smtClean="0">
                <a:solidFill>
                  <a:srgbClr val="703636"/>
                </a:solidFill>
              </a:rPr>
              <a:t>€ </a:t>
            </a:r>
          </a:p>
          <a:p>
            <a:pPr algn="ctr"/>
            <a:r>
              <a:rPr lang="hu-HU" sz="1400" spc="-30" dirty="0" smtClean="0">
                <a:solidFill>
                  <a:srgbClr val="703636"/>
                </a:solidFill>
              </a:rPr>
              <a:t>azonnali € árfolyam</a:t>
            </a:r>
            <a:endParaRPr lang="hu-HU" sz="1400" spc="-30" dirty="0">
              <a:solidFill>
                <a:srgbClr val="703636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 rot="16200000">
            <a:off x="6627054" y="2930457"/>
            <a:ext cx="185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30" dirty="0" err="1" smtClean="0">
                <a:solidFill>
                  <a:srgbClr val="703636"/>
                </a:solidFill>
              </a:rPr>
              <a:t>F</a:t>
            </a:r>
            <a:r>
              <a:rPr lang="hu-HU" sz="1400" spc="-30" baseline="-25000" dirty="0" err="1" smtClean="0">
                <a:solidFill>
                  <a:srgbClr val="703636"/>
                </a:solidFill>
              </a:rPr>
              <a:t>piaci</a:t>
            </a:r>
            <a:r>
              <a:rPr lang="hu-HU" sz="1400" spc="-30" dirty="0" smtClean="0">
                <a:solidFill>
                  <a:srgbClr val="703636"/>
                </a:solidFill>
              </a:rPr>
              <a:t>=252 </a:t>
            </a:r>
            <a:r>
              <a:rPr lang="hu-HU" sz="1400" spc="-30" dirty="0">
                <a:solidFill>
                  <a:srgbClr val="703636"/>
                </a:solidFill>
              </a:rPr>
              <a:t>Ft/</a:t>
            </a:r>
            <a:r>
              <a:rPr lang="hu-HU" sz="1400" dirty="0">
                <a:solidFill>
                  <a:srgbClr val="703636"/>
                </a:solidFill>
              </a:rPr>
              <a:t>€</a:t>
            </a:r>
            <a:endParaRPr lang="hu-HU" sz="1400" spc="-30" dirty="0" smtClean="0">
              <a:solidFill>
                <a:srgbClr val="703636"/>
              </a:solidFill>
            </a:endParaRPr>
          </a:p>
          <a:p>
            <a:pPr algn="ctr"/>
            <a:r>
              <a:rPr lang="hu-HU" sz="1400" spc="-30" dirty="0" err="1" smtClean="0">
                <a:solidFill>
                  <a:srgbClr val="703636"/>
                </a:solidFill>
              </a:rPr>
              <a:t>forward</a:t>
            </a:r>
            <a:r>
              <a:rPr lang="hu-HU" sz="1400" spc="-30" dirty="0" smtClean="0">
                <a:solidFill>
                  <a:srgbClr val="703636"/>
                </a:solidFill>
              </a:rPr>
              <a:t> € árfolyam</a:t>
            </a:r>
            <a:endParaRPr lang="hu-HU" sz="1400" spc="-30" dirty="0">
              <a:solidFill>
                <a:srgbClr val="703636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6901510" y="1273359"/>
            <a:ext cx="450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1 €</a:t>
            </a:r>
            <a:endParaRPr lang="hu-HU" sz="1400" dirty="0">
              <a:solidFill>
                <a:srgbClr val="70363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zövegdoboz 39"/>
              <p:cNvSpPr txBox="1"/>
              <p:nvPr/>
            </p:nvSpPr>
            <p:spPr>
              <a:xfrm>
                <a:off x="629202" y="1162538"/>
                <a:ext cx="1909446" cy="51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400" i="1" dirty="0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400" b="0" i="1" dirty="0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400" b="0" i="1" dirty="0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  <m:t>1,015</m:t>
                          </m:r>
                        </m:den>
                      </m:f>
                      <m:r>
                        <a:rPr lang="hu-HU" sz="1400" b="0" i="1" dirty="0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</a:rPr>
                        <m:t>=0,9852</m:t>
                      </m:r>
                      <m:r>
                        <a:rPr lang="hu-HU" sz="1400" i="1" dirty="0" smtClean="0">
                          <a:solidFill>
                            <a:srgbClr val="703636"/>
                          </a:solidFill>
                          <a:latin typeface="Cambria Math" panose="02040503050406030204" pitchFamily="18" charset="0"/>
                        </a:rPr>
                        <m:t> €</m:t>
                      </m:r>
                    </m:oMath>
                  </m:oMathPara>
                </a14:m>
                <a:endParaRPr lang="hu-HU" sz="1400" dirty="0">
                  <a:solidFill>
                    <a:srgbClr val="703636"/>
                  </a:solidFill>
                </a:endParaRPr>
              </a:p>
            </p:txBody>
          </p:sp>
        </mc:Choice>
        <mc:Fallback>
          <p:sp>
            <p:nvSpPr>
              <p:cNvPr id="40" name="Szövegdoboz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02" y="1162538"/>
                <a:ext cx="1909446" cy="519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zövegdoboz 40"/>
          <p:cNvSpPr txBox="1"/>
          <p:nvPr/>
        </p:nvSpPr>
        <p:spPr>
          <a:xfrm>
            <a:off x="698316" y="4812817"/>
            <a:ext cx="198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70363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0,9852 ∙ 250 = 246,3 Ft </a:t>
            </a:r>
            <a:endParaRPr lang="hu-HU" sz="1400" dirty="0">
              <a:solidFill>
                <a:srgbClr val="70363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Szalagnyíl balra 38"/>
          <p:cNvSpPr/>
          <p:nvPr/>
        </p:nvSpPr>
        <p:spPr bwMode="auto">
          <a:xfrm rot="11063550" flipV="1">
            <a:off x="3657829" y="2685554"/>
            <a:ext cx="1273509" cy="947158"/>
          </a:xfrm>
          <a:prstGeom prst="curvedLef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923668" y="2662422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solidFill>
                  <a:schemeClr val="bg1"/>
                </a:solidFill>
              </a:rPr>
              <a:t>szintetikus</a:t>
            </a:r>
            <a:endParaRPr lang="hu-HU" sz="1600" i="1" dirty="0">
              <a:solidFill>
                <a:schemeClr val="bg1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 rot="432166">
            <a:off x="3840877" y="3279045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solidFill>
                  <a:schemeClr val="bg1"/>
                </a:solidFill>
              </a:rPr>
              <a:t>szintetikus</a:t>
            </a:r>
            <a:endParaRPr lang="hu-HU" sz="1600" i="1" dirty="0">
              <a:solidFill>
                <a:schemeClr val="bg1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 rot="16200000">
            <a:off x="6529748" y="2807409"/>
            <a:ext cx="287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HATÁRIDŐS  </a:t>
            </a:r>
            <a:r>
              <a:rPr lang="hu-HU" sz="1600" b="1" dirty="0" smtClean="0">
                <a:solidFill>
                  <a:srgbClr val="FF0000"/>
                </a:solidFill>
              </a:rPr>
              <a:t>DEVIZAPIAC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 rot="16200000">
            <a:off x="-558065" y="2915484"/>
            <a:ext cx="268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AZONNALI  </a:t>
            </a:r>
            <a:r>
              <a:rPr lang="hu-HU" sz="1600" b="1" dirty="0" smtClean="0">
                <a:solidFill>
                  <a:srgbClr val="FF0000"/>
                </a:solidFill>
              </a:rPr>
              <a:t>DEVIZAPIAC</a:t>
            </a:r>
            <a:endParaRPr lang="hu-H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6174" y="22167"/>
            <a:ext cx="8208912" cy="771237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b="1" dirty="0" smtClean="0">
                <a:solidFill>
                  <a:srgbClr val="703636"/>
                </a:solidFill>
              </a:rPr>
              <a:t>Arbitrázs </a:t>
            </a:r>
            <a:r>
              <a:rPr lang="hu-HU" altLang="hu-HU" b="1" dirty="0" smtClean="0">
                <a:solidFill>
                  <a:srgbClr val="703636"/>
                </a:solidFill>
              </a:rPr>
              <a:t>stratégia </a:t>
            </a:r>
            <a:r>
              <a:rPr lang="hu-HU" altLang="hu-HU" b="1" dirty="0" err="1" smtClean="0">
                <a:solidFill>
                  <a:srgbClr val="703636"/>
                </a:solidFill>
              </a:rPr>
              <a:t>F</a:t>
            </a:r>
            <a:r>
              <a:rPr lang="hu-HU" altLang="hu-HU" b="1" baseline="-25000" dirty="0" err="1" smtClean="0">
                <a:solidFill>
                  <a:srgbClr val="703636"/>
                </a:solidFill>
              </a:rPr>
              <a:t>piaci</a:t>
            </a:r>
            <a:r>
              <a:rPr lang="hu-HU" altLang="hu-HU" b="1" dirty="0" smtClean="0">
                <a:solidFill>
                  <a:srgbClr val="703636"/>
                </a:solidFill>
              </a:rPr>
              <a:t>=252 Ft/</a:t>
            </a:r>
            <a:r>
              <a:rPr lang="hu-HU" b="1" dirty="0" smtClean="0">
                <a:solidFill>
                  <a:srgbClr val="703636"/>
                </a:solidFill>
              </a:rPr>
              <a:t>€</a:t>
            </a:r>
            <a:r>
              <a:rPr lang="hu-HU" altLang="hu-HU" b="1" dirty="0" smtClean="0">
                <a:solidFill>
                  <a:srgbClr val="703636"/>
                </a:solidFill>
              </a:rPr>
              <a:t> esetén </a:t>
            </a:r>
            <a:endParaRPr lang="hu-HU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5575" y="699542"/>
            <a:ext cx="89529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800" dirty="0" smtClean="0">
                <a:solidFill>
                  <a:srgbClr val="703636"/>
                </a:solidFill>
              </a:rPr>
              <a:t>Ha </a:t>
            </a:r>
            <a:r>
              <a:rPr lang="hu-HU" sz="1800" dirty="0" err="1" smtClean="0">
                <a:solidFill>
                  <a:srgbClr val="703636"/>
                </a:solidFill>
              </a:rPr>
              <a:t>F</a:t>
            </a:r>
            <a:r>
              <a:rPr lang="hu-HU" sz="1800" baseline="-25000" dirty="0" err="1" smtClean="0">
                <a:solidFill>
                  <a:srgbClr val="703636"/>
                </a:solidFill>
              </a:rPr>
              <a:t>piaci</a:t>
            </a:r>
            <a:r>
              <a:rPr lang="hu-HU" sz="1800" dirty="0" smtClean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=252 Ft/€, </a:t>
            </a:r>
            <a:r>
              <a:rPr lang="hu-HU" sz="1800" dirty="0" smtClean="0">
                <a:solidFill>
                  <a:srgbClr val="703636"/>
                </a:solidFill>
              </a:rPr>
              <a:t>akkor </a:t>
            </a:r>
            <a:r>
              <a:rPr lang="hu-HU" sz="1800" b="1" dirty="0" err="1">
                <a:solidFill>
                  <a:srgbClr val="703636"/>
                </a:solidFill>
              </a:rPr>
              <a:t>F</a:t>
            </a:r>
            <a:r>
              <a:rPr lang="hu-HU" sz="1800" b="1" baseline="-25000" dirty="0" err="1">
                <a:solidFill>
                  <a:srgbClr val="703636"/>
                </a:solidFill>
              </a:rPr>
              <a:t>piaci</a:t>
            </a:r>
            <a:r>
              <a:rPr lang="hu-HU" sz="1800" b="1" dirty="0">
                <a:solidFill>
                  <a:srgbClr val="703636"/>
                </a:solidFill>
              </a:rPr>
              <a:t> </a:t>
            </a:r>
            <a:r>
              <a:rPr lang="hu-HU" sz="1800" b="1" dirty="0" smtClean="0">
                <a:solidFill>
                  <a:srgbClr val="703636"/>
                </a:solidFill>
              </a:rPr>
              <a:t>&lt; </a:t>
            </a:r>
            <a:r>
              <a:rPr lang="hu-HU" sz="1800" b="1" dirty="0" err="1" smtClean="0">
                <a:solidFill>
                  <a:srgbClr val="703636"/>
                </a:solidFill>
              </a:rPr>
              <a:t>F</a:t>
            </a:r>
            <a:r>
              <a:rPr lang="hu-HU" sz="1800" b="1" baseline="-25000" dirty="0" err="1" smtClean="0">
                <a:solidFill>
                  <a:srgbClr val="703636"/>
                </a:solidFill>
              </a:rPr>
              <a:t>elm</a:t>
            </a:r>
            <a:r>
              <a:rPr lang="hu-HU" sz="1800" b="1" dirty="0" smtClean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, tehát a határidős </a:t>
            </a:r>
            <a:r>
              <a:rPr lang="hu-HU" sz="1800" dirty="0" smtClean="0">
                <a:solidFill>
                  <a:srgbClr val="703636"/>
                </a:solidFill>
              </a:rPr>
              <a:t>€ piac </a:t>
            </a:r>
            <a:r>
              <a:rPr lang="hu-HU" sz="1800" dirty="0" smtClean="0">
                <a:solidFill>
                  <a:srgbClr val="703636"/>
                </a:solidFill>
              </a:rPr>
              <a:t>relatíve </a:t>
            </a:r>
            <a:r>
              <a:rPr lang="hu-HU" sz="1800" dirty="0" smtClean="0">
                <a:solidFill>
                  <a:srgbClr val="703636"/>
                </a:solidFill>
              </a:rPr>
              <a:t>olcsó </a:t>
            </a:r>
            <a:r>
              <a:rPr lang="hu-HU" sz="1800" dirty="0" smtClean="0">
                <a:solidFill>
                  <a:srgbClr val="703636"/>
                </a:solidFill>
              </a:rPr>
              <a:t>és a szintetikus arbitrázs logikájának megfelelően olyan formában veszünk, amilyen formában olcsó </a:t>
            </a:r>
            <a:r>
              <a:rPr lang="hu-HU" sz="1800" dirty="0" smtClean="0">
                <a:solidFill>
                  <a:srgbClr val="703636"/>
                </a:solidFill>
              </a:rPr>
              <a:t>              </a:t>
            </a:r>
            <a:r>
              <a:rPr lang="hu-HU" sz="1800" dirty="0" smtClean="0">
                <a:solidFill>
                  <a:srgbClr val="703636"/>
                </a:solidFill>
              </a:rPr>
              <a:t>(= </a:t>
            </a:r>
            <a:r>
              <a:rPr lang="hu-HU" sz="1800" dirty="0">
                <a:solidFill>
                  <a:srgbClr val="703636"/>
                </a:solidFill>
              </a:rPr>
              <a:t>határidős </a:t>
            </a:r>
            <a:r>
              <a:rPr lang="hu-HU" sz="1800" dirty="0" err="1">
                <a:solidFill>
                  <a:srgbClr val="703636"/>
                </a:solidFill>
              </a:rPr>
              <a:t>forward</a:t>
            </a:r>
            <a:r>
              <a:rPr lang="hu-HU" sz="1800" dirty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piac</a:t>
            </a:r>
            <a:r>
              <a:rPr lang="hu-HU" sz="1800" dirty="0" smtClean="0">
                <a:solidFill>
                  <a:srgbClr val="703636"/>
                </a:solidFill>
              </a:rPr>
              <a:t>) </a:t>
            </a:r>
            <a:r>
              <a:rPr lang="hu-HU" sz="1800" dirty="0" smtClean="0">
                <a:solidFill>
                  <a:srgbClr val="703636"/>
                </a:solidFill>
              </a:rPr>
              <a:t>és olyan formában adunk el, amilyen formában drága </a:t>
            </a:r>
            <a:r>
              <a:rPr lang="hu-HU" sz="1800" dirty="0">
                <a:solidFill>
                  <a:srgbClr val="703636"/>
                </a:solidFill>
              </a:rPr>
              <a:t>(= szintetikus):</a:t>
            </a:r>
            <a:endParaRPr lang="hu-HU" sz="1800" dirty="0" smtClean="0">
              <a:solidFill>
                <a:srgbClr val="703636"/>
              </a:solidFill>
            </a:endParaRPr>
          </a:p>
          <a:p>
            <a:r>
              <a:rPr lang="hu-HU" sz="1800" b="1" u="sng" dirty="0" smtClean="0">
                <a:solidFill>
                  <a:srgbClr val="703636"/>
                </a:solidFill>
              </a:rPr>
              <a:t>MOST:</a:t>
            </a:r>
          </a:p>
          <a:p>
            <a:r>
              <a:rPr lang="hu-HU" sz="1800" dirty="0" smtClean="0">
                <a:solidFill>
                  <a:srgbClr val="703636"/>
                </a:solidFill>
              </a:rPr>
              <a:t>1. </a:t>
            </a:r>
            <a:r>
              <a:rPr lang="hu-HU" sz="1800" dirty="0">
                <a:solidFill>
                  <a:srgbClr val="703636"/>
                </a:solidFill>
              </a:rPr>
              <a:t>Felveszünk 0,9852 € </a:t>
            </a:r>
            <a:r>
              <a:rPr lang="hu-HU" sz="1800" dirty="0" smtClean="0">
                <a:solidFill>
                  <a:srgbClr val="703636"/>
                </a:solidFill>
              </a:rPr>
              <a:t>hitelt (fél évre)</a:t>
            </a:r>
            <a:r>
              <a:rPr lang="hu-HU" sz="1800" dirty="0" smtClean="0">
                <a:solidFill>
                  <a:srgbClr val="703636"/>
                </a:solidFill>
              </a:rPr>
              <a:t>					    </a:t>
            </a:r>
            <a:r>
              <a:rPr lang="hu-HU" sz="1800" dirty="0" smtClean="0">
                <a:solidFill>
                  <a:srgbClr val="703636"/>
                </a:solidFill>
              </a:rPr>
              <a:t>CF</a:t>
            </a:r>
            <a:r>
              <a:rPr lang="hu-HU" sz="1800" dirty="0" smtClean="0">
                <a:solidFill>
                  <a:srgbClr val="703636"/>
                </a:solidFill>
              </a:rPr>
              <a:t>= </a:t>
            </a:r>
            <a:r>
              <a:rPr lang="hu-HU" sz="1800" dirty="0" smtClean="0">
                <a:solidFill>
                  <a:srgbClr val="703636"/>
                </a:solidFill>
              </a:rPr>
              <a:t>         0</a:t>
            </a:r>
            <a:endParaRPr lang="hu-HU" sz="1800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2. A </a:t>
            </a:r>
            <a:r>
              <a:rPr lang="hu-HU" sz="1800" dirty="0">
                <a:solidFill>
                  <a:srgbClr val="703636"/>
                </a:solidFill>
              </a:rPr>
              <a:t>hitel € </a:t>
            </a:r>
            <a:r>
              <a:rPr lang="hu-HU" sz="1800" dirty="0" smtClean="0">
                <a:solidFill>
                  <a:srgbClr val="703636"/>
                </a:solidFill>
              </a:rPr>
              <a:t>összegét </a:t>
            </a:r>
            <a:r>
              <a:rPr lang="hu-HU" sz="1800" dirty="0">
                <a:solidFill>
                  <a:srgbClr val="703636"/>
                </a:solidFill>
              </a:rPr>
              <a:t>átváltjuk </a:t>
            </a:r>
            <a:r>
              <a:rPr lang="hu-HU" sz="1800" dirty="0" smtClean="0">
                <a:solidFill>
                  <a:srgbClr val="703636"/>
                </a:solidFill>
              </a:rPr>
              <a:t>Ft-ra az </a:t>
            </a:r>
            <a:r>
              <a:rPr lang="hu-HU" sz="1800" dirty="0" smtClean="0">
                <a:solidFill>
                  <a:srgbClr val="703636"/>
                </a:solidFill>
              </a:rPr>
              <a:t>azonnali </a:t>
            </a:r>
            <a:r>
              <a:rPr lang="hu-HU" sz="1800" dirty="0">
                <a:solidFill>
                  <a:srgbClr val="703636"/>
                </a:solidFill>
              </a:rPr>
              <a:t>piacon: </a:t>
            </a:r>
            <a:r>
              <a:rPr lang="hu-HU" sz="1800" dirty="0" smtClean="0">
                <a:solidFill>
                  <a:srgbClr val="703636"/>
                </a:solidFill>
              </a:rPr>
              <a:t>0,9852 ∙ 250=246,3 Ft        </a:t>
            </a:r>
            <a:r>
              <a:rPr lang="hu-HU" sz="1800" dirty="0" smtClean="0">
                <a:solidFill>
                  <a:srgbClr val="703636"/>
                </a:solidFill>
              </a:rPr>
              <a:t>CF</a:t>
            </a:r>
            <a:r>
              <a:rPr lang="hu-HU" sz="1800" dirty="0" smtClean="0">
                <a:solidFill>
                  <a:srgbClr val="703636"/>
                </a:solidFill>
              </a:rPr>
              <a:t>= </a:t>
            </a:r>
            <a:r>
              <a:rPr lang="hu-HU" sz="1800" dirty="0" smtClean="0">
                <a:solidFill>
                  <a:srgbClr val="703636"/>
                </a:solidFill>
              </a:rPr>
              <a:t>+</a:t>
            </a:r>
            <a:r>
              <a:rPr lang="hu-HU" sz="1800" dirty="0" smtClean="0">
                <a:solidFill>
                  <a:srgbClr val="703636"/>
                </a:solidFill>
              </a:rPr>
              <a:t>246,3</a:t>
            </a:r>
            <a:endParaRPr lang="hu-HU" sz="1800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3. A Ft összeget Ft betétben helyezzük el fél évre				    CF= </a:t>
            </a:r>
            <a:r>
              <a:rPr lang="hu-HU" sz="1800" dirty="0">
                <a:solidFill>
                  <a:srgbClr val="703636"/>
                </a:solidFill>
              </a:rPr>
              <a:t>– </a:t>
            </a:r>
            <a:r>
              <a:rPr lang="hu-HU" sz="1800" dirty="0" smtClean="0">
                <a:solidFill>
                  <a:srgbClr val="703636"/>
                </a:solidFill>
              </a:rPr>
              <a:t>246,3</a:t>
            </a:r>
            <a:endParaRPr lang="hu-HU" sz="1800" dirty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4</a:t>
            </a:r>
            <a:r>
              <a:rPr lang="hu-HU" sz="1800" dirty="0" smtClean="0">
                <a:solidFill>
                  <a:srgbClr val="703636"/>
                </a:solidFill>
              </a:rPr>
              <a:t>. Féléves határidős </a:t>
            </a:r>
            <a:r>
              <a:rPr lang="hu-HU" sz="1800" dirty="0">
                <a:solidFill>
                  <a:srgbClr val="703636"/>
                </a:solidFill>
              </a:rPr>
              <a:t>€ </a:t>
            </a:r>
            <a:r>
              <a:rPr lang="hu-HU" sz="1800" dirty="0" smtClean="0">
                <a:solidFill>
                  <a:srgbClr val="703636"/>
                </a:solidFill>
              </a:rPr>
              <a:t>vételi</a:t>
            </a:r>
            <a:r>
              <a:rPr lang="hu-HU" sz="1800" dirty="0" smtClean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ügyletet kötünk </a:t>
            </a:r>
            <a:r>
              <a:rPr lang="hu-HU" sz="1800" dirty="0">
                <a:solidFill>
                  <a:srgbClr val="703636"/>
                </a:solidFill>
              </a:rPr>
              <a:t>1 €-</a:t>
            </a:r>
            <a:r>
              <a:rPr lang="hu-HU" sz="1800" dirty="0" err="1">
                <a:solidFill>
                  <a:srgbClr val="703636"/>
                </a:solidFill>
              </a:rPr>
              <a:t>ra</a:t>
            </a:r>
            <a:r>
              <a:rPr lang="hu-HU" sz="1800" dirty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az </a:t>
            </a:r>
            <a:r>
              <a:rPr lang="hu-HU" sz="1800" dirty="0" smtClean="0">
                <a:solidFill>
                  <a:srgbClr val="703636"/>
                </a:solidFill>
              </a:rPr>
              <a:t>F=252Ft</a:t>
            </a:r>
            <a:r>
              <a:rPr lang="hu-HU" sz="1800" dirty="0">
                <a:solidFill>
                  <a:srgbClr val="703636"/>
                </a:solidFill>
              </a:rPr>
              <a:t>/ € </a:t>
            </a:r>
            <a:r>
              <a:rPr lang="hu-HU" sz="1800" dirty="0" smtClean="0">
                <a:solidFill>
                  <a:srgbClr val="703636"/>
                </a:solidFill>
              </a:rPr>
              <a:t>árfolyamon        </a:t>
            </a:r>
            <a:r>
              <a:rPr lang="hu-HU" sz="1800" u="sng" dirty="0" smtClean="0">
                <a:solidFill>
                  <a:srgbClr val="703636"/>
                </a:solidFill>
              </a:rPr>
              <a:t>CF</a:t>
            </a:r>
            <a:r>
              <a:rPr lang="hu-HU" sz="1800" u="sng" dirty="0" smtClean="0">
                <a:solidFill>
                  <a:srgbClr val="703636"/>
                </a:solidFill>
              </a:rPr>
              <a:t>=      </a:t>
            </a:r>
            <a:r>
              <a:rPr lang="hu-HU" sz="1800" u="sng" dirty="0" smtClean="0">
                <a:solidFill>
                  <a:srgbClr val="703636"/>
                </a:solidFill>
              </a:rPr>
              <a:t>    0</a:t>
            </a:r>
            <a:endParaRPr lang="hu-HU" sz="1800" u="sng" dirty="0" smtClean="0">
              <a:solidFill>
                <a:srgbClr val="703636"/>
              </a:solidFill>
            </a:endParaRPr>
          </a:p>
          <a:p>
            <a:r>
              <a:rPr lang="hu-HU" sz="1800" dirty="0">
                <a:solidFill>
                  <a:srgbClr val="703636"/>
                </a:solidFill>
              </a:rPr>
              <a:t> </a:t>
            </a:r>
            <a:r>
              <a:rPr lang="hu-HU" sz="1800" dirty="0" smtClean="0">
                <a:solidFill>
                  <a:srgbClr val="703636"/>
                </a:solidFill>
              </a:rPr>
              <a:t>							    </a:t>
            </a:r>
            <a:r>
              <a:rPr lang="hu-HU" sz="1800" i="1" dirty="0" smtClean="0">
                <a:solidFill>
                  <a:srgbClr val="703636"/>
                </a:solidFill>
              </a:rPr>
              <a:t>Nettó </a:t>
            </a:r>
            <a:r>
              <a:rPr lang="hu-HU" sz="1800" i="1" dirty="0">
                <a:solidFill>
                  <a:srgbClr val="703636"/>
                </a:solidFill>
              </a:rPr>
              <a:t>befektetés:      0</a:t>
            </a:r>
            <a:r>
              <a:rPr lang="hu-HU" sz="1800" b="1" i="1" u="sng" dirty="0">
                <a:solidFill>
                  <a:srgbClr val="703636"/>
                </a:solidFill>
              </a:rPr>
              <a:t> </a:t>
            </a:r>
            <a:endParaRPr lang="hu-HU" sz="1800" b="1" u="sng" dirty="0" smtClean="0">
              <a:solidFill>
                <a:srgbClr val="703636"/>
              </a:solidFill>
            </a:endParaRPr>
          </a:p>
          <a:p>
            <a:r>
              <a:rPr lang="hu-HU" sz="1800" b="1" u="sng" dirty="0" smtClean="0">
                <a:solidFill>
                  <a:srgbClr val="703636"/>
                </a:solidFill>
              </a:rPr>
              <a:t>1 </a:t>
            </a:r>
            <a:r>
              <a:rPr lang="hu-HU" sz="1800" b="1" u="sng" dirty="0" smtClean="0">
                <a:solidFill>
                  <a:srgbClr val="703636"/>
                </a:solidFill>
              </a:rPr>
              <a:t>ÉV MÚLVA:</a:t>
            </a:r>
            <a:r>
              <a:rPr lang="hu-HU" sz="1800" dirty="0" smtClean="0">
                <a:solidFill>
                  <a:srgbClr val="703636"/>
                </a:solidFill>
              </a:rPr>
              <a:t>						</a:t>
            </a:r>
            <a:endParaRPr lang="hu-HU" sz="1800" b="1" i="1" u="sng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1. </a:t>
            </a:r>
            <a:r>
              <a:rPr lang="hu-HU" sz="1800" dirty="0">
                <a:solidFill>
                  <a:srgbClr val="703636"/>
                </a:solidFill>
              </a:rPr>
              <a:t>Felvesszük a Ft betét összegét kamatostul: </a:t>
            </a:r>
            <a:r>
              <a:rPr lang="hu-HU" sz="1800" dirty="0" smtClean="0">
                <a:solidFill>
                  <a:srgbClr val="703636"/>
                </a:solidFill>
              </a:rPr>
              <a:t>246,3 ∙ 1,03 = 253,7 </a:t>
            </a:r>
            <a:r>
              <a:rPr lang="hu-HU" sz="1800" dirty="0">
                <a:solidFill>
                  <a:srgbClr val="703636"/>
                </a:solidFill>
              </a:rPr>
              <a:t>Ft    </a:t>
            </a:r>
            <a:r>
              <a:rPr lang="hu-HU" sz="1800" dirty="0" smtClean="0">
                <a:solidFill>
                  <a:srgbClr val="703636"/>
                </a:solidFill>
              </a:rPr>
              <a:t>                   CF= +253,7</a:t>
            </a:r>
            <a:endParaRPr lang="hu-HU" sz="1800" dirty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2. Teljesítjük </a:t>
            </a:r>
            <a:r>
              <a:rPr lang="hu-HU" sz="1800" dirty="0" smtClean="0">
                <a:solidFill>
                  <a:srgbClr val="703636"/>
                </a:solidFill>
              </a:rPr>
              <a:t>a határidős </a:t>
            </a:r>
            <a:r>
              <a:rPr lang="hu-HU" sz="1800" dirty="0">
                <a:solidFill>
                  <a:srgbClr val="703636"/>
                </a:solidFill>
              </a:rPr>
              <a:t>€ </a:t>
            </a:r>
            <a:r>
              <a:rPr lang="hu-HU" sz="1800" dirty="0" smtClean="0">
                <a:solidFill>
                  <a:srgbClr val="703636"/>
                </a:solidFill>
              </a:rPr>
              <a:t>vételi </a:t>
            </a:r>
            <a:r>
              <a:rPr lang="hu-HU" sz="1800" dirty="0" smtClean="0">
                <a:solidFill>
                  <a:srgbClr val="703636"/>
                </a:solidFill>
              </a:rPr>
              <a:t>kötelezettséget és </a:t>
            </a:r>
            <a:r>
              <a:rPr lang="hu-HU" sz="1800" dirty="0" smtClean="0">
                <a:solidFill>
                  <a:srgbClr val="703636"/>
                </a:solidFill>
              </a:rPr>
              <a:t>veszünk</a:t>
            </a:r>
            <a:r>
              <a:rPr lang="hu-HU" sz="1800" dirty="0" smtClean="0">
                <a:solidFill>
                  <a:srgbClr val="703636"/>
                </a:solidFill>
              </a:rPr>
              <a:t> </a:t>
            </a:r>
            <a:r>
              <a:rPr lang="hu-HU" sz="1800" dirty="0">
                <a:solidFill>
                  <a:srgbClr val="703636"/>
                </a:solidFill>
              </a:rPr>
              <a:t>1 </a:t>
            </a:r>
            <a:r>
              <a:rPr lang="hu-HU" sz="1800" dirty="0" smtClean="0">
                <a:solidFill>
                  <a:srgbClr val="703636"/>
                </a:solidFill>
              </a:rPr>
              <a:t>€-t 252 Ft-ért      </a:t>
            </a:r>
            <a:r>
              <a:rPr lang="hu-HU" sz="1800" dirty="0" smtClean="0">
                <a:solidFill>
                  <a:srgbClr val="703636"/>
                </a:solidFill>
              </a:rPr>
              <a:t>      CF</a:t>
            </a:r>
            <a:r>
              <a:rPr lang="hu-HU" sz="1800" dirty="0" smtClean="0">
                <a:solidFill>
                  <a:srgbClr val="703636"/>
                </a:solidFill>
              </a:rPr>
              <a:t>= </a:t>
            </a:r>
            <a:r>
              <a:rPr lang="hu-HU" sz="1800" dirty="0" smtClean="0">
                <a:solidFill>
                  <a:srgbClr val="703636"/>
                </a:solidFill>
              </a:rPr>
              <a:t>  </a:t>
            </a:r>
            <a:r>
              <a:rPr lang="hu-HU" sz="1800" dirty="0" smtClean="0">
                <a:solidFill>
                  <a:srgbClr val="703636"/>
                </a:solidFill>
              </a:rPr>
              <a:t>– 252</a:t>
            </a:r>
            <a:endParaRPr lang="hu-HU" sz="1800" dirty="0" smtClean="0">
              <a:solidFill>
                <a:srgbClr val="703636"/>
              </a:solidFill>
            </a:endParaRPr>
          </a:p>
          <a:p>
            <a:r>
              <a:rPr lang="hu-HU" sz="1800" dirty="0" smtClean="0">
                <a:solidFill>
                  <a:srgbClr val="703636"/>
                </a:solidFill>
              </a:rPr>
              <a:t>3. Visszafizetjük </a:t>
            </a:r>
            <a:r>
              <a:rPr lang="hu-HU" sz="1800" dirty="0" smtClean="0">
                <a:solidFill>
                  <a:srgbClr val="703636"/>
                </a:solidFill>
              </a:rPr>
              <a:t>a felvett </a:t>
            </a:r>
            <a:r>
              <a:rPr lang="hu-HU" sz="1800" dirty="0">
                <a:solidFill>
                  <a:srgbClr val="703636"/>
                </a:solidFill>
              </a:rPr>
              <a:t>€ </a:t>
            </a:r>
            <a:r>
              <a:rPr lang="hu-HU" sz="1800" dirty="0" smtClean="0">
                <a:solidFill>
                  <a:srgbClr val="703636"/>
                </a:solidFill>
              </a:rPr>
              <a:t>hitelt </a:t>
            </a:r>
            <a:r>
              <a:rPr lang="hu-HU" sz="1800" dirty="0" smtClean="0">
                <a:solidFill>
                  <a:srgbClr val="703636"/>
                </a:solidFill>
              </a:rPr>
              <a:t>kamatostul: </a:t>
            </a:r>
            <a:r>
              <a:rPr lang="hu-HU" sz="1800" dirty="0" smtClean="0">
                <a:solidFill>
                  <a:srgbClr val="703636"/>
                </a:solidFill>
              </a:rPr>
              <a:t>0,9852</a:t>
            </a:r>
            <a:r>
              <a:rPr lang="hu-HU" sz="1800" dirty="0" smtClean="0">
                <a:solidFill>
                  <a:srgbClr val="703636"/>
                </a:solidFill>
              </a:rPr>
              <a:t> </a:t>
            </a:r>
            <a:r>
              <a:rPr lang="hu-HU" sz="1800" dirty="0">
                <a:solidFill>
                  <a:srgbClr val="703636"/>
                </a:solidFill>
              </a:rPr>
              <a:t>∙ </a:t>
            </a:r>
            <a:r>
              <a:rPr lang="hu-HU" sz="1800" dirty="0" smtClean="0">
                <a:solidFill>
                  <a:srgbClr val="703636"/>
                </a:solidFill>
              </a:rPr>
              <a:t>1,015 = 1 </a:t>
            </a:r>
            <a:r>
              <a:rPr lang="hu-HU" sz="1800" dirty="0">
                <a:solidFill>
                  <a:srgbClr val="703636"/>
                </a:solidFill>
              </a:rPr>
              <a:t>€</a:t>
            </a:r>
            <a:r>
              <a:rPr lang="hu-HU" sz="1800" dirty="0" smtClean="0">
                <a:solidFill>
                  <a:srgbClr val="703636"/>
                </a:solidFill>
              </a:rPr>
              <a:t>                           </a:t>
            </a:r>
            <a:r>
              <a:rPr lang="hu-HU" sz="1800" u="sng" dirty="0" smtClean="0">
                <a:solidFill>
                  <a:srgbClr val="703636"/>
                </a:solidFill>
              </a:rPr>
              <a:t>CF</a:t>
            </a:r>
            <a:r>
              <a:rPr lang="hu-HU" sz="1800" u="sng" dirty="0" smtClean="0">
                <a:solidFill>
                  <a:srgbClr val="703636"/>
                </a:solidFill>
              </a:rPr>
              <a:t>= </a:t>
            </a:r>
            <a:r>
              <a:rPr lang="hu-HU" sz="1800" u="sng" dirty="0" smtClean="0">
                <a:solidFill>
                  <a:srgbClr val="703636"/>
                </a:solidFill>
              </a:rPr>
              <a:t>         0</a:t>
            </a:r>
            <a:endParaRPr lang="hu-HU" sz="1800" u="sng" dirty="0">
              <a:solidFill>
                <a:srgbClr val="703636"/>
              </a:solidFill>
            </a:endParaRPr>
          </a:p>
          <a:p>
            <a:pPr lvl="3"/>
            <a:r>
              <a:rPr lang="hu-HU" sz="1800" dirty="0" smtClean="0">
                <a:solidFill>
                  <a:srgbClr val="703636"/>
                </a:solidFill>
              </a:rPr>
              <a:t>					                          </a:t>
            </a:r>
            <a:r>
              <a:rPr lang="hu-HU" sz="1800" b="1" dirty="0" smtClean="0">
                <a:solidFill>
                  <a:srgbClr val="703636"/>
                </a:solidFill>
              </a:rPr>
              <a:t>Nyereség</a:t>
            </a:r>
            <a:r>
              <a:rPr lang="hu-HU" sz="1800" b="1" dirty="0" smtClean="0">
                <a:solidFill>
                  <a:srgbClr val="703636"/>
                </a:solidFill>
              </a:rPr>
              <a:t>: </a:t>
            </a:r>
            <a:r>
              <a:rPr lang="hu-HU" sz="1800" b="1" dirty="0" smtClean="0">
                <a:solidFill>
                  <a:srgbClr val="703636"/>
                </a:solidFill>
              </a:rPr>
              <a:t>+1,7 Ft</a:t>
            </a:r>
            <a:endParaRPr lang="hu-HU" sz="1800" b="1" dirty="0" smtClean="0">
              <a:solidFill>
                <a:srgbClr val="703636"/>
              </a:solidFill>
            </a:endParaRPr>
          </a:p>
          <a:p>
            <a:pPr marL="342900" indent="-342900">
              <a:buAutoNum type="arabicPeriod"/>
            </a:pPr>
            <a:endParaRPr lang="hu-HU" sz="1800" dirty="0" smtClean="0">
              <a:solidFill>
                <a:srgbClr val="703636"/>
              </a:solidFill>
            </a:endParaRPr>
          </a:p>
          <a:p>
            <a:pPr marL="457200" indent="-457200">
              <a:buAutoNum type="arabicPeriod"/>
            </a:pPr>
            <a:endParaRPr lang="hu-HU" sz="2000" dirty="0" smtClean="0">
              <a:solidFill>
                <a:srgbClr val="703636"/>
              </a:solidFill>
            </a:endParaRPr>
          </a:p>
          <a:p>
            <a:endParaRPr lang="hu-HU" sz="2000" dirty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19593</TotalTime>
  <Words>890</Words>
  <Application>Microsoft Office PowerPoint</Application>
  <PresentationFormat>Diavetítés a képernyőre (16:9 oldalarány)</PresentationFormat>
  <Paragraphs>120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Cambria Math</vt:lpstr>
      <vt:lpstr>Times New Roman</vt:lpstr>
      <vt:lpstr>Alapértelmezett terv</vt:lpstr>
      <vt:lpstr>Értékpapírpiacok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Kosztopulosz Andreász</cp:lastModifiedBy>
  <cp:revision>402</cp:revision>
  <dcterms:created xsi:type="dcterms:W3CDTF">2002-09-12T08:02:34Z</dcterms:created>
  <dcterms:modified xsi:type="dcterms:W3CDTF">2020-05-22T13:53:44Z</dcterms:modified>
</cp:coreProperties>
</file>