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372" r:id="rId3"/>
    <p:sldId id="375" r:id="rId4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2429" autoAdjust="0"/>
  </p:normalViewPr>
  <p:slideViewPr>
    <p:cSldViewPr>
      <p:cViewPr varScale="1">
        <p:scale>
          <a:sx n="134" d="100"/>
          <a:sy n="134" d="100"/>
        </p:scale>
        <p:origin x="126" y="12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34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7584" y="72321"/>
            <a:ext cx="7272808" cy="1491318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A rövidre történő eladás (</a:t>
            </a:r>
            <a:r>
              <a:rPr lang="hu-HU" altLang="hu-HU" sz="4400" b="1" dirty="0" err="1" smtClean="0">
                <a:solidFill>
                  <a:srgbClr val="703636"/>
                </a:solidFill>
              </a:rPr>
              <a:t>short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 </a:t>
            </a:r>
            <a:r>
              <a:rPr lang="hu-HU" altLang="hu-HU" sz="4400" b="1" dirty="0" err="1" smtClean="0">
                <a:solidFill>
                  <a:srgbClr val="703636"/>
                </a:solidFill>
              </a:rPr>
              <a:t>sell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)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 descr="monopoly budapest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" t="60681" r="62137"/>
          <a:stretch/>
        </p:blipFill>
        <p:spPr bwMode="auto">
          <a:xfrm rot="19517035">
            <a:off x="4904803" y="1400494"/>
            <a:ext cx="3022468" cy="31249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6174" y="22167"/>
            <a:ext cx="8208912" cy="771237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b="1" dirty="0" smtClean="0">
                <a:solidFill>
                  <a:srgbClr val="703636"/>
                </a:solidFill>
              </a:rPr>
              <a:t>A </a:t>
            </a:r>
            <a:r>
              <a:rPr lang="hu-HU" altLang="hu-HU" b="1" dirty="0" smtClean="0">
                <a:solidFill>
                  <a:srgbClr val="703636"/>
                </a:solidFill>
              </a:rPr>
              <a:t>rövidre eladás (</a:t>
            </a:r>
            <a:r>
              <a:rPr lang="hu-HU" altLang="hu-HU" b="1" dirty="0" err="1" smtClean="0">
                <a:solidFill>
                  <a:srgbClr val="703636"/>
                </a:solidFill>
              </a:rPr>
              <a:t>short</a:t>
            </a:r>
            <a:r>
              <a:rPr lang="hu-HU" altLang="hu-HU" b="1" dirty="0" smtClean="0">
                <a:solidFill>
                  <a:srgbClr val="703636"/>
                </a:solidFill>
              </a:rPr>
              <a:t> </a:t>
            </a:r>
            <a:r>
              <a:rPr lang="hu-HU" altLang="hu-HU" b="1" dirty="0" err="1" smtClean="0">
                <a:solidFill>
                  <a:srgbClr val="703636"/>
                </a:solidFill>
              </a:rPr>
              <a:t>sell</a:t>
            </a:r>
            <a:r>
              <a:rPr lang="hu-HU" altLang="hu-HU" b="1" dirty="0" smtClean="0">
                <a:solidFill>
                  <a:srgbClr val="703636"/>
                </a:solidFill>
              </a:rPr>
              <a:t>)</a:t>
            </a:r>
            <a:endParaRPr lang="hu-HU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55575" y="495366"/>
            <a:ext cx="8880323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sz="1700" dirty="0">
                <a:solidFill>
                  <a:srgbClr val="703636"/>
                </a:solidFill>
              </a:rPr>
              <a:t>O</a:t>
            </a:r>
            <a:r>
              <a:rPr lang="hu-HU" sz="1700" dirty="0" smtClean="0">
                <a:solidFill>
                  <a:srgbClr val="703636"/>
                </a:solidFill>
              </a:rPr>
              <a:t>lyan eladás, ahol </a:t>
            </a:r>
            <a:r>
              <a:rPr lang="hu-HU" sz="1700" b="1" dirty="0" smtClean="0">
                <a:solidFill>
                  <a:srgbClr val="703636"/>
                </a:solidFill>
              </a:rPr>
              <a:t>a szállítást kölcsönvett értékpapírokkal teljesítjük</a:t>
            </a:r>
            <a:r>
              <a:rPr lang="hu-HU" sz="1700" dirty="0" smtClean="0">
                <a:solidFill>
                  <a:srgbClr val="703636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hu-HU" sz="1700" b="1" dirty="0" smtClean="0">
                <a:solidFill>
                  <a:srgbClr val="703636"/>
                </a:solidFill>
              </a:rPr>
              <a:t>Motivációja</a:t>
            </a:r>
            <a:r>
              <a:rPr lang="hu-HU" sz="1700" dirty="0" smtClean="0">
                <a:solidFill>
                  <a:srgbClr val="703636"/>
                </a:solidFill>
              </a:rPr>
              <a:t>: eladni magas áron, majd visszavásárolni a részvényt alacsonyabb áron, tehát az árak csökkenésére számítunk vagy fedezeti céllal kötjük meg az ügyletet</a:t>
            </a:r>
          </a:p>
          <a:p>
            <a:pPr>
              <a:spcAft>
                <a:spcPts val="600"/>
              </a:spcAft>
            </a:pPr>
            <a:r>
              <a:rPr lang="hu-HU" sz="1700" dirty="0" smtClean="0">
                <a:solidFill>
                  <a:srgbClr val="703636"/>
                </a:solidFill>
              </a:rPr>
              <a:t>Az értékpapír eredeti tulajdonosa legtöbb esetben nem is tud a tranzakcióról és értékpapírszámlája nincs is kockázatnak kitéve, hiszen az ügyletet lebonyolító brókercég biztosítja, hogy folyamatosan rendelkezésre álljon annyi készpénz, amennyivel szükség esetén a kölcsönvett részvényeket azonnal be tudja szerezni a piacról és a részvénytulajdonos ügyfél pozícióját vissza tudja állítani.</a:t>
            </a:r>
          </a:p>
          <a:p>
            <a:pPr>
              <a:spcAft>
                <a:spcPts val="600"/>
              </a:spcAft>
            </a:pPr>
            <a:r>
              <a:rPr lang="hu-HU" sz="1700" dirty="0" smtClean="0">
                <a:solidFill>
                  <a:srgbClr val="703636"/>
                </a:solidFill>
              </a:rPr>
              <a:t>Ha az értékpapír valamilyen pénzáramlást (pl. osztalékfizetés) biztosít a tulajdonosnak, azt a rövidre eladó fél köteles a számára teljesíteni.</a:t>
            </a:r>
          </a:p>
          <a:p>
            <a:pPr>
              <a:spcAft>
                <a:spcPts val="600"/>
              </a:spcAft>
            </a:pPr>
            <a:r>
              <a:rPr lang="hu-HU" sz="1700" dirty="0" smtClean="0">
                <a:solidFill>
                  <a:srgbClr val="703636"/>
                </a:solidFill>
              </a:rPr>
              <a:t>Az ügylet </a:t>
            </a:r>
            <a:r>
              <a:rPr lang="hu-HU" sz="1700" b="1" dirty="0" smtClean="0">
                <a:solidFill>
                  <a:srgbClr val="703636"/>
                </a:solidFill>
              </a:rPr>
              <a:t>biztonsági feltételei</a:t>
            </a:r>
            <a:r>
              <a:rPr lang="hu-HU" sz="1700" dirty="0" smtClean="0">
                <a:solidFill>
                  <a:srgbClr val="703636"/>
                </a:solidFill>
              </a:rPr>
              <a:t>: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hu-HU" sz="1700" dirty="0">
                <a:solidFill>
                  <a:srgbClr val="703636"/>
                </a:solidFill>
              </a:rPr>
              <a:t>n</a:t>
            </a:r>
            <a:r>
              <a:rPr lang="hu-HU" sz="1700" dirty="0" smtClean="0">
                <a:solidFill>
                  <a:srgbClr val="703636"/>
                </a:solidFill>
              </a:rPr>
              <a:t>api elszámolás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hu-HU" sz="1700" dirty="0" smtClean="0">
                <a:solidFill>
                  <a:srgbClr val="703636"/>
                </a:solidFill>
              </a:rPr>
              <a:t>100%-</a:t>
            </a:r>
            <a:r>
              <a:rPr lang="hu-HU" sz="1700" dirty="0" err="1" smtClean="0">
                <a:solidFill>
                  <a:srgbClr val="703636"/>
                </a:solidFill>
              </a:rPr>
              <a:t>os</a:t>
            </a:r>
            <a:r>
              <a:rPr lang="hu-HU" sz="1700" dirty="0" smtClean="0">
                <a:solidFill>
                  <a:srgbClr val="703636"/>
                </a:solidFill>
              </a:rPr>
              <a:t> fedezet követelménye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hu-HU" sz="1700" dirty="0">
                <a:solidFill>
                  <a:srgbClr val="703636"/>
                </a:solidFill>
              </a:rPr>
              <a:t>r</a:t>
            </a:r>
            <a:r>
              <a:rPr lang="hu-HU" sz="1700" dirty="0" smtClean="0">
                <a:solidFill>
                  <a:srgbClr val="703636"/>
                </a:solidFill>
              </a:rPr>
              <a:t>övidre eladás jellemzően pozitív árfolyamtrend esetén hajtható végre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hu-HU" sz="1700" dirty="0">
                <a:solidFill>
                  <a:srgbClr val="703636"/>
                </a:solidFill>
              </a:rPr>
              <a:t>r</a:t>
            </a:r>
            <a:r>
              <a:rPr lang="hu-HU" sz="1700" dirty="0" smtClean="0">
                <a:solidFill>
                  <a:srgbClr val="703636"/>
                </a:solidFill>
              </a:rPr>
              <a:t>endszeres adatközlés a rövid pozíciók állományának alakulásáról</a:t>
            </a:r>
          </a:p>
          <a:p>
            <a:pPr>
              <a:spcAft>
                <a:spcPts val="600"/>
              </a:spcAft>
            </a:pPr>
            <a:r>
              <a:rPr lang="hu-HU" sz="1700" dirty="0" smtClean="0">
                <a:solidFill>
                  <a:srgbClr val="703636"/>
                </a:solidFill>
              </a:rPr>
              <a:t>Fontos szerepe, hogy hozzájárul </a:t>
            </a:r>
            <a:r>
              <a:rPr lang="hu-HU" sz="1700" b="1" dirty="0" smtClean="0">
                <a:solidFill>
                  <a:srgbClr val="703636"/>
                </a:solidFill>
              </a:rPr>
              <a:t>a részpiacok közötti </a:t>
            </a:r>
            <a:r>
              <a:rPr lang="hu-HU" sz="1700" b="1" dirty="0" err="1" smtClean="0">
                <a:solidFill>
                  <a:srgbClr val="703636"/>
                </a:solidFill>
              </a:rPr>
              <a:t>árösszefüggések</a:t>
            </a:r>
            <a:r>
              <a:rPr lang="hu-HU" sz="1700" b="1" dirty="0" smtClean="0">
                <a:solidFill>
                  <a:srgbClr val="703636"/>
                </a:solidFill>
              </a:rPr>
              <a:t> </a:t>
            </a:r>
            <a:r>
              <a:rPr lang="hu-HU" sz="1700" dirty="0" smtClean="0">
                <a:solidFill>
                  <a:srgbClr val="703636"/>
                </a:solidFill>
              </a:rPr>
              <a:t>érvényre jutásához</a:t>
            </a:r>
          </a:p>
          <a:p>
            <a:pPr>
              <a:spcAft>
                <a:spcPts val="1200"/>
              </a:spcAft>
            </a:pPr>
            <a:endParaRPr lang="hu-HU" sz="1800" dirty="0" smtClean="0">
              <a:solidFill>
                <a:srgbClr val="703636"/>
              </a:solidFill>
            </a:endParaRPr>
          </a:p>
          <a:p>
            <a:pPr>
              <a:spcAft>
                <a:spcPts val="1200"/>
              </a:spcAft>
            </a:pPr>
            <a:endParaRPr lang="hu-HU" sz="1800" dirty="0" smtClean="0">
              <a:solidFill>
                <a:srgbClr val="703636"/>
              </a:solidFill>
            </a:endParaRPr>
          </a:p>
          <a:p>
            <a:pPr marL="342900" indent="-342900">
              <a:buAutoNum type="arabicPeriod"/>
            </a:pPr>
            <a:endParaRPr lang="hu-HU" sz="1800" dirty="0" smtClean="0">
              <a:solidFill>
                <a:srgbClr val="703636"/>
              </a:solidFill>
            </a:endParaRPr>
          </a:p>
          <a:p>
            <a:pPr marL="457200" indent="-457200">
              <a:buAutoNum type="arabicPeriod"/>
            </a:pPr>
            <a:endParaRPr lang="hu-HU" sz="2000" dirty="0" smtClean="0">
              <a:solidFill>
                <a:srgbClr val="703636"/>
              </a:solidFill>
            </a:endParaRPr>
          </a:p>
          <a:p>
            <a:endParaRPr lang="hu-HU" sz="20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6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19209</TotalTime>
  <Words>207</Words>
  <Application>Microsoft Office PowerPoint</Application>
  <PresentationFormat>Diavetítés a képernyőre (16:9 oldalarány)</PresentationFormat>
  <Paragraphs>29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5" baseType="lpstr">
      <vt:lpstr>Times New Roman</vt:lpstr>
      <vt:lpstr>Alapértelmezett terv</vt:lpstr>
      <vt:lpstr>Értékpapírpiacok </vt:lpstr>
      <vt:lpstr>PowerPoint-bemutató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371</cp:revision>
  <dcterms:created xsi:type="dcterms:W3CDTF">2002-09-12T08:02:34Z</dcterms:created>
  <dcterms:modified xsi:type="dcterms:W3CDTF">2020-05-20T13:34:59Z</dcterms:modified>
</cp:coreProperties>
</file>