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76" r:id="rId2"/>
    <p:sldId id="347" r:id="rId3"/>
    <p:sldId id="364" r:id="rId4"/>
    <p:sldId id="365" r:id="rId5"/>
  </p:sldIdLst>
  <p:sldSz cx="9144000" cy="5143500" type="screen16x9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636"/>
    <a:srgbClr val="99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78330" autoAdjust="0"/>
  </p:normalViewPr>
  <p:slideViewPr>
    <p:cSldViewPr>
      <p:cViewPr varScale="1">
        <p:scale>
          <a:sx n="88" d="100"/>
          <a:sy n="88" d="100"/>
        </p:scale>
        <p:origin x="102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AC9138-6617-43D7-B50D-A864FBF28C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168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220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059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08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55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2417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813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49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559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66679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35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29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236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8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5572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12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 descr="Pergamen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 smtClean="0"/>
          </a:p>
        </p:txBody>
      </p:sp>
      <p:pic>
        <p:nvPicPr>
          <p:cNvPr id="1027" name="Picture 7" descr="GTK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35013" cy="53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7" descr="szte_atlat"/>
          <p:cNvPicPr>
            <a:picLocks noChangeAspect="1" noChangeArrowheads="1"/>
          </p:cNvPicPr>
          <p:nvPr/>
        </p:nvPicPr>
        <p:blipFill>
          <a:blip r:embed="rId17">
            <a:lum bright="54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18" b="15149"/>
          <a:stretch>
            <a:fillRect/>
          </a:stretch>
        </p:blipFill>
        <p:spPr bwMode="auto">
          <a:xfrm>
            <a:off x="4419600" y="1608535"/>
            <a:ext cx="4724400" cy="353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899592" y="699542"/>
            <a:ext cx="7772400" cy="11025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b="1" dirty="0" smtClean="0">
                <a:solidFill>
                  <a:srgbClr val="703636"/>
                </a:solidFill>
              </a:rPr>
              <a:t>Értékpapírpiacok 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23728" y="1707654"/>
            <a:ext cx="7020272" cy="3024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Dr.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Kosztopulosz</a:t>
            </a:r>
            <a:r>
              <a:rPr lang="hu-HU" altLang="hu-HU" sz="2800" i="1" dirty="0" smtClean="0">
                <a:solidFill>
                  <a:srgbClr val="703636"/>
                </a:solidFill>
              </a:rPr>
              <a:t>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Andreász</a:t>
            </a:r>
            <a:endParaRPr lang="hu-HU" altLang="hu-HU" sz="2800" i="1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egyetemi docens</a:t>
            </a:r>
          </a:p>
          <a:p>
            <a:pPr>
              <a:lnSpc>
                <a:spcPct val="80000"/>
              </a:lnSpc>
            </a:pPr>
            <a:endParaRPr lang="hu-HU" altLang="hu-HU" sz="2000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1600" dirty="0" smtClean="0">
                <a:solidFill>
                  <a:srgbClr val="703636"/>
                </a:solidFill>
              </a:rPr>
              <a:t>SZTE GTK Pénzügyek és Nemzetközi Gazdasági Kapcsolatok Intézete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>
                <a:solidFill>
                  <a:srgbClr val="703636"/>
                </a:solidFill>
              </a:rPr>
              <a:t> </a:t>
            </a:r>
            <a:r>
              <a:rPr lang="hu-HU" altLang="hu-HU" sz="1600" b="1" dirty="0" smtClean="0">
                <a:solidFill>
                  <a:srgbClr val="703636"/>
                </a:solidFill>
              </a:rPr>
              <a:t>     </a:t>
            </a:r>
          </a:p>
          <a:p>
            <a:pPr indent="-1224000" algn="l">
              <a:lnSpc>
                <a:spcPct val="80000"/>
              </a:lnSpc>
            </a:pPr>
            <a:r>
              <a:rPr lang="hu-HU" altLang="hu-HU" sz="2400" i="1" dirty="0" smtClean="0">
                <a:solidFill>
                  <a:srgbClr val="703636"/>
                </a:solidFill>
              </a:rPr>
              <a:t>        3. </a:t>
            </a:r>
            <a:r>
              <a:rPr lang="hu-HU" altLang="hu-HU" sz="2400" i="1" dirty="0" smtClean="0">
                <a:solidFill>
                  <a:srgbClr val="703636"/>
                </a:solidFill>
              </a:rPr>
              <a:t>fejezet  </a:t>
            </a:r>
            <a:r>
              <a:rPr lang="hu-HU" altLang="hu-HU" sz="2400" b="1" dirty="0">
                <a:solidFill>
                  <a:srgbClr val="703636"/>
                </a:solidFill>
              </a:rPr>
              <a:t>A részvénybefektetések világa és a </a:t>
            </a:r>
            <a:endParaRPr lang="hu-HU" altLang="hu-HU" sz="2400" b="1" dirty="0" smtClean="0">
              <a:solidFill>
                <a:srgbClr val="703636"/>
              </a:solidFill>
            </a:endParaRPr>
          </a:p>
          <a:p>
            <a:pPr indent="-1224000" algn="l">
              <a:lnSpc>
                <a:spcPct val="80000"/>
              </a:lnSpc>
            </a:pPr>
            <a:r>
              <a:rPr lang="hu-HU" altLang="hu-HU" sz="2400" b="1" dirty="0">
                <a:solidFill>
                  <a:srgbClr val="703636"/>
                </a:solidFill>
              </a:rPr>
              <a:t> </a:t>
            </a:r>
            <a:r>
              <a:rPr lang="hu-HU" altLang="hu-HU" sz="2400" b="1" dirty="0" smtClean="0">
                <a:solidFill>
                  <a:srgbClr val="703636"/>
                </a:solidFill>
              </a:rPr>
              <a:t>                       CAPM-modell</a:t>
            </a:r>
            <a:endParaRPr lang="hu-HU" altLang="hu-HU" sz="1600" b="1" i="1" dirty="0" smtClean="0">
              <a:solidFill>
                <a:srgbClr val="703636"/>
              </a:solidFill>
            </a:endParaRPr>
          </a:p>
          <a:p>
            <a:pPr indent="-684000" algn="l">
              <a:lnSpc>
                <a:spcPct val="80000"/>
              </a:lnSpc>
            </a:pPr>
            <a:r>
              <a:rPr lang="hu-HU" altLang="hu-HU" sz="1600" b="1" i="1" dirty="0" smtClean="0">
                <a:solidFill>
                  <a:srgbClr val="703636"/>
                </a:solidFill>
              </a:rPr>
              <a:t>		</a:t>
            </a:r>
            <a:endParaRPr lang="hu-HU" altLang="hu-HU" sz="1600" i="1" dirty="0" smtClean="0">
              <a:solidFill>
                <a:srgbClr val="70363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5" y="3194747"/>
            <a:ext cx="2094263" cy="1946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1115616" y="771549"/>
            <a:ext cx="7344815" cy="2947795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sz="3600" b="1" dirty="0" smtClean="0">
                <a:solidFill>
                  <a:srgbClr val="703636"/>
                </a:solidFill>
              </a:rPr>
              <a:t>A </a:t>
            </a:r>
            <a:r>
              <a:rPr lang="hu-HU" altLang="hu-HU" sz="3600" b="1" dirty="0" smtClean="0">
                <a:solidFill>
                  <a:srgbClr val="703636"/>
                </a:solidFill>
              </a:rPr>
              <a:t>piaci portfólió összetételének meghatározása </a:t>
            </a:r>
            <a:r>
              <a:rPr lang="hu-HU" altLang="hu-HU" sz="3600" b="1" smtClean="0">
                <a:solidFill>
                  <a:srgbClr val="703636"/>
                </a:solidFill>
              </a:rPr>
              <a:t>– feladat </a:t>
            </a:r>
            <a:endParaRPr lang="hu-HU" sz="3600" dirty="0"/>
          </a:p>
        </p:txBody>
      </p:sp>
      <p:sp>
        <p:nvSpPr>
          <p:cNvPr id="4" name="AutoShape 2" descr="Képtalálat a következ&amp;odblac;re: „bank structure”"/>
          <p:cNvSpPr>
            <a:spLocks noChangeAspect="1" noChangeArrowheads="1"/>
          </p:cNvSpPr>
          <p:nvPr/>
        </p:nvSpPr>
        <p:spPr bwMode="auto">
          <a:xfrm>
            <a:off x="155575" y="-1790700"/>
            <a:ext cx="38004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7500"/>
            <a:ext cx="9144000" cy="2286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9895" y="267494"/>
            <a:ext cx="6172200" cy="857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sz="3000" b="1" dirty="0">
                <a:solidFill>
                  <a:srgbClr val="703636"/>
                </a:solidFill>
              </a:rPr>
              <a:t>Példa a piaci portfólió összetételére</a:t>
            </a:r>
            <a:r>
              <a:rPr lang="hu-HU" altLang="hu-HU" sz="3000" dirty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203598"/>
            <a:ext cx="8424935" cy="1944216"/>
          </a:xfrm>
          <a:noFill/>
          <a:ln w="19050">
            <a:solidFill>
              <a:srgbClr val="70363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endParaRPr lang="hu-HU" altLang="hu-HU" sz="800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hu-HU" altLang="hu-HU" sz="1800" dirty="0" smtClean="0">
                <a:solidFill>
                  <a:srgbClr val="703636"/>
                </a:solidFill>
              </a:rPr>
              <a:t>A piacon három értékpapír forog: </a:t>
            </a:r>
          </a:p>
          <a:p>
            <a:pPr>
              <a:lnSpc>
                <a:spcPct val="80000"/>
              </a:lnSpc>
            </a:pPr>
            <a:r>
              <a:rPr lang="hu-HU" altLang="hu-HU" sz="1800" dirty="0" smtClean="0">
                <a:solidFill>
                  <a:srgbClr val="703636"/>
                </a:solidFill>
              </a:rPr>
              <a:t>az </a:t>
            </a:r>
            <a:r>
              <a:rPr lang="hu-HU" altLang="hu-HU" sz="1800" dirty="0">
                <a:solidFill>
                  <a:srgbClr val="703636"/>
                </a:solidFill>
              </a:rPr>
              <a:t>„A” értékpapír forgalomban lévő mennyisége: 1500 db, piaci árfolyama </a:t>
            </a:r>
            <a:r>
              <a:rPr lang="hu-HU" altLang="hu-HU" sz="1800" dirty="0" smtClean="0">
                <a:solidFill>
                  <a:srgbClr val="703636"/>
                </a:solidFill>
              </a:rPr>
              <a:t>1200 Ft</a:t>
            </a:r>
            <a:r>
              <a:rPr lang="hu-HU" altLang="hu-HU" sz="1800" dirty="0">
                <a:solidFill>
                  <a:srgbClr val="703636"/>
                </a:solidFill>
              </a:rPr>
              <a:t>;</a:t>
            </a:r>
          </a:p>
          <a:p>
            <a:pPr>
              <a:lnSpc>
                <a:spcPct val="80000"/>
              </a:lnSpc>
            </a:pPr>
            <a:r>
              <a:rPr lang="hu-HU" altLang="hu-HU" sz="1800" dirty="0">
                <a:solidFill>
                  <a:srgbClr val="703636"/>
                </a:solidFill>
              </a:rPr>
              <a:t>a „B” értékpapír forgalomban lévő mennyisége: 800 db, piaci árfolyama </a:t>
            </a:r>
            <a:r>
              <a:rPr lang="hu-HU" altLang="hu-HU" sz="1800" dirty="0" smtClean="0">
                <a:solidFill>
                  <a:srgbClr val="703636"/>
                </a:solidFill>
              </a:rPr>
              <a:t>4000 Ft</a:t>
            </a:r>
            <a:r>
              <a:rPr lang="hu-HU" altLang="hu-HU" sz="1800" dirty="0">
                <a:solidFill>
                  <a:srgbClr val="703636"/>
                </a:solidFill>
              </a:rPr>
              <a:t>; </a:t>
            </a:r>
          </a:p>
          <a:p>
            <a:pPr>
              <a:lnSpc>
                <a:spcPct val="80000"/>
              </a:lnSpc>
            </a:pPr>
            <a:r>
              <a:rPr lang="hu-HU" altLang="hu-HU" sz="1800" dirty="0">
                <a:solidFill>
                  <a:srgbClr val="703636"/>
                </a:solidFill>
              </a:rPr>
              <a:t>a „C” értékpapír forgalomban lévő mennyisége: 2500 db, piaci árfolyama </a:t>
            </a:r>
            <a:r>
              <a:rPr lang="hu-HU" altLang="hu-HU" sz="1800" dirty="0" smtClean="0">
                <a:solidFill>
                  <a:srgbClr val="703636"/>
                </a:solidFill>
              </a:rPr>
              <a:t>2000 Ft</a:t>
            </a:r>
            <a:r>
              <a:rPr lang="hu-HU" altLang="hu-HU" sz="1800" dirty="0">
                <a:solidFill>
                  <a:srgbClr val="703636"/>
                </a:solidFill>
              </a:rPr>
              <a:t>. </a:t>
            </a:r>
          </a:p>
          <a:p>
            <a:pPr>
              <a:lnSpc>
                <a:spcPct val="80000"/>
              </a:lnSpc>
              <a:spcBef>
                <a:spcPts val="1800"/>
              </a:spcBef>
              <a:buFontTx/>
              <a:buNone/>
            </a:pPr>
            <a:r>
              <a:rPr lang="hu-HU" altLang="hu-HU" sz="1800" dirty="0">
                <a:solidFill>
                  <a:srgbClr val="703636"/>
                </a:solidFill>
              </a:rPr>
              <a:t>Határozzuk meg a piaci portfólió összetételét, feltéve, hogy a piac egyensúlyban van</a:t>
            </a:r>
            <a:r>
              <a:rPr lang="hu-HU" altLang="hu-HU" sz="1800" dirty="0" smtClean="0">
                <a:solidFill>
                  <a:srgbClr val="703636"/>
                </a:solidFill>
              </a:rPr>
              <a:t>!</a:t>
            </a:r>
            <a:endParaRPr lang="hu-HU" altLang="hu-HU" sz="1800" dirty="0">
              <a:solidFill>
                <a:srgbClr val="70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98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94235" y="0"/>
            <a:ext cx="6172200" cy="857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sz="3000" b="1">
                <a:solidFill>
                  <a:srgbClr val="703636"/>
                </a:solidFill>
              </a:rPr>
              <a:t>Példa a piaci portfólió összetételére</a:t>
            </a:r>
            <a:r>
              <a:rPr lang="hu-HU" altLang="hu-HU" sz="300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553641"/>
            <a:ext cx="8424935" cy="458985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hu-HU" altLang="hu-HU" sz="1400" i="1" dirty="0">
                <a:solidFill>
                  <a:srgbClr val="703636"/>
                </a:solidFill>
              </a:rPr>
              <a:t>A piacon három értékpapír forog: </a:t>
            </a:r>
          </a:p>
          <a:p>
            <a:pPr>
              <a:lnSpc>
                <a:spcPct val="80000"/>
              </a:lnSpc>
            </a:pPr>
            <a:r>
              <a:rPr lang="hu-HU" altLang="hu-HU" sz="1400" i="1" dirty="0">
                <a:solidFill>
                  <a:srgbClr val="703636"/>
                </a:solidFill>
              </a:rPr>
              <a:t>az „A” értékpapír forgalomban lévő mennyisége: 1500 db, piaci árfolyama </a:t>
            </a:r>
            <a:r>
              <a:rPr lang="hu-HU" altLang="hu-HU" sz="1400" i="1" dirty="0" smtClean="0">
                <a:solidFill>
                  <a:srgbClr val="703636"/>
                </a:solidFill>
              </a:rPr>
              <a:t>1200 Ft</a:t>
            </a:r>
            <a:r>
              <a:rPr lang="hu-HU" altLang="hu-HU" sz="1400" i="1" dirty="0">
                <a:solidFill>
                  <a:srgbClr val="703636"/>
                </a:solidFill>
              </a:rPr>
              <a:t>;</a:t>
            </a:r>
          </a:p>
          <a:p>
            <a:pPr>
              <a:lnSpc>
                <a:spcPct val="80000"/>
              </a:lnSpc>
            </a:pPr>
            <a:r>
              <a:rPr lang="hu-HU" altLang="hu-HU" sz="1400" i="1" dirty="0">
                <a:solidFill>
                  <a:srgbClr val="703636"/>
                </a:solidFill>
              </a:rPr>
              <a:t>a „B” értékpapír forgalomban lévő mennyisége: 800 db, piaci árfolyama </a:t>
            </a:r>
            <a:r>
              <a:rPr lang="hu-HU" altLang="hu-HU" sz="1400" i="1" dirty="0" smtClean="0">
                <a:solidFill>
                  <a:srgbClr val="703636"/>
                </a:solidFill>
              </a:rPr>
              <a:t>4000 Ft</a:t>
            </a:r>
            <a:r>
              <a:rPr lang="hu-HU" altLang="hu-HU" sz="1400" i="1" dirty="0">
                <a:solidFill>
                  <a:srgbClr val="703636"/>
                </a:solidFill>
              </a:rPr>
              <a:t>; </a:t>
            </a:r>
          </a:p>
          <a:p>
            <a:pPr>
              <a:lnSpc>
                <a:spcPct val="80000"/>
              </a:lnSpc>
            </a:pPr>
            <a:r>
              <a:rPr lang="hu-HU" altLang="hu-HU" sz="1400" i="1" dirty="0">
                <a:solidFill>
                  <a:srgbClr val="703636"/>
                </a:solidFill>
              </a:rPr>
              <a:t>a „C” értékpapír forgalomban lévő mennyisége: 2500 db, piaci árfolyama </a:t>
            </a:r>
            <a:r>
              <a:rPr lang="hu-HU" altLang="hu-HU" sz="1400" i="1" dirty="0" smtClean="0">
                <a:solidFill>
                  <a:srgbClr val="703636"/>
                </a:solidFill>
              </a:rPr>
              <a:t>2000 Ft</a:t>
            </a:r>
            <a:r>
              <a:rPr lang="hu-HU" altLang="hu-HU" sz="1400" i="1" dirty="0">
                <a:solidFill>
                  <a:srgbClr val="703636"/>
                </a:solidFill>
              </a:rPr>
              <a:t>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sz="1400" i="1" dirty="0">
                <a:solidFill>
                  <a:srgbClr val="703636"/>
                </a:solidFill>
              </a:rPr>
              <a:t>Határozzuk meg a piaci portfólió összetételét, feltéve, hogy a piac egyensúlyban van!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hu-HU" altLang="hu-HU" sz="1800" dirty="0">
                <a:solidFill>
                  <a:srgbClr val="703636"/>
                </a:solidFill>
              </a:rPr>
              <a:t>Először is számítsuk ki a három piacon forgó értékpapír piaci értékét:</a:t>
            </a:r>
            <a:endParaRPr lang="hu-HU" altLang="hu-HU" sz="1800" i="1" dirty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1800" i="1" dirty="0">
                <a:solidFill>
                  <a:srgbClr val="703636"/>
                </a:solidFill>
              </a:rPr>
              <a:t>A</a:t>
            </a:r>
            <a:r>
              <a:rPr lang="hu-HU" altLang="hu-HU" sz="1800" dirty="0">
                <a:solidFill>
                  <a:srgbClr val="703636"/>
                </a:solidFill>
              </a:rPr>
              <a:t> értékpapír: </a:t>
            </a:r>
            <a:r>
              <a:rPr lang="hu-HU" altLang="hu-HU" sz="1800" dirty="0" smtClean="0">
                <a:solidFill>
                  <a:srgbClr val="703636"/>
                </a:solidFill>
              </a:rPr>
              <a:t>1500 · 1200Ft </a:t>
            </a:r>
            <a:r>
              <a:rPr lang="hu-HU" altLang="hu-HU" sz="1800" dirty="0">
                <a:solidFill>
                  <a:srgbClr val="703636"/>
                </a:solidFill>
              </a:rPr>
              <a:t>= </a:t>
            </a:r>
            <a:r>
              <a:rPr lang="hu-HU" altLang="hu-HU" sz="1800" dirty="0" smtClean="0">
                <a:solidFill>
                  <a:srgbClr val="703636"/>
                </a:solidFill>
              </a:rPr>
              <a:t>1.800.000 Ft</a:t>
            </a:r>
            <a:endParaRPr lang="hu-HU" altLang="hu-HU" sz="1800" i="1" dirty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1800" i="1" dirty="0">
                <a:solidFill>
                  <a:srgbClr val="703636"/>
                </a:solidFill>
              </a:rPr>
              <a:t>B</a:t>
            </a:r>
            <a:r>
              <a:rPr lang="hu-HU" altLang="hu-HU" sz="1800" dirty="0">
                <a:solidFill>
                  <a:srgbClr val="703636"/>
                </a:solidFill>
              </a:rPr>
              <a:t> értékpapír: </a:t>
            </a:r>
            <a:r>
              <a:rPr lang="hu-HU" altLang="hu-HU" sz="1800" dirty="0" smtClean="0">
                <a:solidFill>
                  <a:srgbClr val="703636"/>
                </a:solidFill>
              </a:rPr>
              <a:t>800 · 4000Ft </a:t>
            </a:r>
            <a:r>
              <a:rPr lang="hu-HU" altLang="hu-HU" sz="1800" dirty="0">
                <a:solidFill>
                  <a:srgbClr val="703636"/>
                </a:solidFill>
              </a:rPr>
              <a:t>= </a:t>
            </a:r>
            <a:r>
              <a:rPr lang="hu-HU" altLang="hu-HU" sz="1800" dirty="0" smtClean="0">
                <a:solidFill>
                  <a:srgbClr val="703636"/>
                </a:solidFill>
              </a:rPr>
              <a:t>3.200.000 Ft</a:t>
            </a:r>
            <a:endParaRPr lang="hu-HU" altLang="hu-HU" sz="1800" i="1" dirty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1800" i="1" dirty="0">
                <a:solidFill>
                  <a:srgbClr val="703636"/>
                </a:solidFill>
              </a:rPr>
              <a:t>C</a:t>
            </a:r>
            <a:r>
              <a:rPr lang="hu-HU" altLang="hu-HU" sz="1800" dirty="0">
                <a:solidFill>
                  <a:srgbClr val="703636"/>
                </a:solidFill>
              </a:rPr>
              <a:t> értékpapír: </a:t>
            </a:r>
            <a:r>
              <a:rPr lang="hu-HU" altLang="hu-HU" sz="1800" dirty="0" smtClean="0">
                <a:solidFill>
                  <a:srgbClr val="703636"/>
                </a:solidFill>
              </a:rPr>
              <a:t>2500 · 2000Ft </a:t>
            </a:r>
            <a:r>
              <a:rPr lang="hu-HU" altLang="hu-HU" sz="1800" dirty="0">
                <a:solidFill>
                  <a:srgbClr val="703636"/>
                </a:solidFill>
              </a:rPr>
              <a:t>= </a:t>
            </a:r>
            <a:r>
              <a:rPr lang="hu-HU" altLang="hu-HU" sz="1800" dirty="0" smtClean="0">
                <a:solidFill>
                  <a:srgbClr val="703636"/>
                </a:solidFill>
              </a:rPr>
              <a:t>5.000.000 Ft</a:t>
            </a:r>
            <a:r>
              <a:rPr lang="hu-HU" altLang="hu-HU" sz="1800" dirty="0">
                <a:solidFill>
                  <a:srgbClr val="703636"/>
                </a:solidFill>
              </a:rPr>
              <a:t>.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hu-HU" altLang="hu-HU" sz="1800" dirty="0">
                <a:solidFill>
                  <a:srgbClr val="703636"/>
                </a:solidFill>
              </a:rPr>
              <a:t>Ezt követően ezek összegeként meghatározhatjuk „mini” piacunkon az összes ott forgó értékpapír összesített piaci értékét, azaz a piaci </a:t>
            </a:r>
            <a:r>
              <a:rPr lang="hu-HU" altLang="hu-HU" sz="1800" dirty="0" err="1">
                <a:solidFill>
                  <a:srgbClr val="703636"/>
                </a:solidFill>
              </a:rPr>
              <a:t>kapitalizációt</a:t>
            </a:r>
            <a:r>
              <a:rPr lang="hu-HU" altLang="hu-HU" sz="1800" dirty="0">
                <a:solidFill>
                  <a:srgbClr val="703636"/>
                </a:solidFill>
              </a:rPr>
              <a:t>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u-HU" altLang="hu-HU" sz="1800" dirty="0" smtClean="0">
                <a:solidFill>
                  <a:srgbClr val="703636"/>
                </a:solidFill>
              </a:rPr>
              <a:t>	1.800.000 Ft + 3.200.000 Ft + 5.000.000 Ft </a:t>
            </a:r>
            <a:r>
              <a:rPr lang="hu-HU" altLang="hu-HU" sz="1800" dirty="0">
                <a:solidFill>
                  <a:srgbClr val="703636"/>
                </a:solidFill>
              </a:rPr>
              <a:t>= </a:t>
            </a:r>
            <a:r>
              <a:rPr lang="hu-HU" altLang="hu-HU" sz="1800" dirty="0" smtClean="0">
                <a:solidFill>
                  <a:srgbClr val="703636"/>
                </a:solidFill>
              </a:rPr>
              <a:t>10.000.000 Ft</a:t>
            </a:r>
            <a:r>
              <a:rPr lang="hu-HU" altLang="hu-HU" sz="1800" dirty="0">
                <a:solidFill>
                  <a:srgbClr val="703636"/>
                </a:solidFill>
              </a:rPr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altLang="hu-HU" sz="1800" dirty="0">
                <a:solidFill>
                  <a:srgbClr val="703636"/>
                </a:solidFill>
              </a:rPr>
              <a:t>A piaci portfólió összetétele pedig úgy alakul, hogy az egyes értékpapírok részaránya megegyezik az adott értékpapír relatív piaci értékével, azaz:</a:t>
            </a:r>
            <a:endParaRPr lang="hu-HU" altLang="hu-HU" sz="1800" i="1" dirty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1800" i="1" dirty="0">
                <a:solidFill>
                  <a:srgbClr val="703636"/>
                </a:solidFill>
              </a:rPr>
              <a:t>A</a:t>
            </a:r>
            <a:r>
              <a:rPr lang="hu-HU" altLang="hu-HU" sz="1800" dirty="0">
                <a:solidFill>
                  <a:srgbClr val="703636"/>
                </a:solidFill>
              </a:rPr>
              <a:t> értékpapír relatív piaci értéke: 1,8 </a:t>
            </a:r>
            <a:r>
              <a:rPr lang="hu-HU" altLang="hu-HU" sz="1800" dirty="0" err="1">
                <a:solidFill>
                  <a:srgbClr val="703636"/>
                </a:solidFill>
              </a:rPr>
              <a:t>mill</a:t>
            </a:r>
            <a:r>
              <a:rPr lang="hu-HU" altLang="hu-HU" sz="1800" dirty="0">
                <a:solidFill>
                  <a:srgbClr val="703636"/>
                </a:solidFill>
              </a:rPr>
              <a:t>. / 10 </a:t>
            </a:r>
            <a:r>
              <a:rPr lang="hu-HU" altLang="hu-HU" sz="1800" dirty="0" err="1">
                <a:solidFill>
                  <a:srgbClr val="703636"/>
                </a:solidFill>
              </a:rPr>
              <a:t>mill</a:t>
            </a:r>
            <a:r>
              <a:rPr lang="hu-HU" altLang="hu-HU" sz="1800" dirty="0">
                <a:solidFill>
                  <a:srgbClr val="703636"/>
                </a:solidFill>
              </a:rPr>
              <a:t>. = 18%</a:t>
            </a:r>
            <a:endParaRPr lang="hu-HU" altLang="hu-HU" sz="1800" i="1" dirty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1800" i="1" dirty="0">
                <a:solidFill>
                  <a:srgbClr val="703636"/>
                </a:solidFill>
              </a:rPr>
              <a:t>B</a:t>
            </a:r>
            <a:r>
              <a:rPr lang="hu-HU" altLang="hu-HU" sz="1800" dirty="0">
                <a:solidFill>
                  <a:srgbClr val="703636"/>
                </a:solidFill>
              </a:rPr>
              <a:t> értékpapír relatív piaci értéke: 3,2 </a:t>
            </a:r>
            <a:r>
              <a:rPr lang="hu-HU" altLang="hu-HU" sz="1800" dirty="0" err="1">
                <a:solidFill>
                  <a:srgbClr val="703636"/>
                </a:solidFill>
              </a:rPr>
              <a:t>mill</a:t>
            </a:r>
            <a:r>
              <a:rPr lang="hu-HU" altLang="hu-HU" sz="1800" dirty="0">
                <a:solidFill>
                  <a:srgbClr val="703636"/>
                </a:solidFill>
              </a:rPr>
              <a:t>. / 10 </a:t>
            </a:r>
            <a:r>
              <a:rPr lang="hu-HU" altLang="hu-HU" sz="1800" dirty="0" err="1">
                <a:solidFill>
                  <a:srgbClr val="703636"/>
                </a:solidFill>
              </a:rPr>
              <a:t>mill</a:t>
            </a:r>
            <a:r>
              <a:rPr lang="hu-HU" altLang="hu-HU" sz="1800" dirty="0">
                <a:solidFill>
                  <a:srgbClr val="703636"/>
                </a:solidFill>
              </a:rPr>
              <a:t>. = 32%</a:t>
            </a:r>
            <a:endParaRPr lang="hu-HU" altLang="hu-HU" sz="1800" i="1" dirty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1800" i="1" dirty="0">
                <a:solidFill>
                  <a:srgbClr val="703636"/>
                </a:solidFill>
              </a:rPr>
              <a:t>C</a:t>
            </a:r>
            <a:r>
              <a:rPr lang="hu-HU" altLang="hu-HU" sz="1800" dirty="0">
                <a:solidFill>
                  <a:srgbClr val="703636"/>
                </a:solidFill>
              </a:rPr>
              <a:t> értékpapír relatív piaci értéke: 5 </a:t>
            </a:r>
            <a:r>
              <a:rPr lang="hu-HU" altLang="hu-HU" sz="1800" dirty="0" err="1">
                <a:solidFill>
                  <a:srgbClr val="703636"/>
                </a:solidFill>
              </a:rPr>
              <a:t>mill</a:t>
            </a:r>
            <a:r>
              <a:rPr lang="hu-HU" altLang="hu-HU" sz="1800" dirty="0">
                <a:solidFill>
                  <a:srgbClr val="703636"/>
                </a:solidFill>
              </a:rPr>
              <a:t>. / 10 </a:t>
            </a:r>
            <a:r>
              <a:rPr lang="hu-HU" altLang="hu-HU" sz="1800" dirty="0" err="1">
                <a:solidFill>
                  <a:srgbClr val="703636"/>
                </a:solidFill>
              </a:rPr>
              <a:t>mill</a:t>
            </a:r>
            <a:r>
              <a:rPr lang="hu-HU" altLang="hu-HU" sz="1800" dirty="0">
                <a:solidFill>
                  <a:srgbClr val="703636"/>
                </a:solidFill>
              </a:rPr>
              <a:t>. = 50%</a:t>
            </a:r>
          </a:p>
        </p:txBody>
      </p:sp>
    </p:spTree>
    <p:extLst>
      <p:ext uri="{BB962C8B-B14F-4D97-AF65-F5344CB8AC3E}">
        <p14:creationId xmlns:p14="http://schemas.microsoft.com/office/powerpoint/2010/main" val="301115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14014</TotalTime>
  <Words>341</Words>
  <Application>Microsoft Office PowerPoint</Application>
  <PresentationFormat>Diavetítés a képernyőre (16:9 oldalarány)</PresentationFormat>
  <Paragraphs>37</Paragraphs>
  <Slides>4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6" baseType="lpstr">
      <vt:lpstr>Times New Roman</vt:lpstr>
      <vt:lpstr>Alapértelmezett terv</vt:lpstr>
      <vt:lpstr>Értékpapírpiacok </vt:lpstr>
      <vt:lpstr>PowerPoint-bemutató</vt:lpstr>
      <vt:lpstr>Példa a piaci portfólió összetételére </vt:lpstr>
      <vt:lpstr>Példa a piaci portfólió összetételére 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Garamhegyi Ábel</dc:creator>
  <cp:lastModifiedBy>Kosztopulosz Andreász</cp:lastModifiedBy>
  <cp:revision>296</cp:revision>
  <dcterms:created xsi:type="dcterms:W3CDTF">2002-09-12T08:02:34Z</dcterms:created>
  <dcterms:modified xsi:type="dcterms:W3CDTF">2020-05-25T21:36:17Z</dcterms:modified>
</cp:coreProperties>
</file>