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76" r:id="rId2"/>
    <p:sldId id="347" r:id="rId3"/>
    <p:sldId id="367" r:id="rId4"/>
    <p:sldId id="368" r:id="rId5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65142" autoAdjust="0"/>
  </p:normalViewPr>
  <p:slideViewPr>
    <p:cSldViewPr>
      <p:cViewPr varScale="1">
        <p:scale>
          <a:sx n="73" d="100"/>
          <a:sy n="73" d="100"/>
        </p:scale>
        <p:origin x="1344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059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6546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900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    2. fejezet  </a:t>
            </a:r>
            <a:r>
              <a:rPr lang="hu-HU" altLang="hu-HU" sz="2400" b="1" dirty="0">
                <a:solidFill>
                  <a:srgbClr val="703636"/>
                </a:solidFill>
              </a:rPr>
              <a:t>A fix kamatozású értékpapírok világa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55575" y="267494"/>
            <a:ext cx="8736904" cy="3019802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3600" b="1" dirty="0" smtClean="0">
                <a:solidFill>
                  <a:srgbClr val="703636"/>
                </a:solidFill>
              </a:rPr>
              <a:t>Az átlagidő </a:t>
            </a:r>
            <a:r>
              <a:rPr lang="hu-HU" altLang="hu-HU" sz="3600" b="1" dirty="0" smtClean="0">
                <a:solidFill>
                  <a:srgbClr val="703636"/>
                </a:solidFill>
              </a:rPr>
              <a:t>és a kamatlábkockázat kapcsolata</a:t>
            </a:r>
            <a:endParaRPr lang="hu-HU" sz="36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112" y="1641381"/>
            <a:ext cx="3291830" cy="32918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8954" y="18975"/>
            <a:ext cx="8229600" cy="857250"/>
          </a:xfrm>
        </p:spPr>
        <p:txBody>
          <a:bodyPr/>
          <a:lstStyle/>
          <a:p>
            <a:r>
              <a:rPr lang="hu-HU" sz="3600" b="1" dirty="0" smtClean="0">
                <a:solidFill>
                  <a:srgbClr val="703636"/>
                </a:solidFill>
              </a:rPr>
              <a:t>Az árfolyam és a kamatlábváltozás kapcsolata kamatozó kötvények esetén</a:t>
            </a:r>
            <a:endParaRPr lang="hu-HU" sz="3600" b="1" dirty="0">
              <a:solidFill>
                <a:srgbClr val="70363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157545" y="1203598"/>
                <a:ext cx="9000492" cy="3394472"/>
              </a:xfrm>
            </p:spPr>
            <p:txBody>
              <a:bodyPr/>
              <a:lstStyle/>
              <a:p>
                <a:pPr marL="0" indent="0">
                  <a:spcAft>
                    <a:spcPts val="600"/>
                  </a:spcAft>
                  <a:buNone/>
                </a:pPr>
                <a:r>
                  <a:rPr lang="hu-HU" sz="2000" dirty="0" smtClean="0">
                    <a:solidFill>
                      <a:srgbClr val="703636"/>
                    </a:solidFill>
                  </a:rPr>
                  <a:t>Kamatozó kötvény árfolyama logaritmikus illetve hagyományos kamatláb esetén: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i="1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hu-HU" sz="2000" i="1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hu-HU" sz="20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0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hu-HU" sz="20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hu-HU" sz="20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sz="20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hu-HU" sz="20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sz="20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𝑟𝑡</m:t>
                              </m:r>
                            </m:sup>
                          </m:sSup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𝑖𝑙𝑙𝑒𝑡𝑣𝑒</m:t>
                          </m:r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hr m:val="∑"/>
                              <m:ctrlPr>
                                <a:rPr lang="hu-HU" sz="20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hu-HU" sz="20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hu-HU" sz="20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hu-HU" sz="20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hu-HU" sz="2000" i="1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000" i="1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hu-HU" sz="2000" i="1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hu-HU" sz="20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hu-HU" sz="200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hu-HU" sz="2000" i="1" smtClean="0">
                                          <a:solidFill>
                                            <a:srgbClr val="703636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hu-HU" sz="2000" b="0" i="1" smtClean="0">
                                          <a:solidFill>
                                            <a:srgbClr val="703636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hu-HU" sz="2000" b="0" i="1" smtClean="0">
                                          <a:solidFill>
                                            <a:srgbClr val="703636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hu-HU" sz="20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hu-HU" sz="20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</m:oMath>
                  </m:oMathPara>
                </a14:m>
                <a:endParaRPr lang="hu-HU" sz="2000" dirty="0">
                  <a:solidFill>
                    <a:srgbClr val="703636"/>
                  </a:solidFill>
                </a:endParaRPr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hu-HU" sz="2000" dirty="0" smtClean="0">
                    <a:solidFill>
                      <a:srgbClr val="703636"/>
                    </a:solidFill>
                  </a:rPr>
                  <a:t>A kamatláb szerinti parciális derivált </a:t>
                </a:r>
                <a:r>
                  <a:rPr lang="hu-HU" sz="2000" b="1" dirty="0" smtClean="0">
                    <a:solidFill>
                      <a:srgbClr val="703636"/>
                    </a:solidFill>
                  </a:rPr>
                  <a:t>logaritmikus kamatláb </a:t>
                </a:r>
                <a:r>
                  <a:rPr lang="hu-HU" sz="2000" dirty="0" smtClean="0">
                    <a:solidFill>
                      <a:srgbClr val="703636"/>
                    </a:solidFill>
                  </a:rPr>
                  <a:t>esetén: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200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00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hu-HU" sz="200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hu-HU" sz="20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𝑟𝑡</m:t>
                              </m:r>
                            </m:sup>
                          </m:sSup>
                        </m:e>
                      </m:nary>
                      <m:r>
                        <a:rPr lang="hu-HU" sz="20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hr m:val="∑"/>
                          <m:ctrlP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  <m:r>
                        <a:rPr lang="hu-HU" sz="20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u-HU" sz="20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𝑃𝑉</m:t>
                      </m:r>
                      <m:r>
                        <a:rPr lang="hu-HU" sz="20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hu-HU" sz="20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u-HU" sz="2000" dirty="0" smtClean="0">
                  <a:solidFill>
                    <a:srgbClr val="703636"/>
                  </a:solidFill>
                </a:endParaRPr>
              </a:p>
              <a:p>
                <a:pPr marL="0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hu-HU" sz="2000" dirty="0">
                    <a:solidFill>
                      <a:srgbClr val="703636"/>
                    </a:solidFill>
                  </a:rPr>
                  <a:t>A kamatláb szerinti parciális derivált </a:t>
                </a:r>
                <a:r>
                  <a:rPr lang="hu-HU" sz="2000" b="1" dirty="0" smtClean="0">
                    <a:solidFill>
                      <a:srgbClr val="703636"/>
                    </a:solidFill>
                  </a:rPr>
                  <a:t>hagyományos </a:t>
                </a:r>
                <a:r>
                  <a:rPr lang="hu-HU" sz="2000" b="1" dirty="0">
                    <a:solidFill>
                      <a:srgbClr val="703636"/>
                    </a:solidFill>
                  </a:rPr>
                  <a:t>kamatláb </a:t>
                </a:r>
                <a:r>
                  <a:rPr lang="hu-HU" sz="2000" dirty="0">
                    <a:solidFill>
                      <a:srgbClr val="703636"/>
                    </a:solidFill>
                  </a:rPr>
                  <a:t>esetén: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hu-HU" sz="2000" i="1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u-HU" sz="200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sz="20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hu-HU" sz="20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hu-HU" sz="20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</m:t>
                          </m:r>
                        </m:e>
                      </m:nary>
                      <m:nary>
                        <m:naryPr>
                          <m:chr m:val="∑"/>
                          <m:ctrlPr>
                            <a:rPr lang="hu-HU" sz="200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𝑃𝑉</m:t>
                              </m:r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hu-HU" sz="20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0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hu-HU" sz="20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hu-HU" sz="2000" dirty="0">
                  <a:solidFill>
                    <a:srgbClr val="703636"/>
                  </a:solidFill>
                </a:endParaRPr>
              </a:p>
              <a:p>
                <a:pPr marL="0" indent="0">
                  <a:buNone/>
                </a:pPr>
                <a:endParaRPr lang="hu-HU" sz="2000" dirty="0">
                  <a:solidFill>
                    <a:srgbClr val="703636"/>
                  </a:solidFill>
                </a:endParaRPr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7545" y="1203598"/>
                <a:ext cx="9000492" cy="3394472"/>
              </a:xfrm>
              <a:blipFill>
                <a:blip r:embed="rId3"/>
                <a:stretch>
                  <a:fillRect l="-745" t="-898" b="-1256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206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23478"/>
            <a:ext cx="6312682" cy="4915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59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17382</TotalTime>
  <Words>248</Words>
  <Application>Microsoft Office PowerPoint</Application>
  <PresentationFormat>Diavetítés a képernyőre (16:9 oldalarány)</PresentationFormat>
  <Paragraphs>21</Paragraphs>
  <Slides>4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7" baseType="lpstr">
      <vt:lpstr>Cambria Math</vt:lpstr>
      <vt:lpstr>Times New Roman</vt:lpstr>
      <vt:lpstr>Alapértelmezett terv</vt:lpstr>
      <vt:lpstr>Értékpapírpiacok </vt:lpstr>
      <vt:lpstr>PowerPoint-bemutató</vt:lpstr>
      <vt:lpstr>Az árfolyam és a kamatlábváltozás kapcsolata kamatozó kötvények esetén</vt:lpstr>
      <vt:lpstr>PowerPoint-bemutató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362</cp:revision>
  <dcterms:created xsi:type="dcterms:W3CDTF">2002-09-12T08:02:34Z</dcterms:created>
  <dcterms:modified xsi:type="dcterms:W3CDTF">2020-04-21T20:57:32Z</dcterms:modified>
</cp:coreProperties>
</file>