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6" r:id="rId2"/>
    <p:sldId id="347" r:id="rId3"/>
    <p:sldId id="357" r:id="rId4"/>
    <p:sldId id="358" r:id="rId5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78330" autoAdjust="0"/>
  </p:normalViewPr>
  <p:slideViewPr>
    <p:cSldViewPr>
      <p:cViewPr varScale="1">
        <p:scale>
          <a:sx n="88" d="100"/>
          <a:sy n="88" d="100"/>
        </p:scale>
        <p:origin x="924" y="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6146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211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115616" y="185905"/>
            <a:ext cx="7344815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A kötvények befektetői értékelése – a 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nemfizetési kockázat és az YTM 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35646"/>
            <a:ext cx="5904656" cy="33740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8229600" cy="857250"/>
          </a:xfrm>
        </p:spPr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rgbClr val="703636"/>
                </a:solidFill>
              </a:rPr>
              <a:t>YTM és a nemfizetés kockázata</a:t>
            </a:r>
          </a:p>
        </p:txBody>
      </p:sp>
      <p:graphicFrame>
        <p:nvGraphicFramePr>
          <p:cNvPr id="89123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416379"/>
              </p:ext>
            </p:extLst>
          </p:nvPr>
        </p:nvGraphicFramePr>
        <p:xfrm>
          <a:off x="1712268" y="912013"/>
          <a:ext cx="6172200" cy="3859769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6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hu-H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87" marB="34287" horzOverflow="overflow">
                    <a:lnL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63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Várható YTM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Ígért YTM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itchFamily="18" charset="0"/>
                        </a:rPr>
                        <a:t>Kamatkifizetés</a:t>
                      </a:r>
                    </a:p>
                  </a:txBody>
                  <a:tcPr marL="68580" marR="68580" marT="34287" marB="34287" anchor="ctr" horzOverflow="overflow">
                    <a:lnL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itchFamily="18" charset="0"/>
                        </a:rPr>
                        <a:t>45 $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itchFamily="18" charset="0"/>
                        </a:rPr>
                        <a:t>45 $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itchFamily="18" charset="0"/>
                        </a:rPr>
                        <a:t>Féléves periódusok száma</a:t>
                      </a:r>
                    </a:p>
                  </a:txBody>
                  <a:tcPr marL="68580" marR="68580" marT="34287" marB="34287" anchor="ctr" horzOverflow="overflow">
                    <a:lnL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itchFamily="18" charset="0"/>
                        </a:rPr>
                        <a:t>20 periódus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itchFamily="18" charset="0"/>
                        </a:rPr>
                        <a:t>20 periódus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itchFamily="18" charset="0"/>
                        </a:rPr>
                        <a:t>Végső törlesztés</a:t>
                      </a:r>
                    </a:p>
                  </a:txBody>
                  <a:tcPr marL="68580" marR="68580" marT="34287" marB="34287" anchor="ctr" horzOverflow="overflow">
                    <a:lnL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itchFamily="18" charset="0"/>
                        </a:rPr>
                        <a:t>700 $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itchFamily="18" charset="0"/>
                        </a:rPr>
                        <a:t>1000 $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itchFamily="18" charset="0"/>
                        </a:rPr>
                        <a:t>Árfolyam</a:t>
                      </a:r>
                    </a:p>
                  </a:txBody>
                  <a:tcPr marL="68580" marR="68580" marT="34287" marB="34287" anchor="ctr" horzOverflow="overflow">
                    <a:lnL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itchFamily="18" charset="0"/>
                        </a:rPr>
                        <a:t>750 $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itchFamily="18" charset="0"/>
                        </a:rPr>
                        <a:t>750 $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itchFamily="18" charset="0"/>
                        </a:rPr>
                        <a:t>YTM</a:t>
                      </a:r>
                    </a:p>
                  </a:txBody>
                  <a:tcPr marL="68580" marR="68580" marT="34287" marB="34287" anchor="ctr" horzOverflow="overflow">
                    <a:lnL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itchFamily="18" charset="0"/>
                        </a:rPr>
                        <a:t>11,6%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itchFamily="18" charset="0"/>
                        </a:rPr>
                        <a:t>13,7%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6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1619672" y="4826545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i="1" dirty="0" smtClean="0">
                <a:solidFill>
                  <a:srgbClr val="703636"/>
                </a:solidFill>
              </a:rPr>
              <a:t>Forrás</a:t>
            </a:r>
            <a:r>
              <a:rPr lang="hu-HU" sz="1400" dirty="0" smtClean="0">
                <a:solidFill>
                  <a:srgbClr val="703636"/>
                </a:solidFill>
              </a:rPr>
              <a:t>: </a:t>
            </a:r>
            <a:r>
              <a:rPr lang="hu-HU" sz="1400" dirty="0" err="1" smtClean="0">
                <a:solidFill>
                  <a:srgbClr val="703636"/>
                </a:solidFill>
              </a:rPr>
              <a:t>Bodie</a:t>
            </a:r>
            <a:r>
              <a:rPr lang="hu-HU" sz="1400" dirty="0" smtClean="0">
                <a:solidFill>
                  <a:srgbClr val="703636"/>
                </a:solidFill>
              </a:rPr>
              <a:t>-</a:t>
            </a:r>
            <a:r>
              <a:rPr lang="hu-HU" sz="1400" dirty="0" err="1" smtClean="0">
                <a:solidFill>
                  <a:srgbClr val="703636"/>
                </a:solidFill>
              </a:rPr>
              <a:t>Kane</a:t>
            </a:r>
            <a:r>
              <a:rPr lang="hu-HU" sz="1400" dirty="0" smtClean="0">
                <a:solidFill>
                  <a:srgbClr val="703636"/>
                </a:solidFill>
              </a:rPr>
              <a:t>-Marcus (1996, </a:t>
            </a:r>
            <a:r>
              <a:rPr lang="hu-HU" sz="1400" dirty="0" smtClean="0">
                <a:solidFill>
                  <a:srgbClr val="703636"/>
                </a:solidFill>
              </a:rPr>
              <a:t>390. o</a:t>
            </a:r>
            <a:r>
              <a:rPr lang="hu-HU" sz="1400" dirty="0" smtClean="0">
                <a:solidFill>
                  <a:srgbClr val="703636"/>
                </a:solidFill>
              </a:rPr>
              <a:t>.)</a:t>
            </a:r>
            <a:endParaRPr lang="hu-HU" sz="1400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3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8229600" cy="857250"/>
          </a:xfrm>
        </p:spPr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rgbClr val="703636"/>
                </a:solidFill>
              </a:rPr>
              <a:t>YTM és a nemfizetés kockázata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5759624" y="4828235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i="1" dirty="0" smtClean="0">
                <a:solidFill>
                  <a:srgbClr val="703636"/>
                </a:solidFill>
              </a:rPr>
              <a:t>Forrás</a:t>
            </a:r>
            <a:r>
              <a:rPr lang="hu-HU" sz="1400" dirty="0" smtClean="0">
                <a:solidFill>
                  <a:srgbClr val="703636"/>
                </a:solidFill>
              </a:rPr>
              <a:t>: </a:t>
            </a:r>
            <a:r>
              <a:rPr lang="hu-HU" sz="1400" dirty="0" err="1" smtClean="0">
                <a:solidFill>
                  <a:srgbClr val="703636"/>
                </a:solidFill>
              </a:rPr>
              <a:t>Bodie</a:t>
            </a:r>
            <a:r>
              <a:rPr lang="hu-HU" sz="1400" dirty="0" smtClean="0">
                <a:solidFill>
                  <a:srgbClr val="703636"/>
                </a:solidFill>
              </a:rPr>
              <a:t>-</a:t>
            </a:r>
            <a:r>
              <a:rPr lang="hu-HU" sz="1400" dirty="0" err="1" smtClean="0">
                <a:solidFill>
                  <a:srgbClr val="703636"/>
                </a:solidFill>
              </a:rPr>
              <a:t>Kane</a:t>
            </a:r>
            <a:r>
              <a:rPr lang="hu-HU" sz="1400" dirty="0" smtClean="0">
                <a:solidFill>
                  <a:srgbClr val="703636"/>
                </a:solidFill>
              </a:rPr>
              <a:t>-Marcus </a:t>
            </a:r>
            <a:r>
              <a:rPr lang="hu-HU" sz="1400" dirty="0" smtClean="0">
                <a:solidFill>
                  <a:srgbClr val="703636"/>
                </a:solidFill>
              </a:rPr>
              <a:t>(2014, 475. o</a:t>
            </a:r>
            <a:r>
              <a:rPr lang="hu-HU" sz="1400" dirty="0" smtClean="0">
                <a:solidFill>
                  <a:srgbClr val="703636"/>
                </a:solidFill>
              </a:rPr>
              <a:t>.)</a:t>
            </a:r>
            <a:endParaRPr lang="hu-HU" sz="1400" dirty="0">
              <a:solidFill>
                <a:srgbClr val="703636"/>
              </a:solidFill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72967"/>
            <a:ext cx="6408712" cy="3654211"/>
          </a:xfrm>
        </p:spPr>
      </p:pic>
      <p:sp>
        <p:nvSpPr>
          <p:cNvPr id="6" name="Téglalap 5"/>
          <p:cNvSpPr/>
          <p:nvPr/>
        </p:nvSpPr>
        <p:spPr>
          <a:xfrm>
            <a:off x="677144" y="4327178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>
                <a:solidFill>
                  <a:srgbClr val="703636"/>
                </a:solidFill>
                <a:latin typeface="Comic Sans MS" panose="030F0702030302020204" pitchFamily="66" charset="0"/>
              </a:rPr>
              <a:t>A különböző</a:t>
            </a:r>
            <a:r>
              <a:rPr lang="en-US" sz="1600" dirty="0">
                <a:solidFill>
                  <a:srgbClr val="703636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err="1">
                <a:solidFill>
                  <a:srgbClr val="703636"/>
                </a:solidFill>
                <a:latin typeface="Comic Sans MS" panose="030F0702030302020204" pitchFamily="66" charset="0"/>
              </a:rPr>
              <a:t>besorolású</a:t>
            </a:r>
            <a:r>
              <a:rPr lang="en-US" sz="1600" dirty="0">
                <a:solidFill>
                  <a:srgbClr val="703636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err="1">
                <a:solidFill>
                  <a:srgbClr val="703636"/>
                </a:solidFill>
                <a:latin typeface="Comic Sans MS" panose="030F0702030302020204" pitchFamily="66" charset="0"/>
              </a:rPr>
              <a:t>hosszú</a:t>
            </a:r>
            <a:r>
              <a:rPr lang="en-US" sz="1600" dirty="0">
                <a:solidFill>
                  <a:srgbClr val="703636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err="1">
                <a:solidFill>
                  <a:srgbClr val="703636"/>
                </a:solidFill>
                <a:latin typeface="Comic Sans MS" panose="030F0702030302020204" pitchFamily="66" charset="0"/>
              </a:rPr>
              <a:t>lejáratú</a:t>
            </a:r>
            <a:r>
              <a:rPr lang="en-US" sz="1600" dirty="0">
                <a:solidFill>
                  <a:srgbClr val="703636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err="1">
                <a:solidFill>
                  <a:srgbClr val="703636"/>
                </a:solidFill>
                <a:latin typeface="Comic Sans MS" panose="030F0702030302020204" pitchFamily="66" charset="0"/>
              </a:rPr>
              <a:t>kötvények</a:t>
            </a:r>
            <a:r>
              <a:rPr lang="en-US" sz="1600" dirty="0">
                <a:solidFill>
                  <a:srgbClr val="703636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err="1">
                <a:solidFill>
                  <a:srgbClr val="703636"/>
                </a:solidFill>
                <a:latin typeface="Comic Sans MS" panose="030F0702030302020204" pitchFamily="66" charset="0"/>
              </a:rPr>
              <a:t>kockázati</a:t>
            </a:r>
            <a:r>
              <a:rPr lang="en-US" sz="1600" dirty="0">
                <a:solidFill>
                  <a:srgbClr val="703636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err="1">
                <a:solidFill>
                  <a:srgbClr val="703636"/>
                </a:solidFill>
                <a:latin typeface="Comic Sans MS" panose="030F0702030302020204" pitchFamily="66" charset="0"/>
              </a:rPr>
              <a:t>prémiumainak</a:t>
            </a:r>
            <a:r>
              <a:rPr lang="en-US" sz="1600" dirty="0">
                <a:solidFill>
                  <a:srgbClr val="703636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err="1">
                <a:solidFill>
                  <a:srgbClr val="703636"/>
                </a:solidFill>
                <a:latin typeface="Comic Sans MS" panose="030F0702030302020204" pitchFamily="66" charset="0"/>
              </a:rPr>
              <a:t>alakulása</a:t>
            </a:r>
            <a:r>
              <a:rPr lang="en-US" sz="1600" dirty="0">
                <a:solidFill>
                  <a:srgbClr val="703636"/>
                </a:solidFill>
                <a:latin typeface="Comic Sans MS" panose="030F0702030302020204" pitchFamily="66" charset="0"/>
              </a:rPr>
              <a:t>: </a:t>
            </a:r>
            <a:endParaRPr lang="hu-HU" sz="1600" dirty="0" smtClean="0">
              <a:solidFill>
                <a:srgbClr val="703636"/>
              </a:solidFill>
              <a:latin typeface="Comic Sans MS" panose="030F0702030302020204" pitchFamily="66" charset="0"/>
            </a:endParaRPr>
          </a:p>
          <a:p>
            <a:r>
              <a:rPr lang="hu-HU" sz="1600" dirty="0">
                <a:solidFill>
                  <a:srgbClr val="703636"/>
                </a:solidFill>
                <a:latin typeface="Comic Sans MS" panose="030F0702030302020204" pitchFamily="66" charset="0"/>
              </a:rPr>
              <a:t> </a:t>
            </a:r>
            <a:r>
              <a:rPr lang="hu-HU" sz="1600" dirty="0" smtClean="0">
                <a:solidFill>
                  <a:srgbClr val="703636"/>
                </a:solidFill>
                <a:latin typeface="Comic Sans MS" panose="030F0702030302020204" pitchFamily="66" charset="0"/>
              </a:rPr>
              <a:t>                                   </a:t>
            </a:r>
            <a:r>
              <a:rPr lang="en-US" sz="1600" dirty="0" smtClean="0">
                <a:solidFill>
                  <a:srgbClr val="703636"/>
                </a:solidFill>
                <a:latin typeface="Comic Sans MS" panose="030F0702030302020204" pitchFamily="66" charset="0"/>
              </a:rPr>
              <a:t>a </a:t>
            </a:r>
            <a:r>
              <a:rPr lang="en-US" sz="1600" dirty="0" err="1">
                <a:solidFill>
                  <a:srgbClr val="703636"/>
                </a:solidFill>
                <a:latin typeface="Comic Sans MS" panose="030F0702030302020204" pitchFamily="66" charset="0"/>
              </a:rPr>
              <a:t>kamatlábak</a:t>
            </a:r>
            <a:r>
              <a:rPr lang="en-US" sz="1600" dirty="0">
                <a:solidFill>
                  <a:srgbClr val="703636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dirty="0" err="1">
                <a:solidFill>
                  <a:srgbClr val="703636"/>
                </a:solidFill>
                <a:latin typeface="Comic Sans MS" panose="030F0702030302020204" pitchFamily="66" charset="0"/>
              </a:rPr>
              <a:t>kockázati</a:t>
            </a:r>
            <a:r>
              <a:rPr lang="en-US" sz="1600" b="1" dirty="0">
                <a:solidFill>
                  <a:srgbClr val="703636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dirty="0" err="1">
                <a:solidFill>
                  <a:srgbClr val="703636"/>
                </a:solidFill>
                <a:latin typeface="Comic Sans MS" panose="030F0702030302020204" pitchFamily="66" charset="0"/>
              </a:rPr>
              <a:t>szerkezete</a:t>
            </a:r>
            <a:endParaRPr lang="hu-HU" sz="1600" b="1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16371</TotalTime>
  <Words>121</Words>
  <Application>Microsoft Office PowerPoint</Application>
  <PresentationFormat>Diavetítés a képernyőre (16:9 oldalarány)</PresentationFormat>
  <Paragraphs>38</Paragraphs>
  <Slides>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Comic Sans MS</vt:lpstr>
      <vt:lpstr>Times New Roman</vt:lpstr>
      <vt:lpstr>Wingdings</vt:lpstr>
      <vt:lpstr>Alapértelmezett terv</vt:lpstr>
      <vt:lpstr>Értékpapírpiacok </vt:lpstr>
      <vt:lpstr>PowerPoint-bemutató</vt:lpstr>
      <vt:lpstr>YTM és a nemfizetés kockázata</vt:lpstr>
      <vt:lpstr>YTM és a nemfizetés kockázata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293</cp:revision>
  <dcterms:created xsi:type="dcterms:W3CDTF">2002-09-12T08:02:34Z</dcterms:created>
  <dcterms:modified xsi:type="dcterms:W3CDTF">2020-03-11T17:56:06Z</dcterms:modified>
</cp:coreProperties>
</file>