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76" r:id="rId2"/>
    <p:sldId id="347" r:id="rId3"/>
    <p:sldId id="361" r:id="rId4"/>
    <p:sldId id="362" r:id="rId5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78330" autoAdjust="0"/>
  </p:normalViewPr>
  <p:slideViewPr>
    <p:cSldViewPr>
      <p:cViewPr varScale="1">
        <p:scale>
          <a:sx n="85" d="100"/>
          <a:sy n="85" d="100"/>
        </p:scale>
        <p:origin x="192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7386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9377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2.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 fix kamatozású értékpapírok világa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99592" y="444990"/>
            <a:ext cx="8244408" cy="3533440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Feladat: </a:t>
            </a:r>
            <a:r>
              <a:rPr lang="hu-HU" altLang="hu-HU" sz="3600" b="1" dirty="0" smtClean="0">
                <a:solidFill>
                  <a:srgbClr val="703636"/>
                </a:solidFill>
              </a:rPr>
              <a:t>az ex post hozam meghatározása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567" y="2211710"/>
            <a:ext cx="6080866" cy="23800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zövegdoboz 198"/>
          <p:cNvSpPr txBox="1"/>
          <p:nvPr/>
        </p:nvSpPr>
        <p:spPr>
          <a:xfrm>
            <a:off x="721926" y="2183135"/>
            <a:ext cx="7669967" cy="1872208"/>
          </a:xfrm>
          <a:prstGeom prst="rect">
            <a:avLst/>
          </a:prstGeom>
          <a:solidFill>
            <a:srgbClr val="703636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683568" y="627535"/>
            <a:ext cx="7776864" cy="4032447"/>
          </a:xfrm>
          <a:ln w="22225" cmpd="sng">
            <a:solidFill>
              <a:srgbClr val="703636"/>
            </a:solidFill>
          </a:ln>
          <a:effectLst/>
        </p:spPr>
        <p:txBody>
          <a:bodyPr/>
          <a:lstStyle/>
          <a:p>
            <a:pPr marL="0" indent="0" algn="just">
              <a:spcBef>
                <a:spcPts val="1800"/>
              </a:spcBef>
              <a:buNone/>
            </a:pPr>
            <a:endParaRPr lang="hu-HU" sz="800" dirty="0" smtClean="0">
              <a:solidFill>
                <a:srgbClr val="703636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hu-HU" sz="2000" dirty="0" smtClean="0">
                <a:solidFill>
                  <a:srgbClr val="703636"/>
                </a:solidFill>
              </a:rPr>
              <a:t>Egy </a:t>
            </a:r>
            <a:r>
              <a:rPr lang="hu-HU" sz="2000" dirty="0">
                <a:solidFill>
                  <a:srgbClr val="703636"/>
                </a:solidFill>
              </a:rPr>
              <a:t>4 éves, lejáratkor egy összegben törlesztő kamatszelvényes kötvény névértéke 10.000 Ft, névleges kamatlába évi 18%, bruttó árfolyama 98,5%. A kötvény futamideje alatt a piaci kötvényhozamok a következőképpen alakultak</a:t>
            </a:r>
            <a:r>
              <a:rPr lang="hu-HU" sz="2000" dirty="0" smtClean="0">
                <a:solidFill>
                  <a:srgbClr val="703636"/>
                </a:solidFill>
              </a:rPr>
              <a:t>:</a:t>
            </a:r>
          </a:p>
          <a:p>
            <a:pPr marL="0" indent="0" algn="just">
              <a:spcBef>
                <a:spcPts val="600"/>
              </a:spcBef>
              <a:buNone/>
            </a:pPr>
            <a:endParaRPr lang="hu-HU" sz="2000" dirty="0">
              <a:solidFill>
                <a:srgbClr val="703636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hu-HU" sz="2000" dirty="0" smtClean="0">
              <a:solidFill>
                <a:srgbClr val="703636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hu-HU" sz="2000" dirty="0">
              <a:solidFill>
                <a:srgbClr val="703636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hu-HU" sz="2000" dirty="0" smtClean="0">
              <a:solidFill>
                <a:srgbClr val="703636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hu-HU" sz="2000" dirty="0">
              <a:solidFill>
                <a:srgbClr val="703636"/>
              </a:solidFill>
            </a:endParaRPr>
          </a:p>
          <a:p>
            <a:pPr marL="0" indent="0" algn="just">
              <a:spcBef>
                <a:spcPts val="1800"/>
              </a:spcBef>
              <a:buNone/>
            </a:pPr>
            <a:r>
              <a:rPr lang="hu-HU" sz="1800" dirty="0" smtClean="0">
                <a:solidFill>
                  <a:srgbClr val="703636"/>
                </a:solidFill>
              </a:rPr>
              <a:t>(r</a:t>
            </a:r>
            <a:r>
              <a:rPr lang="hu-HU" sz="1800" baseline="-25000" dirty="0" smtClean="0">
                <a:solidFill>
                  <a:srgbClr val="703636"/>
                </a:solidFill>
              </a:rPr>
              <a:t>1</a:t>
            </a:r>
            <a:r>
              <a:rPr lang="hu-HU" sz="1800" dirty="0" smtClean="0">
                <a:solidFill>
                  <a:srgbClr val="703636"/>
                </a:solidFill>
              </a:rPr>
              <a:t>, r</a:t>
            </a:r>
            <a:r>
              <a:rPr lang="hu-HU" sz="1800" baseline="-25000" dirty="0" smtClean="0">
                <a:solidFill>
                  <a:srgbClr val="703636"/>
                </a:solidFill>
              </a:rPr>
              <a:t>2</a:t>
            </a:r>
            <a:r>
              <a:rPr lang="hu-HU" sz="1800" dirty="0" smtClean="0">
                <a:solidFill>
                  <a:srgbClr val="703636"/>
                </a:solidFill>
              </a:rPr>
              <a:t>, r</a:t>
            </a:r>
            <a:r>
              <a:rPr lang="hu-HU" sz="1800" baseline="-25000" dirty="0" smtClean="0">
                <a:solidFill>
                  <a:srgbClr val="703636"/>
                </a:solidFill>
              </a:rPr>
              <a:t>3</a:t>
            </a:r>
            <a:r>
              <a:rPr lang="hu-HU" sz="1800" dirty="0" smtClean="0">
                <a:solidFill>
                  <a:srgbClr val="703636"/>
                </a:solidFill>
              </a:rPr>
              <a:t>, r</a:t>
            </a:r>
            <a:r>
              <a:rPr lang="hu-HU" sz="1800" baseline="-25000" dirty="0" smtClean="0">
                <a:solidFill>
                  <a:srgbClr val="703636"/>
                </a:solidFill>
              </a:rPr>
              <a:t>4</a:t>
            </a:r>
            <a:r>
              <a:rPr lang="hu-HU" sz="1800" dirty="0" smtClean="0">
                <a:solidFill>
                  <a:srgbClr val="703636"/>
                </a:solidFill>
              </a:rPr>
              <a:t> : az egy, két, három és négy éves befektetések éves hozama)</a:t>
            </a:r>
            <a:endParaRPr lang="hu-HU" sz="1800" dirty="0">
              <a:solidFill>
                <a:srgbClr val="703636"/>
              </a:solidFill>
            </a:endParaRPr>
          </a:p>
          <a:p>
            <a:pPr marL="0" indent="0" algn="just">
              <a:buNone/>
            </a:pPr>
            <a:endParaRPr lang="hu-HU" dirty="0">
              <a:solidFill>
                <a:srgbClr val="703636"/>
              </a:solidFill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797703" y="2283718"/>
            <a:ext cx="7518412" cy="1963738"/>
            <a:chOff x="135" y="1439"/>
            <a:chExt cx="5417" cy="1237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227" y="1444"/>
              <a:ext cx="2194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Kötvényhozamok a kibocsátás után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362" y="1444"/>
              <a:ext cx="96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35" y="1439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35" y="1439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41" y="1439"/>
              <a:ext cx="89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037" y="1439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043" y="1439"/>
              <a:ext cx="4503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546" y="1439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546" y="1439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35" y="1445"/>
              <a:ext cx="6" cy="1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37" y="1445"/>
              <a:ext cx="6" cy="1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546" y="1445"/>
              <a:ext cx="6" cy="1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01" y="1445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104" y="1618"/>
              <a:ext cx="47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0 évvel</a:t>
              </a:r>
              <a:endParaRPr kumimoji="0" lang="hu-HU" alt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514" y="1618"/>
              <a:ext cx="96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004" y="1618"/>
              <a:ext cx="47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 évvel</a:t>
              </a:r>
              <a:endParaRPr kumimoji="0" lang="hu-HU" alt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415" y="1618"/>
              <a:ext cx="96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907" y="1618"/>
              <a:ext cx="13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2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977" y="1618"/>
              <a:ext cx="40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évvel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317" y="1618"/>
              <a:ext cx="96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808" y="1618"/>
              <a:ext cx="13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3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878" y="1618"/>
              <a:ext cx="40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évvel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218" y="1618"/>
              <a:ext cx="96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710" y="1618"/>
              <a:ext cx="13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4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780" y="1618"/>
              <a:ext cx="40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évvel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5120" y="1618"/>
              <a:ext cx="96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35" y="1612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037" y="1612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043" y="1612"/>
              <a:ext cx="89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938" y="1612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1944" y="1612"/>
              <a:ext cx="897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841" y="1612"/>
              <a:ext cx="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846" y="1612"/>
              <a:ext cx="89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741" y="1612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747" y="1612"/>
              <a:ext cx="897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4644" y="1612"/>
              <a:ext cx="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4649" y="1612"/>
              <a:ext cx="897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5546" y="1612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135" y="1618"/>
              <a:ext cx="6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1037" y="1618"/>
              <a:ext cx="6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938" y="1618"/>
              <a:ext cx="6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841" y="1618"/>
              <a:ext cx="5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3741" y="1618"/>
              <a:ext cx="6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644" y="1618"/>
              <a:ext cx="5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5546" y="1618"/>
              <a:ext cx="6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201" y="1789"/>
              <a:ext cx="123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r</a:t>
              </a:r>
              <a:endParaRPr kumimoji="0" lang="hu-HU" alt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263" y="1853"/>
              <a:ext cx="94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11" y="1789"/>
              <a:ext cx="96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1104" y="1789"/>
              <a:ext cx="4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18,0%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1467" y="1789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004" y="1789"/>
              <a:ext cx="4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18,0%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2368" y="1789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2907" y="1789"/>
              <a:ext cx="4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17,0%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3271" y="1789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3808" y="1789"/>
              <a:ext cx="4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17,0%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4171" y="1789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4710" y="1789"/>
              <a:ext cx="4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17,0%</a:t>
              </a:r>
              <a:endParaRPr kumimoji="0" lang="hu-HU" alt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074" y="1789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35" y="1784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141" y="1784"/>
              <a:ext cx="89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037" y="1784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043" y="1784"/>
              <a:ext cx="89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938" y="1784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1944" y="1784"/>
              <a:ext cx="897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2841" y="1784"/>
              <a:ext cx="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846" y="1784"/>
              <a:ext cx="89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3741" y="1784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747" y="1784"/>
              <a:ext cx="897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644" y="1784"/>
              <a:ext cx="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4649" y="1784"/>
              <a:ext cx="897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5546" y="1784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135" y="1790"/>
              <a:ext cx="6" cy="1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1037" y="1790"/>
              <a:ext cx="6" cy="1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1938" y="1790"/>
              <a:ext cx="6" cy="1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2841" y="1790"/>
              <a:ext cx="5" cy="1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3741" y="1790"/>
              <a:ext cx="6" cy="1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4644" y="1790"/>
              <a:ext cx="5" cy="1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5546" y="1790"/>
              <a:ext cx="6" cy="1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201" y="1961"/>
              <a:ext cx="123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r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263" y="2025"/>
              <a:ext cx="94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2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311" y="1961"/>
              <a:ext cx="96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1104" y="1961"/>
              <a:ext cx="4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19,0%</a:t>
              </a:r>
              <a:endParaRPr kumimoji="0" lang="hu-HU" alt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1467" y="1961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004" y="1961"/>
              <a:ext cx="4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18,5%</a:t>
              </a:r>
              <a:endParaRPr kumimoji="0" lang="hu-HU" alt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2368" y="1961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2907" y="1961"/>
              <a:ext cx="4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17,5%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3271" y="1961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3808" y="1961"/>
              <a:ext cx="4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17,5%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4171" y="1961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4710" y="1961"/>
              <a:ext cx="4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17,5%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5074" y="1961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135" y="1955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141" y="1955"/>
              <a:ext cx="89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1037" y="1955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1043" y="1955"/>
              <a:ext cx="89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1938" y="1955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1944" y="1955"/>
              <a:ext cx="897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2841" y="1955"/>
              <a:ext cx="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2846" y="1955"/>
              <a:ext cx="89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3741" y="1955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3747" y="1955"/>
              <a:ext cx="897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4644" y="1955"/>
              <a:ext cx="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4649" y="1955"/>
              <a:ext cx="897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5546" y="1955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135" y="1961"/>
              <a:ext cx="6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1037" y="1961"/>
              <a:ext cx="6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1938" y="1961"/>
              <a:ext cx="6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2841" y="1961"/>
              <a:ext cx="5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3741" y="1961"/>
              <a:ext cx="6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4644" y="1961"/>
              <a:ext cx="5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5546" y="1961"/>
              <a:ext cx="6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201" y="2133"/>
              <a:ext cx="123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r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263" y="2196"/>
              <a:ext cx="94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3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311" y="2133"/>
              <a:ext cx="96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1104" y="2133"/>
              <a:ext cx="4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19,5%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1467" y="2133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2004" y="2133"/>
              <a:ext cx="4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18,0%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2368" y="2133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2907" y="2133"/>
              <a:ext cx="4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18,0%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3271" y="2133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3808" y="2133"/>
              <a:ext cx="4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18,0%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4171" y="2133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4710" y="2133"/>
              <a:ext cx="4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18,0%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5074" y="2133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135" y="2127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141" y="2127"/>
              <a:ext cx="89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1037" y="2127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1043" y="2127"/>
              <a:ext cx="89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1938" y="2127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1944" y="2127"/>
              <a:ext cx="897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841" y="2127"/>
              <a:ext cx="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2846" y="2127"/>
              <a:ext cx="89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3741" y="2127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3747" y="2127"/>
              <a:ext cx="897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4644" y="2127"/>
              <a:ext cx="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4649" y="2127"/>
              <a:ext cx="897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5546" y="2127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135" y="2133"/>
              <a:ext cx="6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1037" y="2133"/>
              <a:ext cx="6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1938" y="2133"/>
              <a:ext cx="6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2841" y="2133"/>
              <a:ext cx="5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3741" y="2133"/>
              <a:ext cx="6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4644" y="2133"/>
              <a:ext cx="5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5546" y="2133"/>
              <a:ext cx="6" cy="1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201" y="2304"/>
              <a:ext cx="123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r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263" y="2368"/>
              <a:ext cx="94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4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311" y="2304"/>
              <a:ext cx="96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1104" y="2304"/>
              <a:ext cx="4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19,5%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Rectangle 153"/>
            <p:cNvSpPr>
              <a:spLocks noChangeArrowheads="1"/>
            </p:cNvSpPr>
            <p:nvPr/>
          </p:nvSpPr>
          <p:spPr bwMode="auto">
            <a:xfrm>
              <a:off x="1467" y="2304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" name="Rectangle 154"/>
            <p:cNvSpPr>
              <a:spLocks noChangeArrowheads="1"/>
            </p:cNvSpPr>
            <p:nvPr/>
          </p:nvSpPr>
          <p:spPr bwMode="auto">
            <a:xfrm>
              <a:off x="2004" y="2304"/>
              <a:ext cx="4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19,0%</a:t>
              </a:r>
              <a:endParaRPr kumimoji="0" lang="hu-HU" alt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Rectangle 155"/>
            <p:cNvSpPr>
              <a:spLocks noChangeArrowheads="1"/>
            </p:cNvSpPr>
            <p:nvPr/>
          </p:nvSpPr>
          <p:spPr bwMode="auto">
            <a:xfrm>
              <a:off x="2368" y="2304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" name="Rectangle 156"/>
            <p:cNvSpPr>
              <a:spLocks noChangeArrowheads="1"/>
            </p:cNvSpPr>
            <p:nvPr/>
          </p:nvSpPr>
          <p:spPr bwMode="auto">
            <a:xfrm>
              <a:off x="2907" y="2304"/>
              <a:ext cx="4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18,5%</a:t>
              </a:r>
              <a:endParaRPr kumimoji="0" lang="hu-HU" alt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157"/>
            <p:cNvSpPr>
              <a:spLocks noChangeArrowheads="1"/>
            </p:cNvSpPr>
            <p:nvPr/>
          </p:nvSpPr>
          <p:spPr bwMode="auto">
            <a:xfrm>
              <a:off x="3271" y="2304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158"/>
            <p:cNvSpPr>
              <a:spLocks noChangeArrowheads="1"/>
            </p:cNvSpPr>
            <p:nvPr/>
          </p:nvSpPr>
          <p:spPr bwMode="auto">
            <a:xfrm>
              <a:off x="3808" y="2304"/>
              <a:ext cx="4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18,0%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59"/>
            <p:cNvSpPr>
              <a:spLocks noChangeArrowheads="1"/>
            </p:cNvSpPr>
            <p:nvPr/>
          </p:nvSpPr>
          <p:spPr bwMode="auto">
            <a:xfrm>
              <a:off x="4171" y="2304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60"/>
            <p:cNvSpPr>
              <a:spLocks noChangeArrowheads="1"/>
            </p:cNvSpPr>
            <p:nvPr/>
          </p:nvSpPr>
          <p:spPr bwMode="auto">
            <a:xfrm>
              <a:off x="4710" y="2304"/>
              <a:ext cx="4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18,5%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61"/>
            <p:cNvSpPr>
              <a:spLocks noChangeArrowheads="1"/>
            </p:cNvSpPr>
            <p:nvPr/>
          </p:nvSpPr>
          <p:spPr bwMode="auto">
            <a:xfrm>
              <a:off x="5074" y="2304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Rectangle 162"/>
            <p:cNvSpPr>
              <a:spLocks noChangeArrowheads="1"/>
            </p:cNvSpPr>
            <p:nvPr/>
          </p:nvSpPr>
          <p:spPr bwMode="auto">
            <a:xfrm>
              <a:off x="135" y="2299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4" name="Rectangle 163"/>
            <p:cNvSpPr>
              <a:spLocks noChangeArrowheads="1"/>
            </p:cNvSpPr>
            <p:nvPr/>
          </p:nvSpPr>
          <p:spPr bwMode="auto">
            <a:xfrm>
              <a:off x="141" y="2299"/>
              <a:ext cx="89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5" name="Rectangle 164"/>
            <p:cNvSpPr>
              <a:spLocks noChangeArrowheads="1"/>
            </p:cNvSpPr>
            <p:nvPr/>
          </p:nvSpPr>
          <p:spPr bwMode="auto">
            <a:xfrm>
              <a:off x="1037" y="2299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6" name="Rectangle 165"/>
            <p:cNvSpPr>
              <a:spLocks noChangeArrowheads="1"/>
            </p:cNvSpPr>
            <p:nvPr/>
          </p:nvSpPr>
          <p:spPr bwMode="auto">
            <a:xfrm>
              <a:off x="1043" y="2299"/>
              <a:ext cx="89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7" name="Rectangle 166"/>
            <p:cNvSpPr>
              <a:spLocks noChangeArrowheads="1"/>
            </p:cNvSpPr>
            <p:nvPr/>
          </p:nvSpPr>
          <p:spPr bwMode="auto">
            <a:xfrm>
              <a:off x="1938" y="2299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8" name="Rectangle 167"/>
            <p:cNvSpPr>
              <a:spLocks noChangeArrowheads="1"/>
            </p:cNvSpPr>
            <p:nvPr/>
          </p:nvSpPr>
          <p:spPr bwMode="auto">
            <a:xfrm>
              <a:off x="1944" y="2299"/>
              <a:ext cx="897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9" name="Rectangle 168"/>
            <p:cNvSpPr>
              <a:spLocks noChangeArrowheads="1"/>
            </p:cNvSpPr>
            <p:nvPr/>
          </p:nvSpPr>
          <p:spPr bwMode="auto">
            <a:xfrm>
              <a:off x="2841" y="2299"/>
              <a:ext cx="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0" name="Rectangle 169"/>
            <p:cNvSpPr>
              <a:spLocks noChangeArrowheads="1"/>
            </p:cNvSpPr>
            <p:nvPr/>
          </p:nvSpPr>
          <p:spPr bwMode="auto">
            <a:xfrm>
              <a:off x="2846" y="2299"/>
              <a:ext cx="89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1" name="Rectangle 170"/>
            <p:cNvSpPr>
              <a:spLocks noChangeArrowheads="1"/>
            </p:cNvSpPr>
            <p:nvPr/>
          </p:nvSpPr>
          <p:spPr bwMode="auto">
            <a:xfrm>
              <a:off x="3741" y="2299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2" name="Rectangle 171"/>
            <p:cNvSpPr>
              <a:spLocks noChangeArrowheads="1"/>
            </p:cNvSpPr>
            <p:nvPr/>
          </p:nvSpPr>
          <p:spPr bwMode="auto">
            <a:xfrm>
              <a:off x="3747" y="2299"/>
              <a:ext cx="897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3" name="Rectangle 172"/>
            <p:cNvSpPr>
              <a:spLocks noChangeArrowheads="1"/>
            </p:cNvSpPr>
            <p:nvPr/>
          </p:nvSpPr>
          <p:spPr bwMode="auto">
            <a:xfrm>
              <a:off x="4644" y="2299"/>
              <a:ext cx="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4" name="Rectangle 173"/>
            <p:cNvSpPr>
              <a:spLocks noChangeArrowheads="1"/>
            </p:cNvSpPr>
            <p:nvPr/>
          </p:nvSpPr>
          <p:spPr bwMode="auto">
            <a:xfrm>
              <a:off x="4649" y="2299"/>
              <a:ext cx="897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5" name="Rectangle 174"/>
            <p:cNvSpPr>
              <a:spLocks noChangeArrowheads="1"/>
            </p:cNvSpPr>
            <p:nvPr/>
          </p:nvSpPr>
          <p:spPr bwMode="auto">
            <a:xfrm>
              <a:off x="5546" y="2299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6" name="Rectangle 175"/>
            <p:cNvSpPr>
              <a:spLocks noChangeArrowheads="1"/>
            </p:cNvSpPr>
            <p:nvPr/>
          </p:nvSpPr>
          <p:spPr bwMode="auto">
            <a:xfrm>
              <a:off x="135" y="2305"/>
              <a:ext cx="6" cy="1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7" name="Rectangle 176"/>
            <p:cNvSpPr>
              <a:spLocks noChangeArrowheads="1"/>
            </p:cNvSpPr>
            <p:nvPr/>
          </p:nvSpPr>
          <p:spPr bwMode="auto">
            <a:xfrm>
              <a:off x="135" y="2472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8" name="Rectangle 177"/>
            <p:cNvSpPr>
              <a:spLocks noChangeArrowheads="1"/>
            </p:cNvSpPr>
            <p:nvPr/>
          </p:nvSpPr>
          <p:spPr bwMode="auto">
            <a:xfrm>
              <a:off x="135" y="2472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9" name="Rectangle 178"/>
            <p:cNvSpPr>
              <a:spLocks noChangeArrowheads="1"/>
            </p:cNvSpPr>
            <p:nvPr/>
          </p:nvSpPr>
          <p:spPr bwMode="auto">
            <a:xfrm>
              <a:off x="141" y="2472"/>
              <a:ext cx="89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0" name="Rectangle 179"/>
            <p:cNvSpPr>
              <a:spLocks noChangeArrowheads="1"/>
            </p:cNvSpPr>
            <p:nvPr/>
          </p:nvSpPr>
          <p:spPr bwMode="auto">
            <a:xfrm>
              <a:off x="1037" y="2305"/>
              <a:ext cx="6" cy="1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1" name="Rectangle 180"/>
            <p:cNvSpPr>
              <a:spLocks noChangeArrowheads="1"/>
            </p:cNvSpPr>
            <p:nvPr/>
          </p:nvSpPr>
          <p:spPr bwMode="auto">
            <a:xfrm>
              <a:off x="1037" y="2472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2" name="Rectangle 181"/>
            <p:cNvSpPr>
              <a:spLocks noChangeArrowheads="1"/>
            </p:cNvSpPr>
            <p:nvPr/>
          </p:nvSpPr>
          <p:spPr bwMode="auto">
            <a:xfrm>
              <a:off x="1043" y="2472"/>
              <a:ext cx="89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3" name="Rectangle 182"/>
            <p:cNvSpPr>
              <a:spLocks noChangeArrowheads="1"/>
            </p:cNvSpPr>
            <p:nvPr/>
          </p:nvSpPr>
          <p:spPr bwMode="auto">
            <a:xfrm>
              <a:off x="1938" y="2305"/>
              <a:ext cx="6" cy="1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" name="Rectangle 183"/>
            <p:cNvSpPr>
              <a:spLocks noChangeArrowheads="1"/>
            </p:cNvSpPr>
            <p:nvPr/>
          </p:nvSpPr>
          <p:spPr bwMode="auto">
            <a:xfrm>
              <a:off x="1938" y="2472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5" name="Rectangle 184"/>
            <p:cNvSpPr>
              <a:spLocks noChangeArrowheads="1"/>
            </p:cNvSpPr>
            <p:nvPr/>
          </p:nvSpPr>
          <p:spPr bwMode="auto">
            <a:xfrm>
              <a:off x="1944" y="2472"/>
              <a:ext cx="897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6" name="Rectangle 185"/>
            <p:cNvSpPr>
              <a:spLocks noChangeArrowheads="1"/>
            </p:cNvSpPr>
            <p:nvPr/>
          </p:nvSpPr>
          <p:spPr bwMode="auto">
            <a:xfrm>
              <a:off x="2841" y="2305"/>
              <a:ext cx="5" cy="1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7" name="Rectangle 186"/>
            <p:cNvSpPr>
              <a:spLocks noChangeArrowheads="1"/>
            </p:cNvSpPr>
            <p:nvPr/>
          </p:nvSpPr>
          <p:spPr bwMode="auto">
            <a:xfrm>
              <a:off x="2841" y="2472"/>
              <a:ext cx="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8" name="Rectangle 187"/>
            <p:cNvSpPr>
              <a:spLocks noChangeArrowheads="1"/>
            </p:cNvSpPr>
            <p:nvPr/>
          </p:nvSpPr>
          <p:spPr bwMode="auto">
            <a:xfrm>
              <a:off x="2846" y="2472"/>
              <a:ext cx="89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9" name="Rectangle 188"/>
            <p:cNvSpPr>
              <a:spLocks noChangeArrowheads="1"/>
            </p:cNvSpPr>
            <p:nvPr/>
          </p:nvSpPr>
          <p:spPr bwMode="auto">
            <a:xfrm>
              <a:off x="3741" y="2305"/>
              <a:ext cx="6" cy="1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90" name="Rectangle 189"/>
            <p:cNvSpPr>
              <a:spLocks noChangeArrowheads="1"/>
            </p:cNvSpPr>
            <p:nvPr/>
          </p:nvSpPr>
          <p:spPr bwMode="auto">
            <a:xfrm>
              <a:off x="3741" y="2472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91" name="Rectangle 190"/>
            <p:cNvSpPr>
              <a:spLocks noChangeArrowheads="1"/>
            </p:cNvSpPr>
            <p:nvPr/>
          </p:nvSpPr>
          <p:spPr bwMode="auto">
            <a:xfrm>
              <a:off x="3747" y="2472"/>
              <a:ext cx="897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92" name="Rectangle 191"/>
            <p:cNvSpPr>
              <a:spLocks noChangeArrowheads="1"/>
            </p:cNvSpPr>
            <p:nvPr/>
          </p:nvSpPr>
          <p:spPr bwMode="auto">
            <a:xfrm>
              <a:off x="4644" y="2305"/>
              <a:ext cx="5" cy="1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93" name="Rectangle 192"/>
            <p:cNvSpPr>
              <a:spLocks noChangeArrowheads="1"/>
            </p:cNvSpPr>
            <p:nvPr/>
          </p:nvSpPr>
          <p:spPr bwMode="auto">
            <a:xfrm>
              <a:off x="4644" y="2472"/>
              <a:ext cx="5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94" name="Rectangle 193"/>
            <p:cNvSpPr>
              <a:spLocks noChangeArrowheads="1"/>
            </p:cNvSpPr>
            <p:nvPr/>
          </p:nvSpPr>
          <p:spPr bwMode="auto">
            <a:xfrm>
              <a:off x="4649" y="2472"/>
              <a:ext cx="897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95" name="Rectangle 194"/>
            <p:cNvSpPr>
              <a:spLocks noChangeArrowheads="1"/>
            </p:cNvSpPr>
            <p:nvPr/>
          </p:nvSpPr>
          <p:spPr bwMode="auto">
            <a:xfrm>
              <a:off x="5546" y="2305"/>
              <a:ext cx="6" cy="1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96" name="Rectangle 195"/>
            <p:cNvSpPr>
              <a:spLocks noChangeArrowheads="1"/>
            </p:cNvSpPr>
            <p:nvPr/>
          </p:nvSpPr>
          <p:spPr bwMode="auto">
            <a:xfrm>
              <a:off x="5546" y="2472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97" name="Rectangle 196"/>
            <p:cNvSpPr>
              <a:spLocks noChangeArrowheads="1"/>
            </p:cNvSpPr>
            <p:nvPr/>
          </p:nvSpPr>
          <p:spPr bwMode="auto">
            <a:xfrm>
              <a:off x="5546" y="2472"/>
              <a:ext cx="6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98" name="Rectangle 197"/>
            <p:cNvSpPr>
              <a:spLocks noChangeArrowheads="1"/>
            </p:cNvSpPr>
            <p:nvPr/>
          </p:nvSpPr>
          <p:spPr bwMode="auto">
            <a:xfrm>
              <a:off x="201" y="2477"/>
              <a:ext cx="9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100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7106" name="Group 2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71238489"/>
                  </p:ext>
                </p:extLst>
              </p:nvPr>
            </p:nvGraphicFramePr>
            <p:xfrm>
              <a:off x="1494235" y="411957"/>
              <a:ext cx="6172200" cy="4130278"/>
            </p:xfrm>
            <a:graphic>
              <a:graphicData uri="http://schemas.openxmlformats.org/drawingml/2006/table">
                <a:tbl>
                  <a:tblPr/>
                  <a:tblGrid>
                    <a:gridCol w="4393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3466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182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7989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27647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425112"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Times New Roman" pitchFamily="18" charset="0"/>
                            </a:rPr>
                            <a:t>Év</a:t>
                          </a:r>
                        </a:p>
                      </a:txBody>
                      <a:tcPr marL="68580" marR="68580" marT="34295" marB="34295" horzOverflow="overflow">
                        <a:lnL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Times New Roman" pitchFamily="18" charset="0"/>
                            </a:rPr>
                            <a:t>Pénz-áramlás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Times New Roman" pitchFamily="18" charset="0"/>
                            </a:rPr>
                            <a:t>Újrabefektetés</a:t>
                          </a:r>
                          <a:endParaRPr kumimoji="0" lang="hu-HU" sz="2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70363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itchFamily="18" charset="0"/>
                          </a:endParaRP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Times New Roman" pitchFamily="18" charset="0"/>
                            </a:rPr>
                            <a:t>A szelvények jövőbeli értéke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5112"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Times New Roman" pitchFamily="18" charset="0"/>
                            </a:rPr>
                            <a:t>Futamidő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Times New Roman" pitchFamily="18" charset="0"/>
                            </a:rPr>
                            <a:t>Hozam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392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0</a:t>
                          </a:r>
                        </a:p>
                      </a:txBody>
                      <a:tcPr marL="68580" marR="68580" marT="34295" marB="34295" horzOverflow="overflow">
                        <a:lnL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-9850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endParaRPr kumimoji="0" lang="hu-HU" sz="2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703636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endParaRPr kumimoji="0" lang="hu-HU" sz="2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703636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endParaRPr kumimoji="0" lang="hu-HU" sz="2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703636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2511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</a:t>
                          </a:r>
                        </a:p>
                      </a:txBody>
                      <a:tcPr marL="68580" marR="68580" marT="34295" marB="34295" horzOverflow="overflow">
                        <a:lnL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1800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3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18,0%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1800 ∙1,18</a:t>
                          </a:r>
                          <a:r>
                            <a:rPr kumimoji="0" lang="hu-HU" sz="21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3   </a:t>
                          </a: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= 2957</a:t>
                          </a:r>
                          <a:endParaRPr kumimoji="0" lang="hu-HU" sz="2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703636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2511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</a:p>
                      </a:txBody>
                      <a:tcPr marL="68580" marR="68580" marT="34295" marB="34295" horzOverflow="overflow">
                        <a:lnL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1800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17,5%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1800 ∙1,175</a:t>
                          </a:r>
                          <a:r>
                            <a:rPr kumimoji="0" lang="hu-HU" sz="21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= 2485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2511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3</a:t>
                          </a:r>
                        </a:p>
                      </a:txBody>
                      <a:tcPr marL="68580" marR="68580" marT="34295" marB="34295" horzOverflow="overflow">
                        <a:lnL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1800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17,0%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1800 ∙1,17   = 2106</a:t>
                          </a:r>
                          <a:endParaRPr kumimoji="0" lang="hu-HU" sz="2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703636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2392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4</a:t>
                          </a:r>
                        </a:p>
                      </a:txBody>
                      <a:tcPr marL="68580" marR="68580" marT="34295" marB="34295" horzOverflow="overflow">
                        <a:lnL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11 800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0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endParaRPr kumimoji="0" lang="hu-HU" sz="2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703636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                    11 800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1156876">
                    <a:tc gridSpan="5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                                     </a:t>
                          </a: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Times New Roman" pitchFamily="18" charset="0"/>
                            </a:rPr>
                            <a:t>Összesen:                         19 348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endParaRPr kumimoji="0" lang="hu-HU" sz="21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703636"/>
                            </a:solidFill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0" lang="hu-HU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703636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kumimoji="0" lang="hu-HU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703636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kumimoji="0" lang="hu-HU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703636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ctrlPr>
                                      <a:rPr kumimoji="0" lang="hu-HU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703636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kumimoji="0" lang="hu-HU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703636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g>
                                  <m:e>
                                    <m:r>
                                      <a:rPr kumimoji="0" lang="hu-HU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703636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19348/9850</m:t>
                                    </m:r>
                                  </m:e>
                                </m:rad>
                                <m:r>
                                  <a:rPr kumimoji="0" lang="hu-HU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703636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−1=0,1839 </m:t>
                                </m:r>
                                <m:r>
                                  <a:rPr kumimoji="0" lang="hu-HU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703636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𝑎𝑧𝑎𝑧</m:t>
                                </m:r>
                                <m:r>
                                  <a:rPr kumimoji="0" lang="hu-HU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703636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18,39%</m:t>
                                </m:r>
                              </m:oMath>
                            </m:oMathPara>
                          </a14:m>
                          <a:endParaRPr kumimoji="0" lang="hu-HU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703636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L="68580" marR="68580" marT="34295" marB="34295" horzOverflow="overflow">
                        <a:lnL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7106" name="Group 2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71238489"/>
                  </p:ext>
                </p:extLst>
              </p:nvPr>
            </p:nvGraphicFramePr>
            <p:xfrm>
              <a:off x="1494235" y="411957"/>
              <a:ext cx="6172200" cy="4130278"/>
            </p:xfrm>
            <a:graphic>
              <a:graphicData uri="http://schemas.openxmlformats.org/drawingml/2006/table">
                <a:tbl>
                  <a:tblPr/>
                  <a:tblGrid>
                    <a:gridCol w="4393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3466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182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7989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27647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425112"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Times New Roman" pitchFamily="18" charset="0"/>
                            </a:rPr>
                            <a:t>Év</a:t>
                          </a:r>
                        </a:p>
                      </a:txBody>
                      <a:tcPr marL="68580" marR="68580" marT="34295" marB="34295" horzOverflow="overflow">
                        <a:lnL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Times New Roman" pitchFamily="18" charset="0"/>
                            </a:rPr>
                            <a:t>Pénz-áramlás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Times New Roman" pitchFamily="18" charset="0"/>
                            </a:rPr>
                            <a:t>Újrabefektetés</a:t>
                          </a:r>
                          <a:endParaRPr kumimoji="0" lang="hu-HU" sz="2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70363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itchFamily="18" charset="0"/>
                          </a:endParaRP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Times New Roman" pitchFamily="18" charset="0"/>
                            </a:rPr>
                            <a:t>A szelvények jövőbeli értéke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5112"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Times New Roman" pitchFamily="18" charset="0"/>
                            </a:rPr>
                            <a:t>Futamidő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Times New Roman" pitchFamily="18" charset="0"/>
                            </a:rPr>
                            <a:t>Hozam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392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0</a:t>
                          </a:r>
                        </a:p>
                      </a:txBody>
                      <a:tcPr marL="68580" marR="68580" marT="34295" marB="34295" horzOverflow="overflow">
                        <a:lnL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-9850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endParaRPr kumimoji="0" lang="hu-HU" sz="2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703636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endParaRPr kumimoji="0" lang="hu-HU" sz="2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703636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endParaRPr kumimoji="0" lang="hu-HU" sz="2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703636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2511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</a:t>
                          </a:r>
                        </a:p>
                      </a:txBody>
                      <a:tcPr marL="68580" marR="68580" marT="34295" marB="34295" horzOverflow="overflow">
                        <a:lnL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1800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3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18,0%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1800 ∙1,18</a:t>
                          </a:r>
                          <a:r>
                            <a:rPr kumimoji="0" lang="hu-HU" sz="21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3   </a:t>
                          </a: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= 2957</a:t>
                          </a:r>
                          <a:endParaRPr kumimoji="0" lang="hu-HU" sz="2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703636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2511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</a:p>
                      </a:txBody>
                      <a:tcPr marL="68580" marR="68580" marT="34295" marB="34295" horzOverflow="overflow">
                        <a:lnL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1800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17,5%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1800 ∙1,175</a:t>
                          </a:r>
                          <a:r>
                            <a:rPr kumimoji="0" lang="hu-HU" sz="21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2</a:t>
                          </a: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= 2485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2511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3</a:t>
                          </a:r>
                        </a:p>
                      </a:txBody>
                      <a:tcPr marL="68580" marR="68580" marT="34295" marB="34295" horzOverflow="overflow">
                        <a:lnL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1800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17,0%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1800 ∙1,17   = 2106</a:t>
                          </a:r>
                          <a:endParaRPr kumimoji="0" lang="hu-HU" sz="2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703636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2392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4</a:t>
                          </a:r>
                        </a:p>
                      </a:txBody>
                      <a:tcPr marL="68580" marR="68580" marT="34295" marB="34295" horzOverflow="overflow">
                        <a:lnL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11 800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0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endParaRPr kumimoji="0" lang="hu-HU" sz="2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703636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6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hu-HU" sz="21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636"/>
                              </a:solidFill>
                              <a:effectLst/>
                              <a:latin typeface="Times New Roman" pitchFamily="18" charset="0"/>
                            </a:rPr>
                            <a:t>                    11 800</a:t>
                          </a:r>
                        </a:p>
                      </a:txBody>
                      <a:tcPr marL="68580" marR="68580" marT="34295" marB="34295" horzOverflow="overflow">
                        <a:lnL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1156876">
                    <a:tc gridSpan="5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L="68580" marR="68580" marT="34295" marB="34295" horzOverflow="overflow">
                        <a:lnL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703636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1579" t="-261579" r="-987" b="-315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8179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14791</TotalTime>
  <Words>260</Words>
  <Application>Microsoft Office PowerPoint</Application>
  <PresentationFormat>Diavetítés a képernyőre (16:9 oldalarány)</PresentationFormat>
  <Paragraphs>122</Paragraphs>
  <Slides>4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9" baseType="lpstr">
      <vt:lpstr>Arial</vt:lpstr>
      <vt:lpstr>Cambria Math</vt:lpstr>
      <vt:lpstr>Times New Roman</vt:lpstr>
      <vt:lpstr>Wingdings</vt:lpstr>
      <vt:lpstr>Alapértelmezett terv</vt:lpstr>
      <vt:lpstr>Értékpapírpiacok </vt:lpstr>
      <vt:lpstr>PowerPoint-bemutató</vt:lpstr>
      <vt:lpstr>PowerPoint-bemutató</vt:lpstr>
      <vt:lpstr>PowerPoint-bemutató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310</cp:revision>
  <dcterms:created xsi:type="dcterms:W3CDTF">2002-09-12T08:02:34Z</dcterms:created>
  <dcterms:modified xsi:type="dcterms:W3CDTF">2020-03-07T08:02:08Z</dcterms:modified>
</cp:coreProperties>
</file>