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6" r:id="rId2"/>
    <p:sldId id="347" r:id="rId3"/>
    <p:sldId id="361" r:id="rId4"/>
    <p:sldId id="362" r:id="rId5"/>
    <p:sldId id="364" r:id="rId6"/>
    <p:sldId id="365" r:id="rId7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10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738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3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99592" y="444990"/>
            <a:ext cx="8244408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Feladat: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kötvényarbitrázs lejárati hozamokkal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14" y="1779662"/>
            <a:ext cx="5614764" cy="3170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3568" y="627535"/>
            <a:ext cx="7776864" cy="4104455"/>
          </a:xfrm>
          <a:ln w="22225" cmpd="sng">
            <a:solidFill>
              <a:srgbClr val="703636"/>
            </a:solidFill>
          </a:ln>
          <a:effectLst/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hu-HU" dirty="0" smtClean="0">
                <a:solidFill>
                  <a:srgbClr val="703636"/>
                </a:solidFill>
              </a:rPr>
              <a:t>Egy </a:t>
            </a:r>
            <a:r>
              <a:rPr lang="hu-HU" dirty="0">
                <a:solidFill>
                  <a:srgbClr val="703636"/>
                </a:solidFill>
              </a:rPr>
              <a:t>egyéves elemi kötvény lejáratig számított hozama (YTM) 5%, egy kétéves elemi kötvényé pedig 6%. </a:t>
            </a:r>
            <a:endParaRPr lang="hu-HU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hu-HU" dirty="0" smtClean="0">
                <a:solidFill>
                  <a:srgbClr val="703636"/>
                </a:solidFill>
              </a:rPr>
              <a:t>Egy </a:t>
            </a:r>
            <a:r>
              <a:rPr lang="hu-HU" dirty="0">
                <a:solidFill>
                  <a:srgbClr val="703636"/>
                </a:solidFill>
              </a:rPr>
              <a:t>12% névleges kamatozású (</a:t>
            </a:r>
            <a:r>
              <a:rPr lang="hu-HU" dirty="0" smtClean="0">
                <a:solidFill>
                  <a:srgbClr val="703636"/>
                </a:solidFill>
              </a:rPr>
              <a:t>évi egyszeri </a:t>
            </a:r>
            <a:r>
              <a:rPr lang="hu-HU" dirty="0">
                <a:solidFill>
                  <a:srgbClr val="703636"/>
                </a:solidFill>
              </a:rPr>
              <a:t>kamatfizetéssel), kétéves kamatszelvényes kötvény lejáratig számított hozama 5,8%. </a:t>
            </a:r>
            <a:endParaRPr lang="hu-HU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hu-HU" dirty="0" smtClean="0">
                <a:solidFill>
                  <a:srgbClr val="703636"/>
                </a:solidFill>
              </a:rPr>
              <a:t>Van-e </a:t>
            </a:r>
            <a:r>
              <a:rPr lang="hu-HU" dirty="0">
                <a:solidFill>
                  <a:srgbClr val="703636"/>
                </a:solidFill>
              </a:rPr>
              <a:t>lehetőség arbitrázsra, és ha igen, hogyan? </a:t>
            </a:r>
            <a:endParaRPr lang="hu-HU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endParaRPr lang="hu-HU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artalom helye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483518"/>
                <a:ext cx="8712968" cy="33944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A „</a:t>
                </a:r>
                <a:r>
                  <a:rPr lang="hu-HU" sz="2400" i="1" dirty="0" smtClean="0">
                    <a:solidFill>
                      <a:srgbClr val="703636"/>
                    </a:solidFill>
                  </a:rPr>
                  <a:t>most 12, egy év múlva 112”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pénzáramlást kétféle módon is előállíthatjuk:</a:t>
                </a:r>
              </a:p>
              <a:p>
                <a:pPr>
                  <a:buFontTx/>
                  <a:buChar char="-"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kétéves kamatozó kötvényként közvetlenül, ennek az árfolyama: </a:t>
                </a:r>
                <a:endParaRPr lang="hu-HU" sz="2400" b="0" i="1" dirty="0" smtClean="0">
                  <a:solidFill>
                    <a:srgbClr val="703636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1,058</m:t>
                          </m:r>
                        </m:den>
                      </m:f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112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1,058</m:t>
                              </m:r>
                            </m:e>
                            <m:sup>
                              <m: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400" b="0" i="0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=111,3990</m:t>
                      </m:r>
                    </m:oMath>
                  </m:oMathPara>
                </a14:m>
                <a:endParaRPr lang="hu-HU" sz="2400" dirty="0" smtClean="0">
                  <a:solidFill>
                    <a:srgbClr val="703636"/>
                  </a:solidFill>
                </a:endParaRPr>
              </a:p>
              <a:p>
                <a:pPr algn="just">
                  <a:buFontTx/>
                  <a:buChar char="-"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12 névértékű egyéves és 112 névértékű kétéves kötvény portfóliójaként szintetikusan, ennek a portfóliónak az ára a piacon: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1,05</m:t>
                          </m:r>
                        </m:den>
                      </m:f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112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hu-HU" sz="24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4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=111,1082</m:t>
                      </m:r>
                    </m:oMath>
                  </m:oMathPara>
                </a14:m>
                <a:endParaRPr lang="hu-HU" sz="24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sz="2400" dirty="0" smtClean="0">
                    <a:solidFill>
                      <a:srgbClr val="703636"/>
                    </a:solidFill>
                  </a:rPr>
                  <a:t>A két ár különböző, vagyis nem teljesül az egy ár törvénye, így </a:t>
                </a:r>
                <a:r>
                  <a:rPr lang="hu-HU" sz="2400" b="1" dirty="0" smtClean="0">
                    <a:solidFill>
                      <a:srgbClr val="703636"/>
                    </a:solidFill>
                  </a:rPr>
                  <a:t>arbitrázsra van lehetőség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!</a:t>
                </a:r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2" name="Tartalom hely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483518"/>
                <a:ext cx="8712968" cy="3394472"/>
              </a:xfrm>
              <a:blipFill>
                <a:blip r:embed="rId3"/>
                <a:stretch>
                  <a:fillRect l="-1049" t="-1436" r="-1049" b="-3141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7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Hogyan hajtható végre az arbitrázs?</a:t>
            </a:r>
            <a:endParaRPr lang="hu-HU" sz="3600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1" dirty="0" smtClean="0">
                <a:solidFill>
                  <a:srgbClr val="703636"/>
                </a:solidFill>
              </a:rPr>
              <a:t>A szintetikus arbitrázs lényege</a:t>
            </a:r>
            <a:r>
              <a:rPr lang="hu-HU" dirty="0" smtClean="0">
                <a:solidFill>
                  <a:srgbClr val="703636"/>
                </a:solidFill>
              </a:rPr>
              <a:t>: vegyük meg olyan formában a cashflow-t, amilyen formában olcsó (most: szintetikusan, elemi kötvények portfóliójaként) és adjuk el abban a formában, amelyben drága (most: kétéves kamatozó kötvényként)!</a:t>
            </a:r>
            <a:endParaRPr lang="hu-HU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Az arbitrázs megvalósítása</a:t>
            </a:r>
            <a:endParaRPr lang="hu-HU" sz="3600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hu-HU" sz="2400" b="1" u="sng" dirty="0" smtClean="0">
                <a:solidFill>
                  <a:srgbClr val="703636"/>
                </a:solidFill>
              </a:rPr>
              <a:t>Veszünk: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12 egységnyi névértékű 1 éves elemi kötvényt és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112 egységnyi névértékű 2 éves elemi kötvényt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Ebből a pénzkiáramlás a jelenben: -111,1082 egység</a:t>
            </a:r>
          </a:p>
          <a:p>
            <a:pPr marL="0" indent="0" algn="just">
              <a:buNone/>
            </a:pPr>
            <a:r>
              <a:rPr lang="hu-HU" sz="2400" b="1" u="sng" dirty="0" smtClean="0">
                <a:solidFill>
                  <a:srgbClr val="703636"/>
                </a:solidFill>
              </a:rPr>
              <a:t>Eladunk vagy kibocsátunk</a:t>
            </a:r>
            <a:r>
              <a:rPr lang="hu-HU" sz="2400" dirty="0" smtClean="0">
                <a:solidFill>
                  <a:srgbClr val="703636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100 egységnyi névértékű 2 éves kamatozó kötvényt</a:t>
            </a:r>
          </a:p>
          <a:p>
            <a:pPr marL="0" indent="0" algn="just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Ebből a pénzbeáramlás a jelenben: +111,3990 egység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A kibocsátott kötvények pénzáramlás-sorozatát a megvett elemi kötvények finanszírozzák.</a:t>
            </a:r>
          </a:p>
        </p:txBody>
      </p:sp>
      <p:sp>
        <p:nvSpPr>
          <p:cNvPr id="4" name="Jobb oldali kapcsos zárójel 3"/>
          <p:cNvSpPr/>
          <p:nvPr/>
        </p:nvSpPr>
        <p:spPr bwMode="auto">
          <a:xfrm>
            <a:off x="7390656" y="2355726"/>
            <a:ext cx="216024" cy="1728192"/>
          </a:xfrm>
          <a:prstGeom prst="rightBrace">
            <a:avLst/>
          </a:prstGeom>
          <a:solidFill>
            <a:schemeClr val="bg1">
              <a:alpha val="7000"/>
            </a:schemeClr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668344" y="261965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rgbClr val="703636"/>
                </a:solidFill>
              </a:rPr>
              <a:t>Profit:</a:t>
            </a:r>
          </a:p>
          <a:p>
            <a:r>
              <a:rPr lang="hu-HU" dirty="0" smtClean="0">
                <a:solidFill>
                  <a:srgbClr val="703636"/>
                </a:solidFill>
              </a:rPr>
              <a:t>+0,2908 egység</a:t>
            </a:r>
            <a:endParaRPr lang="hu-HU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15058</TotalTime>
  <Words>295</Words>
  <Application>Microsoft Office PowerPoint</Application>
  <PresentationFormat>Diavetítés a képernyőre (16:9 oldalarány)</PresentationFormat>
  <Paragraphs>38</Paragraphs>
  <Slides>6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Cambria Math</vt:lpstr>
      <vt:lpstr>Times New Roman</vt:lpstr>
      <vt:lpstr>Alapértelmezett terv</vt:lpstr>
      <vt:lpstr>Értékpapírpiacok </vt:lpstr>
      <vt:lpstr>PowerPoint-bemutató</vt:lpstr>
      <vt:lpstr>PowerPoint-bemutató</vt:lpstr>
      <vt:lpstr>PowerPoint-bemutató</vt:lpstr>
      <vt:lpstr>Hogyan hajtható végre az arbitrázs?</vt:lpstr>
      <vt:lpstr>Az arbitrázs megvalósítása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321</cp:revision>
  <dcterms:created xsi:type="dcterms:W3CDTF">2002-09-12T08:02:34Z</dcterms:created>
  <dcterms:modified xsi:type="dcterms:W3CDTF">2020-03-07T15:23:07Z</dcterms:modified>
</cp:coreProperties>
</file>