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sldIdLst>
    <p:sldId id="276" r:id="rId2"/>
    <p:sldId id="347" r:id="rId3"/>
    <p:sldId id="404" r:id="rId4"/>
    <p:sldId id="403" r:id="rId5"/>
    <p:sldId id="405" r:id="rId6"/>
  </p:sldIdLst>
  <p:sldSz cx="9144000" cy="5143500" type="screen16x9"/>
  <p:notesSz cx="6797675" cy="9926638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3636"/>
    <a:srgbClr val="990000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38" autoAdjust="0"/>
    <p:restoredTop sz="78330" autoAdjust="0"/>
  </p:normalViewPr>
  <p:slideViewPr>
    <p:cSldViewPr>
      <p:cViewPr varScale="1">
        <p:scale>
          <a:sx n="88" d="100"/>
          <a:sy n="88" d="100"/>
        </p:scale>
        <p:origin x="102" y="7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99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870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noProof="0" smtClean="0"/>
              <a:t>Mintaszöveg szerkesztése</a:t>
            </a:r>
          </a:p>
          <a:p>
            <a:pPr lvl="1"/>
            <a:r>
              <a:rPr lang="hu-HU" noProof="0" smtClean="0"/>
              <a:t>Második szint</a:t>
            </a:r>
          </a:p>
          <a:p>
            <a:pPr lvl="2"/>
            <a:r>
              <a:rPr lang="hu-HU" noProof="0" smtClean="0"/>
              <a:t>Harmadik szint</a:t>
            </a:r>
          </a:p>
          <a:p>
            <a:pPr lvl="3"/>
            <a:r>
              <a:rPr lang="hu-HU" noProof="0" smtClean="0"/>
              <a:t>Negyedik szint</a:t>
            </a:r>
          </a:p>
          <a:p>
            <a:pPr lvl="4"/>
            <a:r>
              <a:rPr lang="hu-HU" noProof="0" smtClean="0"/>
              <a:t>Ötödik szint</a:t>
            </a:r>
          </a:p>
        </p:txBody>
      </p:sp>
      <p:sp>
        <p:nvSpPr>
          <p:cNvPr id="870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70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4AC9138-6617-43D7-B50D-A864FBF28C6B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0168370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220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16700" cy="3722687"/>
          </a:xfrm>
        </p:spPr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4059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34753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987683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4AC9138-6617-43D7-B50D-A864FBF28C6B}" type="slidenum">
              <a:rPr lang="hu-HU" smtClean="0"/>
              <a:pPr>
                <a:defRPr/>
              </a:pPr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309863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47088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127552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  <a:prstGeom prst="rect">
            <a:avLst/>
          </a:prstGeo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324172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Cím, szöveg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458130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/>
          </p:nvPr>
        </p:nvSpPr>
        <p:spPr>
          <a:xfrm>
            <a:off x="457200" y="205979"/>
            <a:ext cx="8229600" cy="43886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594497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55596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1666793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335187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9297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92366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87810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3055726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</p:spTree>
    <p:extLst>
      <p:ext uri="{BB962C8B-B14F-4D97-AF65-F5344CB8AC3E}">
        <p14:creationId xmlns:p14="http://schemas.microsoft.com/office/powerpoint/2010/main" val="971205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 descr="Pergamen"/>
          <p:cNvSpPr>
            <a:spLocks noChangeArrowheads="1"/>
          </p:cNvSpPr>
          <p:nvPr/>
        </p:nvSpPr>
        <p:spPr bwMode="auto">
          <a:xfrm>
            <a:off x="0" y="0"/>
            <a:ext cx="9144000" cy="5143500"/>
          </a:xfrm>
          <a:prstGeom prst="rect">
            <a:avLst/>
          </a:prstGeom>
          <a:blipFill dpi="0" rotWithShape="0">
            <a:blip r:embed="rId15"/>
            <a:srcRect/>
            <a:tile tx="0" ty="0" sx="100000" sy="100000" flip="none" algn="tl"/>
          </a:blip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hu-HU" altLang="hu-HU" smtClean="0"/>
          </a:p>
        </p:txBody>
      </p:sp>
      <p:pic>
        <p:nvPicPr>
          <p:cNvPr id="1027" name="Picture 7" descr="GTK1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735013" cy="536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17" descr="szte_atlat"/>
          <p:cNvPicPr>
            <a:picLocks noChangeAspect="1" noChangeArrowheads="1"/>
          </p:cNvPicPr>
          <p:nvPr/>
        </p:nvPicPr>
        <p:blipFill>
          <a:blip r:embed="rId17">
            <a:lum bright="54000" contrast="-4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118" b="15149"/>
          <a:stretch>
            <a:fillRect/>
          </a:stretch>
        </p:blipFill>
        <p:spPr bwMode="auto">
          <a:xfrm>
            <a:off x="4419600" y="1608535"/>
            <a:ext cx="4724400" cy="35349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899592" y="699542"/>
            <a:ext cx="7772400" cy="1102519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hu-HU" altLang="hu-HU" b="1" dirty="0" smtClean="0">
                <a:solidFill>
                  <a:srgbClr val="703636"/>
                </a:solidFill>
              </a:rPr>
              <a:t>Értékpapírpiacok 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2123728" y="1707654"/>
            <a:ext cx="7020272" cy="302433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lnSpc>
                <a:spcPct val="80000"/>
              </a:lnSpc>
            </a:pPr>
            <a:r>
              <a:rPr lang="hu-HU" altLang="hu-HU" sz="2800" i="1" dirty="0" smtClean="0">
                <a:solidFill>
                  <a:srgbClr val="703636"/>
                </a:solidFill>
              </a:rPr>
              <a:t>Dr. </a:t>
            </a:r>
            <a:r>
              <a:rPr lang="hu-HU" altLang="hu-HU" sz="2800" i="1" dirty="0" err="1" smtClean="0">
                <a:solidFill>
                  <a:srgbClr val="703636"/>
                </a:solidFill>
              </a:rPr>
              <a:t>Kosztopulosz</a:t>
            </a:r>
            <a:r>
              <a:rPr lang="hu-HU" altLang="hu-HU" sz="2800" i="1" dirty="0" smtClean="0">
                <a:solidFill>
                  <a:srgbClr val="703636"/>
                </a:solidFill>
              </a:rPr>
              <a:t> </a:t>
            </a:r>
            <a:r>
              <a:rPr lang="hu-HU" altLang="hu-HU" sz="2800" i="1" dirty="0" err="1" smtClean="0">
                <a:solidFill>
                  <a:srgbClr val="703636"/>
                </a:solidFill>
              </a:rPr>
              <a:t>Andreász</a:t>
            </a:r>
            <a:endParaRPr lang="hu-HU" altLang="hu-HU" sz="2800" i="1" dirty="0" smtClean="0">
              <a:solidFill>
                <a:srgbClr val="703636"/>
              </a:solidFill>
            </a:endParaRPr>
          </a:p>
          <a:p>
            <a:pPr>
              <a:lnSpc>
                <a:spcPct val="80000"/>
              </a:lnSpc>
            </a:pPr>
            <a:r>
              <a:rPr lang="hu-HU" altLang="hu-HU" sz="2800" i="1" dirty="0" smtClean="0">
                <a:solidFill>
                  <a:srgbClr val="703636"/>
                </a:solidFill>
              </a:rPr>
              <a:t>egyetemi docens</a:t>
            </a:r>
          </a:p>
          <a:p>
            <a:pPr>
              <a:lnSpc>
                <a:spcPct val="80000"/>
              </a:lnSpc>
            </a:pPr>
            <a:endParaRPr lang="hu-HU" altLang="hu-HU" sz="2000" dirty="0" smtClean="0">
              <a:solidFill>
                <a:srgbClr val="703636"/>
              </a:solidFill>
            </a:endParaRPr>
          </a:p>
          <a:p>
            <a:pPr>
              <a:lnSpc>
                <a:spcPct val="80000"/>
              </a:lnSpc>
            </a:pPr>
            <a:r>
              <a:rPr lang="hu-HU" altLang="hu-HU" sz="1600" dirty="0" smtClean="0">
                <a:solidFill>
                  <a:srgbClr val="703636"/>
                </a:solidFill>
              </a:rPr>
              <a:t>SZTE GTK Pénzügyek és Nemzetközi Gazdasági Kapcsolatok Intézete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 smtClean="0">
                <a:solidFill>
                  <a:srgbClr val="703636"/>
                </a:solidFill>
              </a:rPr>
              <a:t>	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 smtClean="0">
                <a:solidFill>
                  <a:srgbClr val="703636"/>
                </a:solidFill>
              </a:rPr>
              <a:t>	</a:t>
            </a:r>
          </a:p>
          <a:p>
            <a:pPr algn="l">
              <a:lnSpc>
                <a:spcPct val="80000"/>
              </a:lnSpc>
            </a:pPr>
            <a:r>
              <a:rPr lang="hu-HU" altLang="hu-HU" sz="1600" b="1" dirty="0">
                <a:solidFill>
                  <a:srgbClr val="703636"/>
                </a:solidFill>
              </a:rPr>
              <a:t> </a:t>
            </a:r>
            <a:r>
              <a:rPr lang="hu-HU" altLang="hu-HU" sz="1600" b="1" dirty="0" smtClean="0">
                <a:solidFill>
                  <a:srgbClr val="703636"/>
                </a:solidFill>
              </a:rPr>
              <a:t>     </a:t>
            </a:r>
          </a:p>
          <a:p>
            <a:pPr indent="-900000" algn="l">
              <a:lnSpc>
                <a:spcPct val="80000"/>
              </a:lnSpc>
            </a:pPr>
            <a:r>
              <a:rPr lang="hu-HU" altLang="hu-HU" sz="2400" i="1" dirty="0" smtClean="0">
                <a:solidFill>
                  <a:srgbClr val="703636"/>
                </a:solidFill>
              </a:rPr>
              <a:t>         </a:t>
            </a:r>
            <a:r>
              <a:rPr lang="hu-HU" altLang="hu-HU" sz="2400" i="1" dirty="0" smtClean="0">
                <a:solidFill>
                  <a:srgbClr val="703636"/>
                </a:solidFill>
              </a:rPr>
              <a:t>2. </a:t>
            </a:r>
            <a:r>
              <a:rPr lang="hu-HU" altLang="hu-HU" sz="2400" i="1" dirty="0" smtClean="0">
                <a:solidFill>
                  <a:srgbClr val="703636"/>
                </a:solidFill>
              </a:rPr>
              <a:t>fejezet  </a:t>
            </a:r>
            <a:r>
              <a:rPr lang="hu-HU" altLang="hu-HU" sz="2400" b="1" dirty="0">
                <a:solidFill>
                  <a:srgbClr val="703636"/>
                </a:solidFill>
              </a:rPr>
              <a:t>A fix kamatozású értékpapírok világa</a:t>
            </a:r>
            <a:endParaRPr lang="hu-HU" altLang="hu-HU" sz="1600" b="1" i="1" dirty="0" smtClean="0">
              <a:solidFill>
                <a:srgbClr val="703636"/>
              </a:solidFill>
            </a:endParaRPr>
          </a:p>
          <a:p>
            <a:pPr algn="l">
              <a:lnSpc>
                <a:spcPct val="80000"/>
              </a:lnSpc>
            </a:pPr>
            <a:r>
              <a:rPr lang="hu-HU" altLang="hu-HU" sz="1600" b="1" i="1" dirty="0" smtClean="0">
                <a:solidFill>
                  <a:srgbClr val="703636"/>
                </a:solidFill>
              </a:rPr>
              <a:t>		</a:t>
            </a:r>
            <a:endParaRPr lang="hu-HU" altLang="hu-HU" sz="1600" i="1" dirty="0" smtClean="0">
              <a:solidFill>
                <a:srgbClr val="703636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65" y="3194747"/>
            <a:ext cx="2094263" cy="1946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talom helye 1"/>
          <p:cNvSpPr>
            <a:spLocks noGrp="1"/>
          </p:cNvSpPr>
          <p:nvPr>
            <p:ph idx="1"/>
          </p:nvPr>
        </p:nvSpPr>
        <p:spPr>
          <a:xfrm>
            <a:off x="1125955" y="113162"/>
            <a:ext cx="7056785" cy="3533440"/>
          </a:xfrm>
        </p:spPr>
        <p:txBody>
          <a:bodyPr/>
          <a:lstStyle/>
          <a:p>
            <a:pPr marL="0" indent="0" algn="ctr">
              <a:buNone/>
            </a:pPr>
            <a:r>
              <a:rPr lang="hu-HU" altLang="hu-HU" sz="3600" b="1" dirty="0" smtClean="0">
                <a:solidFill>
                  <a:srgbClr val="703636"/>
                </a:solidFill>
              </a:rPr>
              <a:t>Fix kamatozású eszközök – bevezető és alapfogalmak</a:t>
            </a:r>
            <a:endParaRPr lang="hu-HU" sz="3600" dirty="0"/>
          </a:p>
        </p:txBody>
      </p:sp>
      <p:sp>
        <p:nvSpPr>
          <p:cNvPr id="4" name="AutoShape 2" descr="Képtalálat a következ&amp;odblac;re: „bank structure”"/>
          <p:cNvSpPr>
            <a:spLocks noChangeAspect="1" noChangeArrowheads="1"/>
          </p:cNvSpPr>
          <p:nvPr/>
        </p:nvSpPr>
        <p:spPr bwMode="auto">
          <a:xfrm>
            <a:off x="155575" y="-1790700"/>
            <a:ext cx="3800475" cy="3743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u-HU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8368" y="1563638"/>
            <a:ext cx="4911961" cy="3493632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552" y="396128"/>
            <a:ext cx="8229600" cy="857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r>
              <a:rPr lang="hu-HU" altLang="hu-HU" sz="3000" b="1" dirty="0" smtClean="0">
                <a:solidFill>
                  <a:srgbClr val="703636"/>
                </a:solidFill>
              </a:rPr>
              <a:t>Fix kamatozású értékpapírok</a:t>
            </a:r>
            <a:endParaRPr lang="hu-HU" altLang="hu-HU" sz="3000" b="1" dirty="0">
              <a:solidFill>
                <a:srgbClr val="703636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1520" y="1110108"/>
            <a:ext cx="8352928" cy="403339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buFontTx/>
              <a:buNone/>
            </a:pPr>
            <a:endParaRPr lang="hu-HU" altLang="hu-HU" sz="1200" b="1" dirty="0"/>
          </a:p>
          <a:p>
            <a:pPr algn="just"/>
            <a:r>
              <a:rPr lang="hu-HU" altLang="hu-HU" sz="2000" dirty="0">
                <a:solidFill>
                  <a:srgbClr val="703636"/>
                </a:solidFill>
              </a:rPr>
              <a:t>a</a:t>
            </a:r>
            <a:r>
              <a:rPr lang="hu-HU" altLang="hu-HU" sz="2000" dirty="0" smtClean="0">
                <a:solidFill>
                  <a:srgbClr val="703636"/>
                </a:solidFill>
              </a:rPr>
              <a:t> </a:t>
            </a:r>
            <a:r>
              <a:rPr lang="hu-HU" altLang="hu-HU" sz="2000" b="1" dirty="0" smtClean="0">
                <a:solidFill>
                  <a:srgbClr val="703636"/>
                </a:solidFill>
              </a:rPr>
              <a:t>fix kamatozású értékpapír </a:t>
            </a:r>
            <a:r>
              <a:rPr lang="hu-HU" altLang="hu-HU" sz="2000" dirty="0" smtClean="0">
                <a:solidFill>
                  <a:srgbClr val="703636"/>
                </a:solidFill>
              </a:rPr>
              <a:t>adott időszakonként állandó jövedelemre vonatkozó követelés</a:t>
            </a:r>
            <a:endParaRPr lang="hu-HU" altLang="hu-HU" sz="2000" dirty="0" smtClean="0">
              <a:solidFill>
                <a:srgbClr val="703636"/>
              </a:solidFill>
            </a:endParaRPr>
          </a:p>
          <a:p>
            <a:pPr algn="just">
              <a:spcBef>
                <a:spcPts val="600"/>
              </a:spcBef>
            </a:pPr>
            <a:r>
              <a:rPr lang="hu-HU" altLang="hu-HU" sz="2000" dirty="0">
                <a:solidFill>
                  <a:srgbClr val="703636"/>
                </a:solidFill>
              </a:rPr>
              <a:t>a</a:t>
            </a:r>
            <a:r>
              <a:rPr lang="hu-HU" altLang="hu-HU" sz="2000" dirty="0" smtClean="0">
                <a:solidFill>
                  <a:srgbClr val="703636"/>
                </a:solidFill>
              </a:rPr>
              <a:t> pénzáramlások előre rögzítettek</a:t>
            </a:r>
            <a:endParaRPr lang="hu-HU" altLang="hu-HU" sz="2000" dirty="0" smtClean="0">
              <a:solidFill>
                <a:srgbClr val="703636"/>
              </a:solidFill>
            </a:endParaRPr>
          </a:p>
          <a:p>
            <a:pPr algn="just">
              <a:spcBef>
                <a:spcPts val="600"/>
              </a:spcBef>
            </a:pPr>
            <a:r>
              <a:rPr lang="hu-HU" altLang="hu-HU" sz="2000" dirty="0" smtClean="0">
                <a:solidFill>
                  <a:srgbClr val="703636"/>
                </a:solidFill>
              </a:rPr>
              <a:t>a kockázati tényezők minimálisak, mindaddig, amíg az értékpapír kibocsátója fizetőképes</a:t>
            </a:r>
          </a:p>
          <a:p>
            <a:pPr algn="just">
              <a:spcBef>
                <a:spcPts val="600"/>
              </a:spcBef>
            </a:pPr>
            <a:r>
              <a:rPr lang="hu-HU" altLang="hu-HU" sz="2000" dirty="0">
                <a:solidFill>
                  <a:srgbClr val="703636"/>
                </a:solidFill>
              </a:rPr>
              <a:t>a</a:t>
            </a:r>
            <a:r>
              <a:rPr lang="hu-HU" altLang="hu-HU" sz="2000" dirty="0" smtClean="0">
                <a:solidFill>
                  <a:srgbClr val="703636"/>
                </a:solidFill>
              </a:rPr>
              <a:t>laptípusa: </a:t>
            </a:r>
            <a:r>
              <a:rPr lang="hu-HU" altLang="hu-HU" sz="2000" i="1" dirty="0" smtClean="0">
                <a:solidFill>
                  <a:srgbClr val="703636"/>
                </a:solidFill>
              </a:rPr>
              <a:t>a kötvény</a:t>
            </a:r>
            <a:endParaRPr lang="hu-HU" altLang="hu-HU" sz="2000" i="1" dirty="0">
              <a:solidFill>
                <a:srgbClr val="703636"/>
              </a:solidFill>
            </a:endParaRPr>
          </a:p>
          <a:p>
            <a:pPr algn="just">
              <a:spcBef>
                <a:spcPts val="600"/>
              </a:spcBef>
            </a:pPr>
            <a:r>
              <a:rPr lang="hu-HU" altLang="hu-HU" sz="2000" dirty="0" smtClean="0">
                <a:solidFill>
                  <a:srgbClr val="703636"/>
                </a:solidFill>
              </a:rPr>
              <a:t>a </a:t>
            </a:r>
            <a:r>
              <a:rPr lang="hu-HU" altLang="hu-HU" sz="2000" b="1" dirty="0" smtClean="0">
                <a:solidFill>
                  <a:srgbClr val="703636"/>
                </a:solidFill>
              </a:rPr>
              <a:t>kötvény</a:t>
            </a:r>
            <a:r>
              <a:rPr lang="hu-HU" altLang="hu-HU" sz="2000" dirty="0" smtClean="0">
                <a:solidFill>
                  <a:srgbClr val="703636"/>
                </a:solidFill>
              </a:rPr>
              <a:t> általában fix kamatozású, hosszabb lejáratú, hitelviszonyt megtestesítő, átruházható </a:t>
            </a:r>
            <a:r>
              <a:rPr lang="hu-HU" altLang="hu-HU" sz="2000" dirty="0" smtClean="0">
                <a:solidFill>
                  <a:srgbClr val="703636"/>
                </a:solidFill>
              </a:rPr>
              <a:t>értékpapír</a:t>
            </a:r>
          </a:p>
          <a:p>
            <a:pPr algn="just">
              <a:spcBef>
                <a:spcPts val="600"/>
              </a:spcBef>
            </a:pPr>
            <a:r>
              <a:rPr lang="hu-HU" altLang="hu-HU" sz="2000" dirty="0" smtClean="0">
                <a:solidFill>
                  <a:srgbClr val="703636"/>
                </a:solidFill>
              </a:rPr>
              <a:t>a kötvény tulajdonosa </a:t>
            </a:r>
            <a:r>
              <a:rPr lang="hu-HU" altLang="hu-HU" sz="2000" b="1" dirty="0" smtClean="0">
                <a:solidFill>
                  <a:srgbClr val="703636"/>
                </a:solidFill>
              </a:rPr>
              <a:t>kamatfizetések</a:t>
            </a:r>
            <a:r>
              <a:rPr lang="hu-HU" altLang="hu-HU" sz="2000" dirty="0" smtClean="0">
                <a:solidFill>
                  <a:srgbClr val="703636"/>
                </a:solidFill>
              </a:rPr>
              <a:t> és </a:t>
            </a:r>
            <a:r>
              <a:rPr lang="hu-HU" altLang="hu-HU" sz="2000" b="1" dirty="0" smtClean="0">
                <a:solidFill>
                  <a:srgbClr val="703636"/>
                </a:solidFill>
              </a:rPr>
              <a:t>törlesztő kifizetések </a:t>
            </a:r>
            <a:r>
              <a:rPr lang="hu-HU" altLang="hu-HU" sz="2000" dirty="0" smtClean="0">
                <a:solidFill>
                  <a:srgbClr val="703636"/>
                </a:solidFill>
              </a:rPr>
              <a:t>meghatározott sorozatára jogosult (kötvény = cash flow)</a:t>
            </a:r>
            <a:endParaRPr lang="hu-HU" altLang="hu-HU" sz="2000" dirty="0">
              <a:solidFill>
                <a:srgbClr val="7036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2064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r>
              <a:rPr lang="hu-HU" altLang="hu-HU" sz="3000" b="1" dirty="0" smtClean="0">
                <a:solidFill>
                  <a:srgbClr val="703636"/>
                </a:solidFill>
              </a:rPr>
              <a:t>A kötvényekhez kapcsolódó alapfogalmak</a:t>
            </a:r>
            <a:endParaRPr lang="hu-HU" altLang="hu-HU" sz="3000" b="1" dirty="0">
              <a:solidFill>
                <a:srgbClr val="703636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20147" y="1063229"/>
            <a:ext cx="8075762" cy="403339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buFontTx/>
              <a:buNone/>
            </a:pPr>
            <a:endParaRPr lang="hu-HU" altLang="hu-HU" sz="1200" b="1" dirty="0"/>
          </a:p>
          <a:p>
            <a:pPr algn="just">
              <a:spcAft>
                <a:spcPts val="600"/>
              </a:spcAft>
            </a:pPr>
            <a:r>
              <a:rPr lang="hu-HU" altLang="hu-HU" sz="1600" b="1" dirty="0" smtClean="0">
                <a:solidFill>
                  <a:srgbClr val="703636"/>
                </a:solidFill>
              </a:rPr>
              <a:t>elemi kötvény			szelvényes kötvény 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hu-HU" altLang="hu-HU" sz="1600" b="1" dirty="0" smtClean="0">
                <a:solidFill>
                  <a:srgbClr val="703636"/>
                </a:solidFill>
              </a:rPr>
              <a:t>szelvényív</a:t>
            </a:r>
            <a:r>
              <a:rPr lang="hu-HU" altLang="hu-HU" sz="1600" b="1" dirty="0" smtClean="0">
                <a:solidFill>
                  <a:srgbClr val="703636"/>
                </a:solidFill>
              </a:rPr>
              <a:t>		</a:t>
            </a:r>
            <a:r>
              <a:rPr lang="hu-HU" altLang="hu-HU" sz="1600" b="1" dirty="0">
                <a:solidFill>
                  <a:srgbClr val="703636"/>
                </a:solidFill>
              </a:rPr>
              <a:t>	</a:t>
            </a:r>
            <a:r>
              <a:rPr lang="hu-HU" altLang="hu-HU" sz="1600" b="1" dirty="0" err="1">
                <a:solidFill>
                  <a:srgbClr val="703636"/>
                </a:solidFill>
              </a:rPr>
              <a:t>dematerializált</a:t>
            </a:r>
            <a:r>
              <a:rPr lang="hu-HU" altLang="hu-HU" sz="1600" b="1" dirty="0">
                <a:solidFill>
                  <a:srgbClr val="703636"/>
                </a:solidFill>
              </a:rPr>
              <a:t> kötvény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hu-HU" altLang="hu-HU" sz="1600" b="1" dirty="0" smtClean="0">
                <a:solidFill>
                  <a:srgbClr val="703636"/>
                </a:solidFill>
              </a:rPr>
              <a:t>névérték 			</a:t>
            </a:r>
            <a:r>
              <a:rPr lang="hu-HU" altLang="hu-HU" sz="1600" b="1" dirty="0">
                <a:solidFill>
                  <a:srgbClr val="703636"/>
                </a:solidFill>
              </a:rPr>
              <a:t>árfolyam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hu-HU" altLang="hu-HU" sz="1600" b="1" dirty="0" smtClean="0">
                <a:solidFill>
                  <a:srgbClr val="703636"/>
                </a:solidFill>
              </a:rPr>
              <a:t>névleges </a:t>
            </a:r>
            <a:r>
              <a:rPr lang="hu-HU" altLang="hu-HU" sz="1600" b="1" dirty="0">
                <a:solidFill>
                  <a:srgbClr val="703636"/>
                </a:solidFill>
              </a:rPr>
              <a:t>kamatláb	</a:t>
            </a:r>
            <a:r>
              <a:rPr lang="hu-HU" altLang="hu-HU" sz="1600" b="1" dirty="0" smtClean="0">
                <a:solidFill>
                  <a:srgbClr val="703636"/>
                </a:solidFill>
              </a:rPr>
              <a:t>	</a:t>
            </a:r>
            <a:r>
              <a:rPr lang="hu-HU" altLang="hu-HU" sz="1600" b="1" dirty="0">
                <a:solidFill>
                  <a:srgbClr val="703636"/>
                </a:solidFill>
              </a:rPr>
              <a:t>hozam</a:t>
            </a:r>
          </a:p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hu-HU" altLang="hu-HU" sz="1600" b="1" dirty="0" smtClean="0">
                <a:solidFill>
                  <a:srgbClr val="703636"/>
                </a:solidFill>
              </a:rPr>
              <a:t>bruttó	 árfolyam			nettó </a:t>
            </a:r>
            <a:r>
              <a:rPr lang="hu-HU" altLang="hu-HU" sz="1600" b="1" dirty="0">
                <a:solidFill>
                  <a:srgbClr val="703636"/>
                </a:solidFill>
              </a:rPr>
              <a:t>árfolyam</a:t>
            </a:r>
            <a:endParaRPr lang="hu-HU" altLang="hu-HU" sz="1600" b="1" dirty="0">
              <a:solidFill>
                <a:srgbClr val="703636"/>
              </a:solidFill>
            </a:endParaRPr>
          </a:p>
          <a:p>
            <a:pPr>
              <a:lnSpc>
                <a:spcPct val="90000"/>
              </a:lnSpc>
            </a:pPr>
            <a:endParaRPr lang="hu-HU" altLang="hu-HU" sz="1800" dirty="0"/>
          </a:p>
        </p:txBody>
      </p:sp>
      <p:sp>
        <p:nvSpPr>
          <p:cNvPr id="2" name="Balra-jobbra nyíl 1"/>
          <p:cNvSpPr/>
          <p:nvPr/>
        </p:nvSpPr>
        <p:spPr bwMode="auto">
          <a:xfrm>
            <a:off x="2915816" y="1347614"/>
            <a:ext cx="576064" cy="216024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Balra-jobbra nyíl 5"/>
          <p:cNvSpPr/>
          <p:nvPr/>
        </p:nvSpPr>
        <p:spPr bwMode="auto">
          <a:xfrm>
            <a:off x="2915816" y="2124000"/>
            <a:ext cx="576064" cy="216024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Balra-jobbra nyíl 6"/>
          <p:cNvSpPr/>
          <p:nvPr/>
        </p:nvSpPr>
        <p:spPr bwMode="auto">
          <a:xfrm>
            <a:off x="2915816" y="1729900"/>
            <a:ext cx="576064" cy="216024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Balra-jobbra nyíl 7"/>
          <p:cNvSpPr/>
          <p:nvPr/>
        </p:nvSpPr>
        <p:spPr bwMode="auto">
          <a:xfrm>
            <a:off x="2915816" y="2520000"/>
            <a:ext cx="576064" cy="216024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Balra-jobbra nyíl 8"/>
          <p:cNvSpPr/>
          <p:nvPr/>
        </p:nvSpPr>
        <p:spPr bwMode="auto">
          <a:xfrm>
            <a:off x="2915816" y="2916000"/>
            <a:ext cx="576064" cy="216024"/>
          </a:xfrm>
          <a:prstGeom prst="left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1950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9552" y="396128"/>
            <a:ext cx="8229600" cy="85725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r>
              <a:rPr lang="hu-HU" altLang="hu-HU" sz="3000" b="1" dirty="0" smtClean="0">
                <a:solidFill>
                  <a:srgbClr val="703636"/>
                </a:solidFill>
              </a:rPr>
              <a:t>Bruttó v. nettó árfolyam</a:t>
            </a:r>
            <a:endParaRPr lang="hu-HU" altLang="hu-HU" sz="3000" b="1" dirty="0">
              <a:solidFill>
                <a:srgbClr val="703636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1520" y="1110108"/>
            <a:ext cx="8352928" cy="403339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  <a:buFontTx/>
              <a:buNone/>
            </a:pPr>
            <a:endParaRPr lang="hu-HU" altLang="hu-HU" sz="1200" b="1" dirty="0"/>
          </a:p>
          <a:p>
            <a:pPr algn="just"/>
            <a:r>
              <a:rPr lang="hu-HU" altLang="hu-HU" sz="2000" dirty="0" smtClean="0">
                <a:solidFill>
                  <a:srgbClr val="703636"/>
                </a:solidFill>
              </a:rPr>
              <a:t>a bruttó árfolyam tartalmazza a legutolsó kamatfizetés óta eltelt időszakra járó időarányos kamatot, a nettó árfolyam nem</a:t>
            </a:r>
            <a:endParaRPr lang="hu-HU" altLang="hu-HU" sz="2000" dirty="0">
              <a:solidFill>
                <a:srgbClr val="703636"/>
              </a:solidFill>
            </a:endParaRPr>
          </a:p>
        </p:txBody>
      </p:sp>
      <p:cxnSp>
        <p:nvCxnSpPr>
          <p:cNvPr id="3" name="Egyenes összekötő nyíllal 2"/>
          <p:cNvCxnSpPr/>
          <p:nvPr/>
        </p:nvCxnSpPr>
        <p:spPr bwMode="auto">
          <a:xfrm>
            <a:off x="827584" y="3003798"/>
            <a:ext cx="5400600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703636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6" name="Egyenes összekötő 5"/>
          <p:cNvCxnSpPr/>
          <p:nvPr/>
        </p:nvCxnSpPr>
        <p:spPr bwMode="auto">
          <a:xfrm>
            <a:off x="1115616" y="2898000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70363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4" name="Egyenes összekötő 13"/>
          <p:cNvCxnSpPr/>
          <p:nvPr/>
        </p:nvCxnSpPr>
        <p:spPr bwMode="auto">
          <a:xfrm>
            <a:off x="2844000" y="2898000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70363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5" name="Egyenes összekötő 14"/>
          <p:cNvCxnSpPr/>
          <p:nvPr/>
        </p:nvCxnSpPr>
        <p:spPr bwMode="auto">
          <a:xfrm>
            <a:off x="4572000" y="2898000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70363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11" name="Szövegdoboz 10"/>
          <p:cNvSpPr txBox="1"/>
          <p:nvPr/>
        </p:nvSpPr>
        <p:spPr>
          <a:xfrm>
            <a:off x="6228184" y="2942138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800" i="1" dirty="0" smtClean="0">
                <a:solidFill>
                  <a:srgbClr val="703636"/>
                </a:solidFill>
              </a:rPr>
              <a:t>idő</a:t>
            </a:r>
            <a:endParaRPr lang="hu-HU" sz="1800" i="1" dirty="0">
              <a:solidFill>
                <a:srgbClr val="703636"/>
              </a:solidFill>
            </a:endParaRPr>
          </a:p>
        </p:txBody>
      </p:sp>
      <p:sp>
        <p:nvSpPr>
          <p:cNvPr id="17" name="Szövegdoboz 16"/>
          <p:cNvSpPr txBox="1"/>
          <p:nvPr/>
        </p:nvSpPr>
        <p:spPr>
          <a:xfrm>
            <a:off x="2132208" y="435721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800" dirty="0" smtClean="0">
                <a:solidFill>
                  <a:srgbClr val="703636"/>
                </a:solidFill>
              </a:rPr>
              <a:t>kamatfizetések</a:t>
            </a:r>
            <a:endParaRPr lang="hu-HU" sz="1800" dirty="0">
              <a:solidFill>
                <a:srgbClr val="703636"/>
              </a:solidFill>
            </a:endParaRPr>
          </a:p>
        </p:txBody>
      </p:sp>
      <p:cxnSp>
        <p:nvCxnSpPr>
          <p:cNvPr id="16" name="Egyenes összekötő nyíllal 15"/>
          <p:cNvCxnSpPr/>
          <p:nvPr/>
        </p:nvCxnSpPr>
        <p:spPr bwMode="auto">
          <a:xfrm flipH="1" flipV="1">
            <a:off x="2840272" y="3548202"/>
            <a:ext cx="160224" cy="75797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703636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0" name="Egyenes összekötő nyíllal 19"/>
          <p:cNvCxnSpPr/>
          <p:nvPr/>
        </p:nvCxnSpPr>
        <p:spPr bwMode="auto">
          <a:xfrm flipH="1" flipV="1">
            <a:off x="1115616" y="3548202"/>
            <a:ext cx="1880784" cy="76510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703636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2" name="Egyenes összekötő nyíllal 21"/>
          <p:cNvCxnSpPr/>
          <p:nvPr/>
        </p:nvCxnSpPr>
        <p:spPr bwMode="auto">
          <a:xfrm flipV="1">
            <a:off x="3004976" y="3844726"/>
            <a:ext cx="1567024" cy="452845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703636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6" name="Egyenes összekötő 25"/>
          <p:cNvCxnSpPr/>
          <p:nvPr/>
        </p:nvCxnSpPr>
        <p:spPr bwMode="auto">
          <a:xfrm>
            <a:off x="4067944" y="2898000"/>
            <a:ext cx="0" cy="216024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703636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7" name="Szövegdoboz 26"/>
          <p:cNvSpPr txBox="1"/>
          <p:nvPr/>
        </p:nvSpPr>
        <p:spPr>
          <a:xfrm>
            <a:off x="3275856" y="2199358"/>
            <a:ext cx="1728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800" dirty="0" smtClean="0">
                <a:solidFill>
                  <a:srgbClr val="703636"/>
                </a:solidFill>
              </a:rPr>
              <a:t>eladás időpontja</a:t>
            </a:r>
            <a:endParaRPr lang="hu-HU" sz="1800" dirty="0">
              <a:solidFill>
                <a:srgbClr val="703636"/>
              </a:solidFill>
            </a:endParaRPr>
          </a:p>
        </p:txBody>
      </p:sp>
      <p:sp>
        <p:nvSpPr>
          <p:cNvPr id="24" name="Jobb oldali kapcsos zárójel 23"/>
          <p:cNvSpPr/>
          <p:nvPr/>
        </p:nvSpPr>
        <p:spPr bwMode="auto">
          <a:xfrm rot="5400000">
            <a:off x="3347988" y="2664000"/>
            <a:ext cx="216024" cy="1224000"/>
          </a:xfrm>
          <a:prstGeom prst="rightBrace">
            <a:avLst/>
          </a:prstGeom>
          <a:solidFill>
            <a:schemeClr val="bg1">
              <a:alpha val="0"/>
            </a:schemeClr>
          </a:solidFill>
          <a:ln w="19050" cap="flat" cmpd="sng" algn="ctr">
            <a:solidFill>
              <a:srgbClr val="703636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0000" tIns="46800" rIns="90000" bIns="4680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9" name="Egyenes összekötő nyíllal 28"/>
          <p:cNvCxnSpPr/>
          <p:nvPr/>
        </p:nvCxnSpPr>
        <p:spPr bwMode="auto">
          <a:xfrm flipH="1">
            <a:off x="4107212" y="2523812"/>
            <a:ext cx="65479" cy="322859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703636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2" name="Szövegdoboz 31"/>
          <p:cNvSpPr txBox="1"/>
          <p:nvPr/>
        </p:nvSpPr>
        <p:spPr>
          <a:xfrm>
            <a:off x="1505133" y="2481048"/>
            <a:ext cx="20554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800" dirty="0" smtClean="0">
                <a:solidFill>
                  <a:srgbClr val="703636"/>
                </a:solidFill>
              </a:rPr>
              <a:t>utolsó kamatfizetés</a:t>
            </a:r>
            <a:endParaRPr lang="hu-HU" sz="1800" dirty="0">
              <a:solidFill>
                <a:srgbClr val="703636"/>
              </a:solidFill>
            </a:endParaRPr>
          </a:p>
        </p:txBody>
      </p:sp>
      <p:cxnSp>
        <p:nvCxnSpPr>
          <p:cNvPr id="34" name="Egyenes összekötő nyíllal 33"/>
          <p:cNvCxnSpPr/>
          <p:nvPr/>
        </p:nvCxnSpPr>
        <p:spPr bwMode="auto">
          <a:xfrm>
            <a:off x="2297412" y="2844236"/>
            <a:ext cx="474388" cy="9790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703636"/>
            </a:solidFill>
            <a:prstDash val="solid"/>
            <a:round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37" name="Szövegdoboz 36"/>
          <p:cNvSpPr txBox="1"/>
          <p:nvPr/>
        </p:nvSpPr>
        <p:spPr>
          <a:xfrm>
            <a:off x="3275856" y="3385068"/>
            <a:ext cx="5493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800" b="1" dirty="0" smtClean="0">
                <a:solidFill>
                  <a:srgbClr val="703636"/>
                </a:solidFill>
              </a:rPr>
              <a:t>az erre az időszakra eső kamat még az eladót illeti!</a:t>
            </a:r>
            <a:endParaRPr lang="hu-HU" sz="1800" b="1" dirty="0">
              <a:solidFill>
                <a:srgbClr val="70363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621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lapértelmezett terv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hu-HU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té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9948</TotalTime>
  <Words>180</Words>
  <Application>Microsoft Office PowerPoint</Application>
  <PresentationFormat>Diavetítés a képernyőre (16:9 oldalarány)</PresentationFormat>
  <Paragraphs>39</Paragraphs>
  <Slides>5</Slides>
  <Notes>5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1</vt:i4>
      </vt:variant>
      <vt:variant>
        <vt:lpstr>Téma</vt:lpstr>
      </vt:variant>
      <vt:variant>
        <vt:i4>1</vt:i4>
      </vt:variant>
      <vt:variant>
        <vt:lpstr>Diacímek</vt:lpstr>
      </vt:variant>
      <vt:variant>
        <vt:i4>5</vt:i4>
      </vt:variant>
    </vt:vector>
  </HeadingPairs>
  <TitlesOfParts>
    <vt:vector size="7" baseType="lpstr">
      <vt:lpstr>Times New Roman</vt:lpstr>
      <vt:lpstr>Alapértelmezett terv</vt:lpstr>
      <vt:lpstr>Értékpapírpiacok </vt:lpstr>
      <vt:lpstr>PowerPoint-bemutató</vt:lpstr>
      <vt:lpstr>Fix kamatozású értékpapírok</vt:lpstr>
      <vt:lpstr>A kötvényekhez kapcsolódó alapfogalmak</vt:lpstr>
      <vt:lpstr>Bruttó v. nettó árfolyam</vt:lpstr>
    </vt:vector>
  </TitlesOfParts>
  <Company>SZTE GTK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Nincs diacím</dc:title>
  <dc:creator>Garamhegyi Ábel</dc:creator>
  <cp:lastModifiedBy>Kosztopulosz Andreász</cp:lastModifiedBy>
  <cp:revision>239</cp:revision>
  <dcterms:created xsi:type="dcterms:W3CDTF">2002-09-12T08:02:34Z</dcterms:created>
  <dcterms:modified xsi:type="dcterms:W3CDTF">2020-01-26T15:40:19Z</dcterms:modified>
</cp:coreProperties>
</file>