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30"/>
  </p:notesMasterIdLst>
  <p:handoutMasterIdLst>
    <p:handoutMasterId r:id="rId31"/>
  </p:handoutMasterIdLst>
  <p:sldIdLst>
    <p:sldId id="257" r:id="rId2"/>
    <p:sldId id="262" r:id="rId3"/>
    <p:sldId id="264" r:id="rId4"/>
    <p:sldId id="266" r:id="rId5"/>
    <p:sldId id="280" r:id="rId6"/>
    <p:sldId id="267" r:id="rId7"/>
    <p:sldId id="279" r:id="rId8"/>
    <p:sldId id="269" r:id="rId9"/>
    <p:sldId id="281" r:id="rId10"/>
    <p:sldId id="287" r:id="rId11"/>
    <p:sldId id="289" r:id="rId12"/>
    <p:sldId id="288" r:id="rId13"/>
    <p:sldId id="290" r:id="rId14"/>
    <p:sldId id="270" r:id="rId15"/>
    <p:sldId id="291" r:id="rId16"/>
    <p:sldId id="271" r:id="rId17"/>
    <p:sldId id="283" r:id="rId18"/>
    <p:sldId id="292" r:id="rId19"/>
    <p:sldId id="293" r:id="rId20"/>
    <p:sldId id="272" r:id="rId21"/>
    <p:sldId id="298" r:id="rId22"/>
    <p:sldId id="273" r:id="rId23"/>
    <p:sldId id="295" r:id="rId24"/>
    <p:sldId id="274" r:id="rId25"/>
    <p:sldId id="296" r:id="rId26"/>
    <p:sldId id="276" r:id="rId27"/>
    <p:sldId id="297" r:id="rId28"/>
    <p:sldId id="265" r:id="rId29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F2B"/>
    <a:srgbClr val="2B3922"/>
    <a:srgbClr val="FCF7F1"/>
    <a:srgbClr val="344529"/>
    <a:srgbClr val="2E3722"/>
    <a:srgbClr val="B8D233"/>
    <a:srgbClr val="5CC6D6"/>
    <a:srgbClr val="F8D22F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4DCE5-411A-4E42-AD3C-2494A4EAE779}" type="datetime1">
              <a:rPr lang="hu-HU" smtClean="0"/>
              <a:t>2020. 05. 01.</a:t>
            </a:fld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368516-3842-4620-B9B3-67F535CB3A5D}" type="datetime1">
              <a:rPr lang="hu-HU" smtClean="0"/>
              <a:t>2020. 05. 01.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"/>
              <a:t>Mintaszöveg szerkesztése</a:t>
            </a:r>
            <a:endParaRPr lang="en-US"/>
          </a:p>
          <a:p>
            <a:pPr lvl="1" rtl="0"/>
            <a:r>
              <a:rPr lang="hu"/>
              <a:t>Második szint</a:t>
            </a:r>
          </a:p>
          <a:p>
            <a:pPr lvl="2" rtl="0"/>
            <a:r>
              <a:rPr lang="hu"/>
              <a:t>Harmadik szint</a:t>
            </a:r>
          </a:p>
          <a:p>
            <a:pPr lvl="3" rtl="0"/>
            <a:r>
              <a:rPr lang="hu"/>
              <a:t>Negyedik szint</a:t>
            </a:r>
          </a:p>
          <a:p>
            <a:pPr lvl="4" rtl="0"/>
            <a:r>
              <a:rPr lang="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Téglalap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Téglalap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Téglalap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Csoport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Egyenes összekötő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gyenes összekötő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átum helye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E8BDBE0D-D7BD-4B72-8656-1BA1EE15204D}" type="datetime1">
              <a:rPr lang="hu-HU" smtClean="0"/>
              <a:t>2020. 05. 01.</a:t>
            </a:fld>
            <a:endParaRPr lang="en-US" dirty="0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164A21-2A73-421C-B26A-59E41BBEFBEB}" type="datetime1">
              <a:rPr lang="hu-HU" smtClean="0"/>
              <a:t>2020. 05. 01.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CBEE9-063A-466D-A69B-CD20FA75015F}" type="datetime1">
              <a:rPr lang="hu-HU" smtClean="0"/>
              <a:t>2020. 05. 01.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7A52B9-A8AB-438E-B534-4C40C3A9E74F}" type="datetime1">
              <a:rPr lang="hu-HU" smtClean="0"/>
              <a:t>2020. 05. 01.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Téglalap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Téglalap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Téglalap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grpSp>
        <p:nvGrpSpPr>
          <p:cNvPr id="16" name="Csoport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Egyenes összekötő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gyenes összekötő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11F62F7-5E21-4DF6-AD45-F2360C22BAAE}" type="datetime1">
              <a:rPr lang="hu-HU" smtClean="0"/>
              <a:t>2020. 05. 01.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AD0CF7-F942-4A78-BD5B-565FEA1F0330}" type="datetime1">
              <a:rPr lang="hu-HU" smtClean="0"/>
              <a:t>2020. 05. 01.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B1E64E-AF4C-4D8A-B1A2-6376454CC97D}" type="datetime1">
              <a:rPr lang="hu-HU" smtClean="0"/>
              <a:t>2020. 05. 01.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377358-1C37-4F07-9A78-BAC0F950DA57}" type="datetime1">
              <a:rPr lang="hu-HU" smtClean="0"/>
              <a:t>2020. 05. 01.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CB3493-9A23-4FBB-AEE0-C0E6D5F3648B}" type="datetime1">
              <a:rPr lang="hu-HU" smtClean="0"/>
              <a:t>2020. 05. 01.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u-HU"/>
              <a:t>Mintaszöveg szerkesztése</a:t>
            </a:r>
          </a:p>
          <a:p>
            <a:pPr lvl="1" rtl="0"/>
            <a:r>
              <a:rPr lang="hu-HU"/>
              <a:t>Második szint</a:t>
            </a:r>
          </a:p>
          <a:p>
            <a:pPr lvl="2" rtl="0"/>
            <a:r>
              <a:rPr lang="hu-HU"/>
              <a:t>Harmadik szint</a:t>
            </a:r>
          </a:p>
          <a:p>
            <a:pPr lvl="3" rtl="0"/>
            <a:r>
              <a:rPr lang="hu-HU"/>
              <a:t>Negyedik szint</a:t>
            </a:r>
          </a:p>
          <a:p>
            <a:pPr lvl="4" rtl="0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C45F6E80-D825-48C2-9648-1D1B31372F92}" type="datetime1">
              <a:rPr lang="hu-HU" smtClean="0"/>
              <a:t>2020. 05. 01.</a:t>
            </a:fld>
            <a:endParaRPr lang="en-US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Kép helyőrzőj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8977A4C8-8FD0-44EA-A473-E0338D05B7ED}" type="datetime1">
              <a:rPr lang="hu-HU" smtClean="0"/>
              <a:t>2020. 05. 01.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Téglalap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Téglalap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u"/>
              <a:t>Mintacím stílusának szerkesztése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"/>
              <a:t>Mintaszöveg szerkesztése</a:t>
            </a:r>
          </a:p>
          <a:p>
            <a:pPr lvl="1" rtl="0"/>
            <a:r>
              <a:rPr lang="hu"/>
              <a:t>Második szint</a:t>
            </a:r>
          </a:p>
          <a:p>
            <a:pPr lvl="2" rtl="0"/>
            <a:r>
              <a:rPr lang="hu"/>
              <a:t>Harmadik szint</a:t>
            </a:r>
          </a:p>
          <a:p>
            <a:pPr lvl="3" rtl="0"/>
            <a:r>
              <a:rPr lang="hu"/>
              <a:t>Negyedik szint</a:t>
            </a:r>
          </a:p>
          <a:p>
            <a:pPr lvl="4" rtl="0"/>
            <a:r>
              <a:rPr lang="hu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150E88-5DA4-48FE-971C-3A8E0386704F}" type="datetime1">
              <a:rPr lang="hu-HU" smtClean="0"/>
              <a:t>2020. 05. 01.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30.png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2.svg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Egy embléma közelképe&#10;&#10;Automatikusan létrehozott leírá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Téglalap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Téglalap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hu-HU" sz="4400" dirty="0">
                <a:solidFill>
                  <a:schemeClr val="tx1"/>
                </a:solidFill>
              </a:rPr>
              <a:t>I. </a:t>
            </a:r>
            <a:r>
              <a:rPr lang="hu-HU" sz="4400" b="1" dirty="0">
                <a:solidFill>
                  <a:schemeClr val="tx1"/>
                </a:solidFill>
              </a:rPr>
              <a:t>Kamatszámítási módszerek</a:t>
            </a:r>
            <a:endParaRPr lang="hu" sz="4400" b="1" dirty="0">
              <a:solidFill>
                <a:schemeClr val="tx1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891195"/>
            <a:ext cx="4775075" cy="82770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hu-HU" dirty="0">
                <a:solidFill>
                  <a:schemeClr val="tx1"/>
                </a:solidFill>
              </a:rPr>
              <a:t>1. videós feladatmegoldás</a:t>
            </a:r>
          </a:p>
          <a:p>
            <a:pPr rtl="0">
              <a:spcAft>
                <a:spcPts val="600"/>
              </a:spcAft>
            </a:pPr>
            <a:r>
              <a:rPr lang="hu-HU" dirty="0">
                <a:solidFill>
                  <a:schemeClr val="tx1"/>
                </a:solidFill>
              </a:rPr>
              <a:t>Értékpapír-piacok</a:t>
            </a:r>
            <a:endParaRPr lang="hu" dirty="0">
              <a:solidFill>
                <a:schemeClr val="tx1"/>
              </a:solidFill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68F340D-DEAD-44DE-B1DE-8C2D68AC20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4465"/>
          <a:stretch/>
        </p:blipFill>
        <p:spPr>
          <a:xfrm>
            <a:off x="0" y="-87923"/>
            <a:ext cx="16961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927" y="1972267"/>
            <a:ext cx="9434146" cy="3364663"/>
          </a:xfrm>
        </p:spPr>
        <p:txBody>
          <a:bodyPr/>
          <a:lstStyle/>
          <a:p>
            <a:r>
              <a:rPr lang="hu-HU" sz="3400" dirty="0"/>
              <a:t>Egy </a:t>
            </a:r>
            <a:r>
              <a:rPr lang="hu-HU" sz="3400" b="1" dirty="0"/>
              <a:t>váltó</a:t>
            </a:r>
            <a:r>
              <a:rPr lang="hu-HU" sz="3400" dirty="0"/>
              <a:t> birtokosának 2010. </a:t>
            </a:r>
            <a:r>
              <a:rPr lang="hu-HU" sz="3400" b="1" dirty="0"/>
              <a:t>augusztus 28</a:t>
            </a:r>
            <a:r>
              <a:rPr lang="hu-HU" sz="3400" dirty="0"/>
              <a:t>-án pénzre van szüksége, ezért a váltót a számlavezető bankjánál </a:t>
            </a:r>
            <a:r>
              <a:rPr lang="hu-HU" sz="3400" b="1" dirty="0"/>
              <a:t>leszámítoltatja</a:t>
            </a:r>
            <a:r>
              <a:rPr lang="hu-HU" sz="3400" dirty="0"/>
              <a:t>. A váltó </a:t>
            </a:r>
            <a:r>
              <a:rPr lang="hu-HU" sz="3400" b="1" dirty="0"/>
              <a:t>lejárata</a:t>
            </a:r>
            <a:r>
              <a:rPr lang="hu-HU" sz="3400" dirty="0"/>
              <a:t> 2010. </a:t>
            </a:r>
            <a:r>
              <a:rPr lang="hu-HU" sz="3400" b="1" dirty="0"/>
              <a:t>november 28. </a:t>
            </a:r>
            <a:r>
              <a:rPr lang="hu-HU" sz="3400" dirty="0"/>
              <a:t>Az alkalmazott </a:t>
            </a:r>
            <a:r>
              <a:rPr lang="hu-HU" sz="3400" b="1" dirty="0"/>
              <a:t>diszkontláb</a:t>
            </a:r>
            <a:r>
              <a:rPr lang="hu-HU" sz="3400" dirty="0"/>
              <a:t> </a:t>
            </a:r>
            <a:r>
              <a:rPr lang="hu-HU" sz="3400" b="1" dirty="0"/>
              <a:t>évi 22%. Mekkora összegért </a:t>
            </a:r>
            <a:r>
              <a:rPr lang="hu-HU" sz="3400" dirty="0"/>
              <a:t>vásárolja meg a bank a váltót? (</a:t>
            </a:r>
            <a:r>
              <a:rPr lang="hu-HU" sz="3400" b="1" dirty="0" err="1"/>
              <a:t>NévÉ</a:t>
            </a:r>
            <a:r>
              <a:rPr lang="hu-HU" sz="3400" b="1" dirty="0"/>
              <a:t>=1 millió</a:t>
            </a:r>
            <a:r>
              <a:rPr lang="hu-HU" sz="3400" dirty="0"/>
              <a:t>)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5</a:t>
            </a:r>
            <a:r>
              <a:rPr lang="hu-HU" sz="2000" b="1" dirty="0" smtClean="0"/>
              <a:t>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309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2" y="386862"/>
            <a:ext cx="7236069" cy="172299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08.28.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  <a:sym typeface="Wingdings" panose="05000000000000000000" pitchFamily="2" charset="2"/>
              </a:rPr>
              <a:t>11.28.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500" dirty="0">
                <a:latin typeface="Century Gothic (Szövegtörzs)"/>
                <a:cs typeface="Times New Roman" panose="02020603050405020304" pitchFamily="18" charset="0"/>
                <a:sym typeface="Wingdings" panose="05000000000000000000" pitchFamily="2" charset="2"/>
              </a:rPr>
              <a:t>három hónap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d=22%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err="1">
                <a:latin typeface="Century Gothic (Szövegtörzs)"/>
                <a:cs typeface="Times New Roman" panose="02020603050405020304" pitchFamily="18" charset="0"/>
              </a:rPr>
              <a:t>NévÉ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=1 M </a:t>
            </a:r>
            <a:r>
              <a:rPr lang="hu-HU" sz="2800" dirty="0" err="1">
                <a:latin typeface="Century Gothic (Szövegtörzs)"/>
                <a:cs typeface="Times New Roman" panose="02020603050405020304" pitchFamily="18" charset="0"/>
              </a:rPr>
              <a:t>ft</a:t>
            </a: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B3EA6C6B-FE9C-4236-B037-46B235300FB6}"/>
              </a:ext>
            </a:extLst>
          </p:cNvPr>
          <p:cNvSpPr/>
          <p:nvPr/>
        </p:nvSpPr>
        <p:spPr>
          <a:xfrm>
            <a:off x="501162" y="418960"/>
            <a:ext cx="72360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dirty="0">
                <a:latin typeface="Century Gothic (Szövegtörzs)"/>
              </a:rPr>
              <a:t>Egy </a:t>
            </a:r>
            <a:r>
              <a:rPr lang="hu-HU" sz="2000" b="1" dirty="0">
                <a:latin typeface="Century Gothic (Szövegtörzs)"/>
              </a:rPr>
              <a:t>váltó</a:t>
            </a:r>
            <a:r>
              <a:rPr lang="hu-HU" sz="2000" dirty="0">
                <a:latin typeface="Century Gothic (Szövegtörzs)"/>
              </a:rPr>
              <a:t> birtokosának 2010. </a:t>
            </a:r>
            <a:r>
              <a:rPr lang="hu-HU" sz="2000" b="1" dirty="0">
                <a:latin typeface="Century Gothic (Szövegtörzs)"/>
              </a:rPr>
              <a:t>augusztus 28</a:t>
            </a:r>
            <a:r>
              <a:rPr lang="hu-HU" sz="2000" dirty="0">
                <a:latin typeface="Century Gothic (Szövegtörzs)"/>
              </a:rPr>
              <a:t>-án pénzre van szüksége, ezért a váltót a számlavezető bankjánál </a:t>
            </a:r>
            <a:r>
              <a:rPr lang="hu-HU" sz="2000" b="1" dirty="0">
                <a:latin typeface="Century Gothic (Szövegtörzs)"/>
              </a:rPr>
              <a:t>leszámítoltatja</a:t>
            </a:r>
            <a:r>
              <a:rPr lang="hu-HU" sz="2000" dirty="0">
                <a:latin typeface="Century Gothic (Szövegtörzs)"/>
              </a:rPr>
              <a:t>. A váltó </a:t>
            </a:r>
            <a:r>
              <a:rPr lang="hu-HU" sz="2000" b="1" dirty="0">
                <a:latin typeface="Century Gothic (Szövegtörzs)"/>
              </a:rPr>
              <a:t>lejárata</a:t>
            </a:r>
            <a:r>
              <a:rPr lang="hu-HU" sz="2000" dirty="0">
                <a:latin typeface="Century Gothic (Szövegtörzs)"/>
              </a:rPr>
              <a:t> 2010. </a:t>
            </a:r>
            <a:r>
              <a:rPr lang="hu-HU" sz="2000" b="1" dirty="0">
                <a:latin typeface="Century Gothic (Szövegtörzs)"/>
              </a:rPr>
              <a:t>november 28</a:t>
            </a:r>
            <a:r>
              <a:rPr lang="hu-HU" sz="2000" dirty="0">
                <a:latin typeface="Century Gothic (Szövegtörzs)"/>
              </a:rPr>
              <a:t>. Az alkalmazott </a:t>
            </a:r>
            <a:r>
              <a:rPr lang="hu-HU" sz="2000" b="1" dirty="0">
                <a:latin typeface="Century Gothic (Szövegtörzs)"/>
              </a:rPr>
              <a:t>diszkontláb</a:t>
            </a:r>
            <a:r>
              <a:rPr lang="hu-HU" sz="2000" dirty="0">
                <a:latin typeface="Century Gothic (Szövegtörzs)"/>
              </a:rPr>
              <a:t> </a:t>
            </a:r>
            <a:r>
              <a:rPr lang="hu-HU" sz="2000" b="1" dirty="0">
                <a:latin typeface="Century Gothic (Szövegtörzs)"/>
              </a:rPr>
              <a:t>évi 22%. Mekkora összegért </a:t>
            </a:r>
            <a:r>
              <a:rPr lang="hu-HU" sz="2000" dirty="0">
                <a:latin typeface="Century Gothic (Szövegtörzs)"/>
              </a:rPr>
              <a:t>vásárolja meg a bank a váltót? (</a:t>
            </a:r>
            <a:r>
              <a:rPr lang="hu-HU" sz="2000" b="1" dirty="0" err="1">
                <a:latin typeface="Century Gothic (Szövegtörzs)"/>
              </a:rPr>
              <a:t>NévÉ</a:t>
            </a:r>
            <a:r>
              <a:rPr lang="hu-HU" sz="2000" b="1" dirty="0">
                <a:latin typeface="Century Gothic (Szövegtörzs)"/>
              </a:rPr>
              <a:t>=1 millió</a:t>
            </a:r>
            <a:r>
              <a:rPr lang="hu-HU" sz="2000" dirty="0">
                <a:latin typeface="Century Gothic (Szövegtörzs)"/>
              </a:rPr>
              <a:t>)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C54A249-42BA-4B84-8D11-7ECF4E409E24}"/>
              </a:ext>
            </a:extLst>
          </p:cNvPr>
          <p:cNvSpPr/>
          <p:nvPr/>
        </p:nvSpPr>
        <p:spPr>
          <a:xfrm>
            <a:off x="2770419" y="2509087"/>
            <a:ext cx="23887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b="1" dirty="0">
                <a:latin typeface="Century Gothic (Szövegtörzs)"/>
              </a:rPr>
              <a:t>PV=C-C*d*t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églalap 11">
                <a:extLst>
                  <a:ext uri="{FF2B5EF4-FFF2-40B4-BE49-F238E27FC236}">
                    <a16:creationId xmlns:a16="http://schemas.microsoft.com/office/drawing/2014/main" id="{49E0C1B4-6691-4DEA-A236-B93CEF988834}"/>
                  </a:ext>
                </a:extLst>
              </p:cNvPr>
              <p:cNvSpPr/>
              <p:nvPr/>
            </p:nvSpPr>
            <p:spPr>
              <a:xfrm>
                <a:off x="906632" y="3403104"/>
                <a:ext cx="6116368" cy="1005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3000">
                          <a:latin typeface="Cambria Math" panose="02040503050406030204" pitchFamily="18" charset="0"/>
                        </a:rPr>
                        <m:t>1.000.000</m:t>
                      </m:r>
                      <m:r>
                        <a:rPr lang="hu-HU" sz="3000" i="0">
                          <a:latin typeface="Cambria Math" panose="02040503050406030204" pitchFamily="18" charset="0"/>
                        </a:rPr>
                        <m:t>−1.000.000∗0,22∗0,25=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𝟗𝟒𝟓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3000" b="1" i="1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3000" b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2" name="Téglalap 11">
                <a:extLst>
                  <a:ext uri="{FF2B5EF4-FFF2-40B4-BE49-F238E27FC236}">
                    <a16:creationId xmlns:a16="http://schemas.microsoft.com/office/drawing/2014/main" id="{49E0C1B4-6691-4DEA-A236-B93CEF9888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632" y="3403104"/>
                <a:ext cx="6116368" cy="10050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églalap 12">
            <a:extLst>
              <a:ext uri="{FF2B5EF4-FFF2-40B4-BE49-F238E27FC236}">
                <a16:creationId xmlns:a16="http://schemas.microsoft.com/office/drawing/2014/main" id="{EE65C596-4E98-4953-9781-39BC1714B4EB}"/>
              </a:ext>
            </a:extLst>
          </p:cNvPr>
          <p:cNvSpPr/>
          <p:nvPr/>
        </p:nvSpPr>
        <p:spPr>
          <a:xfrm>
            <a:off x="1200937" y="4748143"/>
            <a:ext cx="57398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dirty="0">
                <a:latin typeface="Century Gothic (Szövegtörzs)"/>
              </a:rPr>
              <a:t>A bank </a:t>
            </a:r>
            <a:r>
              <a:rPr lang="hu-HU" sz="3000" b="1" dirty="0">
                <a:latin typeface="Century Gothic (Szövegtörzs)"/>
              </a:rPr>
              <a:t>945 ezer forintért </a:t>
            </a:r>
            <a:r>
              <a:rPr lang="hu-HU" sz="3000" dirty="0">
                <a:latin typeface="Century Gothic (Szövegtörzs)"/>
              </a:rPr>
              <a:t>fogja megvásárolni a váltót.</a:t>
            </a:r>
          </a:p>
        </p:txBody>
      </p:sp>
    </p:spTree>
    <p:extLst>
      <p:ext uri="{BB962C8B-B14F-4D97-AF65-F5344CB8AC3E}">
        <p14:creationId xmlns:p14="http://schemas.microsoft.com/office/powerpoint/2010/main" val="245761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5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6374" y="1746668"/>
            <a:ext cx="8939252" cy="3364663"/>
          </a:xfrm>
        </p:spPr>
        <p:txBody>
          <a:bodyPr/>
          <a:lstStyle/>
          <a:p>
            <a:r>
              <a:rPr lang="hu-HU" sz="3800" dirty="0"/>
              <a:t>Egy </a:t>
            </a:r>
            <a:r>
              <a:rPr lang="hu-HU" sz="3800" b="1" dirty="0"/>
              <a:t>240 napos váltó diszkontlába évi 8%</a:t>
            </a:r>
            <a:r>
              <a:rPr lang="hu-HU" sz="3800" dirty="0"/>
              <a:t>. Ez hány százalék </a:t>
            </a:r>
            <a:r>
              <a:rPr lang="hu-HU" sz="3800" b="1" dirty="0"/>
              <a:t>éves névleges kamatlábnak </a:t>
            </a:r>
            <a:r>
              <a:rPr lang="hu-HU" sz="3800" dirty="0"/>
              <a:t>fel meg?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6</a:t>
            </a:r>
            <a:r>
              <a:rPr lang="hu-HU" sz="2000" b="1" dirty="0" smtClean="0"/>
              <a:t>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096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3" y="386862"/>
            <a:ext cx="7156938" cy="1617784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d=8%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k=?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1 év: 360 nap!</a:t>
            </a: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F2C3E475-50B7-4C31-B733-DA611514EC62}"/>
              </a:ext>
            </a:extLst>
          </p:cNvPr>
          <p:cNvSpPr/>
          <p:nvPr/>
        </p:nvSpPr>
        <p:spPr>
          <a:xfrm>
            <a:off x="1022839" y="625112"/>
            <a:ext cx="6096000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2500" dirty="0">
                <a:latin typeface="Century Gothic (Szövegtörzs)"/>
              </a:rPr>
              <a:t>Egy </a:t>
            </a:r>
            <a:r>
              <a:rPr lang="hu-HU" sz="2500" b="1" dirty="0">
                <a:latin typeface="Century Gothic (Szövegtörzs)"/>
              </a:rPr>
              <a:t>240 napos váltó diszkontlába évi 8%</a:t>
            </a:r>
            <a:r>
              <a:rPr lang="hu-HU" sz="2500" dirty="0">
                <a:latin typeface="Century Gothic (Szövegtörzs)"/>
              </a:rPr>
              <a:t>. Ez hány százalék </a:t>
            </a:r>
            <a:r>
              <a:rPr lang="hu-HU" sz="2500" b="1" dirty="0">
                <a:latin typeface="Century Gothic (Szövegtörzs)"/>
              </a:rPr>
              <a:t>éves névleges kamatlábnak</a:t>
            </a:r>
            <a:r>
              <a:rPr lang="hu-HU" sz="2500" dirty="0">
                <a:latin typeface="Century Gothic (Szövegtörzs)"/>
              </a:rPr>
              <a:t> fel meg?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C84F3607-BDEE-42A6-9ADF-44E5331B3712}"/>
              </a:ext>
            </a:extLst>
          </p:cNvPr>
          <p:cNvSpPr/>
          <p:nvPr/>
        </p:nvSpPr>
        <p:spPr>
          <a:xfrm>
            <a:off x="346390" y="2063463"/>
            <a:ext cx="744889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500" dirty="0">
                <a:latin typeface="Century Gothic (Szövegtörzs)"/>
              </a:rPr>
              <a:t>diszkontláb (visszafizetendő összegre) </a:t>
            </a:r>
            <a:r>
              <a:rPr lang="hu-HU" sz="2500" dirty="0">
                <a:latin typeface="Century Gothic (Szövegtörzs)"/>
                <a:sym typeface="Wingdings" panose="05000000000000000000" pitchFamily="2" charset="2"/>
              </a:rPr>
              <a:t></a:t>
            </a:r>
            <a:r>
              <a:rPr lang="hu-HU" sz="2500" dirty="0">
                <a:latin typeface="Century Gothic (Szövegtörzs)"/>
              </a:rPr>
              <a:t> kamatláb (folyósított összegre)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57F8E93F-6CA2-4EAB-8372-551D1CA35370}"/>
                  </a:ext>
                </a:extLst>
              </p:cNvPr>
              <p:cNvSpPr/>
              <p:nvPr/>
            </p:nvSpPr>
            <p:spPr>
              <a:xfrm>
                <a:off x="2492177" y="2942695"/>
                <a:ext cx="2389629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hu-HU" sz="2800" b="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hu-HU" sz="28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hu-HU" sz="28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hu-HU" sz="2800" b="1" i="1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hu-HU" sz="2800" b="0" i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hu-HU" sz="28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hu-HU" sz="28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57F8E93F-6CA2-4EAB-8372-551D1CA353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177" y="2942695"/>
                <a:ext cx="2389629" cy="9107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6BF9D8FA-A3DE-4D62-80DA-23B106714FCE}"/>
                  </a:ext>
                </a:extLst>
              </p:cNvPr>
              <p:cNvSpPr/>
              <p:nvPr/>
            </p:nvSpPr>
            <p:spPr>
              <a:xfrm>
                <a:off x="1022839" y="3941405"/>
                <a:ext cx="6398483" cy="12493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2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0">
                              <a:latin typeface="Cambria Math" panose="02040503050406030204" pitchFamily="18" charset="0"/>
                            </a:rPr>
                            <m:t>0,08</m:t>
                          </m:r>
                        </m:num>
                        <m:den>
                          <m:r>
                            <a:rPr lang="hu-HU" sz="2800" i="0">
                              <a:latin typeface="Cambria Math" panose="02040503050406030204" pitchFamily="18" charset="0"/>
                            </a:rPr>
                            <m:t>1−0,08∗</m:t>
                          </m:r>
                          <m:f>
                            <m:f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800" i="0">
                                  <a:latin typeface="Cambria Math" panose="02040503050406030204" pitchFamily="18" charset="0"/>
                                </a:rPr>
                                <m:t>240</m:t>
                              </m:r>
                            </m:num>
                            <m:den>
                              <m:r>
                                <a:rPr lang="hu-HU" sz="2800" i="0">
                                  <a:latin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den>
                      </m:f>
                      <m:r>
                        <a:rPr lang="hu-HU" sz="2800" i="0">
                          <a:latin typeface="Cambria Math" panose="02040503050406030204" pitchFamily="18" charset="0"/>
                        </a:rPr>
                        <m:t>=0,0845→</m:t>
                      </m:r>
                      <m:r>
                        <a:rPr lang="hu-HU" sz="2800" b="1" i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hu-HU" sz="28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800" b="1" i="0"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hu-HU" sz="2800" b="1" i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hu-HU" sz="2800" b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6BF9D8FA-A3DE-4D62-80DA-23B106714F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39" y="3941405"/>
                <a:ext cx="6398483" cy="12493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églalap 13">
            <a:extLst>
              <a:ext uri="{FF2B5EF4-FFF2-40B4-BE49-F238E27FC236}">
                <a16:creationId xmlns:a16="http://schemas.microsoft.com/office/drawing/2014/main" id="{23CFFE1B-66E3-475B-94E9-C23CFFC1D415}"/>
              </a:ext>
            </a:extLst>
          </p:cNvPr>
          <p:cNvSpPr/>
          <p:nvPr/>
        </p:nvSpPr>
        <p:spPr>
          <a:xfrm>
            <a:off x="613998" y="5517031"/>
            <a:ext cx="6931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dirty="0">
                <a:latin typeface="Century Gothic (Szövegtörzs)"/>
              </a:rPr>
              <a:t>A 240 napos váltó éves névleges kamatlába </a:t>
            </a:r>
            <a:r>
              <a:rPr lang="hu-HU" sz="2800" b="1" dirty="0">
                <a:latin typeface="Century Gothic (Szövegtörzs)"/>
              </a:rPr>
              <a:t>8,45%</a:t>
            </a:r>
            <a:r>
              <a:rPr lang="hu-HU" sz="2800" dirty="0">
                <a:latin typeface="Century Gothic (Szövegtörzs)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354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3" grpId="0"/>
      <p:bldP spid="4" grpId="0"/>
      <p:bldP spid="9" grpId="0"/>
      <p:bldP spid="10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2" y="2007436"/>
            <a:ext cx="8939252" cy="3364663"/>
          </a:xfrm>
        </p:spPr>
        <p:txBody>
          <a:bodyPr/>
          <a:lstStyle/>
          <a:p>
            <a:r>
              <a:rPr lang="hu-HU" sz="3800" dirty="0"/>
              <a:t>Egy </a:t>
            </a:r>
            <a:r>
              <a:rPr lang="hu-HU" sz="3800" b="1" dirty="0"/>
              <a:t>három hónapos váltó </a:t>
            </a:r>
            <a:r>
              <a:rPr lang="hu-HU" sz="3800" dirty="0"/>
              <a:t>diszkontálásához használt </a:t>
            </a:r>
            <a:r>
              <a:rPr lang="hu-HU" sz="3800" b="1" dirty="0"/>
              <a:t>diszkontláb évi 24%. </a:t>
            </a:r>
            <a:r>
              <a:rPr lang="hu-HU" sz="3800" dirty="0"/>
              <a:t>Hány százalék </a:t>
            </a:r>
            <a:r>
              <a:rPr lang="hu-HU" sz="3800" b="1" dirty="0"/>
              <a:t>éves névleges kamatlábnak </a:t>
            </a:r>
            <a:r>
              <a:rPr lang="hu-HU" sz="3800" dirty="0"/>
              <a:t>felel ez meg?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7</a:t>
            </a:r>
            <a:r>
              <a:rPr lang="hu-HU" sz="2000" b="1" dirty="0" smtClean="0"/>
              <a:t>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9150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3" y="386862"/>
            <a:ext cx="7156938" cy="1617784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d=24% 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  <a:sym typeface="Wingdings" panose="05000000000000000000" pitchFamily="2" charset="2"/>
              </a:rPr>
              <a:t> ÉVES!</a:t>
            </a: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váltó: 3 hónap!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t=3/12=1/4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k=?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57F8E93F-6CA2-4EAB-8372-551D1CA35370}"/>
                  </a:ext>
                </a:extLst>
              </p:cNvPr>
              <p:cNvSpPr/>
              <p:nvPr/>
            </p:nvSpPr>
            <p:spPr>
              <a:xfrm>
                <a:off x="2668024" y="2426502"/>
                <a:ext cx="2548518" cy="969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0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hu-HU" sz="3000" b="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hu-HU" sz="30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0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hu-HU" sz="3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hu-HU" sz="3000" b="1" i="1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hu-HU" sz="3000" b="0" i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hu-HU" sz="30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hu-HU" sz="3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57F8E93F-6CA2-4EAB-8372-551D1CA353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024" y="2426502"/>
                <a:ext cx="2548518" cy="9692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6BF9D8FA-A3DE-4D62-80DA-23B106714FCE}"/>
                  </a:ext>
                </a:extLst>
              </p:cNvPr>
              <p:cNvSpPr/>
              <p:nvPr/>
            </p:nvSpPr>
            <p:spPr>
              <a:xfrm>
                <a:off x="577623" y="3852943"/>
                <a:ext cx="7353039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2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hu-HU" sz="2800" i="0">
                              <a:latin typeface="Cambria Math" panose="02040503050406030204" pitchFamily="18" charset="0"/>
                            </a:rPr>
                            <m:t>1−0,</m:t>
                          </m:r>
                          <m: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24</m:t>
                          </m:r>
                          <m:r>
                            <a:rPr lang="hu-HU" sz="2800" i="0"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den>
                      </m:f>
                      <m:r>
                        <a:rPr lang="hu-HU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0,24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0,94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i="0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</a:rPr>
                        <m:t>2553</m:t>
                      </m:r>
                      <m:r>
                        <a:rPr lang="hu-HU" sz="28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hu-HU" sz="2800" b="1" i="0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hu-HU" sz="2800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800" b="1" i="0" smtClean="0">
                          <a:latin typeface="Cambria Math" panose="02040503050406030204" pitchFamily="18" charset="0"/>
                        </a:rPr>
                        <m:t>𝟓𝟑</m:t>
                      </m:r>
                      <m:r>
                        <a:rPr lang="hu-HU" sz="2800" b="1" i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hu-HU" sz="2800" b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6BF9D8FA-A3DE-4D62-80DA-23B106714F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23" y="3852943"/>
                <a:ext cx="7353039" cy="1246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>
            <a:extLst>
              <a:ext uri="{FF2B5EF4-FFF2-40B4-BE49-F238E27FC236}">
                <a16:creationId xmlns:a16="http://schemas.microsoft.com/office/drawing/2014/main" id="{14274280-A4C9-4CF4-A30E-72FD02ABD196}"/>
              </a:ext>
            </a:extLst>
          </p:cNvPr>
          <p:cNvSpPr/>
          <p:nvPr/>
        </p:nvSpPr>
        <p:spPr>
          <a:xfrm>
            <a:off x="727562" y="595589"/>
            <a:ext cx="6686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>
                <a:latin typeface="Century Gothic (Szövegtörzs)"/>
              </a:rPr>
              <a:t>Egy </a:t>
            </a:r>
            <a:r>
              <a:rPr lang="hu-HU" sz="2400" b="1" dirty="0">
                <a:latin typeface="Century Gothic (Szövegtörzs)"/>
              </a:rPr>
              <a:t>három hónapos váltó </a:t>
            </a:r>
            <a:r>
              <a:rPr lang="hu-HU" sz="2400" dirty="0">
                <a:latin typeface="Century Gothic (Szövegtörzs)"/>
              </a:rPr>
              <a:t>diszkontálásához használt </a:t>
            </a:r>
            <a:r>
              <a:rPr lang="hu-HU" sz="2400" b="1" dirty="0">
                <a:latin typeface="Century Gothic (Szövegtörzs)"/>
              </a:rPr>
              <a:t>diszkontláb évi 24%. </a:t>
            </a:r>
            <a:r>
              <a:rPr lang="hu-HU" sz="2400" dirty="0">
                <a:latin typeface="Century Gothic (Szövegtörzs)"/>
              </a:rPr>
              <a:t>Hány százalék </a:t>
            </a:r>
            <a:r>
              <a:rPr lang="hu-HU" sz="2400" b="1" dirty="0">
                <a:latin typeface="Century Gothic (Szövegtörzs)"/>
              </a:rPr>
              <a:t>éves névleges kamatlábnak </a:t>
            </a:r>
            <a:r>
              <a:rPr lang="hu-HU" sz="2400" dirty="0">
                <a:latin typeface="Century Gothic (Szövegtörzs)"/>
              </a:rPr>
              <a:t>felel ez meg?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1E40C27E-6A65-49F6-B33F-DA7FDC91ADEA}"/>
              </a:ext>
            </a:extLst>
          </p:cNvPr>
          <p:cNvSpPr/>
          <p:nvPr/>
        </p:nvSpPr>
        <p:spPr>
          <a:xfrm>
            <a:off x="613998" y="5517031"/>
            <a:ext cx="6931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dirty="0">
                <a:latin typeface="Century Gothic (Szövegtörzs)"/>
              </a:rPr>
              <a:t>A 3 hónapos váltó éves névleges kamatlába </a:t>
            </a:r>
            <a:r>
              <a:rPr lang="hu-HU" sz="2800" b="1" dirty="0">
                <a:latin typeface="Century Gothic (Szövegtörzs)"/>
              </a:rPr>
              <a:t>25,53%</a:t>
            </a:r>
            <a:r>
              <a:rPr lang="hu-HU" sz="2800" dirty="0">
                <a:latin typeface="Century Gothic (Szövegtörzs)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72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9" grpId="0"/>
      <p:bldP spid="10" grpId="0"/>
      <p:bldP spid="5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2" y="2007436"/>
            <a:ext cx="8939252" cy="3364663"/>
          </a:xfrm>
        </p:spPr>
        <p:txBody>
          <a:bodyPr/>
          <a:lstStyle/>
          <a:p>
            <a:r>
              <a:rPr lang="hu-HU" sz="3800" dirty="0"/>
              <a:t>Írja fel a </a:t>
            </a:r>
            <a:r>
              <a:rPr lang="hu-HU" sz="3800" b="1" dirty="0"/>
              <a:t>reál</a:t>
            </a:r>
            <a:r>
              <a:rPr lang="hu-HU" sz="3800" dirty="0"/>
              <a:t> kamatláb és a </a:t>
            </a:r>
            <a:r>
              <a:rPr lang="hu-HU" sz="3800" b="1" dirty="0"/>
              <a:t>nominális</a:t>
            </a:r>
            <a:r>
              <a:rPr lang="hu-HU" sz="3800" dirty="0"/>
              <a:t> kamatláb közötti kapcsolatot leíró </a:t>
            </a:r>
            <a:r>
              <a:rPr lang="hu-HU" sz="3800" b="1" dirty="0"/>
              <a:t>képletet</a:t>
            </a:r>
            <a:r>
              <a:rPr lang="hu-HU" sz="3800" dirty="0"/>
              <a:t>! Mennyi </a:t>
            </a:r>
            <a:r>
              <a:rPr lang="hu-HU" sz="3800" b="1" dirty="0"/>
              <a:t>közelítőleg</a:t>
            </a:r>
            <a:r>
              <a:rPr lang="hu-HU" sz="3800" dirty="0"/>
              <a:t>, és mennyi </a:t>
            </a:r>
            <a:r>
              <a:rPr lang="hu-HU" sz="3800" b="1" dirty="0"/>
              <a:t>pontosan</a:t>
            </a:r>
            <a:r>
              <a:rPr lang="hu-HU" sz="3800" dirty="0"/>
              <a:t> a </a:t>
            </a:r>
            <a:r>
              <a:rPr lang="hu-HU" sz="3800" b="1" dirty="0"/>
              <a:t>reál kamatláb</a:t>
            </a:r>
            <a:r>
              <a:rPr lang="hu-HU" sz="3800" dirty="0"/>
              <a:t>, ha a </a:t>
            </a:r>
            <a:r>
              <a:rPr lang="hu-HU" sz="3800" b="1" dirty="0"/>
              <a:t>nominális kamatláb 20% </a:t>
            </a:r>
            <a:r>
              <a:rPr lang="hu-HU" sz="3800" dirty="0"/>
              <a:t>és az </a:t>
            </a:r>
            <a:r>
              <a:rPr lang="hu-HU" sz="3800" b="1" dirty="0"/>
              <a:t>infláció 12%?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8</a:t>
            </a:r>
            <a:r>
              <a:rPr lang="hu-HU" sz="2000" b="1" dirty="0" smtClean="0"/>
              <a:t>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59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Címsorok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2" y="386862"/>
            <a:ext cx="7236069" cy="172299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Címsorok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Címsorok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Címsorok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r</a:t>
            </a:r>
            <a:r>
              <a:rPr lang="hu-HU" sz="2800" baseline="-25000" dirty="0">
                <a:latin typeface="Century Gothic (Címsorok)"/>
                <a:cs typeface="Times New Roman" panose="02020603050405020304" pitchFamily="18" charset="0"/>
              </a:rPr>
              <a:t>nom</a:t>
            </a:r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=20%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i=12%</a:t>
            </a:r>
          </a:p>
          <a:p>
            <a:endParaRPr lang="hu-HU" dirty="0">
              <a:latin typeface="Century Gothic (Címsorok)"/>
              <a:cs typeface="Times New Roman" panose="02020603050405020304" pitchFamily="18" charset="0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B53062E-A5E2-401B-B07D-5A5FCAE52C43}"/>
              </a:ext>
            </a:extLst>
          </p:cNvPr>
          <p:cNvSpPr/>
          <p:nvPr/>
        </p:nvSpPr>
        <p:spPr>
          <a:xfrm>
            <a:off x="406562" y="525085"/>
            <a:ext cx="742223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200" dirty="0">
                <a:latin typeface="Century Gothic (Címsorok)"/>
              </a:rPr>
              <a:t>Írja fel a </a:t>
            </a:r>
            <a:r>
              <a:rPr lang="hu-HU" sz="2200" b="1" dirty="0">
                <a:latin typeface="Century Gothic (Címsorok)"/>
              </a:rPr>
              <a:t>reál</a:t>
            </a:r>
            <a:r>
              <a:rPr lang="hu-HU" sz="2200" dirty="0">
                <a:latin typeface="Century Gothic (Címsorok)"/>
              </a:rPr>
              <a:t> kamatláb és a </a:t>
            </a:r>
            <a:r>
              <a:rPr lang="hu-HU" sz="2200" b="1" dirty="0">
                <a:latin typeface="Century Gothic (Címsorok)"/>
              </a:rPr>
              <a:t>nominális</a:t>
            </a:r>
            <a:r>
              <a:rPr lang="hu-HU" sz="2200" dirty="0">
                <a:latin typeface="Century Gothic (Címsorok)"/>
              </a:rPr>
              <a:t> kamatláb közötti kapcsolatot leíró </a:t>
            </a:r>
            <a:r>
              <a:rPr lang="hu-HU" sz="2200" b="1" dirty="0">
                <a:latin typeface="Century Gothic (Címsorok)"/>
              </a:rPr>
              <a:t>képletet</a:t>
            </a:r>
            <a:r>
              <a:rPr lang="hu-HU" sz="2200" dirty="0">
                <a:latin typeface="Century Gothic (Címsorok)"/>
              </a:rPr>
              <a:t>! Mennyi </a:t>
            </a:r>
            <a:r>
              <a:rPr lang="hu-HU" sz="2200" b="1" dirty="0">
                <a:latin typeface="Century Gothic (Címsorok)"/>
              </a:rPr>
              <a:t>közelítőleg</a:t>
            </a:r>
            <a:r>
              <a:rPr lang="hu-HU" sz="2200" dirty="0">
                <a:latin typeface="Century Gothic (Címsorok)"/>
              </a:rPr>
              <a:t>, és mennyi </a:t>
            </a:r>
            <a:r>
              <a:rPr lang="hu-HU" sz="2200" b="1" dirty="0">
                <a:latin typeface="Century Gothic (Címsorok)"/>
              </a:rPr>
              <a:t>pontosan</a:t>
            </a:r>
            <a:r>
              <a:rPr lang="hu-HU" sz="2200" dirty="0">
                <a:latin typeface="Century Gothic (Címsorok)"/>
              </a:rPr>
              <a:t> a </a:t>
            </a:r>
            <a:r>
              <a:rPr lang="hu-HU" sz="2200" b="1" dirty="0">
                <a:latin typeface="Century Gothic (Címsorok)"/>
              </a:rPr>
              <a:t>reál kamatláb</a:t>
            </a:r>
            <a:r>
              <a:rPr lang="hu-HU" sz="2200" dirty="0">
                <a:latin typeface="Century Gothic (Címsorok)"/>
              </a:rPr>
              <a:t>, ha a </a:t>
            </a:r>
            <a:r>
              <a:rPr lang="hu-HU" sz="2200" b="1" dirty="0">
                <a:latin typeface="Century Gothic (Címsorok)"/>
              </a:rPr>
              <a:t>nominális kamatláb 20% </a:t>
            </a:r>
            <a:r>
              <a:rPr lang="hu-HU" sz="2200" dirty="0">
                <a:latin typeface="Century Gothic (Címsorok)"/>
              </a:rPr>
              <a:t>és az </a:t>
            </a:r>
            <a:r>
              <a:rPr lang="hu-HU" sz="2200" b="1" dirty="0">
                <a:latin typeface="Century Gothic (Címsorok)"/>
              </a:rPr>
              <a:t>infláció 12%?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67FC4D00-6BAE-4979-814B-F2D902EFE490}"/>
              </a:ext>
            </a:extLst>
          </p:cNvPr>
          <p:cNvSpPr/>
          <p:nvPr/>
        </p:nvSpPr>
        <p:spPr>
          <a:xfrm>
            <a:off x="406562" y="3577651"/>
            <a:ext cx="6972743" cy="548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9160" indent="449580">
              <a:lnSpc>
                <a:spcPct val="107000"/>
              </a:lnSpc>
              <a:spcAft>
                <a:spcPts val="800"/>
              </a:spcAft>
            </a:pPr>
            <a:r>
              <a:rPr lang="hu-HU" sz="30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(1+r</a:t>
            </a:r>
            <a:r>
              <a:rPr lang="hu-HU" sz="3000" b="1" baseline="-250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reál</a:t>
            </a:r>
            <a:r>
              <a:rPr lang="hu-HU" sz="30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)*(1+inflácó)=1+r</a:t>
            </a:r>
            <a:r>
              <a:rPr lang="hu-HU" sz="3000" b="1" baseline="-250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nominális</a:t>
            </a:r>
            <a:endParaRPr lang="hu-HU" sz="3000" b="1" dirty="0">
              <a:effectLst/>
              <a:latin typeface="Century Gothic (Címsorok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4F2D82A9-FF7E-4579-926F-ACE2C5456963}"/>
              </a:ext>
            </a:extLst>
          </p:cNvPr>
          <p:cNvSpPr/>
          <p:nvPr/>
        </p:nvSpPr>
        <p:spPr>
          <a:xfrm>
            <a:off x="-84137" y="2569801"/>
            <a:ext cx="7522572" cy="547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9160" indent="449580">
              <a:lnSpc>
                <a:spcPct val="107000"/>
              </a:lnSpc>
              <a:spcAft>
                <a:spcPts val="800"/>
              </a:spcAft>
            </a:pPr>
            <a:r>
              <a:rPr lang="hu-HU" sz="3000" dirty="0" err="1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hu-HU" sz="3000" baseline="-25000" dirty="0" err="1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reál</a:t>
            </a:r>
            <a:r>
              <a:rPr lang="hu-HU" sz="3000" dirty="0" err="1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≈r</a:t>
            </a:r>
            <a:r>
              <a:rPr lang="hu-HU" sz="3000" baseline="-25000" dirty="0" err="1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nominál</a:t>
            </a:r>
            <a:r>
              <a:rPr lang="hu-HU" sz="3000" dirty="0" err="1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-infláció</a:t>
            </a:r>
            <a:r>
              <a:rPr lang="hu-HU" sz="30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=20%-12%=</a:t>
            </a:r>
            <a:r>
              <a:rPr lang="hu-HU" sz="30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8%</a:t>
            </a:r>
            <a:endParaRPr lang="hu-HU" sz="3000" dirty="0">
              <a:effectLst/>
              <a:latin typeface="Century Gothic (Címsorok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églalap 14">
                <a:extLst>
                  <a:ext uri="{FF2B5EF4-FFF2-40B4-BE49-F238E27FC236}">
                    <a16:creationId xmlns:a16="http://schemas.microsoft.com/office/drawing/2014/main" id="{F5B1AEDC-A463-43F3-9A50-FF074D0AD84D}"/>
                  </a:ext>
                </a:extLst>
              </p:cNvPr>
              <p:cNvSpPr/>
              <p:nvPr/>
            </p:nvSpPr>
            <p:spPr>
              <a:xfrm>
                <a:off x="24250" y="4935034"/>
                <a:ext cx="8093178" cy="10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9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9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hu-HU" sz="2900" i="1">
                              <a:latin typeface="Cambria Math" panose="02040503050406030204" pitchFamily="18" charset="0"/>
                            </a:rPr>
                            <m:t>𝑟𝑒</m:t>
                          </m:r>
                          <m:r>
                            <a:rPr lang="hu-HU" sz="29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hu-HU" sz="29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hu-HU" sz="29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29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9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hu-HU" sz="29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9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hu-HU" sz="2900" i="1">
                                      <a:latin typeface="Cambria Math" panose="02040503050406030204" pitchFamily="18" charset="0"/>
                                    </a:rPr>
                                    <m:t>𝑛𝑜𝑚𝑖𝑛</m:t>
                                  </m:r>
                                  <m:r>
                                    <a:rPr lang="hu-HU" sz="2900" i="0">
                                      <a:latin typeface="Cambria Math" panose="02040503050406030204" pitchFamily="18" charset="0"/>
                                    </a:rPr>
                                    <m:t>á</m:t>
                                  </m:r>
                                  <m:r>
                                    <a:rPr lang="hu-HU" sz="2900" i="1">
                                      <a:latin typeface="Cambria Math" panose="02040503050406030204" pitchFamily="18" charset="0"/>
                                    </a:rPr>
                                    <m:t>𝑙𝑖𝑠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hu-HU" sz="29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9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hu-HU" sz="2900" i="1">
                                  <a:latin typeface="Cambria Math" panose="02040503050406030204" pitchFamily="18" charset="0"/>
                                </a:rPr>
                                <m:t>𝑖𝑛𝑓𝑙</m:t>
                              </m:r>
                              <m:r>
                                <a:rPr lang="hu-HU" sz="2900" i="0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hu-HU" sz="2900" i="1">
                                  <a:latin typeface="Cambria Math" panose="02040503050406030204" pitchFamily="18" charset="0"/>
                                </a:rPr>
                                <m:t>𝑐𝑖</m:t>
                              </m:r>
                              <m:r>
                                <a:rPr lang="hu-HU" sz="2900" i="0">
                                  <a:latin typeface="Cambria Math" panose="02040503050406030204" pitchFamily="18" charset="0"/>
                                </a:rPr>
                                <m:t>ó</m:t>
                              </m:r>
                            </m:e>
                          </m:d>
                        </m:den>
                      </m:f>
                      <m:r>
                        <a:rPr lang="hu-HU" sz="2900" i="0">
                          <a:latin typeface="Cambria Math" panose="02040503050406030204" pitchFamily="18" charset="0"/>
                        </a:rPr>
                        <m:t>−1=</m:t>
                      </m:r>
                      <m:f>
                        <m:fPr>
                          <m:ctrlPr>
                            <a:rPr lang="hu-HU" sz="2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900" i="0">
                              <a:latin typeface="Cambria Math" panose="02040503050406030204" pitchFamily="18" charset="0"/>
                            </a:rPr>
                            <m:t>1,2</m:t>
                          </m:r>
                        </m:num>
                        <m:den>
                          <m:r>
                            <a:rPr lang="hu-HU" sz="2900" i="0">
                              <a:latin typeface="Cambria Math" panose="02040503050406030204" pitchFamily="18" charset="0"/>
                            </a:rPr>
                            <m:t>1,12</m:t>
                          </m:r>
                        </m:den>
                      </m:f>
                      <m:r>
                        <a:rPr lang="hu-HU" sz="2900" i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hu-HU" sz="2900" b="1" i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hu-HU" sz="29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900" b="1" i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hu-HU" sz="2900" b="1" i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hu-HU" sz="2900" b="1" dirty="0">
                  <a:latin typeface="Century Gothic (Címsorok)"/>
                </a:endParaRPr>
              </a:p>
            </p:txBody>
          </p:sp>
        </mc:Choice>
        <mc:Fallback xmlns="">
          <p:sp>
            <p:nvSpPr>
              <p:cNvPr id="15" name="Téglalap 14">
                <a:extLst>
                  <a:ext uri="{FF2B5EF4-FFF2-40B4-BE49-F238E27FC236}">
                    <a16:creationId xmlns:a16="http://schemas.microsoft.com/office/drawing/2014/main" id="{F5B1AEDC-A463-43F3-9A50-FF074D0AD8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0" y="4935034"/>
                <a:ext cx="8093178" cy="10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Nyíl: lefelé mutató 15">
            <a:extLst>
              <a:ext uri="{FF2B5EF4-FFF2-40B4-BE49-F238E27FC236}">
                <a16:creationId xmlns:a16="http://schemas.microsoft.com/office/drawing/2014/main" id="{BAD8347A-112B-4F33-84D5-507EC1584D70}"/>
              </a:ext>
            </a:extLst>
          </p:cNvPr>
          <p:cNvSpPr/>
          <p:nvPr/>
        </p:nvSpPr>
        <p:spPr>
          <a:xfrm>
            <a:off x="4031682" y="4200278"/>
            <a:ext cx="253051" cy="548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609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5" grpId="0"/>
      <p:bldP spid="13" grpId="0"/>
      <p:bldP spid="14" grpId="0"/>
      <p:bldP spid="15" grpId="0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2007436"/>
            <a:ext cx="9082454" cy="3364663"/>
          </a:xfrm>
        </p:spPr>
        <p:txBody>
          <a:bodyPr/>
          <a:lstStyle/>
          <a:p>
            <a:r>
              <a:rPr lang="hu-HU" sz="3700" b="1" dirty="0"/>
              <a:t>100 Ft hitelt </a:t>
            </a:r>
            <a:r>
              <a:rPr lang="hu-HU" sz="3700" dirty="0"/>
              <a:t>szeretnék felvenni </a:t>
            </a:r>
            <a:r>
              <a:rPr lang="hu-HU" sz="3700" b="1" dirty="0"/>
              <a:t>egy évre</a:t>
            </a:r>
            <a:r>
              <a:rPr lang="hu-HU" sz="3700" dirty="0"/>
              <a:t>. A hitel </a:t>
            </a:r>
            <a:r>
              <a:rPr lang="hu-HU" sz="3700" b="1" dirty="0"/>
              <a:t>kamatlába 10%</a:t>
            </a:r>
            <a:r>
              <a:rPr lang="hu-HU" sz="3700" dirty="0"/>
              <a:t>, a </a:t>
            </a:r>
            <a:r>
              <a:rPr lang="hu-HU" sz="3700" b="1" dirty="0"/>
              <a:t>kezelési költség 2% </a:t>
            </a:r>
            <a:r>
              <a:rPr lang="hu-HU" sz="3700" dirty="0"/>
              <a:t>egy évre, valamint nem teljesítés esetén </a:t>
            </a:r>
            <a:r>
              <a:rPr lang="hu-HU" sz="3700" b="1" dirty="0"/>
              <a:t>6%</a:t>
            </a:r>
            <a:r>
              <a:rPr lang="hu-HU" sz="3700" dirty="0"/>
              <a:t>-os </a:t>
            </a:r>
            <a:r>
              <a:rPr lang="hu-HU" sz="3700" b="1" dirty="0"/>
              <a:t>késedelmi kamatot </a:t>
            </a:r>
            <a:r>
              <a:rPr lang="hu-HU" sz="3700" dirty="0"/>
              <a:t>számítanak fel. Mekkora a </a:t>
            </a:r>
            <a:r>
              <a:rPr lang="hu-HU" sz="3700" b="1" dirty="0"/>
              <a:t>THM </a:t>
            </a:r>
            <a:r>
              <a:rPr lang="hu-HU" sz="3700" dirty="0"/>
              <a:t>és a </a:t>
            </a:r>
            <a:r>
              <a:rPr lang="hu-HU" sz="3700" b="1" dirty="0"/>
              <a:t>visszafizetendő összeg</a:t>
            </a:r>
            <a:r>
              <a:rPr lang="hu-HU" sz="3700" dirty="0"/>
              <a:t>? 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9</a:t>
            </a:r>
            <a:r>
              <a:rPr lang="hu-HU" sz="2000" b="1" dirty="0" smtClean="0"/>
              <a:t>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797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175847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2" y="386862"/>
            <a:ext cx="7236069" cy="172299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C=100 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r=10%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kezelési költéség=2%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késedelmi kamat=6%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THM=?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visszafizetendő összeg=?</a:t>
            </a:r>
          </a:p>
          <a:p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F11E62C4-87F5-47AD-B9E5-04CDD180E9F1}"/>
              </a:ext>
            </a:extLst>
          </p:cNvPr>
          <p:cNvSpPr/>
          <p:nvPr/>
        </p:nvSpPr>
        <p:spPr>
          <a:xfrm>
            <a:off x="477654" y="386862"/>
            <a:ext cx="718636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200" b="1" dirty="0">
                <a:latin typeface="Century Gothic (Szövegtörzs)"/>
              </a:rPr>
              <a:t>100 Ft hitelt </a:t>
            </a:r>
            <a:r>
              <a:rPr lang="hu-HU" sz="2200" dirty="0">
                <a:latin typeface="Century Gothic (Szövegtörzs)"/>
              </a:rPr>
              <a:t>szeretnék felvenni </a:t>
            </a:r>
            <a:r>
              <a:rPr lang="hu-HU" sz="2200" b="1" dirty="0">
                <a:latin typeface="Century Gothic (Szövegtörzs)"/>
              </a:rPr>
              <a:t>egy évre</a:t>
            </a:r>
            <a:r>
              <a:rPr lang="hu-HU" sz="2200" dirty="0">
                <a:latin typeface="Century Gothic (Szövegtörzs)"/>
              </a:rPr>
              <a:t>. A hitel </a:t>
            </a:r>
            <a:r>
              <a:rPr lang="hu-HU" sz="2200" b="1" dirty="0">
                <a:latin typeface="Century Gothic (Szövegtörzs)"/>
              </a:rPr>
              <a:t>kamatlába 10%</a:t>
            </a:r>
            <a:r>
              <a:rPr lang="hu-HU" sz="2200" dirty="0">
                <a:latin typeface="Century Gothic (Szövegtörzs)"/>
              </a:rPr>
              <a:t>, a </a:t>
            </a:r>
            <a:r>
              <a:rPr lang="hu-HU" sz="2200" b="1" dirty="0">
                <a:latin typeface="Century Gothic (Szövegtörzs)"/>
              </a:rPr>
              <a:t>kezelési költség 2% </a:t>
            </a:r>
            <a:r>
              <a:rPr lang="hu-HU" sz="2200" dirty="0">
                <a:latin typeface="Century Gothic (Szövegtörzs)"/>
              </a:rPr>
              <a:t>egy évre, valamint nem teljesítés esetén </a:t>
            </a:r>
            <a:r>
              <a:rPr lang="hu-HU" sz="2200" b="1" dirty="0">
                <a:latin typeface="Century Gothic (Szövegtörzs)"/>
              </a:rPr>
              <a:t>6%</a:t>
            </a:r>
            <a:r>
              <a:rPr lang="hu-HU" sz="2200" dirty="0">
                <a:latin typeface="Century Gothic (Szövegtörzs)"/>
              </a:rPr>
              <a:t>-os </a:t>
            </a:r>
            <a:r>
              <a:rPr lang="hu-HU" sz="2200" b="1" dirty="0">
                <a:latin typeface="Century Gothic (Szövegtörzs)"/>
              </a:rPr>
              <a:t>késedelmi kamatot</a:t>
            </a:r>
            <a:r>
              <a:rPr lang="hu-HU" sz="2200" dirty="0">
                <a:latin typeface="Century Gothic (Szövegtörzs)"/>
              </a:rPr>
              <a:t> számítanak fel. Mekkora a </a:t>
            </a:r>
            <a:r>
              <a:rPr lang="hu-HU" sz="2200" b="1" dirty="0">
                <a:latin typeface="Century Gothic (Szövegtörzs)"/>
              </a:rPr>
              <a:t>THM</a:t>
            </a:r>
            <a:r>
              <a:rPr lang="hu-HU" sz="2200" dirty="0">
                <a:latin typeface="Century Gothic (Szövegtörzs)"/>
              </a:rPr>
              <a:t> és a </a:t>
            </a:r>
            <a:r>
              <a:rPr lang="hu-HU" sz="2200" b="1" dirty="0">
                <a:latin typeface="Century Gothic (Szövegtörzs)"/>
              </a:rPr>
              <a:t>visszafizetendő összeg</a:t>
            </a:r>
            <a:r>
              <a:rPr lang="hu-HU" sz="2200" dirty="0">
                <a:latin typeface="Century Gothic (Szövegtörzs)"/>
              </a:rPr>
              <a:t>? 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8D192F9-3EF7-47FE-BF75-75BF21D7980B}"/>
              </a:ext>
            </a:extLst>
          </p:cNvPr>
          <p:cNvSpPr/>
          <p:nvPr/>
        </p:nvSpPr>
        <p:spPr>
          <a:xfrm>
            <a:off x="3014395" y="2401650"/>
            <a:ext cx="20425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>
                <a:latin typeface="Century Gothic (Szövegtörzs)"/>
                <a:ea typeface="Calibri" panose="020F0502020204030204" pitchFamily="34" charset="0"/>
              </a:rPr>
              <a:t>THM: </a:t>
            </a:r>
            <a:r>
              <a:rPr lang="hu-HU" sz="3000" b="1" dirty="0">
                <a:latin typeface="Century Gothic (Szövegtörzs)"/>
                <a:ea typeface="Calibri" panose="020F0502020204030204" pitchFamily="34" charset="0"/>
              </a:rPr>
              <a:t>12%</a:t>
            </a:r>
            <a:r>
              <a:rPr lang="hu-HU" sz="3000" dirty="0">
                <a:latin typeface="Century Gothic (Szövegtörzs)"/>
                <a:ea typeface="Calibri" panose="020F0502020204030204" pitchFamily="34" charset="0"/>
              </a:rPr>
              <a:t> </a:t>
            </a:r>
            <a:endParaRPr lang="hu-HU" sz="3000" dirty="0">
              <a:latin typeface="Century Gothic (Szövegtörzs)"/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E9F2B718-DDF1-4EE7-9A54-2228D831C5A4}"/>
              </a:ext>
            </a:extLst>
          </p:cNvPr>
          <p:cNvSpPr/>
          <p:nvPr/>
        </p:nvSpPr>
        <p:spPr>
          <a:xfrm>
            <a:off x="1152232" y="3038307"/>
            <a:ext cx="5766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dirty="0">
                <a:latin typeface="Century Gothic (Szövegtörzs)"/>
                <a:ea typeface="Calibri" panose="020F0502020204030204" pitchFamily="34" charset="0"/>
              </a:rPr>
              <a:t>10+2%=12%</a:t>
            </a:r>
          </a:p>
          <a:p>
            <a:pPr algn="ctr"/>
            <a:r>
              <a:rPr lang="hu-HU" sz="3000" dirty="0">
                <a:latin typeface="Century Gothic (Szövegtörzs)"/>
                <a:ea typeface="Calibri" panose="020F0502020204030204" pitchFamily="34" charset="0"/>
              </a:rPr>
              <a:t>mivel a késedelmi kamat </a:t>
            </a:r>
            <a:r>
              <a:rPr lang="hu-HU" sz="3000" b="1" dirty="0">
                <a:latin typeface="Century Gothic (Szövegtörzs)"/>
                <a:ea typeface="Calibri" panose="020F0502020204030204" pitchFamily="34" charset="0"/>
              </a:rPr>
              <a:t>nem képezi a részét!</a:t>
            </a:r>
            <a:endParaRPr lang="hu-HU" sz="3000" b="1" dirty="0">
              <a:latin typeface="Century Gothic (Szövegtörzs)"/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E9013FBA-C8C2-4FEA-B27B-E28F2396E564}"/>
              </a:ext>
            </a:extLst>
          </p:cNvPr>
          <p:cNvSpPr/>
          <p:nvPr/>
        </p:nvSpPr>
        <p:spPr>
          <a:xfrm>
            <a:off x="2562251" y="5447431"/>
            <a:ext cx="30171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>
                <a:latin typeface="Century Gothic (Szövegtörzs)"/>
                <a:ea typeface="Calibri" panose="020F0502020204030204" pitchFamily="34" charset="0"/>
              </a:rPr>
              <a:t>100*1,12=</a:t>
            </a:r>
            <a:r>
              <a:rPr lang="hu-HU" sz="3000" b="1" dirty="0">
                <a:latin typeface="Century Gothic (Szövegtörzs)"/>
                <a:ea typeface="Calibri" panose="020F0502020204030204" pitchFamily="34" charset="0"/>
              </a:rPr>
              <a:t>112 Ft</a:t>
            </a:r>
            <a:endParaRPr lang="hu-HU" sz="3000" dirty="0">
              <a:latin typeface="Century Gothic (Szövegtörzs)"/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3D52BBB9-8084-4ED6-A6D5-C0F1E310289F}"/>
              </a:ext>
            </a:extLst>
          </p:cNvPr>
          <p:cNvSpPr txBox="1"/>
          <p:nvPr/>
        </p:nvSpPr>
        <p:spPr>
          <a:xfrm>
            <a:off x="1795984" y="4704534"/>
            <a:ext cx="49512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>
                <a:latin typeface="Century Gothic (Szövegtörzs)"/>
              </a:rPr>
              <a:t>Visszafizetendő összeg:</a:t>
            </a:r>
          </a:p>
        </p:txBody>
      </p:sp>
      <p:pic>
        <p:nvPicPr>
          <p:cNvPr id="17" name="Ábra 16" descr="Felkiáltójel">
            <a:extLst>
              <a:ext uri="{FF2B5EF4-FFF2-40B4-BE49-F238E27FC236}">
                <a16:creationId xmlns:a16="http://schemas.microsoft.com/office/drawing/2014/main" id="{5876CE09-0204-4C58-A839-2542F793940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8347" y="3503867"/>
            <a:ext cx="914400" cy="914400"/>
          </a:xfrm>
          <a:prstGeom prst="rect">
            <a:avLst/>
          </a:prstGeom>
        </p:spPr>
      </p:pic>
      <p:pic>
        <p:nvPicPr>
          <p:cNvPr id="18" name="Ábra 17" descr="Felkiáltójel">
            <a:extLst>
              <a:ext uri="{FF2B5EF4-FFF2-40B4-BE49-F238E27FC236}">
                <a16:creationId xmlns:a16="http://schemas.microsoft.com/office/drawing/2014/main" id="{F08E7B52-C090-4CDF-9742-CD2CE173A2A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22831" y="35049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0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3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2" y="2007436"/>
            <a:ext cx="8939252" cy="3364663"/>
          </a:xfrm>
        </p:spPr>
        <p:txBody>
          <a:bodyPr/>
          <a:lstStyle/>
          <a:p>
            <a:r>
              <a:rPr lang="hu-HU" sz="3200" dirty="0"/>
              <a:t>2020. </a:t>
            </a:r>
            <a:r>
              <a:rPr lang="hu-HU" sz="3200" b="1" dirty="0"/>
              <a:t>január 11</a:t>
            </a:r>
            <a:r>
              <a:rPr lang="hu-HU" sz="3200" dirty="0"/>
              <a:t>-én beteszünk a bankba </a:t>
            </a:r>
            <a:r>
              <a:rPr lang="hu-HU" sz="3200" b="1" dirty="0"/>
              <a:t>200.000 Ft</a:t>
            </a:r>
            <a:r>
              <a:rPr lang="hu-HU" sz="3200" dirty="0"/>
              <a:t>-ot. </a:t>
            </a:r>
            <a:r>
              <a:rPr lang="hu-HU" sz="3200" b="1" dirty="0"/>
              <a:t>Február 11</a:t>
            </a:r>
            <a:r>
              <a:rPr lang="hu-HU" sz="3200" dirty="0"/>
              <a:t>-én szükségünk van a pénzünkre. </a:t>
            </a:r>
            <a:r>
              <a:rPr lang="hu-HU" sz="3200" b="1" dirty="0"/>
              <a:t>Mennyi kamatot </a:t>
            </a:r>
            <a:r>
              <a:rPr lang="hu-HU" sz="3200" dirty="0"/>
              <a:t>kapunk a </a:t>
            </a:r>
            <a:r>
              <a:rPr lang="hu-HU" sz="3200" b="1" dirty="0"/>
              <a:t>francia módszer </a:t>
            </a:r>
            <a:r>
              <a:rPr lang="hu-HU" sz="3200" dirty="0"/>
              <a:t>szerint, ha az </a:t>
            </a:r>
            <a:r>
              <a:rPr lang="hu-HU" sz="3200" b="1" dirty="0"/>
              <a:t>éves</a:t>
            </a:r>
            <a:r>
              <a:rPr lang="hu-HU" sz="3200" dirty="0"/>
              <a:t> </a:t>
            </a:r>
            <a:r>
              <a:rPr lang="hu-HU" sz="3200" b="1" dirty="0"/>
              <a:t>névleges kamatláb 6%, </a:t>
            </a:r>
            <a:r>
              <a:rPr lang="hu-HU" sz="3200" dirty="0"/>
              <a:t>és a kamatozási periódus </a:t>
            </a:r>
            <a:r>
              <a:rPr lang="hu-HU" sz="3200" b="1" dirty="0"/>
              <a:t>1 év</a:t>
            </a:r>
            <a:r>
              <a:rPr lang="hu-HU" sz="3200" dirty="0"/>
              <a:t>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1. 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0630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2" y="2007436"/>
            <a:ext cx="8939252" cy="3364663"/>
          </a:xfrm>
        </p:spPr>
        <p:txBody>
          <a:bodyPr/>
          <a:lstStyle/>
          <a:p>
            <a:r>
              <a:rPr lang="hu-HU" sz="3800" dirty="0"/>
              <a:t>Határozza meg a </a:t>
            </a:r>
            <a:r>
              <a:rPr lang="hu-HU" sz="3800" b="1" dirty="0"/>
              <a:t>belső megtérülési rátáját </a:t>
            </a:r>
            <a:r>
              <a:rPr lang="hu-HU" sz="3800" dirty="0"/>
              <a:t>annak a beruházásnak, mely </a:t>
            </a:r>
            <a:r>
              <a:rPr lang="hu-HU" sz="3800" b="1" dirty="0"/>
              <a:t>15 millió Ft befektetést</a:t>
            </a:r>
            <a:r>
              <a:rPr lang="hu-HU" sz="3800" dirty="0"/>
              <a:t> igényel, s az elkövetkező </a:t>
            </a:r>
            <a:r>
              <a:rPr lang="hu-HU" sz="3800" b="1" dirty="0"/>
              <a:t>5 évben 5 millió Ft-os pénzáramlást</a:t>
            </a:r>
            <a:r>
              <a:rPr lang="hu-HU" sz="3800" dirty="0"/>
              <a:t> eredményez!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 smtClean="0"/>
              <a:t>10.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495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02282" y="17424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2" y="386862"/>
            <a:ext cx="7236069" cy="172299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C</a:t>
            </a:r>
            <a:r>
              <a:rPr lang="hu-HU" sz="2800" baseline="-25000" dirty="0">
                <a:latin typeface="Century Gothic (Szövegtörzs)"/>
                <a:cs typeface="Times New Roman" panose="02020603050405020304" pitchFamily="18" charset="0"/>
              </a:rPr>
              <a:t>0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=-15 M 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C</a:t>
            </a:r>
            <a:r>
              <a:rPr lang="hu-HU" sz="2800" baseline="-25000" dirty="0">
                <a:latin typeface="Century Gothic (Szövegtörzs)"/>
                <a:cs typeface="Times New Roman" panose="02020603050405020304" pitchFamily="18" charset="0"/>
              </a:rPr>
              <a:t>1-5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=5 M 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n=5</a:t>
            </a:r>
          </a:p>
          <a:p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54D4ED17-265D-4F80-A2BE-A612C9D06ACE}"/>
              </a:ext>
            </a:extLst>
          </p:cNvPr>
          <p:cNvSpPr/>
          <p:nvPr/>
        </p:nvSpPr>
        <p:spPr>
          <a:xfrm>
            <a:off x="550862" y="448408"/>
            <a:ext cx="69635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>
                <a:latin typeface="Century Gothic (Szövegtörzs)"/>
              </a:rPr>
              <a:t>Határozza meg a </a:t>
            </a:r>
            <a:r>
              <a:rPr lang="hu-HU" sz="2400" b="1" dirty="0">
                <a:latin typeface="Century Gothic (Szövegtörzs)"/>
              </a:rPr>
              <a:t>belső megtérülési rátáját </a:t>
            </a:r>
            <a:r>
              <a:rPr lang="hu-HU" sz="2400" dirty="0">
                <a:latin typeface="Century Gothic (Szövegtörzs)"/>
              </a:rPr>
              <a:t>annak a beruházásnak, mely </a:t>
            </a:r>
            <a:r>
              <a:rPr lang="hu-HU" sz="2400" b="1" dirty="0">
                <a:latin typeface="Century Gothic (Szövegtörzs)"/>
              </a:rPr>
              <a:t>15 millió Ft befektetést</a:t>
            </a:r>
            <a:r>
              <a:rPr lang="hu-HU" sz="2400" dirty="0">
                <a:latin typeface="Century Gothic (Szövegtörzs)"/>
              </a:rPr>
              <a:t> igényel, s az elkövetkező </a:t>
            </a:r>
            <a:r>
              <a:rPr lang="hu-HU" sz="2400" b="1" dirty="0">
                <a:latin typeface="Century Gothic (Szövegtörzs)"/>
              </a:rPr>
              <a:t>5 évben 5 millió Ft-os pénzáramlást</a:t>
            </a:r>
            <a:r>
              <a:rPr lang="hu-HU" sz="2400" dirty="0">
                <a:latin typeface="Century Gothic (Szövegtörzs)"/>
              </a:rPr>
              <a:t> eredményez!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1BC20BA2-511A-4CD7-A215-6DA32B74A162}"/>
              </a:ext>
            </a:extLst>
          </p:cNvPr>
          <p:cNvSpPr/>
          <p:nvPr/>
        </p:nvSpPr>
        <p:spPr>
          <a:xfrm>
            <a:off x="1863610" y="2363370"/>
            <a:ext cx="4511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Century Gothic (Szövegtörzs)"/>
                <a:ea typeface="Calibri" panose="020F0502020204030204" pitchFamily="34" charset="0"/>
              </a:rPr>
              <a:t>0= -15000+5000*PVIFA</a:t>
            </a:r>
            <a:r>
              <a:rPr lang="hu-HU" sz="2800" b="1" baseline="-25000" dirty="0">
                <a:latin typeface="Century Gothic (Szövegtörzs)"/>
                <a:ea typeface="Calibri" panose="020F0502020204030204" pitchFamily="34" charset="0"/>
              </a:rPr>
              <a:t>IRR</a:t>
            </a:r>
            <a:r>
              <a:rPr lang="hu-HU" sz="2800" baseline="-25000" dirty="0">
                <a:latin typeface="Century Gothic (Szövegtörzs)"/>
                <a:ea typeface="Calibri" panose="020F0502020204030204" pitchFamily="34" charset="0"/>
              </a:rPr>
              <a:t>,5</a:t>
            </a:r>
            <a:endParaRPr lang="hu-HU" sz="2800" dirty="0">
              <a:latin typeface="Century Gothic (Szövegtörzs)"/>
            </a:endParaRP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78648F6D-CD48-46F7-8CE5-E08AD12182D6}"/>
              </a:ext>
            </a:extLst>
          </p:cNvPr>
          <p:cNvSpPr/>
          <p:nvPr/>
        </p:nvSpPr>
        <p:spPr>
          <a:xfrm>
            <a:off x="1419307" y="6044455"/>
            <a:ext cx="5551520" cy="547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3000" dirty="0">
                <a:latin typeface="Century Gothic (Szövegtörzs)"/>
                <a:ea typeface="Calibri" panose="020F0502020204030204" pitchFamily="34" charset="0"/>
                <a:cs typeface="Times New Roman" panose="02020603050405020304" pitchFamily="18" charset="0"/>
              </a:rPr>
              <a:t>IRR=19+288/(288+47)=</a:t>
            </a:r>
            <a:r>
              <a:rPr lang="hu-HU" sz="3000" b="1" dirty="0">
                <a:latin typeface="Century Gothic (Szövegtörzs)"/>
                <a:ea typeface="Calibri" panose="020F0502020204030204" pitchFamily="34" charset="0"/>
                <a:cs typeface="Times New Roman" panose="02020603050405020304" pitchFamily="18" charset="0"/>
              </a:rPr>
              <a:t>19,86%</a:t>
            </a:r>
            <a:endParaRPr lang="hu-HU" sz="3000" b="1" dirty="0">
              <a:effectLst/>
              <a:latin typeface="Century Gothic (Szövegtörzs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587F6A17-53B6-4489-B78C-E020CC7ED753}"/>
                  </a:ext>
                </a:extLst>
              </p:cNvPr>
              <p:cNvSpPr/>
              <p:nvPr/>
            </p:nvSpPr>
            <p:spPr>
              <a:xfrm>
                <a:off x="8351342" y="2804724"/>
                <a:ext cx="3213892" cy="932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1" i="1" smtClean="0">
                          <a:latin typeface="Cambria Math" panose="02040503050406030204" pitchFamily="18" charset="0"/>
                        </a:rPr>
                        <m:t>𝑵𝑷𝑽</m:t>
                      </m:r>
                      <m:r>
                        <a:rPr lang="hu-HU" sz="2000" b="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hu-HU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hu-HU" sz="2000" b="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sz="2000" b="0" i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hu-HU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hu-H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hu-HU" sz="24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587F6A17-53B6-4489-B78C-E020CC7ED7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1342" y="2804724"/>
                <a:ext cx="3213892" cy="9326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églalap 13">
                <a:extLst>
                  <a:ext uri="{FF2B5EF4-FFF2-40B4-BE49-F238E27FC236}">
                    <a16:creationId xmlns:a16="http://schemas.microsoft.com/office/drawing/2014/main" id="{1A9DE563-BC55-4CF6-A6D4-EA2D2C6EE470}"/>
                  </a:ext>
                </a:extLst>
              </p:cNvPr>
              <p:cNvSpPr/>
              <p:nvPr/>
            </p:nvSpPr>
            <p:spPr>
              <a:xfrm>
                <a:off x="8252250" y="4634334"/>
                <a:ext cx="3554498" cy="932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1" i="1" smtClean="0">
                          <a:latin typeface="Cambria Math" panose="02040503050406030204" pitchFamily="18" charset="0"/>
                        </a:rPr>
                        <m:t>𝑵𝑷𝑽</m:t>
                      </m:r>
                      <m:r>
                        <a:rPr lang="hu-HU" sz="2000" b="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hu-HU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hu-HU" sz="2000" b="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sz="2000" b="0" i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hu-HU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hu-H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hu-HU" sz="2000" b="1" i="1" smtClean="0">
                                      <a:latin typeface="Cambria Math" panose="02040503050406030204" pitchFamily="18" charset="0"/>
                                    </a:rPr>
                                    <m:t>𝑰𝑹𝑹</m:t>
                                  </m:r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hu-HU" sz="2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4" name="Téglalap 13">
                <a:extLst>
                  <a:ext uri="{FF2B5EF4-FFF2-40B4-BE49-F238E27FC236}">
                    <a16:creationId xmlns:a16="http://schemas.microsoft.com/office/drawing/2014/main" id="{1A9DE563-BC55-4CF6-A6D4-EA2D2C6EE4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250" y="4634334"/>
                <a:ext cx="3554498" cy="9326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>
            <a:extLst>
              <a:ext uri="{FF2B5EF4-FFF2-40B4-BE49-F238E27FC236}">
                <a16:creationId xmlns:a16="http://schemas.microsoft.com/office/drawing/2014/main" id="{39EA666D-D081-4CE7-8478-4DA5CFC8DAC6}"/>
              </a:ext>
            </a:extLst>
          </p:cNvPr>
          <p:cNvSpPr/>
          <p:nvPr/>
        </p:nvSpPr>
        <p:spPr>
          <a:xfrm>
            <a:off x="3052236" y="2886590"/>
            <a:ext cx="21339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altLang="hu-HU" sz="2800" dirty="0">
                <a:latin typeface="Century Gothic (Szövegtörzs)"/>
                <a:ea typeface="Calibri" panose="020F0502020204030204" pitchFamily="34" charset="0"/>
                <a:cs typeface="Times New Roman" panose="02020603050405020304" pitchFamily="18" charset="0"/>
              </a:rPr>
              <a:t>PVIFA</a:t>
            </a:r>
            <a:r>
              <a:rPr lang="hu-HU" altLang="hu-HU" sz="2800" baseline="-30000" dirty="0">
                <a:latin typeface="Century Gothic (Szövegtörzs)"/>
                <a:ea typeface="Calibri" panose="020F0502020204030204" pitchFamily="34" charset="0"/>
                <a:cs typeface="Times New Roman" panose="02020603050405020304" pitchFamily="18" charset="0"/>
              </a:rPr>
              <a:t>IRR,5</a:t>
            </a:r>
            <a:r>
              <a:rPr lang="hu-HU" altLang="hu-HU" sz="2800" dirty="0">
                <a:latin typeface="Century Gothic (Szövegtörzs)"/>
                <a:ea typeface="Calibri" panose="020F0502020204030204" pitchFamily="34" charset="0"/>
                <a:cs typeface="Times New Roman" panose="02020603050405020304" pitchFamily="18" charset="0"/>
              </a:rPr>
              <a:t>=3</a:t>
            </a:r>
            <a:endParaRPr lang="hu-HU" sz="2800" dirty="0"/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77B3B751-57B6-43D7-98E5-91B9F64A203B}"/>
              </a:ext>
            </a:extLst>
          </p:cNvPr>
          <p:cNvGrpSpPr/>
          <p:nvPr/>
        </p:nvGrpSpPr>
        <p:grpSpPr>
          <a:xfrm>
            <a:off x="1783365" y="3667529"/>
            <a:ext cx="5187462" cy="728352"/>
            <a:chOff x="1437686" y="4506846"/>
            <a:chExt cx="5187462" cy="728352"/>
          </a:xfrm>
        </p:grpSpPr>
        <p:cxnSp>
          <p:nvCxnSpPr>
            <p:cNvPr id="17" name="Egyenes összekötő 16">
              <a:extLst>
                <a:ext uri="{FF2B5EF4-FFF2-40B4-BE49-F238E27FC236}">
                  <a16:creationId xmlns:a16="http://schemas.microsoft.com/office/drawing/2014/main" id="{6AEEAF9F-36F2-4D3D-BC15-B73C27322BF1}"/>
                </a:ext>
              </a:extLst>
            </p:cNvPr>
            <p:cNvCxnSpPr/>
            <p:nvPr/>
          </p:nvCxnSpPr>
          <p:spPr>
            <a:xfrm>
              <a:off x="1437686" y="4634335"/>
              <a:ext cx="518746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Egyenes összekötő 18">
              <a:extLst>
                <a:ext uri="{FF2B5EF4-FFF2-40B4-BE49-F238E27FC236}">
                  <a16:creationId xmlns:a16="http://schemas.microsoft.com/office/drawing/2014/main" id="{9FEE5112-93DE-46F3-92E5-D72225827705}"/>
                </a:ext>
              </a:extLst>
            </p:cNvPr>
            <p:cNvCxnSpPr/>
            <p:nvPr/>
          </p:nvCxnSpPr>
          <p:spPr>
            <a:xfrm>
              <a:off x="3071335" y="4519245"/>
              <a:ext cx="0" cy="2549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Egyenes összekötő 19">
              <a:extLst>
                <a:ext uri="{FF2B5EF4-FFF2-40B4-BE49-F238E27FC236}">
                  <a16:creationId xmlns:a16="http://schemas.microsoft.com/office/drawing/2014/main" id="{C44ABF85-4226-4DD7-A17B-10A2DFD3EE03}"/>
                </a:ext>
              </a:extLst>
            </p:cNvPr>
            <p:cNvCxnSpPr/>
            <p:nvPr/>
          </p:nvCxnSpPr>
          <p:spPr>
            <a:xfrm>
              <a:off x="2165838" y="4519246"/>
              <a:ext cx="0" cy="2549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Egyenes összekötő 20">
              <a:extLst>
                <a:ext uri="{FF2B5EF4-FFF2-40B4-BE49-F238E27FC236}">
                  <a16:creationId xmlns:a16="http://schemas.microsoft.com/office/drawing/2014/main" id="{330C5543-D74D-4DCA-9B97-1E73DCF9F8F0}"/>
                </a:ext>
              </a:extLst>
            </p:cNvPr>
            <p:cNvCxnSpPr/>
            <p:nvPr/>
          </p:nvCxnSpPr>
          <p:spPr>
            <a:xfrm>
              <a:off x="5392616" y="4506846"/>
              <a:ext cx="0" cy="2549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Szövegdoboz 21">
              <a:extLst>
                <a:ext uri="{FF2B5EF4-FFF2-40B4-BE49-F238E27FC236}">
                  <a16:creationId xmlns:a16="http://schemas.microsoft.com/office/drawing/2014/main" id="{815E160F-8355-4FC5-BC64-50EC9E871135}"/>
                </a:ext>
              </a:extLst>
            </p:cNvPr>
            <p:cNvSpPr txBox="1"/>
            <p:nvPr/>
          </p:nvSpPr>
          <p:spPr>
            <a:xfrm>
              <a:off x="2808576" y="4800006"/>
              <a:ext cx="5083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200" b="1" dirty="0"/>
                <a:t>3</a:t>
              </a:r>
            </a:p>
          </p:txBody>
        </p:sp>
        <p:sp>
          <p:nvSpPr>
            <p:cNvPr id="23" name="Szövegdoboz 22">
              <a:extLst>
                <a:ext uri="{FF2B5EF4-FFF2-40B4-BE49-F238E27FC236}">
                  <a16:creationId xmlns:a16="http://schemas.microsoft.com/office/drawing/2014/main" id="{8871D220-8FD5-4E7A-B214-3DA07E4A6961}"/>
                </a:ext>
              </a:extLst>
            </p:cNvPr>
            <p:cNvSpPr txBox="1"/>
            <p:nvPr/>
          </p:nvSpPr>
          <p:spPr>
            <a:xfrm>
              <a:off x="4920115" y="4800138"/>
              <a:ext cx="108063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200" b="1" dirty="0"/>
                <a:t>3,0576</a:t>
              </a:r>
            </a:p>
          </p:txBody>
        </p:sp>
        <p:sp>
          <p:nvSpPr>
            <p:cNvPr id="24" name="Szövegdoboz 23">
              <a:extLst>
                <a:ext uri="{FF2B5EF4-FFF2-40B4-BE49-F238E27FC236}">
                  <a16:creationId xmlns:a16="http://schemas.microsoft.com/office/drawing/2014/main" id="{CEBDB20D-4ECE-4D25-800D-1223B0EA50F8}"/>
                </a:ext>
              </a:extLst>
            </p:cNvPr>
            <p:cNvSpPr txBox="1"/>
            <p:nvPr/>
          </p:nvSpPr>
          <p:spPr>
            <a:xfrm>
              <a:off x="1609328" y="4804311"/>
              <a:ext cx="10785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200" b="1" dirty="0"/>
                <a:t>2,9906</a:t>
              </a:r>
            </a:p>
          </p:txBody>
        </p:sp>
      </p:grpSp>
      <p:sp>
        <p:nvSpPr>
          <p:cNvPr id="25" name="Nyíl: lefelé mutató 24">
            <a:extLst>
              <a:ext uri="{FF2B5EF4-FFF2-40B4-BE49-F238E27FC236}">
                <a16:creationId xmlns:a16="http://schemas.microsoft.com/office/drawing/2014/main" id="{FFFE1634-1C20-4346-BDC8-0500FC76CCD9}"/>
              </a:ext>
            </a:extLst>
          </p:cNvPr>
          <p:cNvSpPr/>
          <p:nvPr/>
        </p:nvSpPr>
        <p:spPr>
          <a:xfrm>
            <a:off x="9908931" y="3825275"/>
            <a:ext cx="351692" cy="693971"/>
          </a:xfrm>
          <a:prstGeom prst="downArrow">
            <a:avLst/>
          </a:prstGeom>
          <a:ln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Nyíl: lefelé mutató 27">
            <a:extLst>
              <a:ext uri="{FF2B5EF4-FFF2-40B4-BE49-F238E27FC236}">
                <a16:creationId xmlns:a16="http://schemas.microsoft.com/office/drawing/2014/main" id="{E97477E3-2136-4AC2-9E1A-5DE2743C8B9E}"/>
              </a:ext>
            </a:extLst>
          </p:cNvPr>
          <p:cNvSpPr/>
          <p:nvPr/>
        </p:nvSpPr>
        <p:spPr>
          <a:xfrm>
            <a:off x="2380561" y="4463045"/>
            <a:ext cx="196003" cy="342516"/>
          </a:xfrm>
          <a:prstGeom prst="downArrow">
            <a:avLst/>
          </a:prstGeom>
          <a:ln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Nyíl: lefelé mutató 28">
            <a:extLst>
              <a:ext uri="{FF2B5EF4-FFF2-40B4-BE49-F238E27FC236}">
                <a16:creationId xmlns:a16="http://schemas.microsoft.com/office/drawing/2014/main" id="{9781761D-EF67-48D3-A378-DF7709485557}"/>
              </a:ext>
            </a:extLst>
          </p:cNvPr>
          <p:cNvSpPr/>
          <p:nvPr/>
        </p:nvSpPr>
        <p:spPr>
          <a:xfrm>
            <a:off x="3332092" y="4499217"/>
            <a:ext cx="196003" cy="342516"/>
          </a:xfrm>
          <a:prstGeom prst="downArrow">
            <a:avLst/>
          </a:prstGeom>
          <a:ln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Nyíl: lefelé mutató 29">
            <a:extLst>
              <a:ext uri="{FF2B5EF4-FFF2-40B4-BE49-F238E27FC236}">
                <a16:creationId xmlns:a16="http://schemas.microsoft.com/office/drawing/2014/main" id="{37297881-A58B-467A-BD96-22E4E34C1D94}"/>
              </a:ext>
            </a:extLst>
          </p:cNvPr>
          <p:cNvSpPr/>
          <p:nvPr/>
        </p:nvSpPr>
        <p:spPr>
          <a:xfrm>
            <a:off x="5640293" y="4461771"/>
            <a:ext cx="196003" cy="342516"/>
          </a:xfrm>
          <a:prstGeom prst="downArrow">
            <a:avLst/>
          </a:prstGeom>
          <a:ln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Szövegdoboz 30">
            <a:extLst>
              <a:ext uri="{FF2B5EF4-FFF2-40B4-BE49-F238E27FC236}">
                <a16:creationId xmlns:a16="http://schemas.microsoft.com/office/drawing/2014/main" id="{AA67B348-618C-4D6B-9085-4CEA519159BA}"/>
              </a:ext>
            </a:extLst>
          </p:cNvPr>
          <p:cNvSpPr txBox="1"/>
          <p:nvPr/>
        </p:nvSpPr>
        <p:spPr>
          <a:xfrm>
            <a:off x="2071960" y="4883393"/>
            <a:ext cx="87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20%</a:t>
            </a:r>
          </a:p>
        </p:txBody>
      </p:sp>
      <p:sp>
        <p:nvSpPr>
          <p:cNvPr id="32" name="Szövegdoboz 31">
            <a:extLst>
              <a:ext uri="{FF2B5EF4-FFF2-40B4-BE49-F238E27FC236}">
                <a16:creationId xmlns:a16="http://schemas.microsoft.com/office/drawing/2014/main" id="{A5930518-BF12-401C-8B65-65BEFFE5BF36}"/>
              </a:ext>
            </a:extLst>
          </p:cNvPr>
          <p:cNvSpPr txBox="1"/>
          <p:nvPr/>
        </p:nvSpPr>
        <p:spPr>
          <a:xfrm>
            <a:off x="5341587" y="4899474"/>
            <a:ext cx="87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19%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2DF76293-B6F5-40D4-B6A3-FF145DAF6DDD}"/>
              </a:ext>
            </a:extLst>
          </p:cNvPr>
          <p:cNvSpPr txBox="1"/>
          <p:nvPr/>
        </p:nvSpPr>
        <p:spPr>
          <a:xfrm>
            <a:off x="2996909" y="4899474"/>
            <a:ext cx="87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?%</a:t>
            </a:r>
          </a:p>
        </p:txBody>
      </p:sp>
      <p:sp>
        <p:nvSpPr>
          <p:cNvPr id="37" name="Nyíl: balra mutató 36">
            <a:extLst>
              <a:ext uri="{FF2B5EF4-FFF2-40B4-BE49-F238E27FC236}">
                <a16:creationId xmlns:a16="http://schemas.microsoft.com/office/drawing/2014/main" id="{DFF65E26-6A1F-46F2-B320-668E863F8203}"/>
              </a:ext>
            </a:extLst>
          </p:cNvPr>
          <p:cNvSpPr/>
          <p:nvPr/>
        </p:nvSpPr>
        <p:spPr>
          <a:xfrm>
            <a:off x="1597945" y="5007915"/>
            <a:ext cx="481054" cy="226328"/>
          </a:xfrm>
          <a:prstGeom prst="leftArrow">
            <a:avLst/>
          </a:prstGeom>
          <a:ln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E03E7DEC-0D69-48D9-98CD-781F13A6608E}"/>
              </a:ext>
            </a:extLst>
          </p:cNvPr>
          <p:cNvSpPr txBox="1"/>
          <p:nvPr/>
        </p:nvSpPr>
        <p:spPr>
          <a:xfrm>
            <a:off x="489051" y="4818744"/>
            <a:ext cx="1020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NVP=</a:t>
            </a:r>
            <a:r>
              <a:rPr lang="hu-HU" sz="2400" b="1" dirty="0">
                <a:solidFill>
                  <a:srgbClr val="FF0000"/>
                </a:solidFill>
              </a:rPr>
              <a:t>-47</a:t>
            </a: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3FFC0493-F986-4166-BDC7-E8194C6DED8D}"/>
              </a:ext>
            </a:extLst>
          </p:cNvPr>
          <p:cNvSpPr txBox="1"/>
          <p:nvPr/>
        </p:nvSpPr>
        <p:spPr>
          <a:xfrm>
            <a:off x="6810590" y="4645174"/>
            <a:ext cx="1141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NVP=</a:t>
            </a:r>
            <a:r>
              <a:rPr lang="hu-HU" sz="2400" b="1" dirty="0">
                <a:solidFill>
                  <a:srgbClr val="FF0000"/>
                </a:solidFill>
              </a:rPr>
              <a:t>288</a:t>
            </a:r>
          </a:p>
        </p:txBody>
      </p:sp>
      <p:sp>
        <p:nvSpPr>
          <p:cNvPr id="40" name="Nyíl: jobbra mutató 39">
            <a:extLst>
              <a:ext uri="{FF2B5EF4-FFF2-40B4-BE49-F238E27FC236}">
                <a16:creationId xmlns:a16="http://schemas.microsoft.com/office/drawing/2014/main" id="{30AAC3EF-755E-4FD0-B8EC-ED39BF3B0D4B}"/>
              </a:ext>
            </a:extLst>
          </p:cNvPr>
          <p:cNvSpPr/>
          <p:nvPr/>
        </p:nvSpPr>
        <p:spPr>
          <a:xfrm>
            <a:off x="6277433" y="4994028"/>
            <a:ext cx="515853" cy="242698"/>
          </a:xfrm>
          <a:prstGeom prst="rightArrow">
            <a:avLst/>
          </a:prstGeom>
          <a:ln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Nyíl: lefelé mutató 40">
            <a:extLst>
              <a:ext uri="{FF2B5EF4-FFF2-40B4-BE49-F238E27FC236}">
                <a16:creationId xmlns:a16="http://schemas.microsoft.com/office/drawing/2014/main" id="{7F08FD63-4C45-4712-8322-76A746D9E8DC}"/>
              </a:ext>
            </a:extLst>
          </p:cNvPr>
          <p:cNvSpPr/>
          <p:nvPr/>
        </p:nvSpPr>
        <p:spPr>
          <a:xfrm>
            <a:off x="3310413" y="5294364"/>
            <a:ext cx="196003" cy="342516"/>
          </a:xfrm>
          <a:prstGeom prst="downArrow">
            <a:avLst/>
          </a:prstGeom>
          <a:ln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F20C39DC-E5E2-4CF7-966B-4A42CCF2A8E4}"/>
              </a:ext>
            </a:extLst>
          </p:cNvPr>
          <p:cNvSpPr txBox="1"/>
          <p:nvPr/>
        </p:nvSpPr>
        <p:spPr>
          <a:xfrm>
            <a:off x="2164438" y="5592169"/>
            <a:ext cx="2596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NVP=</a:t>
            </a:r>
            <a:r>
              <a:rPr lang="hu-HU" sz="2400" b="1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19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5" grpId="0"/>
      <p:bldP spid="11" grpId="0"/>
      <p:bldP spid="13" grpId="0"/>
      <p:bldP spid="9" grpId="0"/>
      <p:bldP spid="14" grpId="0"/>
      <p:bldP spid="4" grpId="0"/>
      <p:bldP spid="25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7" grpId="0" animBg="1"/>
      <p:bldP spid="38" grpId="0"/>
      <p:bldP spid="39" grpId="0"/>
      <p:bldP spid="40" grpId="0" animBg="1"/>
      <p:bldP spid="41" grpId="0" animBg="1"/>
      <p:bldP spid="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2" y="2007436"/>
            <a:ext cx="8939252" cy="3364663"/>
          </a:xfrm>
        </p:spPr>
        <p:txBody>
          <a:bodyPr/>
          <a:lstStyle/>
          <a:p>
            <a:r>
              <a:rPr lang="hu-HU" sz="3800" b="1" dirty="0"/>
              <a:t>3 M Ft</a:t>
            </a:r>
            <a:r>
              <a:rPr lang="hu-HU" sz="3800" dirty="0"/>
              <a:t>-os befektetésünkre azt ígérik, hogy </a:t>
            </a:r>
            <a:r>
              <a:rPr lang="hu-HU" sz="3800" b="1" dirty="0"/>
              <a:t>1 év múlva 3,5 M Ft</a:t>
            </a:r>
            <a:r>
              <a:rPr lang="hu-HU" sz="3800" dirty="0"/>
              <a:t>-ot fizetnek vissza. A hasonló kockázatú befektetések </a:t>
            </a:r>
            <a:r>
              <a:rPr lang="hu-HU" sz="3800" b="1" dirty="0"/>
              <a:t>elvárt hozama évi 10%</a:t>
            </a:r>
            <a:r>
              <a:rPr lang="hu-HU" sz="3800" dirty="0"/>
              <a:t>. Mekkora a befektetés </a:t>
            </a:r>
            <a:r>
              <a:rPr lang="hu-HU" sz="3800" b="1" dirty="0"/>
              <a:t>NPV</a:t>
            </a:r>
            <a:r>
              <a:rPr lang="hu-HU" sz="3800" dirty="0"/>
              <a:t>-je?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 smtClean="0"/>
              <a:t>11.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3124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3000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2" y="386862"/>
            <a:ext cx="7236069" cy="172299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C</a:t>
            </a:r>
            <a:r>
              <a:rPr lang="hu-HU" sz="2800" baseline="-25000" dirty="0">
                <a:latin typeface="Century Gothic (Szövegtörzs)"/>
                <a:cs typeface="Times New Roman" panose="02020603050405020304" pitchFamily="18" charset="0"/>
              </a:rPr>
              <a:t>0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= 3 M </a:t>
            </a:r>
            <a:r>
              <a:rPr lang="hu-HU" sz="2800" dirty="0" err="1">
                <a:latin typeface="Century Gothic (Szövegtörzs)"/>
                <a:cs typeface="Times New Roman" panose="02020603050405020304" pitchFamily="18" charset="0"/>
              </a:rPr>
              <a:t>ft</a:t>
            </a: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Century Gothic (Szövegtörzs)"/>
                <a:cs typeface="Times New Roman" panose="02020603050405020304" pitchFamily="18" charset="0"/>
              </a:rPr>
              <a:t>C</a:t>
            </a:r>
            <a:r>
              <a:rPr lang="hu-HU" sz="2800" baseline="-25000" dirty="0" smtClean="0">
                <a:latin typeface="Century Gothic (Szövegtörzs)"/>
                <a:cs typeface="Times New Roman" panose="02020603050405020304" pitchFamily="18" charset="0"/>
              </a:rPr>
              <a:t>1</a:t>
            </a:r>
            <a:r>
              <a:rPr lang="hu-HU" sz="2800" dirty="0" smtClean="0">
                <a:latin typeface="Century Gothic (Szövegtörzs)"/>
                <a:cs typeface="Times New Roman" panose="02020603050405020304" pitchFamily="18" charset="0"/>
              </a:rPr>
              <a:t>= 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3,5 M 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n= 1 év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r=10%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NPV=?</a:t>
            </a:r>
          </a:p>
          <a:p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80EC2A72-D050-4B41-915E-4FD4B390E46D}"/>
              </a:ext>
            </a:extLst>
          </p:cNvPr>
          <p:cNvSpPr/>
          <p:nvPr/>
        </p:nvSpPr>
        <p:spPr>
          <a:xfrm>
            <a:off x="550861" y="448408"/>
            <a:ext cx="70984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>
                <a:latin typeface="Century Gothic (Szövegtörzs)"/>
              </a:rPr>
              <a:t>3 M Ft</a:t>
            </a:r>
            <a:r>
              <a:rPr lang="hu-HU" sz="2400" dirty="0">
                <a:latin typeface="Century Gothic (Szövegtörzs)"/>
              </a:rPr>
              <a:t>-os befektetésünkre azt ígérik, hogy </a:t>
            </a:r>
            <a:r>
              <a:rPr lang="hu-HU" sz="2400" b="1" dirty="0">
                <a:latin typeface="Century Gothic (Szövegtörzs)"/>
              </a:rPr>
              <a:t>1 év múlva 3,5 M Ft</a:t>
            </a:r>
            <a:r>
              <a:rPr lang="hu-HU" sz="2400" dirty="0">
                <a:latin typeface="Century Gothic (Szövegtörzs)"/>
              </a:rPr>
              <a:t>-ot fizetnek vissza. A hasonló kockázatú befektetések </a:t>
            </a:r>
            <a:r>
              <a:rPr lang="hu-HU" sz="2400" b="1" dirty="0">
                <a:latin typeface="Century Gothic (Szövegtörzs)"/>
              </a:rPr>
              <a:t>elvárt hozama évi 10%</a:t>
            </a:r>
            <a:r>
              <a:rPr lang="hu-HU" sz="2400" dirty="0">
                <a:latin typeface="Century Gothic (Szövegtörzs)"/>
              </a:rPr>
              <a:t>. Mekkora a befektetés </a:t>
            </a:r>
            <a:r>
              <a:rPr lang="hu-HU" sz="2400" b="1" dirty="0">
                <a:latin typeface="Century Gothic (Szövegtörzs)"/>
              </a:rPr>
              <a:t>NPV</a:t>
            </a:r>
            <a:r>
              <a:rPr lang="hu-HU" sz="2400" dirty="0">
                <a:latin typeface="Century Gothic (Szövegtörzs)"/>
              </a:rPr>
              <a:t>-je?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AD1497D0-533F-43D1-A1EB-6B6126C1090D}"/>
                  </a:ext>
                </a:extLst>
              </p:cNvPr>
              <p:cNvSpPr/>
              <p:nvPr/>
            </p:nvSpPr>
            <p:spPr>
              <a:xfrm>
                <a:off x="2464892" y="2467051"/>
                <a:ext cx="3270382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000" b="1" i="1" smtClean="0">
                          <a:latin typeface="Cambria Math" panose="02040503050406030204" pitchFamily="18" charset="0"/>
                        </a:rPr>
                        <m:t>𝑵𝑷𝑽</m:t>
                      </m:r>
                      <m:r>
                        <a:rPr lang="hu-HU" sz="3000" b="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hu-HU" sz="3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hu-HU" sz="3000" b="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sz="3000" b="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3000" b="1" i="1">
                          <a:latin typeface="Cambria Math" panose="02040503050406030204" pitchFamily="18" charset="0"/>
                        </a:rPr>
                        <m:t>𝑷𝑽</m:t>
                      </m:r>
                    </m:oMath>
                  </m:oMathPara>
                </a14:m>
                <a:endParaRPr lang="hu-HU" sz="3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AD1497D0-533F-43D1-A1EB-6B6126C109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892" y="2467051"/>
                <a:ext cx="3270382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églalap 4">
                <a:extLst>
                  <a:ext uri="{FF2B5EF4-FFF2-40B4-BE49-F238E27FC236}">
                    <a16:creationId xmlns:a16="http://schemas.microsoft.com/office/drawing/2014/main" id="{601C78F9-9A23-477B-AEFC-4FBDDDFFCBD8}"/>
                  </a:ext>
                </a:extLst>
              </p:cNvPr>
              <p:cNvSpPr/>
              <p:nvPr/>
            </p:nvSpPr>
            <p:spPr>
              <a:xfrm>
                <a:off x="39094" y="3324150"/>
                <a:ext cx="8171403" cy="971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700" i="1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hu-HU" sz="2700" i="0">
                          <a:latin typeface="Cambria Math" panose="02040503050406030204" pitchFamily="18" charset="0"/>
                        </a:rPr>
                        <m:t>=−3+</m:t>
                      </m:r>
                      <m:f>
                        <m:fPr>
                          <m:ctrlPr>
                            <a:rPr lang="hu-HU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700" i="0">
                              <a:latin typeface="Cambria Math" panose="02040503050406030204" pitchFamily="18" charset="0"/>
                            </a:rPr>
                            <m:t>3,5</m:t>
                          </m:r>
                        </m:num>
                        <m:den>
                          <m:d>
                            <m:dPr>
                              <m:ctrlPr>
                                <a:rPr lang="hu-HU" sz="2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700" i="0">
                                  <a:latin typeface="Cambria Math" panose="02040503050406030204" pitchFamily="18" charset="0"/>
                                </a:rPr>
                                <m:t>1+0,1</m:t>
                              </m:r>
                            </m:e>
                          </m:d>
                        </m:den>
                      </m:f>
                      <m:r>
                        <a:rPr lang="hu-HU" sz="2700" i="0">
                          <a:latin typeface="Cambria Math" panose="02040503050406030204" pitchFamily="18" charset="0"/>
                        </a:rPr>
                        <m:t>=−3+3,18=</m:t>
                      </m:r>
                      <m:r>
                        <a:rPr lang="hu-HU" sz="2700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2700" b="1" i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hu-HU" sz="27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700" b="1" i="0"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hu-HU" sz="27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2700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hu-HU" sz="27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2700" b="1" i="1" smtClean="0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27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5" name="Téglalap 4">
                <a:extLst>
                  <a:ext uri="{FF2B5EF4-FFF2-40B4-BE49-F238E27FC236}">
                    <a16:creationId xmlns:a16="http://schemas.microsoft.com/office/drawing/2014/main" id="{601C78F9-9A23-477B-AEFC-4FBDDDFFCB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4" y="3324150"/>
                <a:ext cx="8171403" cy="9714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églalap 7">
            <a:extLst>
              <a:ext uri="{FF2B5EF4-FFF2-40B4-BE49-F238E27FC236}">
                <a16:creationId xmlns:a16="http://schemas.microsoft.com/office/drawing/2014/main" id="{6C6D5ECF-5CC1-48EA-AD4E-B3F1C1E1EB50}"/>
              </a:ext>
            </a:extLst>
          </p:cNvPr>
          <p:cNvSpPr/>
          <p:nvPr/>
        </p:nvSpPr>
        <p:spPr>
          <a:xfrm>
            <a:off x="756138" y="4629557"/>
            <a:ext cx="67261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dirty="0">
                <a:latin typeface="Century Gothic (Szövegtörzs)"/>
                <a:ea typeface="Times New Roman" panose="02020603050405020304" pitchFamily="18" charset="0"/>
              </a:rPr>
              <a:t>Ezek alapján érdemes befektetni, </a:t>
            </a:r>
            <a:r>
              <a:rPr lang="hu-HU" sz="3000" dirty="0" smtClean="0">
                <a:latin typeface="Century Gothic (Szövegtörzs)"/>
                <a:ea typeface="Times New Roman" panose="02020603050405020304" pitchFamily="18" charset="0"/>
              </a:rPr>
              <a:t>mivel </a:t>
            </a:r>
            <a:r>
              <a:rPr lang="hu-HU" sz="3000" b="1" dirty="0" smtClean="0">
                <a:latin typeface="Century Gothic (Szövegtörzs)"/>
                <a:ea typeface="Times New Roman" panose="02020603050405020304" pitchFamily="18" charset="0"/>
              </a:rPr>
              <a:t>180 e Ft vagyonnövekedést </a:t>
            </a:r>
            <a:r>
              <a:rPr lang="hu-HU" sz="3000" dirty="0">
                <a:latin typeface="Century Gothic (Szövegtörzs)"/>
                <a:ea typeface="Times New Roman" panose="02020603050405020304" pitchFamily="18" charset="0"/>
              </a:rPr>
              <a:t>érhetünk el. </a:t>
            </a:r>
            <a:endParaRPr lang="hu-HU" sz="3000" dirty="0">
              <a:latin typeface="Century Gothic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56434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3" grpId="0"/>
      <p:bldP spid="4" grpId="0"/>
      <p:bldP spid="5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2" y="2007436"/>
            <a:ext cx="8939252" cy="3364663"/>
          </a:xfrm>
        </p:spPr>
        <p:txBody>
          <a:bodyPr/>
          <a:lstStyle/>
          <a:p>
            <a:r>
              <a:rPr lang="hu-HU" sz="3800" dirty="0"/>
              <a:t>Vállalatától </a:t>
            </a:r>
            <a:r>
              <a:rPr lang="hu-HU" sz="3800" b="1" dirty="0"/>
              <a:t>5 M Ft</a:t>
            </a:r>
            <a:r>
              <a:rPr lang="hu-HU" sz="3800" dirty="0"/>
              <a:t>-os, </a:t>
            </a:r>
            <a:r>
              <a:rPr lang="hu-HU" sz="3800" b="1" dirty="0"/>
              <a:t>egyéves</a:t>
            </a:r>
            <a:r>
              <a:rPr lang="hu-HU" sz="3800" dirty="0"/>
              <a:t> kedvezményes </a:t>
            </a:r>
            <a:r>
              <a:rPr lang="hu-HU" sz="3800" b="1" dirty="0"/>
              <a:t>hitelt</a:t>
            </a:r>
            <a:r>
              <a:rPr lang="hu-HU" sz="3800" dirty="0"/>
              <a:t> kap, amelynek </a:t>
            </a:r>
            <a:r>
              <a:rPr lang="hu-HU" sz="3800" b="1" dirty="0"/>
              <a:t>kamatlába 6%</a:t>
            </a:r>
            <a:r>
              <a:rPr lang="hu-HU" sz="3800" dirty="0"/>
              <a:t>. A </a:t>
            </a:r>
            <a:r>
              <a:rPr lang="hu-HU" sz="3800" b="1" dirty="0"/>
              <a:t>piacon</a:t>
            </a:r>
            <a:r>
              <a:rPr lang="hu-HU" sz="3800" dirty="0"/>
              <a:t> csak </a:t>
            </a:r>
            <a:r>
              <a:rPr lang="hu-HU" sz="3800" b="1" dirty="0"/>
              <a:t>10%</a:t>
            </a:r>
            <a:r>
              <a:rPr lang="hu-HU" sz="3800" dirty="0"/>
              <a:t>-os kamatlábbal jutna hitelhez. Mekkora a hitelfelvétel </a:t>
            </a:r>
            <a:r>
              <a:rPr lang="hu-HU" sz="3800" b="1" dirty="0"/>
              <a:t>NPV</a:t>
            </a:r>
            <a:r>
              <a:rPr lang="hu-HU" sz="3800" dirty="0"/>
              <a:t>-je?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 smtClean="0"/>
              <a:t>12.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873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501162" y="386862"/>
            <a:ext cx="7236069" cy="172299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Century Gothic (Szövegtörzs)"/>
                <a:cs typeface="Times New Roman" panose="02020603050405020304" pitchFamily="18" charset="0"/>
              </a:rPr>
              <a:t>C</a:t>
            </a:r>
            <a:r>
              <a:rPr lang="hu-HU" sz="2800" baseline="-25000" dirty="0" smtClean="0">
                <a:latin typeface="Century Gothic (Szövegtörzs)"/>
                <a:cs typeface="Times New Roman" panose="02020603050405020304" pitchFamily="18" charset="0"/>
              </a:rPr>
              <a:t>0</a:t>
            </a:r>
            <a:r>
              <a:rPr lang="hu-HU" sz="2800" dirty="0" smtClean="0">
                <a:latin typeface="Century Gothic (Szövegtörzs)"/>
                <a:cs typeface="Times New Roman" panose="02020603050405020304" pitchFamily="18" charset="0"/>
              </a:rPr>
              <a:t>=5 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M 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n=1év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r=6%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r</a:t>
            </a:r>
            <a:r>
              <a:rPr lang="hu-HU" sz="2800" baseline="-25000" dirty="0">
                <a:latin typeface="Century Gothic (Szövegtörzs)"/>
                <a:cs typeface="Times New Roman" panose="02020603050405020304" pitchFamily="18" charset="0"/>
              </a:rPr>
              <a:t>piaci</a:t>
            </a: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=10%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NPV=?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38258542-1F79-429D-A185-06C606114DC9}"/>
              </a:ext>
            </a:extLst>
          </p:cNvPr>
          <p:cNvSpPr/>
          <p:nvPr/>
        </p:nvSpPr>
        <p:spPr>
          <a:xfrm>
            <a:off x="550861" y="465993"/>
            <a:ext cx="70896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>
                <a:latin typeface="Century Gothic (Szövegtörzs)"/>
              </a:rPr>
              <a:t>Vállalatától </a:t>
            </a:r>
            <a:r>
              <a:rPr lang="hu-HU" sz="2400" b="1" dirty="0">
                <a:latin typeface="Century Gothic (Szövegtörzs)"/>
              </a:rPr>
              <a:t>5 M Ft</a:t>
            </a:r>
            <a:r>
              <a:rPr lang="hu-HU" sz="2400" dirty="0">
                <a:latin typeface="Century Gothic (Szövegtörzs)"/>
              </a:rPr>
              <a:t>-os, </a:t>
            </a:r>
            <a:r>
              <a:rPr lang="hu-HU" sz="2400" b="1" dirty="0">
                <a:latin typeface="Century Gothic (Szövegtörzs)"/>
              </a:rPr>
              <a:t>egyéves</a:t>
            </a:r>
            <a:r>
              <a:rPr lang="hu-HU" sz="2400" dirty="0">
                <a:latin typeface="Century Gothic (Szövegtörzs)"/>
              </a:rPr>
              <a:t> kedvezményes </a:t>
            </a:r>
            <a:r>
              <a:rPr lang="hu-HU" sz="2400" b="1" dirty="0">
                <a:latin typeface="Century Gothic (Szövegtörzs)"/>
              </a:rPr>
              <a:t>hitelt</a:t>
            </a:r>
            <a:r>
              <a:rPr lang="hu-HU" sz="2400" dirty="0">
                <a:latin typeface="Century Gothic (Szövegtörzs)"/>
              </a:rPr>
              <a:t> kap, amelynek </a:t>
            </a:r>
            <a:r>
              <a:rPr lang="hu-HU" sz="2400" b="1" dirty="0">
                <a:latin typeface="Century Gothic (Szövegtörzs)"/>
              </a:rPr>
              <a:t>kamatlába 6%</a:t>
            </a:r>
            <a:r>
              <a:rPr lang="hu-HU" sz="2400" dirty="0">
                <a:latin typeface="Century Gothic (Szövegtörzs)"/>
              </a:rPr>
              <a:t>. A </a:t>
            </a:r>
            <a:r>
              <a:rPr lang="hu-HU" sz="2400" b="1" dirty="0">
                <a:latin typeface="Century Gothic (Szövegtörzs)"/>
              </a:rPr>
              <a:t>piacon</a:t>
            </a:r>
            <a:r>
              <a:rPr lang="hu-HU" sz="2400" dirty="0">
                <a:latin typeface="Century Gothic (Szövegtörzs)"/>
              </a:rPr>
              <a:t> csak </a:t>
            </a:r>
            <a:r>
              <a:rPr lang="hu-HU" sz="2400" b="1" dirty="0">
                <a:latin typeface="Century Gothic (Szövegtörzs)"/>
              </a:rPr>
              <a:t>10%</a:t>
            </a:r>
            <a:r>
              <a:rPr lang="hu-HU" sz="2400" dirty="0">
                <a:latin typeface="Century Gothic (Szövegtörzs)"/>
              </a:rPr>
              <a:t>-os kamatlábbal jutna hitelhez. Mekkora a hitelfelvétel </a:t>
            </a:r>
            <a:r>
              <a:rPr lang="hu-HU" sz="2400" b="1" dirty="0">
                <a:latin typeface="Century Gothic (Szövegtörzs)"/>
              </a:rPr>
              <a:t>NPV</a:t>
            </a:r>
            <a:r>
              <a:rPr lang="hu-HU" sz="2400" dirty="0">
                <a:latin typeface="Century Gothic (Szövegtörzs)"/>
              </a:rPr>
              <a:t>-je?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0E1B1781-E856-4468-8188-FF08B3D50B39}"/>
              </a:ext>
            </a:extLst>
          </p:cNvPr>
          <p:cNvSpPr/>
          <p:nvPr/>
        </p:nvSpPr>
        <p:spPr>
          <a:xfrm>
            <a:off x="427892" y="2114784"/>
            <a:ext cx="4830168" cy="426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200" dirty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1 év múlva visszafizetendő összeg:</a:t>
            </a:r>
            <a:endParaRPr lang="hu-HU" sz="2200" dirty="0">
              <a:effectLst/>
              <a:latin typeface="Century Gothic (Szövegtörzs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églalap 4">
                <a:extLst>
                  <a:ext uri="{FF2B5EF4-FFF2-40B4-BE49-F238E27FC236}">
                    <a16:creationId xmlns:a16="http://schemas.microsoft.com/office/drawing/2014/main" id="{FE81BDD7-F957-463A-AFE6-7F3D0D61E6C7}"/>
                  </a:ext>
                </a:extLst>
              </p:cNvPr>
              <p:cNvSpPr/>
              <p:nvPr/>
            </p:nvSpPr>
            <p:spPr>
              <a:xfrm>
                <a:off x="2396032" y="2497120"/>
                <a:ext cx="3446328" cy="5934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hu-HU" sz="3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sz="3000" b="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3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hu-HU" sz="3000" b="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sz="3000" b="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hu-HU" sz="3000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30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30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hu-HU" sz="30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hu-HU" sz="3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5" name="Téglalap 4">
                <a:extLst>
                  <a:ext uri="{FF2B5EF4-FFF2-40B4-BE49-F238E27FC236}">
                    <a16:creationId xmlns:a16="http://schemas.microsoft.com/office/drawing/2014/main" id="{FE81BDD7-F957-463A-AFE6-7F3D0D61E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032" y="2497120"/>
                <a:ext cx="3446328" cy="5934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92320233-BE68-484B-BEDA-F71ACC4B972D}"/>
                  </a:ext>
                </a:extLst>
              </p:cNvPr>
              <p:cNvSpPr/>
              <p:nvPr/>
            </p:nvSpPr>
            <p:spPr>
              <a:xfrm>
                <a:off x="1719243" y="3169868"/>
                <a:ext cx="5481116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u-HU" sz="3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sz="3000" i="0">
                          <a:latin typeface="Cambria Math" panose="02040503050406030204" pitchFamily="18" charset="0"/>
                        </a:rPr>
                        <m:t>=5∗</m:t>
                      </m:r>
                      <m:d>
                        <m:dPr>
                          <m:ctrlPr>
                            <a:rPr lang="hu-HU" sz="3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000" i="0">
                              <a:latin typeface="Cambria Math" panose="02040503050406030204" pitchFamily="18" charset="0"/>
                            </a:rPr>
                            <m:t>1+0,06</m:t>
                          </m:r>
                        </m:e>
                      </m:d>
                      <m:r>
                        <a:rPr lang="hu-HU" sz="3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u-HU" sz="3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3000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hu-HU" sz="3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3000" b="1" i="1" smtClean="0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3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92320233-BE68-484B-BEDA-F71ACC4B97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243" y="3169868"/>
                <a:ext cx="5481116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3A0F8F0E-D8D3-49DE-9D5F-036C37471D48}"/>
                  </a:ext>
                </a:extLst>
              </p:cNvPr>
              <p:cNvSpPr/>
              <p:nvPr/>
            </p:nvSpPr>
            <p:spPr>
              <a:xfrm>
                <a:off x="39094" y="4030013"/>
                <a:ext cx="8063489" cy="971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hu-HU" sz="2800" i="0">
                          <a:latin typeface="Cambria Math" panose="02040503050406030204" pitchFamily="18" charset="0"/>
                        </a:rPr>
                        <m:t>=−5+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0">
                              <a:latin typeface="Cambria Math" panose="02040503050406030204" pitchFamily="18" charset="0"/>
                            </a:rPr>
                            <m:t>5,3</m:t>
                          </m:r>
                        </m:num>
                        <m:den>
                          <m:d>
                            <m:d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800" i="0">
                                  <a:latin typeface="Cambria Math" panose="02040503050406030204" pitchFamily="18" charset="0"/>
                                </a:rPr>
                                <m:t>1+0,1</m:t>
                              </m:r>
                            </m:e>
                          </m:d>
                        </m:den>
                      </m:f>
                      <m:r>
                        <a:rPr lang="hu-HU" sz="2800" i="0">
                          <a:latin typeface="Cambria Math" panose="02040503050406030204" pitchFamily="18" charset="0"/>
                        </a:rPr>
                        <m:t>=−5+4,82=+0,18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2800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hu-HU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2800" b="1" i="1" smtClean="0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28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9" name="Téglalap 8">
                <a:extLst>
                  <a:ext uri="{FF2B5EF4-FFF2-40B4-BE49-F238E27FC236}">
                    <a16:creationId xmlns:a16="http://schemas.microsoft.com/office/drawing/2014/main" id="{3A0F8F0E-D8D3-49DE-9D5F-036C37471D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4" y="4030013"/>
                <a:ext cx="8063489" cy="9714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églalap 9">
            <a:extLst>
              <a:ext uri="{FF2B5EF4-FFF2-40B4-BE49-F238E27FC236}">
                <a16:creationId xmlns:a16="http://schemas.microsoft.com/office/drawing/2014/main" id="{3C616592-7669-4A64-83D4-C00CD13449AB}"/>
              </a:ext>
            </a:extLst>
          </p:cNvPr>
          <p:cNvSpPr/>
          <p:nvPr/>
        </p:nvSpPr>
        <p:spPr>
          <a:xfrm>
            <a:off x="-266703" y="5441697"/>
            <a:ext cx="819736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algn="ctr">
              <a:lnSpc>
                <a:spcPct val="107000"/>
              </a:lnSpc>
              <a:spcAft>
                <a:spcPts val="800"/>
              </a:spcAft>
            </a:pPr>
            <a:r>
              <a:rPr lang="hu-HU" sz="2800" dirty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A kedvezményes hitelfelvétel </a:t>
            </a:r>
            <a:r>
              <a:rPr lang="hu-HU" sz="2800" b="1" dirty="0" smtClean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180 e Ft-os </a:t>
            </a:r>
            <a:r>
              <a:rPr lang="hu-HU" sz="2800" b="1" dirty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vagyonnövekedéssel</a:t>
            </a:r>
            <a:r>
              <a:rPr lang="hu-HU" sz="2800" dirty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 jár. </a:t>
            </a:r>
            <a:endParaRPr lang="hu-HU" sz="2800" dirty="0">
              <a:effectLst/>
              <a:latin typeface="Century Gothic (Szövegtörzs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AD1497D0-533F-43D1-A1EB-6B6126C1090D}"/>
                  </a:ext>
                </a:extLst>
              </p:cNvPr>
              <p:cNvSpPr/>
              <p:nvPr/>
            </p:nvSpPr>
            <p:spPr>
              <a:xfrm>
                <a:off x="8380956" y="4453349"/>
                <a:ext cx="3260182" cy="5232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1" i="1" smtClean="0">
                          <a:latin typeface="Cambria Math" panose="02040503050406030204" pitchFamily="18" charset="0"/>
                        </a:rPr>
                        <m:t>𝑵𝑷𝑽</m:t>
                      </m:r>
                      <m:r>
                        <a:rPr lang="hu-HU" sz="2800" b="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hu-HU" sz="28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hu-HU" sz="2800" b="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u-HU" sz="2800" b="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2800" b="1" i="1">
                          <a:latin typeface="Cambria Math" panose="02040503050406030204" pitchFamily="18" charset="0"/>
                        </a:rPr>
                        <m:t>𝑷𝑽</m:t>
                      </m:r>
                    </m:oMath>
                  </m:oMathPara>
                </a14:m>
                <a:endParaRPr lang="hu-HU" sz="28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AD1497D0-533F-43D1-A1EB-6B6126C109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956" y="4453349"/>
                <a:ext cx="326018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24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3" grpId="0"/>
      <p:bldP spid="4" grpId="0"/>
      <p:bldP spid="5" grpId="0"/>
      <p:bldP spid="8" grpId="0"/>
      <p:bldP spid="9" grpId="0"/>
      <p:bldP spid="10" grpId="0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0190" y="2294176"/>
            <a:ext cx="9273157" cy="696492"/>
          </a:xfrm>
        </p:spPr>
        <p:txBody>
          <a:bodyPr/>
          <a:lstStyle/>
          <a:p>
            <a:r>
              <a:rPr lang="hu-HU" sz="3000" dirty="0"/>
              <a:t>Egy befektetés </a:t>
            </a:r>
            <a:r>
              <a:rPr lang="hu-HU" sz="3000" b="1" dirty="0"/>
              <a:t>évente 5 millió </a:t>
            </a:r>
            <a:r>
              <a:rPr lang="hu-HU" sz="3000" dirty="0"/>
              <a:t>forint </a:t>
            </a:r>
            <a:r>
              <a:rPr lang="hu-HU" sz="3000" b="1" dirty="0"/>
              <a:t>pénzáramlást</a:t>
            </a:r>
            <a:r>
              <a:rPr lang="hu-HU" sz="3000" dirty="0"/>
              <a:t> termel </a:t>
            </a:r>
            <a:r>
              <a:rPr lang="hu-HU" sz="3000" b="1" dirty="0"/>
              <a:t>20 éven </a:t>
            </a:r>
            <a:r>
              <a:rPr lang="hu-HU" sz="3000" dirty="0"/>
              <a:t>keresztül.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 smtClean="0"/>
              <a:t>13.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F8F5699-50F8-4669-B4BC-A981522F3E02}"/>
              </a:ext>
            </a:extLst>
          </p:cNvPr>
          <p:cNvSpPr txBox="1">
            <a:spLocks/>
          </p:cNvSpPr>
          <p:nvPr/>
        </p:nvSpPr>
        <p:spPr>
          <a:xfrm>
            <a:off x="1857702" y="2852266"/>
            <a:ext cx="9273157" cy="9759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2400" b="1" cap="none" dirty="0"/>
              <a:t>a</a:t>
            </a:r>
            <a:r>
              <a:rPr lang="hu-HU" sz="2400" b="1" dirty="0"/>
              <a:t>) </a:t>
            </a:r>
            <a:r>
              <a:rPr lang="hu-HU" sz="2200" dirty="0"/>
              <a:t>Ha a befektetés kockázatának megfelelő </a:t>
            </a:r>
            <a:r>
              <a:rPr lang="hu-HU" sz="2200" b="1" dirty="0"/>
              <a:t>hozam évi 15%, </a:t>
            </a:r>
            <a:r>
              <a:rPr lang="hu-HU" sz="2200" dirty="0"/>
              <a:t>akkor mekkora ennek a befektetésnek a </a:t>
            </a:r>
            <a:r>
              <a:rPr lang="hu-HU" sz="2200" b="1" dirty="0"/>
              <a:t>jelenértéke</a:t>
            </a:r>
            <a:r>
              <a:rPr lang="hu-HU" sz="2200" dirty="0"/>
              <a:t>? </a:t>
            </a:r>
            <a:r>
              <a:rPr lang="hu-HU" sz="2400" dirty="0"/>
              <a:t/>
            </a:r>
            <a:br>
              <a:rPr lang="hu-HU" sz="2400" dirty="0"/>
            </a:br>
            <a:endParaRPr lang="hu-HU" sz="2400" dirty="0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8D0F9D6C-F304-4031-BF1C-864102CC69EC}"/>
              </a:ext>
            </a:extLst>
          </p:cNvPr>
          <p:cNvSpPr txBox="1">
            <a:spLocks/>
          </p:cNvSpPr>
          <p:nvPr/>
        </p:nvSpPr>
        <p:spPr>
          <a:xfrm>
            <a:off x="1839433" y="3548758"/>
            <a:ext cx="8863914" cy="1333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2200" b="1" cap="none" dirty="0"/>
              <a:t>b</a:t>
            </a:r>
            <a:r>
              <a:rPr lang="hu-HU" sz="2200" b="1" dirty="0"/>
              <a:t>) </a:t>
            </a:r>
            <a:r>
              <a:rPr lang="hu-HU" sz="2200" dirty="0"/>
              <a:t>Ha mindezt önnek </a:t>
            </a:r>
            <a:r>
              <a:rPr lang="hu-HU" sz="2200" b="1" dirty="0"/>
              <a:t>30 millió</a:t>
            </a:r>
            <a:r>
              <a:rPr lang="hu-HU" sz="2200" dirty="0"/>
              <a:t> forint azonnali </a:t>
            </a:r>
            <a:r>
              <a:rPr lang="hu-HU" sz="2200" b="1" dirty="0"/>
              <a:t>befektetésbe</a:t>
            </a:r>
            <a:r>
              <a:rPr lang="hu-HU" sz="2200" dirty="0"/>
              <a:t> kerül, akkor mekkora a befektetés </a:t>
            </a:r>
            <a:r>
              <a:rPr lang="hu-HU" sz="2200" b="1" dirty="0"/>
              <a:t>NPV-je</a:t>
            </a:r>
            <a:r>
              <a:rPr lang="hu-HU" sz="2200" dirty="0"/>
              <a:t>? </a:t>
            </a:r>
            <a:r>
              <a:rPr lang="hu-HU" sz="2200" b="1" dirty="0"/>
              <a:t>Elfogadná-e</a:t>
            </a:r>
            <a:r>
              <a:rPr lang="hu-HU" sz="2200" dirty="0"/>
              <a:t> a befektetést? </a:t>
            </a:r>
            <a:r>
              <a:rPr lang="hu-HU" sz="3000" dirty="0"/>
              <a:t/>
            </a:r>
            <a:br>
              <a:rPr lang="hu-HU" sz="3000" dirty="0"/>
            </a:br>
            <a:endParaRPr lang="hu-HU" sz="3000" dirty="0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CC4F3BC7-9264-4AEC-8225-BD50216665B0}"/>
              </a:ext>
            </a:extLst>
          </p:cNvPr>
          <p:cNvSpPr txBox="1">
            <a:spLocks/>
          </p:cNvSpPr>
          <p:nvPr/>
        </p:nvSpPr>
        <p:spPr>
          <a:xfrm>
            <a:off x="1839433" y="4215578"/>
            <a:ext cx="9039304" cy="1112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3000" dirty="0"/>
              <a:t/>
            </a:r>
            <a:br>
              <a:rPr lang="hu-HU" sz="3000" dirty="0"/>
            </a:br>
            <a:r>
              <a:rPr lang="hu-HU" sz="2200" b="1" cap="none" dirty="0"/>
              <a:t>c</a:t>
            </a:r>
            <a:r>
              <a:rPr lang="hu-HU" sz="2200" b="1" dirty="0"/>
              <a:t>) </a:t>
            </a:r>
            <a:r>
              <a:rPr lang="hu-HU" sz="2200" dirty="0"/>
              <a:t>Ha kiderült, hogy a befektetés kockázatának megfelelő </a:t>
            </a:r>
            <a:r>
              <a:rPr lang="hu-HU" sz="2200" b="1" dirty="0"/>
              <a:t>hozam</a:t>
            </a:r>
            <a:r>
              <a:rPr lang="hu-HU" sz="2200" dirty="0"/>
              <a:t> nem is 15% hanem inkább </a:t>
            </a:r>
            <a:r>
              <a:rPr lang="hu-HU" sz="2200" b="1" dirty="0"/>
              <a:t>16%</a:t>
            </a:r>
            <a:r>
              <a:rPr lang="hu-HU" sz="2200" dirty="0"/>
              <a:t>, akkor hogyan változik meg az </a:t>
            </a:r>
            <a:r>
              <a:rPr lang="hu-HU" sz="2200" b="1" dirty="0"/>
              <a:t>NPV</a:t>
            </a:r>
            <a:r>
              <a:rPr lang="hu-HU" sz="2200" dirty="0"/>
              <a:t>? </a:t>
            </a:r>
            <a:r>
              <a:rPr lang="hu-HU" sz="2200" b="1" dirty="0"/>
              <a:t>Elfogadná-e</a:t>
            </a:r>
            <a:r>
              <a:rPr lang="hu-HU" sz="2200" dirty="0"/>
              <a:t> a befektetést?</a:t>
            </a:r>
          </a:p>
        </p:txBody>
      </p:sp>
    </p:spTree>
    <p:extLst>
      <p:ext uri="{BB962C8B-B14F-4D97-AF65-F5344CB8AC3E}">
        <p14:creationId xmlns:p14="http://schemas.microsoft.com/office/powerpoint/2010/main" val="15148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87923" y="79130"/>
            <a:ext cx="7982682" cy="6717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Címsorok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184638" y="199264"/>
            <a:ext cx="7816361" cy="2560234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Címsorok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Címsorok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Címsorok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C=5 M 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n=20 év</a:t>
            </a:r>
          </a:p>
          <a:p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a.) r=15%, NPV=?</a:t>
            </a:r>
          </a:p>
          <a:p>
            <a:r>
              <a:rPr lang="hu-HU" sz="2800" dirty="0" err="1">
                <a:latin typeface="Century Gothic (Címsorok)"/>
                <a:cs typeface="Times New Roman" panose="02020603050405020304" pitchFamily="18" charset="0"/>
              </a:rPr>
              <a:t>b.</a:t>
            </a:r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) C</a:t>
            </a:r>
            <a:r>
              <a:rPr lang="hu-HU" sz="2800" baseline="-25000" dirty="0">
                <a:latin typeface="Century Gothic (Címsorok)"/>
                <a:cs typeface="Times New Roman" panose="02020603050405020304" pitchFamily="18" charset="0"/>
              </a:rPr>
              <a:t>0</a:t>
            </a:r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=30 M Ft, NPV=?</a:t>
            </a:r>
          </a:p>
          <a:p>
            <a:r>
              <a:rPr lang="hu-HU" sz="2800" dirty="0">
                <a:latin typeface="Century Gothic (Címsorok)"/>
                <a:cs typeface="Times New Roman" panose="02020603050405020304" pitchFamily="18" charset="0"/>
              </a:rPr>
              <a:t>c.)r=16%, NPV=? </a:t>
            </a:r>
          </a:p>
          <a:p>
            <a:endParaRPr lang="hu-HU" dirty="0">
              <a:latin typeface="Century Gothic (Címsorok)"/>
              <a:cs typeface="Times New Roman" panose="020206030504050203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61DD387A-AB92-4533-B502-2EB4A6F304AD}"/>
              </a:ext>
            </a:extLst>
          </p:cNvPr>
          <p:cNvSpPr/>
          <p:nvPr/>
        </p:nvSpPr>
        <p:spPr>
          <a:xfrm>
            <a:off x="158260" y="169365"/>
            <a:ext cx="7982681" cy="2590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Egy befektetés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évente 5 millió 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forint pénzáramlást termel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20 éven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 keresztül.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Ha a befektetés kockázatának megfelelő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hozam évi 15%, 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akkor mekkora ennek a befektetésnek a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jelenértéke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Ha mindezt önnek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30 millió 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forint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azonnali befektetésbe 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kerül, akkor mekkora a befektetés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NPV-je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Elfogadná-e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 a befektetést?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Ha kiderült, hogy a befektetés kockázatának megfelelő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hozam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 nem is 15% hanem inkább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16%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, akkor hogyan változik meg az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NPV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hu-HU" sz="17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Elfogadná-e </a:t>
            </a:r>
            <a:r>
              <a:rPr lang="hu-HU" sz="17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a befektetést?</a:t>
            </a:r>
            <a:endParaRPr lang="hu-HU" sz="1700" dirty="0">
              <a:effectLst/>
              <a:latin typeface="Century Gothic (Címsorok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D3B8A5C-B54D-4F48-AD7F-977356FFC5A2}"/>
              </a:ext>
            </a:extLst>
          </p:cNvPr>
          <p:cNvSpPr/>
          <p:nvPr/>
        </p:nvSpPr>
        <p:spPr>
          <a:xfrm>
            <a:off x="621259" y="3091898"/>
            <a:ext cx="758412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>
                <a:latin typeface="Century Gothic (Címsorok)"/>
                <a:ea typeface="Calibri" panose="020F0502020204030204" pitchFamily="34" charset="0"/>
              </a:rPr>
              <a:t>AF</a:t>
            </a:r>
            <a:r>
              <a:rPr lang="hu-HU" sz="3000" baseline="-25000" dirty="0">
                <a:latin typeface="Century Gothic (Címsorok)"/>
                <a:ea typeface="Calibri" panose="020F0502020204030204" pitchFamily="34" charset="0"/>
              </a:rPr>
              <a:t>(15%, 20 év) </a:t>
            </a:r>
            <a:r>
              <a:rPr lang="hu-HU" sz="3000" dirty="0">
                <a:latin typeface="Century Gothic (Címsorok)"/>
                <a:ea typeface="Calibri" panose="020F0502020204030204" pitchFamily="34" charset="0"/>
              </a:rPr>
              <a:t>∙ 5 = 6,2593 ∙ 5 = </a:t>
            </a:r>
            <a:r>
              <a:rPr lang="hu-HU" sz="3000" b="1" dirty="0">
                <a:latin typeface="Century Gothic (Címsorok)"/>
                <a:ea typeface="Calibri" panose="020F0502020204030204" pitchFamily="34" charset="0"/>
              </a:rPr>
              <a:t>31,2965 M Ft</a:t>
            </a:r>
            <a:endParaRPr lang="hu-HU" sz="3000" dirty="0">
              <a:latin typeface="Century Gothic (Címsorok)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877B3D49-C0D6-48E2-9351-A291395B9462}"/>
              </a:ext>
            </a:extLst>
          </p:cNvPr>
          <p:cNvSpPr/>
          <p:nvPr/>
        </p:nvSpPr>
        <p:spPr>
          <a:xfrm>
            <a:off x="830628" y="4183099"/>
            <a:ext cx="6301725" cy="547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u-HU" sz="3000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NPV=-30 + 31,2965 = </a:t>
            </a:r>
            <a:r>
              <a:rPr lang="hu-HU" sz="3000" b="1" dirty="0">
                <a:latin typeface="Century Gothic (Címsorok)"/>
                <a:ea typeface="Calibri" panose="020F0502020204030204" pitchFamily="34" charset="0"/>
                <a:cs typeface="Times New Roman" panose="02020603050405020304" pitchFamily="18" charset="0"/>
              </a:rPr>
              <a:t>+1,2965 M Ft</a:t>
            </a:r>
            <a:endParaRPr lang="hu-HU" sz="3000" dirty="0">
              <a:effectLst/>
              <a:latin typeface="Century Gothic (Címsorok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C4ACB4D-581D-4174-9AD8-C54DF9A74F27}"/>
              </a:ext>
            </a:extLst>
          </p:cNvPr>
          <p:cNvSpPr/>
          <p:nvPr/>
        </p:nvSpPr>
        <p:spPr>
          <a:xfrm>
            <a:off x="1116369" y="5255898"/>
            <a:ext cx="60857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dirty="0">
                <a:latin typeface="Century Gothic (Címsorok)"/>
                <a:ea typeface="Calibri" panose="020F0502020204030204" pitchFamily="34" charset="0"/>
              </a:rPr>
              <a:t>NPV = -30 + AF (16%, 20 év) ∙ 5 = -30 + 5,9288 ∙ 5 = </a:t>
            </a:r>
            <a:r>
              <a:rPr lang="hu-HU" sz="3000" b="1" dirty="0">
                <a:latin typeface="Century Gothic (Címsorok)"/>
                <a:ea typeface="Calibri" panose="020F0502020204030204" pitchFamily="34" charset="0"/>
              </a:rPr>
              <a:t>-0,356 M Ft</a:t>
            </a:r>
            <a:endParaRPr lang="hu-HU" sz="3000" dirty="0">
              <a:latin typeface="Century Gothic (Címsorok)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A3383DF1-D9AE-4E00-90FE-994C0AAD283C}"/>
              </a:ext>
            </a:extLst>
          </p:cNvPr>
          <p:cNvSpPr txBox="1"/>
          <p:nvPr/>
        </p:nvSpPr>
        <p:spPr>
          <a:xfrm>
            <a:off x="87923" y="3130370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latin typeface="Century Gothic (Szövegtörzs)"/>
              </a:rPr>
              <a:t>a.)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ED8C4ADD-1E3E-4982-BF86-E111FDE89BBC}"/>
              </a:ext>
            </a:extLst>
          </p:cNvPr>
          <p:cNvSpPr txBox="1"/>
          <p:nvPr/>
        </p:nvSpPr>
        <p:spPr>
          <a:xfrm>
            <a:off x="119183" y="4216966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 err="1">
                <a:latin typeface="Century Gothic (Szövegtörzs)"/>
              </a:rPr>
              <a:t>b.</a:t>
            </a:r>
            <a:r>
              <a:rPr lang="hu-HU" sz="2500" b="1" dirty="0">
                <a:latin typeface="Century Gothic (Szövegtörzs)"/>
              </a:rPr>
              <a:t>)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E7278C82-D6F7-40F9-B856-632ABAF69879}"/>
              </a:ext>
            </a:extLst>
          </p:cNvPr>
          <p:cNvSpPr txBox="1"/>
          <p:nvPr/>
        </p:nvSpPr>
        <p:spPr>
          <a:xfrm>
            <a:off x="87923" y="5286675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latin typeface="Century Gothic (Szövegtörzs)"/>
              </a:rPr>
              <a:t>c.)</a:t>
            </a:r>
          </a:p>
        </p:txBody>
      </p:sp>
      <p:pic>
        <p:nvPicPr>
          <p:cNvPr id="13" name="Ábra 12" descr="Pipa">
            <a:extLst>
              <a:ext uri="{FF2B5EF4-FFF2-40B4-BE49-F238E27FC236}">
                <a16:creationId xmlns:a16="http://schemas.microsoft.com/office/drawing/2014/main" id="{F03F34AB-801E-412B-A1CD-1D75BBC33C9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132353" y="4127532"/>
            <a:ext cx="788662" cy="788662"/>
          </a:xfrm>
          <a:prstGeom prst="rect">
            <a:avLst/>
          </a:prstGeom>
        </p:spPr>
      </p:pic>
      <p:pic>
        <p:nvPicPr>
          <p:cNvPr id="15" name="Ábra 14" descr="Bezárás">
            <a:extLst>
              <a:ext uri="{FF2B5EF4-FFF2-40B4-BE49-F238E27FC236}">
                <a16:creationId xmlns:a16="http://schemas.microsoft.com/office/drawing/2014/main" id="{F1E4F630-EE44-41A6-AD00-2FF6E4965CB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166311" y="5436335"/>
            <a:ext cx="788662" cy="78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2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3" grpId="0"/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Egy embléma közelképe&#10;&#10;Automatikusan létrehozott leírá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4" name="Téglalap 3">
            <a:extLst>
              <a:ext uri="{FF2B5EF4-FFF2-40B4-BE49-F238E27FC236}">
                <a16:creationId xmlns:a16="http://schemas.microsoft.com/office/drawing/2014/main" id="{C543BD00-3D69-4561-8CB2-5462AADE993F}"/>
              </a:ext>
            </a:extLst>
          </p:cNvPr>
          <p:cNvSpPr/>
          <p:nvPr/>
        </p:nvSpPr>
        <p:spPr>
          <a:xfrm>
            <a:off x="5856542" y="1941418"/>
            <a:ext cx="5129575" cy="285205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6544" y="2021353"/>
            <a:ext cx="4952324" cy="2709783"/>
          </a:xfrm>
        </p:spPr>
        <p:txBody>
          <a:bodyPr rtlCol="0">
            <a:normAutofit/>
          </a:bodyPr>
          <a:lstStyle/>
          <a:p>
            <a:pPr rtl="0"/>
            <a:r>
              <a:rPr lang="hu-HU" sz="4400" b="1" dirty="0">
                <a:solidFill>
                  <a:schemeClr val="bg1"/>
                </a:solidFill>
              </a:rPr>
              <a:t>Köszönöm a megtekintést!</a:t>
            </a:r>
            <a:br>
              <a:rPr lang="hu-HU" sz="4400" b="1" dirty="0">
                <a:solidFill>
                  <a:schemeClr val="bg1"/>
                </a:solidFill>
              </a:rPr>
            </a:br>
            <a:r>
              <a:rPr lang="hu-HU" sz="4400" b="1" dirty="0">
                <a:solidFill>
                  <a:schemeClr val="bg1"/>
                </a:solidFill>
              </a:rPr>
              <a:t>Sikeres felkészülést!</a:t>
            </a:r>
            <a:endParaRPr lang="hu" sz="4400" b="1" dirty="0">
              <a:solidFill>
                <a:schemeClr val="bg1"/>
              </a:solidFill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68F340D-DEAD-44DE-B1DE-8C2D68AC20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4465"/>
          <a:stretch/>
        </p:blipFill>
        <p:spPr>
          <a:xfrm>
            <a:off x="70338" y="-61557"/>
            <a:ext cx="1696117" cy="6858000"/>
          </a:xfrm>
          <a:prstGeom prst="rect">
            <a:avLst/>
          </a:prstGeom>
        </p:spPr>
      </p:pic>
      <p:sp>
        <p:nvSpPr>
          <p:cNvPr id="10" name="Téglalap 9">
            <a:extLst>
              <a:ext uri="{FF2B5EF4-FFF2-40B4-BE49-F238E27FC236}">
                <a16:creationId xmlns:a16="http://schemas.microsoft.com/office/drawing/2014/main" id="{46FB3CD5-1F1A-4239-A73F-F9D1690B2F0A}"/>
              </a:ext>
            </a:extLst>
          </p:cNvPr>
          <p:cNvSpPr/>
          <p:nvPr/>
        </p:nvSpPr>
        <p:spPr>
          <a:xfrm>
            <a:off x="6033794" y="2101361"/>
            <a:ext cx="4775074" cy="2549769"/>
          </a:xfrm>
          <a:prstGeom prst="rect">
            <a:avLst/>
          </a:prstGeom>
          <a:noFill/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480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>
            <a:extLst>
              <a:ext uri="{FF2B5EF4-FFF2-40B4-BE49-F238E27FC236}">
                <a16:creationId xmlns:a16="http://schemas.microsoft.com/office/drawing/2014/main" id="{9A7B6741-FF24-4AFA-9B6E-57C80FDEE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8119" y="540199"/>
            <a:ext cx="3242896" cy="2827256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</a:rPr>
              <a:t>Adatkigyűjtés</a:t>
            </a:r>
            <a:r>
              <a:rPr lang="hu-HU" sz="2800" b="1" u="sng" dirty="0">
                <a:latin typeface="Century Gothic (Szövegtörzs)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Futamidő: 1 hónap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C= 200.000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r= 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latin typeface="Century Gothic (Szövegtörzs)"/>
            </a:endParaRP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5333934-CEBD-459D-BA49-B04E9DE823C4}"/>
              </a:ext>
            </a:extLst>
          </p:cNvPr>
          <p:cNvSpPr txBox="1"/>
          <p:nvPr/>
        </p:nvSpPr>
        <p:spPr>
          <a:xfrm>
            <a:off x="451339" y="502971"/>
            <a:ext cx="7239000" cy="193899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entury Gothic (Szövegtörzs)"/>
              </a:rPr>
              <a:t>2020. </a:t>
            </a:r>
            <a:r>
              <a:rPr lang="hu-HU" sz="2400" b="1" dirty="0">
                <a:latin typeface="Century Gothic (Szövegtörzs)"/>
              </a:rPr>
              <a:t>január 11</a:t>
            </a:r>
            <a:r>
              <a:rPr lang="hu-HU" sz="2400" dirty="0">
                <a:latin typeface="Century Gothic (Szövegtörzs)"/>
              </a:rPr>
              <a:t>-én beteszünk a bankba </a:t>
            </a:r>
            <a:r>
              <a:rPr lang="hu-HU" sz="2400" b="1" dirty="0">
                <a:latin typeface="Century Gothic (Szövegtörzs)"/>
              </a:rPr>
              <a:t>200.000 Ft</a:t>
            </a:r>
            <a:r>
              <a:rPr lang="hu-HU" sz="2400" dirty="0">
                <a:latin typeface="Century Gothic (Szövegtörzs)"/>
              </a:rPr>
              <a:t>-ot. </a:t>
            </a:r>
            <a:r>
              <a:rPr lang="hu-HU" sz="2400" b="1" dirty="0">
                <a:latin typeface="Century Gothic (Szövegtörzs)"/>
              </a:rPr>
              <a:t>Február 11</a:t>
            </a:r>
            <a:r>
              <a:rPr lang="hu-HU" sz="2400" dirty="0">
                <a:latin typeface="Century Gothic (Szövegtörzs)"/>
              </a:rPr>
              <a:t>-én szükségünk van a pénzünkre. </a:t>
            </a:r>
            <a:r>
              <a:rPr lang="hu-HU" sz="2400" b="1" dirty="0">
                <a:latin typeface="Century Gothic (Szövegtörzs)"/>
              </a:rPr>
              <a:t>Mennyi kamatot </a:t>
            </a:r>
            <a:r>
              <a:rPr lang="hu-HU" sz="2400" dirty="0">
                <a:latin typeface="Century Gothic (Szövegtörzs)"/>
              </a:rPr>
              <a:t>kapunk a </a:t>
            </a:r>
            <a:r>
              <a:rPr lang="hu-HU" sz="2400" b="1" dirty="0">
                <a:latin typeface="Century Gothic (Szövegtörzs)"/>
              </a:rPr>
              <a:t>francia módszer </a:t>
            </a:r>
            <a:r>
              <a:rPr lang="hu-HU" sz="2400" dirty="0">
                <a:latin typeface="Century Gothic (Szövegtörzs)"/>
              </a:rPr>
              <a:t>szerint, ha az </a:t>
            </a:r>
            <a:r>
              <a:rPr lang="hu-HU" sz="2400" b="1" dirty="0">
                <a:latin typeface="Century Gothic (Szövegtörzs)"/>
              </a:rPr>
              <a:t>éves</a:t>
            </a:r>
            <a:r>
              <a:rPr lang="hu-HU" sz="2400" dirty="0">
                <a:latin typeface="Century Gothic (Szövegtörzs)"/>
              </a:rPr>
              <a:t> </a:t>
            </a:r>
            <a:r>
              <a:rPr lang="hu-HU" sz="2400" b="1" dirty="0">
                <a:latin typeface="Century Gothic (Szövegtörzs)"/>
              </a:rPr>
              <a:t>névleges kamatláb 6%, </a:t>
            </a:r>
            <a:r>
              <a:rPr lang="hu-HU" sz="2400" dirty="0">
                <a:latin typeface="Century Gothic (Szövegtörzs)"/>
              </a:rPr>
              <a:t>és a kamatozási periódus </a:t>
            </a:r>
            <a:r>
              <a:rPr lang="hu-HU" sz="2400" b="1" dirty="0">
                <a:latin typeface="Century Gothic (Szövegtörzs)"/>
              </a:rPr>
              <a:t>1 év</a:t>
            </a:r>
            <a:r>
              <a:rPr lang="hu-HU" sz="2400" dirty="0">
                <a:latin typeface="Century Gothic (Szövegtörzs)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6C5DBD8A-FDDB-4D2E-BB2D-18FA82E68D87}"/>
                  </a:ext>
                </a:extLst>
              </p:cNvPr>
              <p:cNvSpPr/>
              <p:nvPr/>
            </p:nvSpPr>
            <p:spPr>
              <a:xfrm>
                <a:off x="738484" y="5198960"/>
                <a:ext cx="6664709" cy="959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3000">
                          <a:latin typeface="Cambria Math" panose="02040503050406030204" pitchFamily="18" charset="0"/>
                        </a:rPr>
                        <m:t>200.000</m:t>
                      </m:r>
                      <m:r>
                        <a:rPr lang="hu-HU" sz="3000" i="0">
                          <a:latin typeface="Cambria Math" panose="02040503050406030204" pitchFamily="18" charset="0"/>
                        </a:rPr>
                        <m:t>∗0,06∗</m:t>
                      </m:r>
                      <m:f>
                        <m:fPr>
                          <m:ctrlPr>
                            <a:rPr lang="hu-H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000" i="0"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hu-HU" sz="3000" i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hu-HU" sz="3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𝟎𝟑𝟑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3000" b="1" i="1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3000" b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6C5DBD8A-FDDB-4D2E-BB2D-18FA82E68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84" y="5198960"/>
                <a:ext cx="6664709" cy="9596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D1337ABE-556D-4D46-8433-7102E36517A3}"/>
                  </a:ext>
                </a:extLst>
              </p:cNvPr>
              <p:cNvSpPr/>
              <p:nvPr/>
            </p:nvSpPr>
            <p:spPr>
              <a:xfrm>
                <a:off x="1596560" y="4416038"/>
                <a:ext cx="518188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𝑘𝑎𝑚𝑎𝑡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𝑖𝑑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ő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𝑛𝑦𝑒𝑧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ő</m:t>
                      </m:r>
                    </m:oMath>
                  </m:oMathPara>
                </a14:m>
                <a:endParaRPr lang="hu-HU" sz="3000" i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D1337ABE-556D-4D46-8433-7102E36517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60" y="4416038"/>
                <a:ext cx="518188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1DC6A4EE-A737-47D6-8EAD-59382595C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856839"/>
              </p:ext>
            </p:extLst>
          </p:nvPr>
        </p:nvGraphicFramePr>
        <p:xfrm>
          <a:off x="1758462" y="2549769"/>
          <a:ext cx="5019982" cy="1732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4476">
                  <a:extLst>
                    <a:ext uri="{9D8B030D-6E8A-4147-A177-3AD203B41FA5}">
                      <a16:colId xmlns:a16="http://schemas.microsoft.com/office/drawing/2014/main" val="1345650824"/>
                    </a:ext>
                  </a:extLst>
                </a:gridCol>
                <a:gridCol w="1523290">
                  <a:extLst>
                    <a:ext uri="{9D8B030D-6E8A-4147-A177-3AD203B41FA5}">
                      <a16:colId xmlns:a16="http://schemas.microsoft.com/office/drawing/2014/main" val="1721244108"/>
                    </a:ext>
                  </a:extLst>
                </a:gridCol>
                <a:gridCol w="1522216">
                  <a:extLst>
                    <a:ext uri="{9D8B030D-6E8A-4147-A177-3AD203B41FA5}">
                      <a16:colId xmlns:a16="http://schemas.microsoft.com/office/drawing/2014/main" val="2764416434"/>
                    </a:ext>
                  </a:extLst>
                </a:gridCol>
              </a:tblGrid>
              <a:tr h="432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Év napjai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245955"/>
                  </a:ext>
                </a:extLst>
              </a:tr>
              <a:tr h="433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Hónap napjai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360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365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571148"/>
                  </a:ext>
                </a:extLst>
              </a:tr>
              <a:tr h="433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30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Német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-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0769215"/>
                  </a:ext>
                </a:extLst>
              </a:tr>
              <a:tr h="433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28,30,31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Francia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Angol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3893528"/>
                  </a:ext>
                </a:extLst>
              </a:tr>
            </a:tbl>
          </a:graphicData>
        </a:graphic>
      </p:graphicFrame>
      <p:sp>
        <p:nvSpPr>
          <p:cNvPr id="3" name="Téglalap 2">
            <a:extLst>
              <a:ext uri="{FF2B5EF4-FFF2-40B4-BE49-F238E27FC236}">
                <a16:creationId xmlns:a16="http://schemas.microsoft.com/office/drawing/2014/main" id="{00B00B2C-648C-4795-B43C-8D5945290C99}"/>
              </a:ext>
            </a:extLst>
          </p:cNvPr>
          <p:cNvSpPr/>
          <p:nvPr/>
        </p:nvSpPr>
        <p:spPr>
          <a:xfrm>
            <a:off x="8400863" y="3371937"/>
            <a:ext cx="358012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Francia módszer: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latin typeface="Century Gothic (Szövegtörzs)"/>
              </a:rPr>
              <a:t>360 napos év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latin typeface="Century Gothic (Szövegtörzs)"/>
              </a:rPr>
              <a:t>hónap napjai: 28,30,31</a:t>
            </a:r>
          </a:p>
        </p:txBody>
      </p:sp>
    </p:spTree>
    <p:extLst>
      <p:ext uri="{BB962C8B-B14F-4D97-AF65-F5344CB8AC3E}">
        <p14:creationId xmlns:p14="http://schemas.microsoft.com/office/powerpoint/2010/main" val="15306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animBg="1"/>
      <p:bldP spid="8" grpId="0"/>
      <p:bldP spid="10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2" y="2007436"/>
            <a:ext cx="8939252" cy="3364663"/>
          </a:xfrm>
        </p:spPr>
        <p:txBody>
          <a:bodyPr/>
          <a:lstStyle/>
          <a:p>
            <a:r>
              <a:rPr lang="hu-HU" sz="3200" dirty="0"/>
              <a:t>2020. </a:t>
            </a:r>
            <a:r>
              <a:rPr lang="hu-HU" sz="3200" b="1" dirty="0"/>
              <a:t>január 11</a:t>
            </a:r>
            <a:r>
              <a:rPr lang="hu-HU" sz="3200" dirty="0"/>
              <a:t>-én beteszünk a bankba </a:t>
            </a:r>
            <a:r>
              <a:rPr lang="hu-HU" sz="3200" b="1" dirty="0"/>
              <a:t>300.000 Ft</a:t>
            </a:r>
            <a:r>
              <a:rPr lang="hu-HU" sz="3200" dirty="0"/>
              <a:t>-ot. </a:t>
            </a:r>
            <a:r>
              <a:rPr lang="hu-HU" sz="3200" b="1" dirty="0"/>
              <a:t>Február 11</a:t>
            </a:r>
            <a:r>
              <a:rPr lang="hu-HU" sz="3200" dirty="0"/>
              <a:t>-én szükségünk van a pénzünkre. </a:t>
            </a:r>
            <a:r>
              <a:rPr lang="hu-HU" sz="3200" b="1" dirty="0"/>
              <a:t>Mennyi kamatot </a:t>
            </a:r>
            <a:r>
              <a:rPr lang="hu-HU" sz="3200" dirty="0"/>
              <a:t>kapunk a </a:t>
            </a:r>
            <a:r>
              <a:rPr lang="hu-HU" sz="3200" b="1" dirty="0"/>
              <a:t>német módszer </a:t>
            </a:r>
            <a:r>
              <a:rPr lang="hu-HU" sz="3200" dirty="0"/>
              <a:t>szerint, ha az </a:t>
            </a:r>
            <a:r>
              <a:rPr lang="hu-HU" sz="3200" b="1" dirty="0"/>
              <a:t>éves</a:t>
            </a:r>
            <a:r>
              <a:rPr lang="hu-HU" sz="3200" dirty="0"/>
              <a:t> </a:t>
            </a:r>
            <a:r>
              <a:rPr lang="hu-HU" sz="3200" b="1" dirty="0"/>
              <a:t>névleges kamatláb 3%, </a:t>
            </a:r>
            <a:r>
              <a:rPr lang="hu-HU" sz="3200" dirty="0"/>
              <a:t>és a kamatozási periódus </a:t>
            </a:r>
            <a:r>
              <a:rPr lang="hu-HU" sz="3200" b="1" dirty="0"/>
              <a:t>1 év</a:t>
            </a:r>
            <a:r>
              <a:rPr lang="hu-HU" sz="3200" dirty="0"/>
              <a:t>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2. Feladat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701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>
            <a:extLst>
              <a:ext uri="{FF2B5EF4-FFF2-40B4-BE49-F238E27FC236}">
                <a16:creationId xmlns:a16="http://schemas.microsoft.com/office/drawing/2014/main" id="{9A7B6741-FF24-4AFA-9B6E-57C80FDEE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8119" y="540199"/>
            <a:ext cx="3242896" cy="2827256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</a:rPr>
              <a:t>Adatkigyűjtés</a:t>
            </a:r>
            <a:r>
              <a:rPr lang="hu-HU" sz="2800" b="1" u="sng" dirty="0">
                <a:latin typeface="Century Gothic (Szövegtörzs)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Futamidő: 1 hónap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C= 300.000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r= 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latin typeface="Century Gothic (Szövegtörzs)"/>
            </a:endParaRP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11016" y="193431"/>
            <a:ext cx="7719646" cy="6471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5333934-CEBD-459D-BA49-B04E9DE823C4}"/>
              </a:ext>
            </a:extLst>
          </p:cNvPr>
          <p:cNvSpPr txBox="1"/>
          <p:nvPr/>
        </p:nvSpPr>
        <p:spPr>
          <a:xfrm>
            <a:off x="451339" y="502971"/>
            <a:ext cx="7239000" cy="193899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entury Gothic (Szövegtörzs)"/>
              </a:rPr>
              <a:t>2020. </a:t>
            </a:r>
            <a:r>
              <a:rPr lang="hu-HU" sz="2400" b="1" dirty="0">
                <a:latin typeface="Century Gothic (Szövegtörzs)"/>
              </a:rPr>
              <a:t>január 11</a:t>
            </a:r>
            <a:r>
              <a:rPr lang="hu-HU" sz="2400" dirty="0">
                <a:latin typeface="Century Gothic (Szövegtörzs)"/>
              </a:rPr>
              <a:t>-én beteszünk a bankba </a:t>
            </a:r>
            <a:r>
              <a:rPr lang="hu-HU" sz="2400" b="1" dirty="0">
                <a:latin typeface="Century Gothic (Szövegtörzs)"/>
              </a:rPr>
              <a:t>300.000 Ft</a:t>
            </a:r>
            <a:r>
              <a:rPr lang="hu-HU" sz="2400" dirty="0">
                <a:latin typeface="Century Gothic (Szövegtörzs)"/>
              </a:rPr>
              <a:t>-ot. </a:t>
            </a:r>
            <a:r>
              <a:rPr lang="hu-HU" sz="2400" b="1" dirty="0">
                <a:latin typeface="Century Gothic (Szövegtörzs)"/>
              </a:rPr>
              <a:t>Február 11</a:t>
            </a:r>
            <a:r>
              <a:rPr lang="hu-HU" sz="2400" dirty="0">
                <a:latin typeface="Century Gothic (Szövegtörzs)"/>
              </a:rPr>
              <a:t>-én szükségünk van a pénzünkre. </a:t>
            </a:r>
            <a:r>
              <a:rPr lang="hu-HU" sz="2400" b="1" dirty="0">
                <a:latin typeface="Century Gothic (Szövegtörzs)"/>
              </a:rPr>
              <a:t>Mennyi kamatot </a:t>
            </a:r>
            <a:r>
              <a:rPr lang="hu-HU" sz="2400" dirty="0">
                <a:latin typeface="Century Gothic (Szövegtörzs)"/>
              </a:rPr>
              <a:t>kapunk </a:t>
            </a:r>
            <a:r>
              <a:rPr lang="hu-HU" sz="2400" b="1" dirty="0">
                <a:latin typeface="Century Gothic (Szövegtörzs)"/>
              </a:rPr>
              <a:t>a német módszer</a:t>
            </a:r>
            <a:r>
              <a:rPr lang="hu-HU" sz="2400" dirty="0">
                <a:latin typeface="Century Gothic (Szövegtörzs)"/>
              </a:rPr>
              <a:t> szerint, ha az </a:t>
            </a:r>
            <a:r>
              <a:rPr lang="hu-HU" sz="2400" b="1" dirty="0">
                <a:latin typeface="Century Gothic (Szövegtörzs)"/>
              </a:rPr>
              <a:t>éves névleges kamatláb 3%</a:t>
            </a:r>
            <a:r>
              <a:rPr lang="hu-HU" sz="2400" dirty="0">
                <a:latin typeface="Century Gothic (Szövegtörzs)"/>
              </a:rPr>
              <a:t>, és a kamatozási periódus </a:t>
            </a:r>
            <a:r>
              <a:rPr lang="hu-HU" sz="2400" b="1" dirty="0">
                <a:latin typeface="Century Gothic (Szövegtörzs)"/>
              </a:rPr>
              <a:t>1 év</a:t>
            </a:r>
            <a:r>
              <a:rPr lang="hu-HU" sz="2400" dirty="0">
                <a:latin typeface="Century Gothic (Szövegtörzs)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6C5DBD8A-FDDB-4D2E-BB2D-18FA82E68D87}"/>
                  </a:ext>
                </a:extLst>
              </p:cNvPr>
              <p:cNvSpPr/>
              <p:nvPr/>
            </p:nvSpPr>
            <p:spPr>
              <a:xfrm>
                <a:off x="738484" y="5198960"/>
                <a:ext cx="6664709" cy="959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300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hu-HU" sz="3000">
                          <a:latin typeface="Cambria Math" panose="02040503050406030204" pitchFamily="18" charset="0"/>
                        </a:rPr>
                        <m:t>00.000</m:t>
                      </m:r>
                      <m:r>
                        <a:rPr lang="hu-HU" sz="3000" i="0">
                          <a:latin typeface="Cambria Math" panose="02040503050406030204" pitchFamily="18" charset="0"/>
                        </a:rPr>
                        <m:t>∗0,0</m:t>
                      </m:r>
                      <m:r>
                        <a:rPr lang="hu-HU" sz="30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hu-HU" sz="3000" i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hu-H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0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hu-HU" sz="3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hu-HU" sz="3000" i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hu-HU" sz="3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000" b="1" i="0" smtClean="0">
                          <a:latin typeface="Cambria Math" panose="02040503050406030204" pitchFamily="18" charset="0"/>
                        </a:rPr>
                        <m:t>𝟕𝟓𝟎</m:t>
                      </m:r>
                      <m:r>
                        <a:rPr lang="hu-HU" sz="30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3000" b="1" i="1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3000" b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6C5DBD8A-FDDB-4D2E-BB2D-18FA82E68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84" y="5198960"/>
                <a:ext cx="6664709" cy="9596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D1337ABE-556D-4D46-8433-7102E36517A3}"/>
                  </a:ext>
                </a:extLst>
              </p:cNvPr>
              <p:cNvSpPr/>
              <p:nvPr/>
            </p:nvSpPr>
            <p:spPr>
              <a:xfrm>
                <a:off x="1596560" y="4416038"/>
                <a:ext cx="518188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0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𝑎𝑚𝑎𝑡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𝑖𝑑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ő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𝑛𝑦𝑒𝑧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</a:rPr>
                        <m:t>ő</m:t>
                      </m:r>
                    </m:oMath>
                  </m:oMathPara>
                </a14:m>
                <a:endParaRPr lang="hu-HU" sz="3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D1337ABE-556D-4D46-8433-7102E36517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60" y="4416038"/>
                <a:ext cx="518188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1DC6A4EE-A737-47D6-8EAD-59382595C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515148"/>
              </p:ext>
            </p:extLst>
          </p:nvPr>
        </p:nvGraphicFramePr>
        <p:xfrm>
          <a:off x="1758462" y="2549769"/>
          <a:ext cx="5019982" cy="1732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4476">
                  <a:extLst>
                    <a:ext uri="{9D8B030D-6E8A-4147-A177-3AD203B41FA5}">
                      <a16:colId xmlns:a16="http://schemas.microsoft.com/office/drawing/2014/main" val="1345650824"/>
                    </a:ext>
                  </a:extLst>
                </a:gridCol>
                <a:gridCol w="1523290">
                  <a:extLst>
                    <a:ext uri="{9D8B030D-6E8A-4147-A177-3AD203B41FA5}">
                      <a16:colId xmlns:a16="http://schemas.microsoft.com/office/drawing/2014/main" val="1721244108"/>
                    </a:ext>
                  </a:extLst>
                </a:gridCol>
                <a:gridCol w="1522216">
                  <a:extLst>
                    <a:ext uri="{9D8B030D-6E8A-4147-A177-3AD203B41FA5}">
                      <a16:colId xmlns:a16="http://schemas.microsoft.com/office/drawing/2014/main" val="2764416434"/>
                    </a:ext>
                  </a:extLst>
                </a:gridCol>
              </a:tblGrid>
              <a:tr h="432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Év napjai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245955"/>
                  </a:ext>
                </a:extLst>
              </a:tr>
              <a:tr h="433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Hónap napjai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360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365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571148"/>
                  </a:ext>
                </a:extLst>
              </a:tr>
              <a:tr h="433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30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Német</a:t>
                      </a:r>
                      <a:endParaRPr lang="hu-H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-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0769215"/>
                  </a:ext>
                </a:extLst>
              </a:tr>
              <a:tr h="433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28,30,31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dirty="0">
                          <a:effectLst/>
                        </a:rPr>
                        <a:t>Francia</a:t>
                      </a:r>
                      <a:endParaRPr lang="hu-HU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Angol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3893528"/>
                  </a:ext>
                </a:extLst>
              </a:tr>
            </a:tbl>
          </a:graphicData>
        </a:graphic>
      </p:graphicFrame>
      <p:sp>
        <p:nvSpPr>
          <p:cNvPr id="3" name="Téglalap 2">
            <a:extLst>
              <a:ext uri="{FF2B5EF4-FFF2-40B4-BE49-F238E27FC236}">
                <a16:creationId xmlns:a16="http://schemas.microsoft.com/office/drawing/2014/main" id="{00B00B2C-648C-4795-B43C-8D5945290C99}"/>
              </a:ext>
            </a:extLst>
          </p:cNvPr>
          <p:cNvSpPr/>
          <p:nvPr/>
        </p:nvSpPr>
        <p:spPr>
          <a:xfrm>
            <a:off x="8400863" y="3371937"/>
            <a:ext cx="358012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Német módszer: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latin typeface="Century Gothic (Szövegtörzs)"/>
              </a:rPr>
              <a:t>360 napos év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latin typeface="Century Gothic (Szövegtörzs)"/>
              </a:rPr>
              <a:t>hónap napjai: 30</a:t>
            </a:r>
          </a:p>
        </p:txBody>
      </p:sp>
    </p:spTree>
    <p:extLst>
      <p:ext uri="{BB962C8B-B14F-4D97-AF65-F5344CB8AC3E}">
        <p14:creationId xmlns:p14="http://schemas.microsoft.com/office/powerpoint/2010/main" val="327496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animBg="1"/>
      <p:bldP spid="8" grpId="0"/>
      <p:bldP spid="1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0867" y="2311735"/>
            <a:ext cx="8939252" cy="696492"/>
          </a:xfrm>
        </p:spPr>
        <p:txBody>
          <a:bodyPr/>
          <a:lstStyle/>
          <a:p>
            <a:r>
              <a:rPr lang="hu-HU" sz="3200" dirty="0"/>
              <a:t>Melyik betételhelyezés a </a:t>
            </a:r>
            <a:r>
              <a:rPr lang="hu-HU" sz="3200" b="1" dirty="0"/>
              <a:t>legkedvezőbb 1 éves </a:t>
            </a:r>
            <a:r>
              <a:rPr lang="hu-HU" sz="3200" dirty="0"/>
              <a:t>futamidő esetén?</a:t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3. Feladat</a:t>
            </a:r>
            <a:endParaRPr lang="en-US" sz="2000" b="1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F8F5699-50F8-4669-B4BC-A981522F3E02}"/>
              </a:ext>
            </a:extLst>
          </p:cNvPr>
          <p:cNvSpPr txBox="1">
            <a:spLocks/>
          </p:cNvSpPr>
          <p:nvPr/>
        </p:nvSpPr>
        <p:spPr>
          <a:xfrm>
            <a:off x="1910253" y="3011027"/>
            <a:ext cx="8939252" cy="9759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3000" b="1" cap="none" dirty="0"/>
              <a:t>a</a:t>
            </a:r>
            <a:r>
              <a:rPr lang="hu-HU" sz="3000" b="1" dirty="0"/>
              <a:t>) </a:t>
            </a:r>
            <a:r>
              <a:rPr lang="hu-HU" sz="2800" b="1" dirty="0"/>
              <a:t>100 Ft </a:t>
            </a:r>
            <a:r>
              <a:rPr lang="hu-HU" sz="2800" dirty="0"/>
              <a:t>elhelyezése </a:t>
            </a:r>
            <a:r>
              <a:rPr lang="hu-HU" sz="2800" b="1" dirty="0"/>
              <a:t>12%</a:t>
            </a:r>
            <a:r>
              <a:rPr lang="hu-HU" sz="2800" dirty="0"/>
              <a:t>-os kamatláb, </a:t>
            </a:r>
            <a:r>
              <a:rPr lang="hu-HU" sz="2800" b="1" dirty="0"/>
              <a:t>évi</a:t>
            </a:r>
            <a:r>
              <a:rPr lang="hu-HU" sz="2800" dirty="0"/>
              <a:t> egyszeri kamatfizetés mellett</a:t>
            </a:r>
            <a:r>
              <a:rPr lang="hu-HU" sz="3000" dirty="0"/>
              <a:t/>
            </a:r>
            <a:br>
              <a:rPr lang="hu-HU" sz="3000" dirty="0"/>
            </a:br>
            <a:endParaRPr lang="hu-HU" sz="3000" dirty="0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8D0F9D6C-F304-4031-BF1C-864102CC69EC}"/>
              </a:ext>
            </a:extLst>
          </p:cNvPr>
          <p:cNvSpPr txBox="1">
            <a:spLocks/>
          </p:cNvSpPr>
          <p:nvPr/>
        </p:nvSpPr>
        <p:spPr>
          <a:xfrm>
            <a:off x="1910253" y="3701919"/>
            <a:ext cx="8939252" cy="1333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3000" b="1" cap="none" dirty="0"/>
              <a:t>b</a:t>
            </a:r>
            <a:r>
              <a:rPr lang="hu-HU" sz="3000" b="1" dirty="0"/>
              <a:t>) </a:t>
            </a:r>
            <a:r>
              <a:rPr lang="hu-HU" sz="2800" b="1" dirty="0"/>
              <a:t>100 Ft </a:t>
            </a:r>
            <a:r>
              <a:rPr lang="hu-HU" sz="2800" dirty="0"/>
              <a:t>elhelyezése </a:t>
            </a:r>
            <a:r>
              <a:rPr lang="hu-HU" sz="2800" b="1" dirty="0"/>
              <a:t>11,5%</a:t>
            </a:r>
            <a:r>
              <a:rPr lang="hu-HU" sz="2800" dirty="0"/>
              <a:t>-os kamatláb, </a:t>
            </a:r>
            <a:r>
              <a:rPr lang="hu-HU" sz="2800" b="1" dirty="0"/>
              <a:t>féléves</a:t>
            </a:r>
            <a:r>
              <a:rPr lang="hu-HU" sz="2800" dirty="0"/>
              <a:t> kamatos kamat számítás mellett</a:t>
            </a:r>
            <a:r>
              <a:rPr lang="hu-HU" sz="3000" dirty="0"/>
              <a:t/>
            </a:r>
            <a:br>
              <a:rPr lang="hu-HU" sz="3000" dirty="0"/>
            </a:br>
            <a:endParaRPr lang="hu-HU" sz="3000" dirty="0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CC4F3BC7-9264-4AEC-8225-BD50216665B0}"/>
              </a:ext>
            </a:extLst>
          </p:cNvPr>
          <p:cNvSpPr txBox="1">
            <a:spLocks/>
          </p:cNvSpPr>
          <p:nvPr/>
        </p:nvSpPr>
        <p:spPr>
          <a:xfrm>
            <a:off x="1910253" y="4272025"/>
            <a:ext cx="8939252" cy="1112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3000" dirty="0"/>
              <a:t/>
            </a:r>
            <a:br>
              <a:rPr lang="hu-HU" sz="3000" dirty="0"/>
            </a:br>
            <a:r>
              <a:rPr lang="hu-HU" sz="3000" b="1" cap="none" dirty="0"/>
              <a:t>c</a:t>
            </a:r>
            <a:r>
              <a:rPr lang="hu-HU" sz="3000" b="1" dirty="0"/>
              <a:t>) </a:t>
            </a:r>
            <a:r>
              <a:rPr lang="hu-HU" sz="2800" b="1" dirty="0"/>
              <a:t>100 Ft </a:t>
            </a:r>
            <a:r>
              <a:rPr lang="hu-HU" sz="2800" dirty="0"/>
              <a:t>elhelyezése </a:t>
            </a:r>
            <a:r>
              <a:rPr lang="hu-HU" sz="2800" b="1" dirty="0"/>
              <a:t>11%</a:t>
            </a:r>
            <a:r>
              <a:rPr lang="hu-HU" sz="2800" dirty="0"/>
              <a:t>-os kamatláb, </a:t>
            </a:r>
            <a:r>
              <a:rPr lang="hu-HU" sz="2800" b="1" dirty="0"/>
              <a:t>havi</a:t>
            </a:r>
            <a:r>
              <a:rPr lang="hu-HU" sz="2800" dirty="0"/>
              <a:t> kamatos kamat számítás mellett</a:t>
            </a:r>
          </a:p>
        </p:txBody>
      </p:sp>
    </p:spTree>
    <p:extLst>
      <p:ext uri="{BB962C8B-B14F-4D97-AF65-F5344CB8AC3E}">
        <p14:creationId xmlns:p14="http://schemas.microsoft.com/office/powerpoint/2010/main" val="8029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>
            <a:extLst>
              <a:ext uri="{FF2B5EF4-FFF2-40B4-BE49-F238E27FC236}">
                <a16:creationId xmlns:a16="http://schemas.microsoft.com/office/drawing/2014/main" id="{9A7B6741-FF24-4AFA-9B6E-57C80FDEE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8119" y="540198"/>
            <a:ext cx="3242896" cy="5790263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</a:rPr>
              <a:t>Adatkigyűjtés</a:t>
            </a:r>
            <a:r>
              <a:rPr lang="hu-HU" sz="2800" b="1" u="sng" dirty="0">
                <a:latin typeface="Century Gothic (Szövegtörzs)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Futamidő: 1 év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</a:rPr>
              <a:t>C= 100 Ft</a:t>
            </a:r>
          </a:p>
          <a:p>
            <a:r>
              <a:rPr lang="hu-HU" sz="2800" b="1" dirty="0">
                <a:latin typeface="Century Gothic (Szövegtörzs)"/>
              </a:rPr>
              <a:t>a.) </a:t>
            </a:r>
            <a:r>
              <a:rPr lang="hu-HU" sz="2800" dirty="0">
                <a:latin typeface="Century Gothic (Szövegtörzs)"/>
              </a:rPr>
              <a:t>r= 12%</a:t>
            </a:r>
          </a:p>
          <a:p>
            <a:r>
              <a:rPr lang="hu-HU" sz="2800" dirty="0">
                <a:latin typeface="Century Gothic (Szövegtörzs)"/>
              </a:rPr>
              <a:t>Kamatozás: éves</a:t>
            </a:r>
          </a:p>
          <a:p>
            <a:r>
              <a:rPr lang="hu-HU" sz="2800" b="1" dirty="0" err="1">
                <a:latin typeface="Century Gothic (Szövegtörzs)"/>
              </a:rPr>
              <a:t>b.</a:t>
            </a:r>
            <a:r>
              <a:rPr lang="hu-HU" sz="2800" b="1" dirty="0">
                <a:latin typeface="Century Gothic (Szövegtörzs)"/>
              </a:rPr>
              <a:t>) </a:t>
            </a:r>
            <a:r>
              <a:rPr lang="hu-HU" sz="2800" dirty="0">
                <a:latin typeface="Century Gothic (Szövegtörzs)"/>
              </a:rPr>
              <a:t>r=11,5%</a:t>
            </a:r>
          </a:p>
          <a:p>
            <a:r>
              <a:rPr lang="hu-HU" sz="2800" dirty="0">
                <a:latin typeface="Century Gothic (Szövegtörzs)"/>
              </a:rPr>
              <a:t>Kamatozás: féléves</a:t>
            </a:r>
          </a:p>
          <a:p>
            <a:r>
              <a:rPr lang="hu-HU" sz="2800" b="1" dirty="0">
                <a:latin typeface="Century Gothic (Szövegtörzs)"/>
              </a:rPr>
              <a:t>c.) </a:t>
            </a:r>
            <a:r>
              <a:rPr lang="hu-HU" sz="2800" dirty="0">
                <a:latin typeface="Century Gothic (Szövegtörzs)"/>
              </a:rPr>
              <a:t>r=11%</a:t>
            </a:r>
          </a:p>
          <a:p>
            <a:r>
              <a:rPr lang="hu-HU" sz="2800" dirty="0">
                <a:latin typeface="Century Gothic (Szövegtörzs)"/>
              </a:rPr>
              <a:t>Kamatozás: havi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latin typeface="Century Gothic (Szövegtörzs)"/>
            </a:endParaRP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70338" y="55687"/>
            <a:ext cx="7930662" cy="6630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5333934-CEBD-459D-BA49-B04E9DE823C4}"/>
              </a:ext>
            </a:extLst>
          </p:cNvPr>
          <p:cNvSpPr txBox="1"/>
          <p:nvPr/>
        </p:nvSpPr>
        <p:spPr>
          <a:xfrm>
            <a:off x="155482" y="233632"/>
            <a:ext cx="7721421" cy="17930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Century Gothic (Szövegtörzs)"/>
              </a:rPr>
              <a:t>Melyik betételhelyezés a </a:t>
            </a:r>
            <a:r>
              <a:rPr lang="hu-HU" b="1" dirty="0">
                <a:latin typeface="Century Gothic (Szövegtörzs)"/>
              </a:rPr>
              <a:t>legkedvezőbb</a:t>
            </a:r>
            <a:r>
              <a:rPr lang="hu-HU" dirty="0">
                <a:latin typeface="Century Gothic (Szövegtörzs)"/>
              </a:rPr>
              <a:t> </a:t>
            </a:r>
            <a:r>
              <a:rPr lang="hu-HU" b="1" dirty="0">
                <a:latin typeface="Century Gothic (Szövegtörzs)"/>
              </a:rPr>
              <a:t>1 éves </a:t>
            </a:r>
            <a:r>
              <a:rPr lang="hu-HU" dirty="0">
                <a:latin typeface="Century Gothic (Szövegtörzs)"/>
              </a:rPr>
              <a:t>futamidő esetén?</a:t>
            </a:r>
          </a:p>
          <a:p>
            <a:pPr algn="ctr"/>
            <a:r>
              <a:rPr lang="hu-HU" b="1" dirty="0">
                <a:latin typeface="Century Gothic (Szövegtörzs)"/>
              </a:rPr>
              <a:t>a.) 100Ft</a:t>
            </a:r>
            <a:r>
              <a:rPr lang="hu-HU" dirty="0">
                <a:latin typeface="Century Gothic (Szövegtörzs)"/>
              </a:rPr>
              <a:t> elhelyezése </a:t>
            </a:r>
            <a:r>
              <a:rPr lang="hu-HU" b="1" dirty="0">
                <a:latin typeface="Century Gothic (Szövegtörzs)"/>
              </a:rPr>
              <a:t>12%</a:t>
            </a:r>
            <a:r>
              <a:rPr lang="hu-HU" dirty="0">
                <a:latin typeface="Century Gothic (Szövegtörzs)"/>
              </a:rPr>
              <a:t>-os kamatláb, </a:t>
            </a:r>
            <a:r>
              <a:rPr lang="hu-HU" b="1" dirty="0">
                <a:latin typeface="Century Gothic (Szövegtörzs)"/>
              </a:rPr>
              <a:t>évi</a:t>
            </a:r>
            <a:r>
              <a:rPr lang="hu-HU" dirty="0">
                <a:latin typeface="Century Gothic (Szövegtörzs)"/>
              </a:rPr>
              <a:t> egyszeri kamatfizetés mellett</a:t>
            </a:r>
          </a:p>
          <a:p>
            <a:pPr algn="ctr"/>
            <a:r>
              <a:rPr lang="hu-HU" b="1" dirty="0" err="1">
                <a:latin typeface="Century Gothic (Szövegtörzs)"/>
              </a:rPr>
              <a:t>b.</a:t>
            </a:r>
            <a:r>
              <a:rPr lang="hu-HU" b="1" dirty="0">
                <a:latin typeface="Century Gothic (Szövegtörzs)"/>
              </a:rPr>
              <a:t>) 100Ft</a:t>
            </a:r>
            <a:r>
              <a:rPr lang="hu-HU" dirty="0">
                <a:latin typeface="Century Gothic (Szövegtörzs)"/>
              </a:rPr>
              <a:t> elhelyezése </a:t>
            </a:r>
            <a:r>
              <a:rPr lang="hu-HU" b="1" dirty="0">
                <a:latin typeface="Century Gothic (Szövegtörzs)"/>
              </a:rPr>
              <a:t>11,5%</a:t>
            </a:r>
            <a:r>
              <a:rPr lang="hu-HU" dirty="0">
                <a:latin typeface="Century Gothic (Szövegtörzs)"/>
              </a:rPr>
              <a:t>-os kamatláb, </a:t>
            </a:r>
            <a:r>
              <a:rPr lang="hu-HU" b="1" dirty="0">
                <a:latin typeface="Century Gothic (Szövegtörzs)"/>
              </a:rPr>
              <a:t>féléves</a:t>
            </a:r>
            <a:r>
              <a:rPr lang="hu-HU" dirty="0">
                <a:latin typeface="Century Gothic (Szövegtörzs)"/>
              </a:rPr>
              <a:t> kamatos kamat számítás mellett</a:t>
            </a:r>
          </a:p>
          <a:p>
            <a:pPr algn="ctr"/>
            <a:r>
              <a:rPr lang="hu-HU" b="1" dirty="0">
                <a:latin typeface="Century Gothic (Szövegtörzs)"/>
              </a:rPr>
              <a:t>c.) 100Ft</a:t>
            </a:r>
            <a:r>
              <a:rPr lang="hu-HU" dirty="0">
                <a:latin typeface="Century Gothic (Szövegtörzs)"/>
              </a:rPr>
              <a:t> elhelyezése </a:t>
            </a:r>
            <a:r>
              <a:rPr lang="hu-HU" b="1" dirty="0">
                <a:latin typeface="Century Gothic (Szövegtörzs)"/>
              </a:rPr>
              <a:t>11%</a:t>
            </a:r>
            <a:r>
              <a:rPr lang="hu-HU" dirty="0">
                <a:latin typeface="Century Gothic (Szövegtörzs)"/>
              </a:rPr>
              <a:t>-os kamatláb, </a:t>
            </a:r>
            <a:r>
              <a:rPr lang="hu-HU" b="1" dirty="0">
                <a:latin typeface="Century Gothic (Szövegtörzs)"/>
              </a:rPr>
              <a:t>havi</a:t>
            </a:r>
            <a:r>
              <a:rPr lang="hu-HU" dirty="0">
                <a:latin typeface="Century Gothic (Szövegtörzs)"/>
              </a:rPr>
              <a:t> kamatos kamat számítás mellett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D1337ABE-556D-4D46-8433-7102E36517A3}"/>
                  </a:ext>
                </a:extLst>
              </p:cNvPr>
              <p:cNvSpPr/>
              <p:nvPr/>
            </p:nvSpPr>
            <p:spPr>
              <a:xfrm>
                <a:off x="1425250" y="2201006"/>
                <a:ext cx="5181884" cy="46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hu-HU" sz="25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5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hu-HU" sz="25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hu-HU" sz="25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hu-HU" sz="2500" b="1" i="1" baseline="3000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hu-HU" sz="2500" b="1" baseline="30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0" name="Téglalap 9">
                <a:extLst>
                  <a:ext uri="{FF2B5EF4-FFF2-40B4-BE49-F238E27FC236}">
                    <a16:creationId xmlns:a16="http://schemas.microsoft.com/office/drawing/2014/main" id="{D1337ABE-556D-4D46-8433-7102E36517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250" y="2201006"/>
                <a:ext cx="5181884" cy="468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EF839398-301D-4EB5-A960-AF443D2AD540}"/>
                  </a:ext>
                </a:extLst>
              </p:cNvPr>
              <p:cNvSpPr/>
              <p:nvPr/>
            </p:nvSpPr>
            <p:spPr>
              <a:xfrm>
                <a:off x="1194291" y="2790095"/>
                <a:ext cx="5671181" cy="46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5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=100∗</m:t>
                      </m:r>
                      <m:d>
                        <m:dPr>
                          <m:ctrlPr>
                            <a:rPr lang="hu-HU" sz="2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500" b="0" i="1" smtClean="0">
                              <a:latin typeface="Cambria Math" panose="02040503050406030204" pitchFamily="18" charset="0"/>
                            </a:rPr>
                            <m:t>1+0,12</m:t>
                          </m:r>
                        </m:e>
                      </m:d>
                      <m:r>
                        <a:rPr lang="hu-HU" sz="2500" b="0" i="1" baseline="30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𝟏𝟏𝟐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2500" b="1" baseline="30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EF839398-301D-4EB5-A960-AF443D2AD5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291" y="2790095"/>
                <a:ext cx="5671181" cy="468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églalap 2">
                <a:extLst>
                  <a:ext uri="{FF2B5EF4-FFF2-40B4-BE49-F238E27FC236}">
                    <a16:creationId xmlns:a16="http://schemas.microsoft.com/office/drawing/2014/main" id="{E6EDD7EA-5CE1-40B2-B866-C1FD1BCD9981}"/>
                  </a:ext>
                </a:extLst>
              </p:cNvPr>
              <p:cNvSpPr/>
              <p:nvPr/>
            </p:nvSpPr>
            <p:spPr>
              <a:xfrm>
                <a:off x="2390618" y="3343298"/>
                <a:ext cx="3278525" cy="999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5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5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5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hu-HU" sz="25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hu-H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500" b="1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num>
                                <m:den>
                                  <m:r>
                                    <a:rPr lang="hu-HU" sz="2500" b="1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5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hu-HU" sz="25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5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hu-HU" sz="25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5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hu-HU" sz="2500" b="1" i="1">
                              <a:latin typeface="Cambria Math" panose="02040503050406030204" pitchFamily="18" charset="0"/>
                            </a:rPr>
                            <m:t>𝒆𝒇𝒇</m:t>
                          </m:r>
                        </m:sub>
                      </m:sSub>
                    </m:oMath>
                  </m:oMathPara>
                </a14:m>
                <a:endParaRPr lang="hu-HU" sz="2500" b="1" i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3" name="Téglalap 2">
                <a:extLst>
                  <a:ext uri="{FF2B5EF4-FFF2-40B4-BE49-F238E27FC236}">
                    <a16:creationId xmlns:a16="http://schemas.microsoft.com/office/drawing/2014/main" id="{E6EDD7EA-5CE1-40B2-B866-C1FD1BCD99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618" y="3343298"/>
                <a:ext cx="3278525" cy="9998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FE13CFFE-F483-4620-A301-132D5E1F22C1}"/>
                  </a:ext>
                </a:extLst>
              </p:cNvPr>
              <p:cNvSpPr/>
              <p:nvPr/>
            </p:nvSpPr>
            <p:spPr>
              <a:xfrm>
                <a:off x="1073052" y="4401233"/>
                <a:ext cx="6416746" cy="1099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5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=100∗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5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u-HU" sz="25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hu-HU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500" i="1">
                                          <a:latin typeface="Cambria Math" panose="02040503050406030204" pitchFamily="18" charset="0"/>
                                        </a:rPr>
                                        <m:t>0,115</m:t>
                                      </m:r>
                                    </m:num>
                                    <m:den>
                                      <m:r>
                                        <a:rPr lang="hu-HU" sz="25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5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u-HU" sz="25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𝟏𝟏𝟏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2500" b="1" baseline="30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FE13CFFE-F483-4620-A301-132D5E1F22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052" y="4401233"/>
                <a:ext cx="6416746" cy="10994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églalap 11">
                <a:extLst>
                  <a:ext uri="{FF2B5EF4-FFF2-40B4-BE49-F238E27FC236}">
                    <a16:creationId xmlns:a16="http://schemas.microsoft.com/office/drawing/2014/main" id="{36B743CB-6203-40E2-9AB9-7F85D4150306}"/>
                  </a:ext>
                </a:extLst>
              </p:cNvPr>
              <p:cNvSpPr/>
              <p:nvPr/>
            </p:nvSpPr>
            <p:spPr>
              <a:xfrm>
                <a:off x="1027022" y="5531588"/>
                <a:ext cx="6462776" cy="1099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5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=100∗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5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u-HU" sz="25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hu-HU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u-HU" sz="2500" i="1">
                                          <a:latin typeface="Cambria Math" panose="02040503050406030204" pitchFamily="18" charset="0"/>
                                        </a:rPr>
                                        <m:t>0,11</m:t>
                                      </m:r>
                                    </m:num>
                                    <m:den>
                                      <m:r>
                                        <a:rPr lang="hu-HU" sz="25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5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hu-HU" sz="25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hu-HU" sz="2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𝟏𝟏𝟏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hu-HU" sz="2500" b="1" i="1" smtClean="0">
                          <a:latin typeface="Cambria Math" panose="02040503050406030204" pitchFamily="18" charset="0"/>
                        </a:rPr>
                        <m:t>𝑭𝒕</m:t>
                      </m:r>
                    </m:oMath>
                  </m:oMathPara>
                </a14:m>
                <a:endParaRPr lang="hu-HU" sz="2500" b="1" baseline="30000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2" name="Téglalap 11">
                <a:extLst>
                  <a:ext uri="{FF2B5EF4-FFF2-40B4-BE49-F238E27FC236}">
                    <a16:creationId xmlns:a16="http://schemas.microsoft.com/office/drawing/2014/main" id="{36B743CB-6203-40E2-9AB9-7F85D41503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022" y="5531588"/>
                <a:ext cx="6462776" cy="10994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>
            <a:extLst>
              <a:ext uri="{FF2B5EF4-FFF2-40B4-BE49-F238E27FC236}">
                <a16:creationId xmlns:a16="http://schemas.microsoft.com/office/drawing/2014/main" id="{4564E967-936E-49A8-A23E-3E51741B31A5}"/>
              </a:ext>
            </a:extLst>
          </p:cNvPr>
          <p:cNvSpPr txBox="1"/>
          <p:nvPr/>
        </p:nvSpPr>
        <p:spPr>
          <a:xfrm>
            <a:off x="412837" y="2204592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latin typeface="Century Gothic (Szövegtörzs)"/>
              </a:rPr>
              <a:t>a.)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16093C9-0272-4E87-A6E4-9963B028E5F2}"/>
              </a:ext>
            </a:extLst>
          </p:cNvPr>
          <p:cNvSpPr txBox="1"/>
          <p:nvPr/>
        </p:nvSpPr>
        <p:spPr>
          <a:xfrm>
            <a:off x="403137" y="3671164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 err="1">
                <a:latin typeface="Century Gothic (Szövegtörzs)"/>
              </a:rPr>
              <a:t>b.</a:t>
            </a:r>
            <a:r>
              <a:rPr lang="hu-HU" sz="2500" b="1" dirty="0">
                <a:latin typeface="Century Gothic (Szövegtörzs)"/>
              </a:rPr>
              <a:t>)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C6317DBE-C2EA-42DD-9ACC-F6E9928F7D7E}"/>
              </a:ext>
            </a:extLst>
          </p:cNvPr>
          <p:cNvSpPr txBox="1"/>
          <p:nvPr/>
        </p:nvSpPr>
        <p:spPr>
          <a:xfrm>
            <a:off x="369765" y="5792736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latin typeface="Century Gothic (Szövegtörzs)"/>
              </a:rPr>
              <a:t>c.)</a:t>
            </a:r>
          </a:p>
        </p:txBody>
      </p:sp>
      <p:sp>
        <p:nvSpPr>
          <p:cNvPr id="15" name="Nyíl: balra mutató 14">
            <a:extLst>
              <a:ext uri="{FF2B5EF4-FFF2-40B4-BE49-F238E27FC236}">
                <a16:creationId xmlns:a16="http://schemas.microsoft.com/office/drawing/2014/main" id="{3E4DABB9-47BD-42A2-8C01-13DD9BF0CEE1}"/>
              </a:ext>
            </a:extLst>
          </p:cNvPr>
          <p:cNvSpPr/>
          <p:nvPr/>
        </p:nvSpPr>
        <p:spPr>
          <a:xfrm>
            <a:off x="6398083" y="2843570"/>
            <a:ext cx="934773" cy="33845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24101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animBg="1"/>
      <p:bldP spid="10" grpId="0"/>
      <p:bldP spid="8" grpId="0"/>
      <p:bldP spid="3" grpId="0"/>
      <p:bldP spid="11" grpId="0"/>
      <p:bldP spid="12" grpId="0"/>
      <p:bldP spid="4" grpId="0"/>
      <p:bldP spid="13" grpId="0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E25A98-1AE6-4CF4-89DB-D9081E13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901" y="2029788"/>
            <a:ext cx="9296197" cy="2241237"/>
          </a:xfrm>
        </p:spPr>
        <p:txBody>
          <a:bodyPr/>
          <a:lstStyle/>
          <a:p>
            <a:r>
              <a:rPr lang="hu-HU" sz="2600" dirty="0"/>
              <a:t>Egy kereskedelmi bank </a:t>
            </a:r>
            <a:r>
              <a:rPr lang="hu-HU" sz="2600" b="1" dirty="0"/>
              <a:t>betétjét</a:t>
            </a:r>
            <a:r>
              <a:rPr lang="hu-HU" sz="2600" dirty="0"/>
              <a:t> a következőképp hirdeti: „Kamatfizetés </a:t>
            </a:r>
            <a:r>
              <a:rPr lang="hu-HU" sz="2600" b="1" dirty="0"/>
              <a:t>havonta tőkésítéssel </a:t>
            </a:r>
            <a:r>
              <a:rPr lang="hu-HU" sz="2600" dirty="0"/>
              <a:t>esedékes. A kamat összege a napi számlaegyenleg alapján kerül kiszámításra. A számla </a:t>
            </a:r>
            <a:r>
              <a:rPr lang="hu-HU" sz="2600" b="1" dirty="0"/>
              <a:t>változó kamatozású</a:t>
            </a:r>
            <a:r>
              <a:rPr lang="hu-HU" sz="2600" dirty="0"/>
              <a:t>, az induló </a:t>
            </a:r>
            <a:r>
              <a:rPr lang="hu-HU" sz="2600" b="1" dirty="0"/>
              <a:t>kamat évi 15%. </a:t>
            </a:r>
            <a:r>
              <a:rPr lang="hu-HU" sz="2600" dirty="0"/>
              <a:t>(</a:t>
            </a:r>
            <a:r>
              <a:rPr lang="hu-HU" sz="2600" b="1" dirty="0"/>
              <a:t>EBKM: 15,2%</a:t>
            </a:r>
            <a:r>
              <a:rPr lang="hu-HU" sz="2600" dirty="0"/>
              <a:t>)”</a:t>
            </a:r>
            <a:r>
              <a:rPr lang="hu-HU" sz="2400" dirty="0"/>
              <a:t/>
            </a:r>
            <a:br>
              <a:rPr lang="hu-HU" sz="2400" dirty="0"/>
            </a:br>
            <a:endParaRPr lang="hu-HU" sz="2400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F782B-F31C-44E8-87A8-668D20FD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hu-HU" sz="2000" b="1" dirty="0"/>
              <a:t>4</a:t>
            </a:r>
            <a:r>
              <a:rPr lang="hu-HU" sz="2000" b="1" dirty="0" smtClean="0"/>
              <a:t>. </a:t>
            </a:r>
            <a:r>
              <a:rPr lang="hu-HU" sz="2000" b="1" dirty="0"/>
              <a:t>Feladat</a:t>
            </a:r>
            <a:endParaRPr lang="en-US" sz="2000" b="1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F8F5699-50F8-4669-B4BC-A981522F3E02}"/>
              </a:ext>
            </a:extLst>
          </p:cNvPr>
          <p:cNvSpPr txBox="1">
            <a:spLocks/>
          </p:cNvSpPr>
          <p:nvPr/>
        </p:nvSpPr>
        <p:spPr>
          <a:xfrm>
            <a:off x="2138853" y="3935646"/>
            <a:ext cx="8939252" cy="9759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3000" b="1" cap="none" dirty="0"/>
              <a:t>a</a:t>
            </a:r>
            <a:r>
              <a:rPr lang="hu-HU" sz="3000" b="1" dirty="0"/>
              <a:t>) </a:t>
            </a:r>
            <a:r>
              <a:rPr lang="hu-HU" sz="2300" b="1" dirty="0"/>
              <a:t>Miért magasabb </a:t>
            </a:r>
            <a:r>
              <a:rPr lang="hu-HU" sz="2300" dirty="0"/>
              <a:t>a kamatlábnál az </a:t>
            </a:r>
            <a:r>
              <a:rPr lang="hu-HU" sz="2300" b="1" dirty="0"/>
              <a:t>EBKM</a:t>
            </a:r>
            <a:r>
              <a:rPr lang="hu-HU" sz="2300" dirty="0"/>
              <a:t>? </a:t>
            </a:r>
            <a:r>
              <a:rPr lang="hu-HU" sz="3000" dirty="0"/>
              <a:t/>
            </a:r>
            <a:br>
              <a:rPr lang="hu-HU" sz="3000" dirty="0"/>
            </a:br>
            <a:endParaRPr lang="hu-HU" sz="3000" dirty="0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8D0F9D6C-F304-4031-BF1C-864102CC69EC}"/>
              </a:ext>
            </a:extLst>
          </p:cNvPr>
          <p:cNvSpPr txBox="1">
            <a:spLocks/>
          </p:cNvSpPr>
          <p:nvPr/>
        </p:nvSpPr>
        <p:spPr>
          <a:xfrm>
            <a:off x="2138853" y="4474011"/>
            <a:ext cx="8939252" cy="1333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b="0" i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hu-HU" sz="3000" b="1" cap="none" dirty="0"/>
              <a:t>b</a:t>
            </a:r>
            <a:r>
              <a:rPr lang="hu-HU" sz="3000" b="1" dirty="0"/>
              <a:t>) </a:t>
            </a:r>
            <a:r>
              <a:rPr lang="hu-HU" sz="2300" dirty="0"/>
              <a:t>Tegyük fel, hogy 1 évig </a:t>
            </a:r>
            <a:r>
              <a:rPr lang="hu-HU" sz="2300" b="1" dirty="0"/>
              <a:t>nem változik a kamatláb</a:t>
            </a:r>
            <a:r>
              <a:rPr lang="hu-HU" sz="2300" dirty="0"/>
              <a:t>. </a:t>
            </a:r>
            <a:r>
              <a:rPr lang="hu-HU" sz="2300" b="1" dirty="0"/>
              <a:t>Mekkora hozamot </a:t>
            </a:r>
            <a:r>
              <a:rPr lang="hu-HU" sz="2300" dirty="0"/>
              <a:t>érhet el egyéves megtakarítása után? </a:t>
            </a:r>
            <a:r>
              <a:rPr lang="hu-HU" sz="3000" dirty="0"/>
              <a:t/>
            </a:r>
            <a:br>
              <a:rPr lang="hu-HU" sz="3000" dirty="0"/>
            </a:b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171266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3DB372EE-BC92-4DBB-91C8-E7ED9C1F085A}"/>
              </a:ext>
            </a:extLst>
          </p:cNvPr>
          <p:cNvSpPr/>
          <p:nvPr/>
        </p:nvSpPr>
        <p:spPr>
          <a:xfrm>
            <a:off x="202222" y="70337"/>
            <a:ext cx="7896713" cy="65678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6FF1B45-0B2A-43BE-99F8-CA4CF826134D}"/>
              </a:ext>
            </a:extLst>
          </p:cNvPr>
          <p:cNvSpPr/>
          <p:nvPr/>
        </p:nvSpPr>
        <p:spPr>
          <a:xfrm>
            <a:off x="202222" y="219809"/>
            <a:ext cx="7728439" cy="1990082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03E2B1CD-1866-499C-A3AE-14792CEB0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5" y="539750"/>
            <a:ext cx="3243263" cy="5791200"/>
          </a:xfrm>
        </p:spPr>
        <p:txBody>
          <a:bodyPr/>
          <a:lstStyle/>
          <a:p>
            <a:r>
              <a:rPr lang="hu-HU" sz="2800" b="1" u="sng" dirty="0" err="1">
                <a:latin typeface="Century Gothic (Szövegtörzs)"/>
                <a:cs typeface="Times New Roman" panose="02020603050405020304" pitchFamily="18" charset="0"/>
              </a:rPr>
              <a:t>Adatkigyűjtés</a:t>
            </a:r>
            <a:r>
              <a:rPr lang="hu-HU" sz="2800" b="1" u="sng" dirty="0">
                <a:latin typeface="Century Gothic (Szövegtörzs)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r= 15%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Century Gothic (Szövegtörzs)"/>
                <a:cs typeface="Times New Roman" panose="02020603050405020304" pitchFamily="18" charset="0"/>
              </a:rPr>
              <a:t>havi </a:t>
            </a:r>
            <a:r>
              <a:rPr lang="hu-HU" sz="2800" dirty="0" smtClean="0">
                <a:latin typeface="Century Gothic (Szövegtörzs)"/>
                <a:cs typeface="Times New Roman" panose="02020603050405020304" pitchFamily="18" charset="0"/>
              </a:rPr>
              <a:t>kamatozás</a:t>
            </a:r>
            <a:endParaRPr lang="hu-HU" sz="2800" dirty="0">
              <a:latin typeface="Century Gothic (Szövegtörzs)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dirty="0">
              <a:latin typeface="Century Gothic (Szövegtörzs)"/>
              <a:cs typeface="Times New Roman" panose="02020603050405020304" pitchFamily="18" charset="0"/>
            </a:endParaRP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803F146C-C4BD-4B60-8CD5-4F5D396B4ADC}"/>
              </a:ext>
            </a:extLst>
          </p:cNvPr>
          <p:cNvSpPr/>
          <p:nvPr/>
        </p:nvSpPr>
        <p:spPr>
          <a:xfrm>
            <a:off x="202222" y="219809"/>
            <a:ext cx="7728438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700" dirty="0">
                <a:latin typeface="Century Gothic (Szövegtörzs)"/>
              </a:rPr>
              <a:t>Egy kereskedelmi bank </a:t>
            </a:r>
            <a:r>
              <a:rPr lang="hu-HU" sz="1700" b="1" dirty="0">
                <a:latin typeface="Century Gothic (Szövegtörzs)"/>
              </a:rPr>
              <a:t>betétjét</a:t>
            </a:r>
            <a:r>
              <a:rPr lang="hu-HU" sz="1700" dirty="0">
                <a:latin typeface="Century Gothic (Szövegtörzs)"/>
              </a:rPr>
              <a:t> a következőképp hirdeti: „</a:t>
            </a:r>
            <a:r>
              <a:rPr lang="hu-HU" sz="1700" b="1" dirty="0">
                <a:latin typeface="Century Gothic (Szövegtörzs)"/>
              </a:rPr>
              <a:t>Kamatfizetés</a:t>
            </a:r>
            <a:r>
              <a:rPr lang="hu-HU" sz="1700" dirty="0">
                <a:latin typeface="Century Gothic (Szövegtörzs)"/>
              </a:rPr>
              <a:t> </a:t>
            </a:r>
            <a:r>
              <a:rPr lang="hu-HU" sz="1700" b="1" dirty="0">
                <a:latin typeface="Century Gothic (Szövegtörzs)"/>
              </a:rPr>
              <a:t>havonta tőkésítéssel </a:t>
            </a:r>
            <a:r>
              <a:rPr lang="hu-HU" sz="1700" dirty="0">
                <a:latin typeface="Century Gothic (Szövegtörzs)"/>
              </a:rPr>
              <a:t>esedékes. A kamat összege a napi számlaegyenleg alapján kerül kiszámításra. A számla </a:t>
            </a:r>
            <a:r>
              <a:rPr lang="hu-HU" sz="1700" b="1" dirty="0">
                <a:latin typeface="Century Gothic (Szövegtörzs)"/>
              </a:rPr>
              <a:t>változó kamatozású</a:t>
            </a:r>
            <a:r>
              <a:rPr lang="hu-HU" sz="1700" dirty="0">
                <a:latin typeface="Century Gothic (Szövegtörzs)"/>
              </a:rPr>
              <a:t>, az induló </a:t>
            </a:r>
            <a:r>
              <a:rPr lang="hu-HU" sz="1700" b="1" dirty="0">
                <a:latin typeface="Century Gothic (Szövegtörzs)"/>
              </a:rPr>
              <a:t>kamat évi 15%. </a:t>
            </a:r>
            <a:r>
              <a:rPr lang="hu-HU" sz="1700" dirty="0">
                <a:latin typeface="Century Gothic (Szövegtörzs)"/>
              </a:rPr>
              <a:t>(</a:t>
            </a:r>
            <a:r>
              <a:rPr lang="hu-HU" sz="1700" b="1" dirty="0">
                <a:latin typeface="Century Gothic (Szövegtörzs)"/>
              </a:rPr>
              <a:t>EBKM: 15,2%</a:t>
            </a:r>
            <a:r>
              <a:rPr lang="hu-HU" sz="1700" dirty="0">
                <a:latin typeface="Century Gothic (Szövegtörzs)"/>
              </a:rPr>
              <a:t>)”</a:t>
            </a:r>
          </a:p>
          <a:p>
            <a:pPr algn="ctr"/>
            <a:r>
              <a:rPr lang="hu-HU" sz="1700" b="1" dirty="0">
                <a:latin typeface="Century Gothic (Szövegtörzs)"/>
              </a:rPr>
              <a:t>a)</a:t>
            </a:r>
            <a:r>
              <a:rPr lang="hu-HU" sz="1700" dirty="0">
                <a:latin typeface="Century Gothic (Szövegtörzs)"/>
              </a:rPr>
              <a:t> </a:t>
            </a:r>
            <a:r>
              <a:rPr lang="hu-HU" sz="1700" b="1" dirty="0">
                <a:latin typeface="Century Gothic (Szövegtörzs)"/>
              </a:rPr>
              <a:t>Miért magasabb </a:t>
            </a:r>
            <a:r>
              <a:rPr lang="hu-HU" sz="1700" dirty="0">
                <a:latin typeface="Century Gothic (Szövegtörzs)"/>
              </a:rPr>
              <a:t>a kamatlábnál az </a:t>
            </a:r>
            <a:r>
              <a:rPr lang="hu-HU" sz="1700" b="1" dirty="0">
                <a:latin typeface="Century Gothic (Szövegtörzs)"/>
              </a:rPr>
              <a:t>EBKM</a:t>
            </a:r>
            <a:r>
              <a:rPr lang="hu-HU" sz="1700" dirty="0">
                <a:latin typeface="Century Gothic (Szövegtörzs)"/>
              </a:rPr>
              <a:t>?</a:t>
            </a:r>
          </a:p>
          <a:p>
            <a:pPr algn="ctr"/>
            <a:r>
              <a:rPr lang="hu-HU" sz="1700" b="1" dirty="0">
                <a:latin typeface="Century Gothic (Szövegtörzs)"/>
              </a:rPr>
              <a:t>b) </a:t>
            </a:r>
            <a:r>
              <a:rPr lang="hu-HU" sz="1700" dirty="0">
                <a:latin typeface="Century Gothic (Szövegtörzs)"/>
              </a:rPr>
              <a:t>Tegyük fel, hogy 1 évig </a:t>
            </a:r>
            <a:r>
              <a:rPr lang="hu-HU" sz="1700" b="1" dirty="0">
                <a:latin typeface="Century Gothic (Szövegtörzs)"/>
              </a:rPr>
              <a:t>nem változik a kamatláb</a:t>
            </a:r>
            <a:r>
              <a:rPr lang="hu-HU" sz="1700" dirty="0">
                <a:latin typeface="Century Gothic (Szövegtörzs)"/>
              </a:rPr>
              <a:t>. </a:t>
            </a:r>
            <a:r>
              <a:rPr lang="hu-HU" sz="1700" b="1" dirty="0">
                <a:latin typeface="Century Gothic (Szövegtörzs)"/>
              </a:rPr>
              <a:t>Mekkora</a:t>
            </a:r>
            <a:r>
              <a:rPr lang="hu-HU" sz="1700" dirty="0">
                <a:latin typeface="Century Gothic (Szövegtörzs)"/>
              </a:rPr>
              <a:t> </a:t>
            </a:r>
            <a:r>
              <a:rPr lang="hu-HU" sz="1700" b="1" dirty="0">
                <a:latin typeface="Century Gothic (Szövegtörzs)"/>
              </a:rPr>
              <a:t>hozamot</a:t>
            </a:r>
            <a:r>
              <a:rPr lang="hu-HU" sz="1700" dirty="0">
                <a:latin typeface="Century Gothic (Szövegtörzs)"/>
              </a:rPr>
              <a:t> érhet el egyéves megtakarítása után?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églalap 12">
                <a:extLst>
                  <a:ext uri="{FF2B5EF4-FFF2-40B4-BE49-F238E27FC236}">
                    <a16:creationId xmlns:a16="http://schemas.microsoft.com/office/drawing/2014/main" id="{71BAAF05-D228-4D48-BA01-2CEAF254A9AC}"/>
                  </a:ext>
                </a:extLst>
              </p:cNvPr>
              <p:cNvSpPr/>
              <p:nvPr/>
            </p:nvSpPr>
            <p:spPr>
              <a:xfrm>
                <a:off x="2511315" y="4355490"/>
                <a:ext cx="3278525" cy="999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5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5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5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hu-HU" sz="25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hu-H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500" b="1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num>
                                <m:den>
                                  <m:r>
                                    <a:rPr lang="hu-HU" sz="2500" b="1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5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hu-HU" sz="25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5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hu-HU" sz="25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5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hu-HU" sz="2500" b="1" i="1">
                              <a:latin typeface="Cambria Math" panose="02040503050406030204" pitchFamily="18" charset="0"/>
                            </a:rPr>
                            <m:t>𝒆𝒇𝒇</m:t>
                          </m:r>
                        </m:sub>
                      </m:sSub>
                    </m:oMath>
                  </m:oMathPara>
                </a14:m>
                <a:endParaRPr lang="hu-HU" sz="2500" b="1" i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3" name="Téglalap 12">
                <a:extLst>
                  <a:ext uri="{FF2B5EF4-FFF2-40B4-BE49-F238E27FC236}">
                    <a16:creationId xmlns:a16="http://schemas.microsoft.com/office/drawing/2014/main" id="{71BAAF05-D228-4D48-BA01-2CEAF254A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315" y="4355490"/>
                <a:ext cx="3278525" cy="9998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églalap 13">
            <a:extLst>
              <a:ext uri="{FF2B5EF4-FFF2-40B4-BE49-F238E27FC236}">
                <a16:creationId xmlns:a16="http://schemas.microsoft.com/office/drawing/2014/main" id="{7B304A81-A143-47E4-9C2E-426482FCFEDF}"/>
              </a:ext>
            </a:extLst>
          </p:cNvPr>
          <p:cNvSpPr/>
          <p:nvPr/>
        </p:nvSpPr>
        <p:spPr>
          <a:xfrm>
            <a:off x="524484" y="2209891"/>
            <a:ext cx="7728439" cy="863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400" dirty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Azért, mert a bank 360 nappal számolja a napi kamatlábat, míg az EBKM </a:t>
            </a:r>
            <a:r>
              <a:rPr lang="hu-HU" sz="2400" b="1" dirty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365 nappal</a:t>
            </a:r>
            <a:r>
              <a:rPr lang="hu-HU" sz="2400" dirty="0">
                <a:latin typeface="Century Gothic (Szövegtörzs)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2400" dirty="0">
              <a:effectLst/>
              <a:latin typeface="Century Gothic (Szövegtörzs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églalap 14">
                <a:extLst>
                  <a:ext uri="{FF2B5EF4-FFF2-40B4-BE49-F238E27FC236}">
                    <a16:creationId xmlns:a16="http://schemas.microsoft.com/office/drawing/2014/main" id="{21859F58-1D18-438F-AD06-A52020E8FACA}"/>
                  </a:ext>
                </a:extLst>
              </p:cNvPr>
              <p:cNvSpPr/>
              <p:nvPr/>
            </p:nvSpPr>
            <p:spPr>
              <a:xfrm>
                <a:off x="1593622" y="5355379"/>
                <a:ext cx="5434758" cy="1042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5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2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5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hu-HU" sz="25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hu-HU" sz="25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500" i="0">
                                      <a:latin typeface="Cambria Math" panose="02040503050406030204" pitchFamily="18" charset="0"/>
                                    </a:rPr>
                                    <m:t>0,152</m:t>
                                  </m:r>
                                </m:num>
                                <m:den>
                                  <m:r>
                                    <a:rPr lang="hu-HU" sz="2500" i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hu-HU" sz="2500" i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hu-HU" sz="2500" i="0">
                          <a:latin typeface="Cambria Math" panose="02040503050406030204" pitchFamily="18" charset="0"/>
                        </a:rPr>
                        <m:t>−1=0,163→</m:t>
                      </m:r>
                      <m:r>
                        <a:rPr lang="hu-HU" sz="2500" b="1" i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hu-HU" sz="25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500" b="1" i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u-HU" sz="2500" b="1" i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hu-HU" sz="2500" b="1" dirty="0">
                  <a:latin typeface="Century Gothic (Szövegtörzs)"/>
                </a:endParaRPr>
              </a:p>
            </p:txBody>
          </p:sp>
        </mc:Choice>
        <mc:Fallback xmlns="">
          <p:sp>
            <p:nvSpPr>
              <p:cNvPr id="15" name="Téglalap 14">
                <a:extLst>
                  <a:ext uri="{FF2B5EF4-FFF2-40B4-BE49-F238E27FC236}">
                    <a16:creationId xmlns:a16="http://schemas.microsoft.com/office/drawing/2014/main" id="{21859F58-1D18-438F-AD06-A52020E8FA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22" y="5355379"/>
                <a:ext cx="5434758" cy="1042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áblázat 15">
                <a:extLst>
                  <a:ext uri="{FF2B5EF4-FFF2-40B4-BE49-F238E27FC236}">
                    <a16:creationId xmlns:a16="http://schemas.microsoft.com/office/drawing/2014/main" id="{FF1E73D2-83B2-4C59-9BB4-A6194D2C7F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0036496"/>
                  </p:ext>
                </p:extLst>
              </p:nvPr>
            </p:nvGraphicFramePr>
            <p:xfrm>
              <a:off x="379245" y="3038962"/>
              <a:ext cx="7542666" cy="1232980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770724">
                      <a:extLst>
                        <a:ext uri="{9D8B030D-6E8A-4147-A177-3AD203B41FA5}">
                          <a16:colId xmlns:a16="http://schemas.microsoft.com/office/drawing/2014/main" val="649473496"/>
                        </a:ext>
                      </a:extLst>
                    </a:gridCol>
                    <a:gridCol w="3771942">
                      <a:extLst>
                        <a:ext uri="{9D8B030D-6E8A-4147-A177-3AD203B41FA5}">
                          <a16:colId xmlns:a16="http://schemas.microsoft.com/office/drawing/2014/main" val="425234004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u-HU" sz="1300">
                              <a:effectLst/>
                            </a:rPr>
                            <a:t>Éven belüli:</a:t>
                          </a:r>
                          <a:endParaRPr lang="hu-HU" sz="13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u-HU" sz="1300">
                              <a:effectLst/>
                            </a:rPr>
                            <a:t>Éven túli:</a:t>
                          </a:r>
                          <a:endParaRPr lang="hu-HU" sz="13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55195877"/>
                      </a:ext>
                    </a:extLst>
                  </a:tr>
                  <a:tr h="81718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𝑬𝒍𝒉𝒆𝒍𝒚𝒆𝒛𝒆𝒕𝒕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𝒃𝒆𝒕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é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hu-HU" sz="13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  <m:e>
                                    <m:f>
                                      <m:fPr>
                                        <m:ctrlPr>
                                          <a:rPr lang="hu-HU" sz="13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ctrlPr>
                                              <a:rPr lang="hu-HU" sz="13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hu-HU" sz="13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𝒌</m:t>
                                            </m:r>
                                            <m:r>
                                              <a:rPr lang="hu-HU" sz="13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hu-HU" sz="13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hu-HU" sz="13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hu-HU" sz="13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𝒗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num>
                                      <m:den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)∗</m:t>
                                        </m:r>
                                        <m:d>
                                          <m:dPr>
                                            <m:ctrlPr>
                                              <a:rPr lang="hu-HU" sz="13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f>
                                              <m:fPr>
                                                <m:type m:val="skw"/>
                                                <m:ctrlPr>
                                                  <a:rPr lang="hu-HU" sz="13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sSub>
                                                  <m:sSubPr>
                                                    <m:ctrlPr>
                                                      <a:rPr lang="hu-HU" sz="1300" i="1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hu-HU" sz="1300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𝒕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hu-HU" sz="1300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𝒊</m:t>
                                                    </m:r>
                                                  </m:sub>
                                                </m:sSub>
                                              </m:num>
                                              <m:den>
                                                <m:r>
                                                  <a:rPr lang="hu-HU" sz="1300" smtClean="0">
                                                    <a:solidFill>
                                                      <a:srgbClr val="FF0000"/>
                                                    </a:solidFill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𝟑𝟔𝟓</m:t>
                                                </m:r>
                                              </m:den>
                                            </m:f>
                                          </m:e>
                                        </m:d>
                                      </m:den>
                                    </m:f>
                                  </m:e>
                                </m:nary>
                              </m:oMath>
                            </m:oMathPara>
                          </a14:m>
                          <a:endParaRPr lang="hu-HU" sz="13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u-HU" sz="1300" dirty="0">
                              <a:effectLst/>
                            </a:rPr>
                            <a:t> </a:t>
                          </a:r>
                          <a:endParaRPr lang="hu-HU" sz="13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𝑬𝒍𝒉𝒆𝒍𝒚𝒆𝒛𝒆𝒕𝒕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𝒃𝒆𝒕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é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hu-HU" sz="13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hu-HU" sz="13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hu-HU" sz="13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  <m:e>
                                    <m:f>
                                      <m:fPr>
                                        <m:ctrlPr>
                                          <a:rPr lang="hu-HU" sz="13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ctrlPr>
                                              <a:rPr lang="hu-HU" sz="13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hu-HU" sz="13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𝒌</m:t>
                                            </m:r>
                                            <m:r>
                                              <a:rPr lang="hu-HU" sz="13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hu-HU" sz="13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hu-HU" sz="13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hu-HU" sz="13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𝒗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  <m:r>
                                          <a:rPr lang="hu-HU" sz="13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hu-HU" sz="13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hu-HU" sz="13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hu-HU" sz="13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𝟏</m:t>
                                                </m:r>
                                                <m:r>
                                                  <a:rPr lang="hu-HU" sz="13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r>
                                                  <a:rPr lang="hu-HU" sz="13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𝒓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d>
                                              <m:dPr>
                                                <m:ctrlPr>
                                                  <a:rPr lang="hu-HU" sz="13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f>
                                                  <m:fPr>
                                                    <m:type m:val="skw"/>
                                                    <m:ctrlPr>
                                                      <a:rPr lang="hu-HU" sz="1300" i="1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sSub>
                                                      <m:sSubPr>
                                                        <m:ctrlPr>
                                                          <a:rPr lang="hu-HU" sz="1300" i="1">
                                                            <a:effectLst/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hu-HU" sz="1300">
                                                            <a:effectLst/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𝒕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hu-HU" sz="1300">
                                                            <a:effectLst/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𝒊</m:t>
                                                        </m:r>
                                                      </m:sub>
                                                    </m:sSub>
                                                  </m:num>
                                                  <m:den>
                                                    <m:r>
                                                      <a:rPr lang="hu-HU" sz="1300" smtClean="0">
                                                        <a:solidFill>
                                                          <a:srgbClr val="FF0000"/>
                                                        </a:solidFill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𝟑𝟔𝟓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d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</m:oMath>
                            </m:oMathPara>
                          </a14:m>
                          <a:endParaRPr lang="hu-HU" sz="13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u-HU" sz="1300" dirty="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u-HU" sz="1300" dirty="0">
                              <a:effectLst/>
                            </a:rPr>
                            <a:t> </a:t>
                          </a:r>
                          <a:endParaRPr lang="hu-HU" sz="13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828831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áblázat 15">
                <a:extLst>
                  <a:ext uri="{FF2B5EF4-FFF2-40B4-BE49-F238E27FC236}">
                    <a16:creationId xmlns:a16="http://schemas.microsoft.com/office/drawing/2014/main" id="{FF1E73D2-83B2-4C59-9BB4-A6194D2C7F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0036496"/>
                  </p:ext>
                </p:extLst>
              </p:nvPr>
            </p:nvGraphicFramePr>
            <p:xfrm>
              <a:off x="379245" y="3038962"/>
              <a:ext cx="7542666" cy="1211136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770724">
                      <a:extLst>
                        <a:ext uri="{9D8B030D-6E8A-4147-A177-3AD203B41FA5}">
                          <a16:colId xmlns:a16="http://schemas.microsoft.com/office/drawing/2014/main" val="649473496"/>
                        </a:ext>
                      </a:extLst>
                    </a:gridCol>
                    <a:gridCol w="3771942">
                      <a:extLst>
                        <a:ext uri="{9D8B030D-6E8A-4147-A177-3AD203B41FA5}">
                          <a16:colId xmlns:a16="http://schemas.microsoft.com/office/drawing/2014/main" val="4252340042"/>
                        </a:ext>
                      </a:extLst>
                    </a:gridCol>
                  </a:tblGrid>
                  <a:tr h="20097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u-HU" sz="1300">
                              <a:effectLst/>
                            </a:rPr>
                            <a:t>Éven belüli:</a:t>
                          </a:r>
                          <a:endParaRPr lang="hu-HU" sz="13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u-HU" sz="1300">
                              <a:effectLst/>
                            </a:rPr>
                            <a:t>Éven túli:</a:t>
                          </a:r>
                          <a:endParaRPr lang="hu-HU" sz="13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55195877"/>
                      </a:ext>
                    </a:extLst>
                  </a:tr>
                  <a:tr h="1010158"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62" t="-24551" r="-100323" b="-1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u-H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162" t="-24551" r="-323" b="-1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28831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Szövegdoboz 16">
            <a:extLst>
              <a:ext uri="{FF2B5EF4-FFF2-40B4-BE49-F238E27FC236}">
                <a16:creationId xmlns:a16="http://schemas.microsoft.com/office/drawing/2014/main" id="{202DE40D-0369-4F47-807C-7C04B8BF8F49}"/>
              </a:ext>
            </a:extLst>
          </p:cNvPr>
          <p:cNvSpPr txBox="1"/>
          <p:nvPr/>
        </p:nvSpPr>
        <p:spPr>
          <a:xfrm>
            <a:off x="189526" y="2204123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latin typeface="Century Gothic (Szövegtörzs)"/>
              </a:rPr>
              <a:t>a.)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CFD3E391-3405-415D-B301-82920997DA1C}"/>
              </a:ext>
            </a:extLst>
          </p:cNvPr>
          <p:cNvSpPr txBox="1"/>
          <p:nvPr/>
        </p:nvSpPr>
        <p:spPr>
          <a:xfrm>
            <a:off x="215904" y="4314965"/>
            <a:ext cx="6699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 err="1">
                <a:latin typeface="Century Gothic (Szövegtörzs)"/>
              </a:rPr>
              <a:t>b.</a:t>
            </a:r>
            <a:r>
              <a:rPr lang="hu-HU" sz="2500" b="1" dirty="0">
                <a:latin typeface="Century Gothic (Szövegtörzs)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45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allAtOnce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24_TF78438558" id="{AB246F2A-2CBF-491E-A6C5-29DA362F2C33}" vid="{99588252-1777-460A-BE9C-614E107CF06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Geometrikus színes blokk</Template>
  <TotalTime>0</TotalTime>
  <Words>1636</Words>
  <Application>Microsoft Office PowerPoint</Application>
  <PresentationFormat>Szélesvásznú</PresentationFormat>
  <Paragraphs>225</Paragraphs>
  <Slides>28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38" baseType="lpstr">
      <vt:lpstr>Arial</vt:lpstr>
      <vt:lpstr>Calibri</vt:lpstr>
      <vt:lpstr>Cambria Math</vt:lpstr>
      <vt:lpstr>Century Gothic</vt:lpstr>
      <vt:lpstr>Century Gothic (Címsorok)</vt:lpstr>
      <vt:lpstr>Century Gothic (Szövegtörzs)</vt:lpstr>
      <vt:lpstr>Garamond</vt:lpstr>
      <vt:lpstr>Times New Roman</vt:lpstr>
      <vt:lpstr>Wingdings</vt:lpstr>
      <vt:lpstr>SavonVTI</vt:lpstr>
      <vt:lpstr>I. Kamatszámítási módszerek</vt:lpstr>
      <vt:lpstr>2020. január 11-én beteszünk a bankba 200.000 Ft-ot. Február 11-én szükségünk van a pénzünkre. Mennyi kamatot kapunk a francia módszer szerint, ha az éves névleges kamatláb 6%, és a kamatozási periódus 1 év?</vt:lpstr>
      <vt:lpstr>PowerPoint-bemutató</vt:lpstr>
      <vt:lpstr>2020. január 11-én beteszünk a bankba 300.000 Ft-ot. Február 11-én szükségünk van a pénzünkre. Mennyi kamatot kapunk a német módszer szerint, ha az éves névleges kamatláb 3%, és a kamatozási periódus 1 év?</vt:lpstr>
      <vt:lpstr>PowerPoint-bemutató</vt:lpstr>
      <vt:lpstr>Melyik betételhelyezés a legkedvezőbb 1 éves futamidő esetén? </vt:lpstr>
      <vt:lpstr>PowerPoint-bemutató</vt:lpstr>
      <vt:lpstr>Egy kereskedelmi bank betétjét a következőképp hirdeti: „Kamatfizetés havonta tőkésítéssel esedékes. A kamat összege a napi számlaegyenleg alapján kerül kiszámításra. A számla változó kamatozású, az induló kamat évi 15%. (EBKM: 15,2%)” </vt:lpstr>
      <vt:lpstr>PowerPoint-bemutató</vt:lpstr>
      <vt:lpstr>Egy váltó birtokosának 2010. augusztus 28-án pénzre van szüksége, ezért a váltót a számlavezető bankjánál leszámítoltatja. A váltó lejárata 2010. november 28. Az alkalmazott diszkontláb évi 22%. Mekkora összegért vásárolja meg a bank a váltót? (NévÉ=1 millió)</vt:lpstr>
      <vt:lpstr>PowerPoint-bemutató</vt:lpstr>
      <vt:lpstr>Egy 240 napos váltó diszkontlába évi 8%. Ez hány százalék éves névleges kamatlábnak fel meg?</vt:lpstr>
      <vt:lpstr>PowerPoint-bemutató</vt:lpstr>
      <vt:lpstr>Egy három hónapos váltó diszkontálásához használt diszkontláb évi 24%. Hány százalék éves névleges kamatlábnak felel ez meg?</vt:lpstr>
      <vt:lpstr>PowerPoint-bemutató</vt:lpstr>
      <vt:lpstr>Írja fel a reál kamatláb és a nominális kamatláb közötti kapcsolatot leíró képletet! Mennyi közelítőleg, és mennyi pontosan a reál kamatláb, ha a nominális kamatláb 20% és az infláció 12%?</vt:lpstr>
      <vt:lpstr>PowerPoint-bemutató</vt:lpstr>
      <vt:lpstr>100 Ft hitelt szeretnék felvenni egy évre. A hitel kamatlába 10%, a kezelési költség 2% egy évre, valamint nem teljesítés esetén 6%-os késedelmi kamatot számítanak fel. Mekkora a THM és a visszafizetendő összeg? </vt:lpstr>
      <vt:lpstr>PowerPoint-bemutató</vt:lpstr>
      <vt:lpstr>Határozza meg a belső megtérülési rátáját annak a beruházásnak, mely 15 millió Ft befektetést igényel, s az elkövetkező 5 évben 5 millió Ft-os pénzáramlást eredményez!</vt:lpstr>
      <vt:lpstr>PowerPoint-bemutató</vt:lpstr>
      <vt:lpstr>3 M Ft-os befektetésünkre azt ígérik, hogy 1 év múlva 3,5 M Ft-ot fizetnek vissza. A hasonló kockázatú befektetések elvárt hozama évi 10%. Mekkora a befektetés NPV-je?</vt:lpstr>
      <vt:lpstr>PowerPoint-bemutató</vt:lpstr>
      <vt:lpstr>Vállalatától 5 M Ft-os, egyéves kedvezményes hitelt kap, amelynek kamatlába 6%. A piacon csak 10%-os kamatlábbal jutna hitelhez. Mekkora a hitelfelvétel NPV-je?</vt:lpstr>
      <vt:lpstr>PowerPoint-bemutató</vt:lpstr>
      <vt:lpstr>Egy befektetés évente 5 millió forint pénzáramlást termel 20 éven keresztül. </vt:lpstr>
      <vt:lpstr>PowerPoint-bemutató</vt:lpstr>
      <vt:lpstr>Köszönöm a megtekintést! Sikeres felkészülést!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2020-02-24T21:58:49Z</dcterms:created>
  <dcterms:modified xsi:type="dcterms:W3CDTF">2020-05-01T19:09:52Z</dcterms:modified>
</cp:coreProperties>
</file>