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403" r:id="rId4"/>
    <p:sldId id="404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746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508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  1.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Az értékpapír-piac mint a pénz-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b="1" dirty="0" smtClean="0">
                <a:solidFill>
                  <a:srgbClr val="703636"/>
                </a:solidFill>
              </a:rPr>
              <a:t>                           tőkepiac része</a:t>
            </a:r>
            <a:r>
              <a:rPr lang="hu-HU" altLang="hu-HU" sz="1600" b="1" i="1" spc="-50" dirty="0" smtClean="0">
                <a:solidFill>
                  <a:srgbClr val="703636"/>
                </a:solidFill>
              </a:rPr>
              <a:t>                                      </a:t>
            </a:r>
          </a:p>
          <a:p>
            <a:pPr algn="l">
              <a:lnSpc>
                <a:spcPct val="80000"/>
              </a:lnSpc>
            </a:pPr>
            <a:endParaRPr lang="hu-HU" altLang="hu-HU" sz="1600" b="1" i="1" dirty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1" y="80962"/>
            <a:ext cx="8229600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Nemzetközi tőkepiaci </a:t>
            </a:r>
            <a:r>
              <a:rPr lang="hu-HU" altLang="hu-HU" sz="3600" b="1" dirty="0">
                <a:solidFill>
                  <a:srgbClr val="703636"/>
                </a:solidFill>
              </a:rPr>
              <a:t>tendenciák az 1970-es évektől a pénzügyi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válságig –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pénzügyi innovációk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91" y="1969985"/>
            <a:ext cx="4475119" cy="2685071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790254" y="467241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 smtClean="0">
                <a:solidFill>
                  <a:srgbClr val="703636"/>
                </a:solidFill>
              </a:rPr>
              <a:t>Nyúl vagy kacsa?</a:t>
            </a:r>
            <a:endParaRPr lang="hu-HU" sz="1600" i="1" dirty="0">
              <a:solidFill>
                <a:srgbClr val="7036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267494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>
                <a:solidFill>
                  <a:srgbClr val="703636"/>
                </a:solidFill>
              </a:rPr>
              <a:t>Nemzetközi tőkepiaci tendenciák az 1970-es évektől a pénzügyi válságig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7654"/>
            <a:ext cx="8075762" cy="36013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algn="just"/>
            <a:r>
              <a:rPr lang="hu-HU" altLang="hu-HU" sz="2400" b="1" dirty="0" err="1">
                <a:solidFill>
                  <a:srgbClr val="703636"/>
                </a:solidFill>
              </a:rPr>
              <a:t>dezintermediáció</a:t>
            </a: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endParaRPr lang="hu-HU" altLang="hu-HU" sz="2400" b="1" dirty="0">
              <a:solidFill>
                <a:srgbClr val="703636"/>
              </a:solidFill>
            </a:endParaRPr>
          </a:p>
          <a:p>
            <a:pPr algn="just"/>
            <a:r>
              <a:rPr lang="hu-HU" altLang="hu-HU" b="1" dirty="0">
                <a:solidFill>
                  <a:srgbClr val="703636"/>
                </a:solidFill>
              </a:rPr>
              <a:t>pénzügyi </a:t>
            </a:r>
            <a:r>
              <a:rPr lang="hu-HU" altLang="hu-HU" b="1" dirty="0">
                <a:solidFill>
                  <a:srgbClr val="703636"/>
                </a:solidFill>
              </a:rPr>
              <a:t>innovációk </a:t>
            </a:r>
            <a:r>
              <a:rPr lang="hu-HU" altLang="hu-HU" b="1" dirty="0">
                <a:solidFill>
                  <a:srgbClr val="703636"/>
                </a:solidFill>
              </a:rPr>
              <a:t>elterjedése</a:t>
            </a:r>
            <a:endParaRPr lang="hu-HU" altLang="hu-HU" b="1" dirty="0">
              <a:solidFill>
                <a:srgbClr val="703636"/>
              </a:solidFill>
            </a:endParaRPr>
          </a:p>
          <a:p>
            <a:pPr algn="just">
              <a:spcBef>
                <a:spcPts val="800"/>
              </a:spcBef>
            </a:pPr>
            <a:r>
              <a:rPr lang="hu-HU" altLang="hu-HU" sz="2400" b="1" dirty="0" smtClean="0">
                <a:solidFill>
                  <a:srgbClr val="703636"/>
                </a:solidFill>
              </a:rPr>
              <a:t>dereguláció</a:t>
            </a:r>
          </a:p>
          <a:p>
            <a:pPr algn="just"/>
            <a:r>
              <a:rPr lang="hu-HU" altLang="hu-HU" sz="2400" b="1" dirty="0" smtClean="0">
                <a:solidFill>
                  <a:srgbClr val="703636"/>
                </a:solidFill>
              </a:rPr>
              <a:t>a </a:t>
            </a:r>
            <a:r>
              <a:rPr lang="hu-HU" altLang="hu-HU" sz="2400" b="1" dirty="0">
                <a:solidFill>
                  <a:srgbClr val="703636"/>
                </a:solidFill>
              </a:rPr>
              <a:t>számítástechnika</a:t>
            </a:r>
            <a:r>
              <a:rPr lang="hu-HU" altLang="hu-HU" sz="2400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fejlődése</a:t>
            </a:r>
            <a:endParaRPr lang="hu-HU" altLang="hu-HU" sz="2400" b="1" dirty="0">
              <a:solidFill>
                <a:srgbClr val="703636"/>
              </a:solidFill>
            </a:endParaRPr>
          </a:p>
          <a:p>
            <a:pPr algn="just"/>
            <a:r>
              <a:rPr lang="hu-HU" altLang="hu-HU" sz="2400" b="1" dirty="0" smtClean="0">
                <a:solidFill>
                  <a:srgbClr val="703636"/>
                </a:solidFill>
              </a:rPr>
              <a:t>globalizáció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861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 smtClean="0">
                <a:solidFill>
                  <a:srgbClr val="703636"/>
                </a:solidFill>
              </a:rPr>
              <a:t>Pénzügyi innovációk elterjedése</a:t>
            </a:r>
            <a:endParaRPr lang="hu-HU" altLang="hu-HU" sz="36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018" y="843558"/>
            <a:ext cx="8075762" cy="39567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algn="just"/>
            <a:r>
              <a:rPr lang="hu-HU" altLang="hu-HU" sz="1800" dirty="0">
                <a:solidFill>
                  <a:srgbClr val="703636"/>
                </a:solidFill>
              </a:rPr>
              <a:t>a</a:t>
            </a:r>
            <a:r>
              <a:rPr lang="hu-HU" altLang="hu-HU" sz="1800" dirty="0" smtClean="0">
                <a:solidFill>
                  <a:srgbClr val="703636"/>
                </a:solidFill>
              </a:rPr>
              <a:t> megváltozott tőkepiaci környezet igényt teremtett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speciális kockázatú, </a:t>
            </a:r>
            <a:r>
              <a:rPr lang="hu-HU" altLang="hu-HU" sz="1800" b="1" dirty="0" err="1" smtClean="0">
                <a:solidFill>
                  <a:srgbClr val="703636"/>
                </a:solidFill>
              </a:rPr>
              <a:t>megtérülésű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, adózású és </a:t>
            </a:r>
            <a:r>
              <a:rPr lang="hu-HU" altLang="hu-HU" sz="1800" b="1" dirty="0" err="1" smtClean="0">
                <a:solidFill>
                  <a:srgbClr val="703636"/>
                </a:solidFill>
              </a:rPr>
              <a:t>időzítésű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 értékpapírok iránt</a:t>
            </a:r>
            <a:endParaRPr lang="hu-HU" altLang="hu-HU" sz="1800" b="1" dirty="0" smtClean="0">
              <a:solidFill>
                <a:srgbClr val="703636"/>
              </a:solidFill>
            </a:endParaRPr>
          </a:p>
          <a:p>
            <a:pPr algn="just"/>
            <a:r>
              <a:rPr lang="hu-HU" altLang="hu-HU" sz="1800" dirty="0">
                <a:solidFill>
                  <a:srgbClr val="703636"/>
                </a:solidFill>
              </a:rPr>
              <a:t>a</a:t>
            </a:r>
            <a:r>
              <a:rPr lang="hu-HU" altLang="hu-HU" sz="1800" dirty="0" smtClean="0">
                <a:solidFill>
                  <a:srgbClr val="703636"/>
                </a:solidFill>
              </a:rPr>
              <a:t>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pénzügyi innovációk</a:t>
            </a:r>
            <a:r>
              <a:rPr lang="hu-HU" altLang="hu-HU" sz="1800" dirty="0" smtClean="0">
                <a:solidFill>
                  <a:srgbClr val="703636"/>
                </a:solidFill>
              </a:rPr>
              <a:t> révén (pl. származékos ügyletek, hibrid értékpapírok) a pénzügyi szektor képes volt kielégíteni ezeket a speciális befektetési és kockázatkezelési igényeket</a:t>
            </a:r>
          </a:p>
          <a:p>
            <a:pPr algn="just"/>
            <a:r>
              <a:rPr lang="hu-HU" altLang="hu-HU" sz="1800" dirty="0">
                <a:solidFill>
                  <a:srgbClr val="703636"/>
                </a:solidFill>
              </a:rPr>
              <a:t>a</a:t>
            </a:r>
            <a:r>
              <a:rPr lang="hu-HU" altLang="hu-HU" sz="1800" dirty="0" smtClean="0">
                <a:solidFill>
                  <a:srgbClr val="703636"/>
                </a:solidFill>
              </a:rPr>
              <a:t>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pénzügyi konstrukció tervezés</a:t>
            </a:r>
            <a:r>
              <a:rPr lang="hu-HU" altLang="hu-HU" sz="1800" dirty="0" smtClean="0">
                <a:solidFill>
                  <a:srgbClr val="703636"/>
                </a:solidFill>
              </a:rPr>
              <a:t> (</a:t>
            </a:r>
            <a:r>
              <a:rPr lang="hu-HU" altLang="hu-HU" sz="1800" dirty="0" err="1" smtClean="0">
                <a:solidFill>
                  <a:srgbClr val="703636"/>
                </a:solidFill>
              </a:rPr>
              <a:t>financial</a:t>
            </a:r>
            <a:r>
              <a:rPr lang="hu-HU" altLang="hu-HU" sz="1800" dirty="0" smtClean="0">
                <a:solidFill>
                  <a:srgbClr val="703636"/>
                </a:solidFill>
              </a:rPr>
              <a:t> </a:t>
            </a:r>
            <a:r>
              <a:rPr lang="hu-HU" altLang="hu-HU" sz="1800" dirty="0" err="1" smtClean="0">
                <a:solidFill>
                  <a:srgbClr val="703636"/>
                </a:solidFill>
              </a:rPr>
              <a:t>engineering</a:t>
            </a:r>
            <a:r>
              <a:rPr lang="hu-HU" altLang="hu-HU" sz="1800" dirty="0" smtClean="0">
                <a:solidFill>
                  <a:srgbClr val="703636"/>
                </a:solidFill>
              </a:rPr>
              <a:t>) eszközével egyéni kívánságok szerint hoznak létre új pénzügyi termékeket</a:t>
            </a:r>
          </a:p>
          <a:p>
            <a:pPr algn="just"/>
            <a:r>
              <a:rPr lang="hu-HU" altLang="hu-HU" sz="1800" dirty="0">
                <a:solidFill>
                  <a:srgbClr val="703636"/>
                </a:solidFill>
              </a:rPr>
              <a:t>a</a:t>
            </a:r>
            <a:r>
              <a:rPr lang="hu-HU" altLang="hu-HU" sz="1800" dirty="0" smtClean="0">
                <a:solidFill>
                  <a:srgbClr val="703636"/>
                </a:solidFill>
              </a:rPr>
              <a:t> pénzügyi innovációk létrehozásának két lehetséges iránya: az </a:t>
            </a:r>
            <a:r>
              <a:rPr lang="hu-HU" altLang="hu-HU" sz="1800" i="1" dirty="0" smtClean="0">
                <a:solidFill>
                  <a:srgbClr val="703636"/>
                </a:solidFill>
              </a:rPr>
              <a:t>összecsomagolás</a:t>
            </a:r>
            <a:r>
              <a:rPr lang="hu-HU" altLang="hu-HU" sz="1800" dirty="0" smtClean="0">
                <a:solidFill>
                  <a:srgbClr val="703636"/>
                </a:solidFill>
              </a:rPr>
              <a:t> és a </a:t>
            </a:r>
            <a:r>
              <a:rPr lang="hu-HU" altLang="hu-HU" sz="1800" i="1" dirty="0" smtClean="0">
                <a:solidFill>
                  <a:srgbClr val="703636"/>
                </a:solidFill>
              </a:rPr>
              <a:t>szétdarabolás</a:t>
            </a:r>
          </a:p>
          <a:p>
            <a:pPr algn="just"/>
            <a:r>
              <a:rPr lang="hu-HU" altLang="hu-HU" sz="1800" b="1" dirty="0">
                <a:solidFill>
                  <a:srgbClr val="703636"/>
                </a:solidFill>
              </a:rPr>
              <a:t>ö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sszecsomagolás</a:t>
            </a:r>
            <a:r>
              <a:rPr lang="hu-HU" altLang="hu-HU" sz="1800" dirty="0" smtClean="0">
                <a:solidFill>
                  <a:srgbClr val="703636"/>
                </a:solidFill>
              </a:rPr>
              <a:t>: különböző fajtájú értékpapírokat egy új, összetett értékpapírba csomagolnak össze (pl. átváltható kötvény)</a:t>
            </a:r>
          </a:p>
          <a:p>
            <a:pPr algn="just"/>
            <a:r>
              <a:rPr lang="hu-HU" altLang="hu-HU" sz="1800" b="1" dirty="0">
                <a:solidFill>
                  <a:srgbClr val="703636"/>
                </a:solidFill>
              </a:rPr>
              <a:t>s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zétdarabolás</a:t>
            </a:r>
            <a:r>
              <a:rPr lang="hu-HU" altLang="hu-HU" sz="1800" dirty="0" smtClean="0">
                <a:solidFill>
                  <a:srgbClr val="703636"/>
                </a:solidFill>
              </a:rPr>
              <a:t>: egy értékpapír pénzáramlásait darabokra szedik és külön-külön új értékpapírokként értékesítik őket (pl. hosszú lejáratú jelzálogpapírok esetében)</a:t>
            </a:r>
            <a:endParaRPr lang="hu-HU" altLang="hu-HU" sz="1500" dirty="0"/>
          </a:p>
          <a:p>
            <a:pPr>
              <a:lnSpc>
                <a:spcPct val="90000"/>
              </a:lnSpc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2963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10569</TotalTime>
  <Words>185</Words>
  <Application>Microsoft Office PowerPoint</Application>
  <PresentationFormat>Diavetítés a képernyőre (16:9 oldalarány)</PresentationFormat>
  <Paragraphs>33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Nemzetközi tőkepiaci tendenciák az 1970-es évektől a pénzügyi válságig</vt:lpstr>
      <vt:lpstr>Pénzügyi innovációk elterjedése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241</cp:revision>
  <dcterms:created xsi:type="dcterms:W3CDTF">2002-09-12T08:02:34Z</dcterms:created>
  <dcterms:modified xsi:type="dcterms:W3CDTF">2020-01-23T21:28:23Z</dcterms:modified>
</cp:coreProperties>
</file>