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7968-AB83-416B-9CE1-548303C8DDDF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alt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4A918B-2F79-4F29-8D54-066734E6F9FC}" type="slidenum">
              <a:rPr lang="hu-HU" altLang="en-US" smtClean="0">
                <a:solidFill>
                  <a:srgbClr val="94C6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en-US">
              <a:solidFill>
                <a:srgbClr val="94C6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97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7968-AB83-416B-9CE1-548303C8DDDF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alt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6A2-B809-4681-BAFC-1B1E159E00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437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7968-AB83-416B-9CE1-548303C8DDDF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alt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6A2-B809-4681-BAFC-1B1E159E00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593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7968-AB83-416B-9CE1-548303C8DDDF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alt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6A2-B809-4681-BAFC-1B1E159E00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975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7968-AB83-416B-9CE1-548303C8DDDF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alt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6A2-B809-4681-BAFC-1B1E159E00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834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7968-AB83-416B-9CE1-548303C8DDDF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en-US">
              <a:solidFill>
                <a:srgbClr val="94C600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6A2-B809-4681-BAFC-1B1E159E00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565753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7968-AB83-416B-9CE1-548303C8DDDF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altLang="en-US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6A2-B809-4681-BAFC-1B1E159E00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08732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7968-AB83-416B-9CE1-548303C8DDDF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altLang="en-US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6A2-B809-4681-BAFC-1B1E159E00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368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7968-AB83-416B-9CE1-548303C8DDDF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altLang="en-US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6A2-B809-4681-BAFC-1B1E159E00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709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7968-AB83-416B-9CE1-548303C8DDDF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alt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82CE54-2B27-4F1A-A427-BB47B5CE63E3}" type="slidenum">
              <a:rPr lang="hu-HU" altLang="en-US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6344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7968-AB83-416B-9CE1-548303C8DDDF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alt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6A2-B809-4681-BAFC-1B1E159E00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951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B7968-AB83-416B-9CE1-548303C8DDDF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en-US">
              <a:solidFill>
                <a:srgbClr val="94C600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046A2-B809-4681-BAFC-1B1E159E00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098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1. Vásárlási folyamat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/>
              <a:t>Hogyan születik meg a vásárlási döntés?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endParaRPr lang="hu-HU" dirty="0"/>
          </a:p>
          <a:p>
            <a:pPr marL="68580" indent="0" algn="ctr">
              <a:buNone/>
            </a:pPr>
            <a:r>
              <a:rPr lang="hu-HU" dirty="0"/>
              <a:t>Kibővített diasor</a:t>
            </a:r>
          </a:p>
          <a:p>
            <a:pPr marL="68580" indent="0" algn="ctr">
              <a:buNone/>
            </a:pPr>
            <a:endParaRPr lang="hu-HU" dirty="0"/>
          </a:p>
          <a:p>
            <a:pPr marL="68580" indent="0" algn="ctr">
              <a:buNone/>
            </a:pPr>
            <a:r>
              <a:rPr lang="hu-HU" dirty="0"/>
              <a:t>&lt;diavetítési módban nézendő&gt;</a:t>
            </a:r>
          </a:p>
        </p:txBody>
      </p:sp>
    </p:spTree>
    <p:extLst>
      <p:ext uri="{BB962C8B-B14F-4D97-AF65-F5344CB8AC3E}">
        <p14:creationId xmlns:p14="http://schemas.microsoft.com/office/powerpoint/2010/main" val="27484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27872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3. Értékelés és választás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2296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Racionális döntés</a:t>
            </a:r>
          </a:p>
          <a:p>
            <a:pPr>
              <a:lnSpc>
                <a:spcPct val="8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Online értékelés/szűrés alapján</a:t>
            </a:r>
          </a:p>
          <a:p>
            <a:pPr>
              <a:lnSpc>
                <a:spcPct val="8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Érzelmi döntés</a:t>
            </a:r>
          </a:p>
          <a:p>
            <a:pPr>
              <a:lnSpc>
                <a:spcPct val="8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Kockázat kerülő döntés</a:t>
            </a:r>
          </a:p>
          <a:p>
            <a:pPr marL="868680" lvl="1" indent="-283464">
              <a:buFont typeface="Wingdings 2"/>
              <a:buChar char=""/>
              <a:defRPr/>
            </a:pPr>
            <a:r>
              <a:rPr lang="hu-HU" b="1" dirty="0">
                <a:latin typeface="Arial" pitchFamily="34" charset="0"/>
                <a:cs typeface="Arial" pitchFamily="34" charset="0"/>
              </a:rPr>
              <a:t>Információ</a:t>
            </a:r>
            <a:r>
              <a:rPr lang="hu-HU" dirty="0">
                <a:latin typeface="Arial" pitchFamily="34" charset="0"/>
                <a:cs typeface="Arial" pitchFamily="34" charset="0"/>
              </a:rPr>
              <a:t> gyűjtés</a:t>
            </a:r>
          </a:p>
          <a:p>
            <a:pPr marL="868680" lvl="1" indent="-283464">
              <a:buFont typeface="Wingdings 2"/>
              <a:buChar char=""/>
              <a:defRPr/>
            </a:pPr>
            <a:r>
              <a:rPr lang="hu-HU" dirty="0">
                <a:latin typeface="Arial" pitchFamily="34" charset="0"/>
                <a:cs typeface="Arial" pitchFamily="34" charset="0"/>
              </a:rPr>
              <a:t>Márkahűség, </a:t>
            </a:r>
            <a:r>
              <a:rPr lang="hu-HU" b="1" dirty="0">
                <a:latin typeface="Arial" pitchFamily="34" charset="0"/>
                <a:cs typeface="Arial" pitchFamily="34" charset="0"/>
              </a:rPr>
              <a:t>lojalitás</a:t>
            </a:r>
          </a:p>
          <a:p>
            <a:pPr marL="868680" lvl="1" indent="-283464">
              <a:buFont typeface="Wingdings 2"/>
              <a:buChar char=""/>
              <a:defRPr/>
            </a:pPr>
            <a:r>
              <a:rPr lang="hu-HU" dirty="0">
                <a:latin typeface="Arial" pitchFamily="34" charset="0"/>
                <a:cs typeface="Arial" pitchFamily="34" charset="0"/>
              </a:rPr>
              <a:t>Jól </a:t>
            </a:r>
            <a:r>
              <a:rPr lang="hu-HU" b="1" dirty="0">
                <a:latin typeface="Arial" pitchFamily="34" charset="0"/>
                <a:cs typeface="Arial" pitchFamily="34" charset="0"/>
              </a:rPr>
              <a:t>ismert</a:t>
            </a:r>
            <a:r>
              <a:rPr lang="hu-HU" dirty="0">
                <a:latin typeface="Arial" pitchFamily="34" charset="0"/>
                <a:cs typeface="Arial" pitchFamily="34" charset="0"/>
              </a:rPr>
              <a:t> márkák vásárlása</a:t>
            </a:r>
          </a:p>
          <a:p>
            <a:pPr marL="868680" lvl="1" indent="-283464">
              <a:buFont typeface="Wingdings 2"/>
              <a:buChar char=""/>
              <a:defRPr/>
            </a:pPr>
            <a:r>
              <a:rPr lang="hu-HU" b="1" dirty="0">
                <a:latin typeface="Arial" pitchFamily="34" charset="0"/>
                <a:cs typeface="Arial" pitchFamily="34" charset="0"/>
              </a:rPr>
              <a:t>Tesztelt</a:t>
            </a:r>
            <a:r>
              <a:rPr lang="hu-HU" dirty="0">
                <a:latin typeface="Arial" pitchFamily="34" charset="0"/>
                <a:cs typeface="Arial" pitchFamily="34" charset="0"/>
              </a:rPr>
              <a:t> márkák vásárlása</a:t>
            </a:r>
          </a:p>
          <a:p>
            <a:pPr marL="868680" lvl="1" indent="-283464">
              <a:buFont typeface="Wingdings 2"/>
              <a:buChar char=""/>
              <a:defRPr/>
            </a:pPr>
            <a:r>
              <a:rPr lang="hu-HU" b="1" dirty="0">
                <a:latin typeface="Arial" pitchFamily="34" charset="0"/>
                <a:cs typeface="Arial" pitchFamily="34" charset="0"/>
              </a:rPr>
              <a:t>Legdrágább</a:t>
            </a:r>
            <a:r>
              <a:rPr lang="hu-HU" dirty="0">
                <a:latin typeface="Arial" pitchFamily="34" charset="0"/>
                <a:cs typeface="Arial" pitchFamily="34" charset="0"/>
              </a:rPr>
              <a:t> márka vásárlása</a:t>
            </a:r>
          </a:p>
          <a:p>
            <a:pPr marL="868680" lvl="1" indent="-283464">
              <a:buFont typeface="Wingdings 2"/>
              <a:buChar char=""/>
              <a:defRPr/>
            </a:pPr>
            <a:r>
              <a:rPr lang="hu-HU" b="1" dirty="0">
                <a:latin typeface="Arial" pitchFamily="34" charset="0"/>
                <a:cs typeface="Arial" pitchFamily="34" charset="0"/>
              </a:rPr>
              <a:t>Híres</a:t>
            </a:r>
            <a:r>
              <a:rPr lang="hu-HU" dirty="0">
                <a:latin typeface="Arial" pitchFamily="34" charset="0"/>
                <a:cs typeface="Arial" pitchFamily="34" charset="0"/>
              </a:rPr>
              <a:t> </a:t>
            </a:r>
            <a:r>
              <a:rPr lang="hu-HU" b="1" dirty="0">
                <a:latin typeface="Arial" pitchFamily="34" charset="0"/>
                <a:cs typeface="Arial" pitchFamily="34" charset="0"/>
              </a:rPr>
              <a:t>személyek</a:t>
            </a:r>
            <a:r>
              <a:rPr lang="hu-HU" dirty="0">
                <a:latin typeface="Arial" pitchFamily="34" charset="0"/>
                <a:cs typeface="Arial" pitchFamily="34" charset="0"/>
              </a:rPr>
              <a:t> véleményére alapozás</a:t>
            </a:r>
          </a:p>
          <a:p>
            <a:pPr marL="868680" lvl="1" indent="-283464">
              <a:buFont typeface="Wingdings 2"/>
              <a:buChar char=""/>
              <a:defRPr/>
            </a:pPr>
            <a:r>
              <a:rPr lang="hu-HU" b="1" dirty="0">
                <a:latin typeface="Arial" pitchFamily="34" charset="0"/>
                <a:cs typeface="Arial" pitchFamily="34" charset="0"/>
              </a:rPr>
              <a:t>Garancia</a:t>
            </a:r>
            <a:r>
              <a:rPr lang="hu-HU" dirty="0">
                <a:latin typeface="Arial" pitchFamily="34" charset="0"/>
                <a:cs typeface="Arial" pitchFamily="34" charset="0"/>
              </a:rPr>
              <a:t> keresés</a:t>
            </a:r>
          </a:p>
          <a:p>
            <a:pPr>
              <a:lnSpc>
                <a:spcPct val="80000"/>
              </a:lnSpc>
            </a:pPr>
            <a:endParaRPr lang="hu-HU" altLang="hu-HU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818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548680"/>
            <a:ext cx="7024744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4. Üzletválasztás és vásárlás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46856" y="1557338"/>
            <a:ext cx="8229600" cy="4708525"/>
          </a:xfrm>
        </p:spPr>
        <p:txBody>
          <a:bodyPr/>
          <a:lstStyle/>
          <a:p>
            <a:pPr eaLnBrk="1" hangingPunct="1"/>
            <a:r>
              <a:rPr lang="hu-HU" altLang="hu-HU" dirty="0">
                <a:latin typeface="Arial" charset="0"/>
                <a:cs typeface="Arial" charset="0"/>
              </a:rPr>
              <a:t>Az üzletválasztást meghatározó szempontok</a:t>
            </a:r>
          </a:p>
          <a:p>
            <a:pPr lvl="1" eaLnBrk="1" hangingPunct="1"/>
            <a:r>
              <a:rPr lang="hu-HU" altLang="hu-HU" dirty="0">
                <a:latin typeface="Arial" charset="0"/>
                <a:cs typeface="Arial" charset="0"/>
              </a:rPr>
              <a:t>Az üzlet </a:t>
            </a:r>
            <a:r>
              <a:rPr lang="hu-HU" altLang="hu-HU" dirty="0" err="1">
                <a:latin typeface="Arial" charset="0"/>
                <a:cs typeface="Arial" charset="0"/>
              </a:rPr>
              <a:t>imázsa</a:t>
            </a:r>
            <a:endParaRPr lang="hu-HU" altLang="hu-HU" dirty="0">
              <a:latin typeface="Arial" charset="0"/>
              <a:cs typeface="Arial" charset="0"/>
            </a:endParaRPr>
          </a:p>
          <a:p>
            <a:pPr lvl="2" eaLnBrk="1" hangingPunct="1"/>
            <a:r>
              <a:rPr lang="hu-HU" altLang="hu-HU" dirty="0">
                <a:latin typeface="Arial" charset="0"/>
                <a:cs typeface="Arial" charset="0"/>
              </a:rPr>
              <a:t>Termék kínálat minősége</a:t>
            </a:r>
          </a:p>
          <a:p>
            <a:pPr lvl="2" eaLnBrk="1" hangingPunct="1"/>
            <a:r>
              <a:rPr lang="hu-HU" altLang="hu-HU" dirty="0">
                <a:latin typeface="Arial" charset="0"/>
                <a:cs typeface="Arial" charset="0"/>
              </a:rPr>
              <a:t>Kapcsolódó szolgáltatások</a:t>
            </a:r>
          </a:p>
          <a:p>
            <a:pPr lvl="2" eaLnBrk="1" hangingPunct="1"/>
            <a:r>
              <a:rPr lang="hu-HU" altLang="hu-HU" dirty="0">
                <a:latin typeface="Arial" charset="0"/>
                <a:cs typeface="Arial" charset="0"/>
              </a:rPr>
              <a:t>Fizikai környezet</a:t>
            </a:r>
          </a:p>
          <a:p>
            <a:pPr lvl="2" eaLnBrk="1" hangingPunct="1"/>
            <a:r>
              <a:rPr lang="hu-HU" altLang="hu-HU" dirty="0">
                <a:latin typeface="Arial" charset="0"/>
                <a:cs typeface="Arial" charset="0"/>
              </a:rPr>
              <a:t>Eladók/vásárlók </a:t>
            </a:r>
          </a:p>
          <a:p>
            <a:pPr lvl="1" eaLnBrk="1" hangingPunct="1"/>
            <a:r>
              <a:rPr lang="hu-HU" altLang="hu-HU" dirty="0">
                <a:latin typeface="Arial" charset="0"/>
                <a:cs typeface="Arial" charset="0"/>
              </a:rPr>
              <a:t>Az üzlet elhelyezkedése</a:t>
            </a:r>
          </a:p>
          <a:p>
            <a:pPr lvl="1" eaLnBrk="1" hangingPunct="1"/>
            <a:r>
              <a:rPr lang="hu-HU" altLang="hu-HU" dirty="0">
                <a:latin typeface="Arial" charset="0"/>
                <a:cs typeface="Arial" charset="0"/>
              </a:rPr>
              <a:t>Kiskereskedelmi hirdetés</a:t>
            </a:r>
          </a:p>
          <a:p>
            <a:pPr lvl="1" eaLnBrk="1" hangingPunct="1">
              <a:buFont typeface="Wingdings" pitchFamily="2" charset="2"/>
              <a:buNone/>
            </a:pPr>
            <a:endParaRPr lang="hu-HU" altLang="hu-HU" dirty="0"/>
          </a:p>
          <a:p>
            <a:pPr lvl="1" eaLnBrk="1" hangingPunct="1"/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390376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84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dirty="0"/>
              <a:t>Az üzleten belüli döntések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052513"/>
            <a:ext cx="8229600" cy="5805487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u-HU" sz="2600" dirty="0">
                <a:latin typeface="Arial" pitchFamily="34" charset="0"/>
                <a:cs typeface="Arial" pitchFamily="34" charset="0"/>
              </a:rPr>
              <a:t>Befolyásoló tényezők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hu-H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Pénztár</a:t>
            </a:r>
            <a:r>
              <a:rPr lang="hu-H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körül elhelyezett áruk</a:t>
            </a:r>
          </a:p>
          <a:p>
            <a:pPr marL="1133856" lvl="2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hu-H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Kényeztetés, fogyóeszköz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hu-HU" sz="2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Point</a:t>
            </a:r>
            <a:r>
              <a:rPr lang="hu-H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hu-HU" sz="2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Sales</a:t>
            </a:r>
            <a:endParaRPr lang="hu-HU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133856" lvl="2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hu-H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Tájékoztatás, emlékeztetés, befolyásolás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hu-H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Árleszállítás</a:t>
            </a:r>
            <a:r>
              <a:rPr lang="hu-H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árukapcsolás</a:t>
            </a:r>
          </a:p>
          <a:p>
            <a:pPr marL="1133856" lvl="2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hu-H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Nyereményjáték, ajándék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hu-H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Termék elhelyezése a </a:t>
            </a:r>
            <a:r>
              <a:rPr lang="hu-H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polcokon</a:t>
            </a:r>
          </a:p>
          <a:p>
            <a:pPr marL="1133856" lvl="2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hu-H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Szemmagasság (alatt), presztízs értéke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hu-H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Termék elhelyezése az </a:t>
            </a:r>
            <a:r>
              <a:rPr lang="hu-H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üzletben</a:t>
            </a:r>
          </a:p>
          <a:p>
            <a:pPr marL="1133856" lvl="2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hu-H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hu-H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vásárló mozgásának</a:t>
            </a:r>
            <a:r>
              <a:rPr lang="hu-H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megfigyelése és befolyásolása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hu-H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Az üzlet </a:t>
            </a:r>
            <a:r>
              <a:rPr lang="hu-H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hangulata</a:t>
            </a:r>
          </a:p>
          <a:p>
            <a:pPr marL="1133856" lvl="2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hu-H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Világítás, polckép, padló, színek, illatok, zene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hu-H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Az </a:t>
            </a:r>
            <a:r>
              <a:rPr lang="hu-H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eladószemélyzet</a:t>
            </a:r>
          </a:p>
          <a:p>
            <a:pPr marL="1133856" lvl="2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r>
              <a:rPr lang="hu-H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Öltözete, stílusa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hu-HU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vásárlási döntések 50-60%-a (!)</a:t>
            </a:r>
          </a:p>
          <a:p>
            <a:pPr marL="1133856" lvl="2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"/>
              <a:defRPr/>
            </a:pPr>
            <a:endParaRPr lang="hu-HU" sz="20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3412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A vásárlás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65113" y="1700808"/>
            <a:ext cx="8229600" cy="449203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Élményorientált vásárlás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Sok idő eltöltése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Nem feltétlen cél a vétel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Könnyebb befolyásolhatóság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Öncélú, nem mindennapi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Feladatorientált vétel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Rövid, célratörő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Meghatározott kritériumok, megtervezett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Komoly, racionális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A mindennapi tevékenység velejárója</a:t>
            </a:r>
          </a:p>
        </p:txBody>
      </p:sp>
    </p:spTree>
    <p:extLst>
      <p:ext uri="{BB962C8B-B14F-4D97-AF65-F5344CB8AC3E}">
        <p14:creationId xmlns:p14="http://schemas.microsoft.com/office/powerpoint/2010/main" val="2568775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/>
              <a:t>5.Vásárlás utáni folyamatok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u-HU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Kognitív disszonancia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hu-HU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„Jól döntöttem?!”</a:t>
            </a:r>
          </a:p>
          <a:p>
            <a:pPr marL="585216" lvl="1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u-HU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Elégedettség/Elégedetlenség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hu-HU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Panasz!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endParaRPr lang="hu-HU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85216" lvl="1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85216" lvl="1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u-HU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Lojalitás, újravásárlás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962150" y="4170363"/>
            <a:ext cx="863600" cy="863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2825750" y="4140200"/>
            <a:ext cx="21605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hu-HU" sz="3400" b="1" dirty="0">
                <a:solidFill>
                  <a:srgbClr val="94C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74547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Köszönöm </a:t>
            </a:r>
            <a:r>
              <a:rPr lang="hu-HU"/>
              <a:t>a figyelmet!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6660C7-454D-4EC0-AAD0-AC570202ADB6}" type="slidenum">
              <a:rPr lang="hu-HU" altLang="en-US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hu-HU" altLang="en-US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5" name="Kép 4"/>
          <p:cNvPicPr/>
          <p:nvPr/>
        </p:nvPicPr>
        <p:blipFill>
          <a:blip r:embed="rId2"/>
          <a:stretch>
            <a:fillRect/>
          </a:stretch>
        </p:blipFill>
        <p:spPr>
          <a:xfrm>
            <a:off x="899592" y="1690689"/>
            <a:ext cx="7164816" cy="434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3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-26888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vásárlási döntés folyamata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44450" y="1268760"/>
            <a:ext cx="8229600" cy="5400675"/>
          </a:xfrm>
        </p:spPr>
        <p:txBody>
          <a:bodyPr>
            <a:normAutofit fontScale="92500" lnSpcReduction="20000"/>
          </a:bodyPr>
          <a:lstStyle/>
          <a:p>
            <a:pPr marL="571500" indent="-57150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1"/>
              </a:buClr>
              <a:buSzPct val="75000"/>
              <a:buFont typeface="Wingdings" pitchFamily="2" charset="2"/>
              <a:buAutoNum type="arabicPeriod"/>
              <a:defRPr/>
            </a:pPr>
            <a:r>
              <a:rPr lang="hu-H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Probléma felismerés</a:t>
            </a:r>
          </a:p>
          <a:p>
            <a:pPr marL="571500" indent="-57150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1"/>
              </a:buClr>
              <a:buSzPct val="75000"/>
              <a:buFont typeface="Wingdings" pitchFamily="2" charset="2"/>
              <a:buAutoNum type="arabicPeriod"/>
              <a:defRPr/>
            </a:pPr>
            <a:endParaRPr lang="hu-H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1"/>
              </a:buClr>
              <a:buSzPct val="75000"/>
              <a:buFont typeface="Wingdings" pitchFamily="2" charset="2"/>
              <a:buAutoNum type="arabicPeriod"/>
              <a:defRPr/>
            </a:pPr>
            <a:endParaRPr lang="hu-H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1"/>
              </a:buClr>
              <a:buSzPct val="75000"/>
              <a:buFont typeface="Wingdings" pitchFamily="2" charset="2"/>
              <a:buAutoNum type="arabicPeriod"/>
              <a:defRPr/>
            </a:pPr>
            <a:r>
              <a:rPr lang="hu-H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Információ gyűjtés</a:t>
            </a:r>
          </a:p>
          <a:p>
            <a:pPr marL="571500" indent="-57150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1"/>
              </a:buClr>
              <a:buSzPct val="75000"/>
              <a:buFont typeface="Wingdings" pitchFamily="2" charset="2"/>
              <a:buAutoNum type="arabicPeriod"/>
              <a:defRPr/>
            </a:pPr>
            <a:endParaRPr lang="hu-H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1"/>
              </a:buClr>
              <a:buSzPct val="75000"/>
              <a:buFont typeface="Wingdings" pitchFamily="2" charset="2"/>
              <a:buAutoNum type="arabicPeriod"/>
              <a:defRPr/>
            </a:pPr>
            <a:endParaRPr lang="hu-H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1"/>
              </a:buClr>
              <a:buSzPct val="75000"/>
              <a:buFont typeface="Wingdings" pitchFamily="2" charset="2"/>
              <a:buAutoNum type="arabicPeriod"/>
              <a:defRPr/>
            </a:pPr>
            <a:r>
              <a:rPr lang="hu-H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Értékelés és választás</a:t>
            </a:r>
          </a:p>
          <a:p>
            <a:pPr marL="571500" indent="-57150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1"/>
              </a:buClr>
              <a:buSzPct val="75000"/>
              <a:buFont typeface="Wingdings" pitchFamily="2" charset="2"/>
              <a:buAutoNum type="arabicPeriod"/>
              <a:defRPr/>
            </a:pPr>
            <a:endParaRPr lang="hu-H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1"/>
              </a:buClr>
              <a:buSzPct val="75000"/>
              <a:buFont typeface="Wingdings" pitchFamily="2" charset="2"/>
              <a:buAutoNum type="arabicPeriod"/>
              <a:defRPr/>
            </a:pPr>
            <a:endParaRPr lang="hu-H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1"/>
              </a:buClr>
              <a:buSzPct val="75000"/>
              <a:buFont typeface="Wingdings" pitchFamily="2" charset="2"/>
              <a:buAutoNum type="arabicPeriod"/>
              <a:defRPr/>
            </a:pPr>
            <a:r>
              <a:rPr lang="hu-H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Üzletválasztás és vásárlás</a:t>
            </a:r>
          </a:p>
          <a:p>
            <a:pPr marL="571500" indent="-57150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1"/>
              </a:buClr>
              <a:buSzPct val="75000"/>
              <a:buFont typeface="Wingdings" pitchFamily="2" charset="2"/>
              <a:buAutoNum type="arabicPeriod"/>
              <a:defRPr/>
            </a:pPr>
            <a:endParaRPr lang="hu-H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1"/>
              </a:buClr>
              <a:buSzPct val="75000"/>
              <a:buFont typeface="Wingdings" pitchFamily="2" charset="2"/>
              <a:buAutoNum type="arabicPeriod"/>
              <a:defRPr/>
            </a:pPr>
            <a:endParaRPr lang="hu-H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1"/>
              </a:buClr>
              <a:buSzPct val="75000"/>
              <a:buFont typeface="Wingdings" pitchFamily="2" charset="2"/>
              <a:buAutoNum type="arabicPeriod"/>
              <a:defRPr/>
            </a:pPr>
            <a:r>
              <a:rPr lang="hu-H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Vásárlás utáni magatartás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159250" y="1841500"/>
            <a:ext cx="503238" cy="576263"/>
          </a:xfrm>
          <a:prstGeom prst="downArrow">
            <a:avLst>
              <a:gd name="adj1" fmla="val 50000"/>
              <a:gd name="adj2" fmla="val 286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4159250" y="3138488"/>
            <a:ext cx="503238" cy="574675"/>
          </a:xfrm>
          <a:prstGeom prst="downArrow">
            <a:avLst>
              <a:gd name="adj1" fmla="val 50000"/>
              <a:gd name="adj2" fmla="val 285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4159250" y="4217988"/>
            <a:ext cx="503238" cy="577850"/>
          </a:xfrm>
          <a:prstGeom prst="downArrow">
            <a:avLst>
              <a:gd name="adj1" fmla="val 50000"/>
              <a:gd name="adj2" fmla="val 287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4159250" y="5424488"/>
            <a:ext cx="503238" cy="574675"/>
          </a:xfrm>
          <a:prstGeom prst="downArrow">
            <a:avLst>
              <a:gd name="adj1" fmla="val 50000"/>
              <a:gd name="adj2" fmla="val 285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05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1. Probléma felismerés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268760"/>
            <a:ext cx="8229600" cy="4710112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u-HU" dirty="0">
                <a:latin typeface="Arial" pitchFamily="34" charset="0"/>
                <a:cs typeface="Arial" pitchFamily="34" charset="0"/>
              </a:rPr>
              <a:t>Kielégítetlen </a:t>
            </a:r>
            <a:r>
              <a:rPr lang="hu-HU" b="1" dirty="0">
                <a:latin typeface="Arial" pitchFamily="34" charset="0"/>
                <a:cs typeface="Arial" pitchFamily="34" charset="0"/>
              </a:rPr>
              <a:t>szükséglet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u-HU" dirty="0">
                <a:latin typeface="Arial" pitchFamily="34" charset="0"/>
                <a:cs typeface="Arial" pitchFamily="34" charset="0"/>
              </a:rPr>
              <a:t>Nem megfelelő </a:t>
            </a:r>
            <a:r>
              <a:rPr lang="hu-HU" b="1" dirty="0">
                <a:latin typeface="Arial" pitchFamily="34" charset="0"/>
                <a:cs typeface="Arial" pitchFamily="34" charset="0"/>
              </a:rPr>
              <a:t>készlet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u-HU" b="1" dirty="0">
                <a:latin typeface="Arial" pitchFamily="34" charset="0"/>
                <a:cs typeface="Arial" pitchFamily="34" charset="0"/>
              </a:rPr>
              <a:t>Elégedetlenség</a:t>
            </a:r>
            <a:r>
              <a:rPr lang="hu-HU" dirty="0">
                <a:latin typeface="Arial" pitchFamily="34" charset="0"/>
                <a:cs typeface="Arial" pitchFamily="34" charset="0"/>
              </a:rPr>
              <a:t> a meglévő termékkel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u-HU" b="1" dirty="0">
                <a:latin typeface="Arial" pitchFamily="34" charset="0"/>
                <a:cs typeface="Arial" pitchFamily="34" charset="0"/>
              </a:rPr>
              <a:t>Változatosság</a:t>
            </a:r>
            <a:r>
              <a:rPr lang="hu-HU" dirty="0">
                <a:latin typeface="Arial" pitchFamily="34" charset="0"/>
                <a:cs typeface="Arial" pitchFamily="34" charset="0"/>
              </a:rPr>
              <a:t> iránti igény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u-HU" dirty="0">
                <a:latin typeface="Arial" pitchFamily="34" charset="0"/>
                <a:cs typeface="Arial" pitchFamily="34" charset="0"/>
              </a:rPr>
              <a:t>Változás a </a:t>
            </a:r>
            <a:r>
              <a:rPr lang="hu-HU" b="1" dirty="0">
                <a:latin typeface="Arial" pitchFamily="34" charset="0"/>
                <a:cs typeface="Arial" pitchFamily="34" charset="0"/>
              </a:rPr>
              <a:t>körülményekben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u-HU" dirty="0">
                <a:latin typeface="Arial" pitchFamily="34" charset="0"/>
                <a:cs typeface="Arial" pitchFamily="34" charset="0"/>
              </a:rPr>
              <a:t>Beérik a </a:t>
            </a:r>
            <a:r>
              <a:rPr lang="hu-HU" b="1" dirty="0">
                <a:latin typeface="Arial" pitchFamily="34" charset="0"/>
                <a:cs typeface="Arial" pitchFamily="34" charset="0"/>
              </a:rPr>
              <a:t>marketingtevékenység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hu-H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87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41313"/>
            <a:ext cx="7024744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2. Információ gy</a:t>
            </a:r>
            <a:r>
              <a:rPr lang="hu-HU" sz="3500" dirty="0">
                <a:cs typeface="Times New Roman" pitchFamily="18" charset="0"/>
              </a:rPr>
              <a:t>ű</a:t>
            </a:r>
            <a:r>
              <a:rPr lang="hu-HU" dirty="0"/>
              <a:t>jtés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397126" y="1488824"/>
            <a:ext cx="8229601" cy="5373687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u-HU" sz="2600" dirty="0">
                <a:latin typeface="Arial" pitchFamily="34" charset="0"/>
                <a:cs typeface="Arial" pitchFamily="34" charset="0"/>
              </a:rPr>
              <a:t>Az információ gyűjtés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hu-HU" sz="2200" b="1" dirty="0">
                <a:latin typeface="Arial" pitchFamily="34" charset="0"/>
                <a:cs typeface="Arial" pitchFamily="34" charset="0"/>
              </a:rPr>
              <a:t>Idő</a:t>
            </a:r>
            <a:r>
              <a:rPr lang="hu-HU" sz="2200" dirty="0">
                <a:latin typeface="Arial" pitchFamily="34" charset="0"/>
                <a:cs typeface="Arial" pitchFamily="34" charset="0"/>
              </a:rPr>
              <a:t> igényes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hu-HU" sz="2200" b="1" dirty="0">
                <a:latin typeface="Arial" pitchFamily="34" charset="0"/>
                <a:cs typeface="Arial" pitchFamily="34" charset="0"/>
              </a:rPr>
              <a:t>Energia</a:t>
            </a:r>
            <a:r>
              <a:rPr lang="hu-HU" sz="2200" dirty="0">
                <a:latin typeface="Arial" pitchFamily="34" charset="0"/>
                <a:cs typeface="Arial" pitchFamily="34" charset="0"/>
              </a:rPr>
              <a:t> igényes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hu-HU" sz="2200" b="1" dirty="0">
                <a:latin typeface="Arial" pitchFamily="34" charset="0"/>
                <a:cs typeface="Arial" pitchFamily="34" charset="0"/>
              </a:rPr>
              <a:t>Anyagi</a:t>
            </a:r>
            <a:r>
              <a:rPr lang="hu-HU" sz="2200" dirty="0">
                <a:latin typeface="Arial" pitchFamily="34" charset="0"/>
                <a:cs typeface="Arial" pitchFamily="34" charset="0"/>
              </a:rPr>
              <a:t> ráfordítást igényel</a:t>
            </a:r>
          </a:p>
          <a:p>
            <a:pPr marL="585216" lvl="1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2200" dirty="0">
              <a:latin typeface="Arial" pitchFamily="34" charset="0"/>
              <a:cs typeface="Arial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u-HU" sz="2600" dirty="0">
                <a:latin typeface="Arial" pitchFamily="34" charset="0"/>
                <a:cs typeface="Arial" pitchFamily="34" charset="0"/>
              </a:rPr>
              <a:t>Aktivitás szerint lehet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hu-HU" sz="2200" b="1" dirty="0">
                <a:latin typeface="Arial" pitchFamily="34" charset="0"/>
                <a:cs typeface="Arial" pitchFamily="34" charset="0"/>
              </a:rPr>
              <a:t>Aktív</a:t>
            </a:r>
            <a:r>
              <a:rPr lang="hu-HU" sz="2200" dirty="0">
                <a:latin typeface="Arial" pitchFamily="34" charset="0"/>
                <a:cs typeface="Arial" pitchFamily="34" charset="0"/>
              </a:rPr>
              <a:t>: Keresem az információt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hu-HU" sz="2200" b="1" dirty="0">
                <a:latin typeface="Arial" pitchFamily="34" charset="0"/>
                <a:cs typeface="Arial" pitchFamily="34" charset="0"/>
              </a:rPr>
              <a:t>Passzív</a:t>
            </a:r>
            <a:r>
              <a:rPr lang="hu-HU" sz="2200" dirty="0">
                <a:latin typeface="Arial" pitchFamily="34" charset="0"/>
                <a:cs typeface="Arial" pitchFamily="34" charset="0"/>
              </a:rPr>
              <a:t>: Látom a reklámot</a:t>
            </a:r>
          </a:p>
          <a:p>
            <a:pPr marL="585216" lvl="1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2200" dirty="0">
              <a:latin typeface="Arial" pitchFamily="34" charset="0"/>
              <a:cs typeface="Arial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u-HU" sz="2600" dirty="0">
                <a:latin typeface="Arial" pitchFamily="34" charset="0"/>
                <a:cs typeface="Arial" pitchFamily="34" charset="0"/>
              </a:rPr>
              <a:t>Forrása szerint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hu-HU" sz="2200" b="1" dirty="0">
                <a:latin typeface="Arial" pitchFamily="34" charset="0"/>
                <a:cs typeface="Arial" pitchFamily="34" charset="0"/>
              </a:rPr>
              <a:t>Külső</a:t>
            </a:r>
            <a:r>
              <a:rPr lang="hu-HU" sz="2200" dirty="0">
                <a:latin typeface="Arial" pitchFamily="34" charset="0"/>
                <a:cs typeface="Arial" pitchFamily="34" charset="0"/>
              </a:rPr>
              <a:t>: Ismerős; Reklám; Eladó; Harmadik fél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hu-HU" sz="2200" b="1" dirty="0">
                <a:latin typeface="Arial" pitchFamily="34" charset="0"/>
                <a:cs typeface="Arial" pitchFamily="34" charset="0"/>
              </a:rPr>
              <a:t>Belső</a:t>
            </a:r>
            <a:r>
              <a:rPr lang="hu-HU" sz="2200" dirty="0">
                <a:latin typeface="Arial" pitchFamily="34" charset="0"/>
                <a:cs typeface="Arial" pitchFamily="34" charset="0"/>
              </a:rPr>
              <a:t>: Tudás; Tapasztalat</a:t>
            </a: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5473700" y="5939659"/>
            <a:ext cx="302418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hu-HU" sz="2800" b="1" dirty="0">
                <a:solidFill>
                  <a:srgbClr val="FF0000"/>
                </a:solidFill>
                <a:latin typeface="Arial" charset="0"/>
              </a:rPr>
              <a:t>Szájreklám</a:t>
            </a:r>
          </a:p>
        </p:txBody>
      </p:sp>
      <p:sp>
        <p:nvSpPr>
          <p:cNvPr id="181253" name="AutoShape 5"/>
          <p:cNvSpPr>
            <a:spLocks noChangeArrowheads="1"/>
          </p:cNvSpPr>
          <p:nvPr/>
        </p:nvSpPr>
        <p:spPr bwMode="auto">
          <a:xfrm>
            <a:off x="4754563" y="6024645"/>
            <a:ext cx="719137" cy="401638"/>
          </a:xfrm>
          <a:prstGeom prst="rightArrow">
            <a:avLst>
              <a:gd name="adj1" fmla="val 50000"/>
              <a:gd name="adj2" fmla="val 500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604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800" dirty="0"/>
              <a:t>Az információ gy</a:t>
            </a:r>
            <a:r>
              <a:rPr lang="hu-HU" sz="3000" dirty="0">
                <a:cs typeface="Times New Roman" pitchFamily="18" charset="0"/>
              </a:rPr>
              <a:t>ű</a:t>
            </a:r>
            <a:r>
              <a:rPr lang="hu-HU" sz="3800" dirty="0"/>
              <a:t>jtés célja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hu-HU" altLang="hu-HU" dirty="0">
                <a:latin typeface="Arial" charset="0"/>
                <a:cs typeface="Arial" charset="0"/>
              </a:rPr>
              <a:t>Az észlelt </a:t>
            </a:r>
            <a:r>
              <a:rPr lang="hu-HU" altLang="hu-HU" b="1" dirty="0">
                <a:latin typeface="Arial" charset="0"/>
                <a:cs typeface="Arial" charset="0"/>
              </a:rPr>
              <a:t>kockázat csökkentése</a:t>
            </a:r>
          </a:p>
          <a:p>
            <a:pPr lvl="1" eaLnBrk="1" hangingPunct="1"/>
            <a:r>
              <a:rPr lang="hu-HU" altLang="hu-HU" sz="2200" dirty="0">
                <a:latin typeface="Arial" charset="0"/>
                <a:cs typeface="Arial" charset="0"/>
              </a:rPr>
              <a:t>Fizikai kockázat</a:t>
            </a:r>
          </a:p>
          <a:p>
            <a:pPr lvl="1" eaLnBrk="1" hangingPunct="1"/>
            <a:r>
              <a:rPr lang="hu-HU" altLang="hu-HU" sz="2200" dirty="0">
                <a:latin typeface="Arial" charset="0"/>
                <a:cs typeface="Arial" charset="0"/>
              </a:rPr>
              <a:t>Funkcionális kockázat</a:t>
            </a:r>
          </a:p>
          <a:p>
            <a:pPr lvl="1" eaLnBrk="1" hangingPunct="1"/>
            <a:r>
              <a:rPr lang="hu-HU" altLang="hu-HU" sz="2200" dirty="0">
                <a:latin typeface="Arial" charset="0"/>
                <a:cs typeface="Arial" charset="0"/>
              </a:rPr>
              <a:t>Pénzügyi kockázat</a:t>
            </a:r>
          </a:p>
          <a:p>
            <a:pPr lvl="1" eaLnBrk="1" hangingPunct="1"/>
            <a:endParaRPr lang="hu-HU" altLang="hu-HU" sz="2200" dirty="0"/>
          </a:p>
        </p:txBody>
      </p:sp>
      <p:sp>
        <p:nvSpPr>
          <p:cNvPr id="182276" name="Text Box 4"/>
          <p:cNvSpPr txBox="1">
            <a:spLocks noChangeArrowheads="1"/>
          </p:cNvSpPr>
          <p:nvPr/>
        </p:nvSpPr>
        <p:spPr bwMode="auto">
          <a:xfrm>
            <a:off x="4273550" y="1989138"/>
            <a:ext cx="4870450" cy="1557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812800" indent="-3556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110000"/>
              <a:buFont typeface="Wingdings" pitchFamily="2" charset="2"/>
              <a:buChar char="§"/>
              <a:defRPr/>
            </a:pPr>
            <a:r>
              <a:rPr lang="hu-HU" sz="2200" dirty="0">
                <a:solidFill>
                  <a:prstClr val="black"/>
                </a:solidFill>
                <a:latin typeface="Arial" charset="0"/>
              </a:rPr>
              <a:t>Társadalmi kockázat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110000"/>
              <a:buFont typeface="Wingdings" pitchFamily="2" charset="2"/>
              <a:buChar char="§"/>
              <a:defRPr/>
            </a:pPr>
            <a:r>
              <a:rPr lang="hu-HU" sz="2200" dirty="0">
                <a:solidFill>
                  <a:prstClr val="black"/>
                </a:solidFill>
                <a:latin typeface="Arial" charset="0"/>
              </a:rPr>
              <a:t>Pszichológiai kockázat</a:t>
            </a:r>
          </a:p>
          <a:p>
            <a:pPr marL="800100" lvl="1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110000"/>
              <a:buFont typeface="Wingdings" pitchFamily="2" charset="2"/>
              <a:buChar char="§"/>
              <a:defRPr/>
            </a:pPr>
            <a:r>
              <a:rPr lang="hu-HU" sz="2200" dirty="0">
                <a:solidFill>
                  <a:prstClr val="black"/>
                </a:solidFill>
                <a:latin typeface="Arial" charset="0"/>
              </a:rPr>
              <a:t>Időkockázat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hu-HU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08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27872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3. Értékelés és választás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2296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Racionális döntés: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Ár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Minőség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Teljesítmény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Stílus, Imázs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Íz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Presztízs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Stb.</a:t>
            </a:r>
          </a:p>
        </p:txBody>
      </p:sp>
    </p:spTree>
    <p:extLst>
      <p:ext uri="{BB962C8B-B14F-4D97-AF65-F5344CB8AC3E}">
        <p14:creationId xmlns:p14="http://schemas.microsoft.com/office/powerpoint/2010/main" val="331971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27872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3. Értékelés és választás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2296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Racionális döntés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Online ajánlás/szűrés alapján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0928"/>
            <a:ext cx="8686249" cy="407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5076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27872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3. Értékelés és választás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63044" y="1412776"/>
            <a:ext cx="8229600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Racionális döntés</a:t>
            </a:r>
          </a:p>
          <a:p>
            <a:pPr>
              <a:lnSpc>
                <a:spcPct val="8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Online ajánlás/szűrés alapján</a:t>
            </a:r>
          </a:p>
          <a:p>
            <a:pPr eaLnBrk="1" hangingPunct="1">
              <a:lnSpc>
                <a:spcPct val="80000"/>
              </a:lnSpc>
            </a:pPr>
            <a:endParaRPr lang="hu-HU" altLang="hu-HU" dirty="0">
              <a:latin typeface="Arial" charset="0"/>
              <a:cs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1718"/>
            <a:ext cx="8460432" cy="436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3403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27872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3. Értékelés és választás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2296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Racionális döntés</a:t>
            </a:r>
          </a:p>
          <a:p>
            <a:pPr>
              <a:lnSpc>
                <a:spcPct val="8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Online értékelés/szűrés alapján</a:t>
            </a:r>
          </a:p>
          <a:p>
            <a:pPr>
              <a:lnSpc>
                <a:spcPct val="80000"/>
              </a:lnSpc>
            </a:pPr>
            <a:r>
              <a:rPr lang="hu-HU" altLang="hu-HU" dirty="0">
                <a:latin typeface="Arial" charset="0"/>
                <a:cs typeface="Arial" charset="0"/>
              </a:rPr>
              <a:t>Érzelmi döntés</a:t>
            </a:r>
          </a:p>
        </p:txBody>
      </p:sp>
      <p:pic>
        <p:nvPicPr>
          <p:cNvPr id="4" name="Picture 8" descr="http://www.talklaunch.net/wp-content/uploads/2014/08/azbZ4Wj_700b_v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562086"/>
            <a:ext cx="4283968" cy="428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59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360</Words>
  <Application>Microsoft Office PowerPoint</Application>
  <PresentationFormat>Diavetítés a képernyőre (4:3 oldalarány)</PresentationFormat>
  <Paragraphs>131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Wingdings 2</vt:lpstr>
      <vt:lpstr>Office Theme</vt:lpstr>
      <vt:lpstr>1. Vásárlási folyamat</vt:lpstr>
      <vt:lpstr>A vásárlási döntés folyamata</vt:lpstr>
      <vt:lpstr>1. Probléma felismerés</vt:lpstr>
      <vt:lpstr>2. Információ gyűjtés</vt:lpstr>
      <vt:lpstr>Az információ gyűjtés célja</vt:lpstr>
      <vt:lpstr>3. Értékelés és választás</vt:lpstr>
      <vt:lpstr>3. Értékelés és választás</vt:lpstr>
      <vt:lpstr>3. Értékelés és választás</vt:lpstr>
      <vt:lpstr>3. Értékelés és választás</vt:lpstr>
      <vt:lpstr>3. Értékelés és választás</vt:lpstr>
      <vt:lpstr>4. Üzletválasztás és vásárlás</vt:lpstr>
      <vt:lpstr>Az üzleten belüli döntések</vt:lpstr>
      <vt:lpstr>A vásárlás</vt:lpstr>
      <vt:lpstr>5.Vásárlás utáni folyamatok</vt:lpstr>
      <vt:lpstr>Köszönöm a figyelmet!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 óra: Fogyasztói magatartás</dc:title>
  <dc:creator>Pronay Szabolcs</dc:creator>
  <cp:lastModifiedBy>Farkas Zsóka</cp:lastModifiedBy>
  <cp:revision>6</cp:revision>
  <dcterms:created xsi:type="dcterms:W3CDTF">2018-11-21T09:56:09Z</dcterms:created>
  <dcterms:modified xsi:type="dcterms:W3CDTF">2020-06-15T14:09:40Z</dcterms:modified>
</cp:coreProperties>
</file>