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052AD-D754-464C-9907-0EE2425DA8CF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CAE0CCEC-B793-4243-BAC2-A6AB4034FE37}">
      <dgm:prSet phldrT="[Szöveg]" custT="1"/>
      <dgm:spPr/>
      <dgm:t>
        <a:bodyPr/>
        <a:lstStyle/>
        <a:p>
          <a:r>
            <a:rPr lang="hu-HU" sz="2400" b="1" dirty="0" smtClean="0"/>
            <a:t>Kultúra</a:t>
          </a:r>
          <a:endParaRPr lang="hu-HU" sz="2400" b="1" dirty="0"/>
        </a:p>
      </dgm:t>
    </dgm:pt>
    <dgm:pt modelId="{95183136-5B74-49C0-8004-F08E7FEC506B}" type="parTrans" cxnId="{9CE760F8-8763-47BE-A6AC-6AEF2ABE6A76}">
      <dgm:prSet/>
      <dgm:spPr/>
      <dgm:t>
        <a:bodyPr/>
        <a:lstStyle/>
        <a:p>
          <a:endParaRPr lang="hu-HU"/>
        </a:p>
      </dgm:t>
    </dgm:pt>
    <dgm:pt modelId="{76A44AC5-ADE9-468A-9D4A-244FCE41AEF4}" type="sibTrans" cxnId="{9CE760F8-8763-47BE-A6AC-6AEF2ABE6A76}">
      <dgm:prSet/>
      <dgm:spPr/>
      <dgm:t>
        <a:bodyPr/>
        <a:lstStyle/>
        <a:p>
          <a:endParaRPr lang="hu-HU"/>
        </a:p>
      </dgm:t>
    </dgm:pt>
    <dgm:pt modelId="{5F372847-C570-4CB3-AEB8-45188ADFB0BF}">
      <dgm:prSet phldrT="[Szöveg]" custT="1"/>
      <dgm:spPr/>
      <dgm:t>
        <a:bodyPr/>
        <a:lstStyle/>
        <a:p>
          <a:r>
            <a:rPr lang="hu-HU" sz="2000" b="1" dirty="0" smtClean="0"/>
            <a:t>Társadalom</a:t>
          </a:r>
          <a:endParaRPr lang="hu-HU" sz="2400" b="1" dirty="0"/>
        </a:p>
      </dgm:t>
    </dgm:pt>
    <dgm:pt modelId="{526E3067-BAF8-4EAF-9EEC-1BB57E33182B}" type="parTrans" cxnId="{B3D7C4A6-496B-4FC6-94BD-86A2329EBE7B}">
      <dgm:prSet/>
      <dgm:spPr/>
      <dgm:t>
        <a:bodyPr/>
        <a:lstStyle/>
        <a:p>
          <a:endParaRPr lang="hu-HU"/>
        </a:p>
      </dgm:t>
    </dgm:pt>
    <dgm:pt modelId="{DDBF885C-29FC-46BF-A871-F4B69069EBDD}" type="sibTrans" cxnId="{B3D7C4A6-496B-4FC6-94BD-86A2329EBE7B}">
      <dgm:prSet/>
      <dgm:spPr/>
      <dgm:t>
        <a:bodyPr/>
        <a:lstStyle/>
        <a:p>
          <a:endParaRPr lang="hu-HU"/>
        </a:p>
      </dgm:t>
    </dgm:pt>
    <dgm:pt modelId="{5C784705-947D-4D96-8FE5-9840AEECCC4A}">
      <dgm:prSet phldrT="[Szöveg]" custT="1"/>
      <dgm:spPr/>
      <dgm:t>
        <a:bodyPr/>
        <a:lstStyle/>
        <a:p>
          <a:r>
            <a:rPr lang="hu-HU" sz="2400" b="1" dirty="0" smtClean="0"/>
            <a:t>Csoportok</a:t>
          </a:r>
          <a:endParaRPr lang="hu-HU" sz="2400" b="1" dirty="0"/>
        </a:p>
      </dgm:t>
    </dgm:pt>
    <dgm:pt modelId="{8FA1A5FD-5416-4A97-BFF2-3EAB45D314FE}" type="parTrans" cxnId="{EC6E8C2B-648A-423E-8261-AEF6BEA64CF8}">
      <dgm:prSet/>
      <dgm:spPr/>
      <dgm:t>
        <a:bodyPr/>
        <a:lstStyle/>
        <a:p>
          <a:endParaRPr lang="hu-HU"/>
        </a:p>
      </dgm:t>
    </dgm:pt>
    <dgm:pt modelId="{60C93951-DA64-4A63-B929-915F6F3A5036}" type="sibTrans" cxnId="{EC6E8C2B-648A-423E-8261-AEF6BEA64CF8}">
      <dgm:prSet/>
      <dgm:spPr/>
      <dgm:t>
        <a:bodyPr/>
        <a:lstStyle/>
        <a:p>
          <a:endParaRPr lang="hu-HU"/>
        </a:p>
      </dgm:t>
    </dgm:pt>
    <dgm:pt modelId="{479D1787-6D73-40C2-8383-865ACB1BC10A}">
      <dgm:prSet phldrT="[Szöveg]" custT="1"/>
      <dgm:spPr/>
      <dgm:t>
        <a:bodyPr/>
        <a:lstStyle/>
        <a:p>
          <a:r>
            <a:rPr lang="hu-HU" sz="2000" b="1" dirty="0" smtClean="0"/>
            <a:t>Háztartás</a:t>
          </a:r>
          <a:endParaRPr lang="hu-HU" sz="2000" b="1" dirty="0"/>
        </a:p>
      </dgm:t>
    </dgm:pt>
    <dgm:pt modelId="{F470D93F-069A-4E69-A4A6-D8C84E441C26}" type="parTrans" cxnId="{081435A8-FD4D-4D39-BA30-20E2A3AA8F08}">
      <dgm:prSet/>
      <dgm:spPr/>
      <dgm:t>
        <a:bodyPr/>
        <a:lstStyle/>
        <a:p>
          <a:endParaRPr lang="hu-HU"/>
        </a:p>
      </dgm:t>
    </dgm:pt>
    <dgm:pt modelId="{20BB111E-DC19-4457-ADDC-C7EC089FAE79}" type="sibTrans" cxnId="{081435A8-FD4D-4D39-BA30-20E2A3AA8F08}">
      <dgm:prSet/>
      <dgm:spPr/>
      <dgm:t>
        <a:bodyPr/>
        <a:lstStyle/>
        <a:p>
          <a:endParaRPr lang="hu-HU"/>
        </a:p>
      </dgm:t>
    </dgm:pt>
    <dgm:pt modelId="{51B09572-B1C1-4BA5-9F8F-0DCE01C43759}">
      <dgm:prSet/>
      <dgm:spPr/>
      <dgm:t>
        <a:bodyPr/>
        <a:lstStyle/>
        <a:p>
          <a:r>
            <a:rPr lang="hu-HU" dirty="0" smtClean="0"/>
            <a:t>Egyén</a:t>
          </a:r>
          <a:endParaRPr lang="hu-HU" dirty="0"/>
        </a:p>
      </dgm:t>
    </dgm:pt>
    <dgm:pt modelId="{5772E1B9-B87C-420A-822C-3B9B9CFC9D61}" type="parTrans" cxnId="{77822820-C64A-4D97-A918-B8D3198ADD6B}">
      <dgm:prSet/>
      <dgm:spPr/>
      <dgm:t>
        <a:bodyPr/>
        <a:lstStyle/>
        <a:p>
          <a:endParaRPr lang="hu-HU"/>
        </a:p>
      </dgm:t>
    </dgm:pt>
    <dgm:pt modelId="{071C90F5-AC87-46B4-821E-2069DA4CB751}" type="sibTrans" cxnId="{77822820-C64A-4D97-A918-B8D3198ADD6B}">
      <dgm:prSet/>
      <dgm:spPr/>
      <dgm:t>
        <a:bodyPr/>
        <a:lstStyle/>
        <a:p>
          <a:endParaRPr lang="hu-HU"/>
        </a:p>
      </dgm:t>
    </dgm:pt>
    <dgm:pt modelId="{F7BCA3F7-6956-436A-BE05-13ED24BC54F9}" type="pres">
      <dgm:prSet presAssocID="{865052AD-D754-464C-9907-0EE2425DA8C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8D035ED-57E2-46D3-828A-4606192F0606}" type="pres">
      <dgm:prSet presAssocID="{865052AD-D754-464C-9907-0EE2425DA8CF}" presName="comp1" presStyleCnt="0"/>
      <dgm:spPr/>
    </dgm:pt>
    <dgm:pt modelId="{CFDE515C-B125-4120-9AB7-DA189826117D}" type="pres">
      <dgm:prSet presAssocID="{865052AD-D754-464C-9907-0EE2425DA8CF}" presName="circle1" presStyleLbl="node1" presStyleIdx="0" presStyleCnt="5"/>
      <dgm:spPr/>
      <dgm:t>
        <a:bodyPr/>
        <a:lstStyle/>
        <a:p>
          <a:endParaRPr lang="hu-HU"/>
        </a:p>
      </dgm:t>
    </dgm:pt>
    <dgm:pt modelId="{1341FD9C-667C-43C7-B365-232725165DEB}" type="pres">
      <dgm:prSet presAssocID="{865052AD-D754-464C-9907-0EE2425DA8CF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A6020E-BC25-4C44-ABBB-5D9F389FB265}" type="pres">
      <dgm:prSet presAssocID="{865052AD-D754-464C-9907-0EE2425DA8CF}" presName="comp2" presStyleCnt="0"/>
      <dgm:spPr/>
    </dgm:pt>
    <dgm:pt modelId="{833C3F82-1E36-4874-B662-60DFBF351168}" type="pres">
      <dgm:prSet presAssocID="{865052AD-D754-464C-9907-0EE2425DA8CF}" presName="circle2" presStyleLbl="node1" presStyleIdx="1" presStyleCnt="5"/>
      <dgm:spPr/>
      <dgm:t>
        <a:bodyPr/>
        <a:lstStyle/>
        <a:p>
          <a:endParaRPr lang="hu-HU"/>
        </a:p>
      </dgm:t>
    </dgm:pt>
    <dgm:pt modelId="{35DF2015-8D7F-4B91-BD37-6A1352C81495}" type="pres">
      <dgm:prSet presAssocID="{865052AD-D754-464C-9907-0EE2425DA8CF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2AB4A6E-2DBD-4072-8EDB-2F34A7FA82B1}" type="pres">
      <dgm:prSet presAssocID="{865052AD-D754-464C-9907-0EE2425DA8CF}" presName="comp3" presStyleCnt="0"/>
      <dgm:spPr/>
    </dgm:pt>
    <dgm:pt modelId="{4A45555B-7409-4A6F-99DB-6FE4AE099B1B}" type="pres">
      <dgm:prSet presAssocID="{865052AD-D754-464C-9907-0EE2425DA8CF}" presName="circle3" presStyleLbl="node1" presStyleIdx="2" presStyleCnt="5"/>
      <dgm:spPr/>
      <dgm:t>
        <a:bodyPr/>
        <a:lstStyle/>
        <a:p>
          <a:endParaRPr lang="hu-HU"/>
        </a:p>
      </dgm:t>
    </dgm:pt>
    <dgm:pt modelId="{EAAD078C-AB4A-4033-A5AA-368530CAC347}" type="pres">
      <dgm:prSet presAssocID="{865052AD-D754-464C-9907-0EE2425DA8CF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C1B854-8918-4180-B3CF-23882AA4F9FD}" type="pres">
      <dgm:prSet presAssocID="{865052AD-D754-464C-9907-0EE2425DA8CF}" presName="comp4" presStyleCnt="0"/>
      <dgm:spPr/>
    </dgm:pt>
    <dgm:pt modelId="{44A0035E-F277-4CA3-BE49-414543D2FDEF}" type="pres">
      <dgm:prSet presAssocID="{865052AD-D754-464C-9907-0EE2425DA8CF}" presName="circle4" presStyleLbl="node1" presStyleIdx="3" presStyleCnt="5"/>
      <dgm:spPr/>
      <dgm:t>
        <a:bodyPr/>
        <a:lstStyle/>
        <a:p>
          <a:endParaRPr lang="hu-HU"/>
        </a:p>
      </dgm:t>
    </dgm:pt>
    <dgm:pt modelId="{7FEB0196-EC4B-4647-B909-1B3E7BC994C1}" type="pres">
      <dgm:prSet presAssocID="{865052AD-D754-464C-9907-0EE2425DA8CF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9B9A81-2B31-413C-A1AD-4E04AA09729C}" type="pres">
      <dgm:prSet presAssocID="{865052AD-D754-464C-9907-0EE2425DA8CF}" presName="comp5" presStyleCnt="0"/>
      <dgm:spPr/>
    </dgm:pt>
    <dgm:pt modelId="{D5345E77-BD69-47E0-837A-CBD03CB7F403}" type="pres">
      <dgm:prSet presAssocID="{865052AD-D754-464C-9907-0EE2425DA8CF}" presName="circle5" presStyleLbl="node1" presStyleIdx="4" presStyleCnt="5"/>
      <dgm:spPr/>
      <dgm:t>
        <a:bodyPr/>
        <a:lstStyle/>
        <a:p>
          <a:endParaRPr lang="hu-HU"/>
        </a:p>
      </dgm:t>
    </dgm:pt>
    <dgm:pt modelId="{8AB17046-ED41-4560-A92A-C19C6389FE2F}" type="pres">
      <dgm:prSet presAssocID="{865052AD-D754-464C-9907-0EE2425DA8CF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5BAB8DD-4B05-4A4C-9930-3691712098CB}" type="presOf" srcId="{5C784705-947D-4D96-8FE5-9840AEECCC4A}" destId="{4A45555B-7409-4A6F-99DB-6FE4AE099B1B}" srcOrd="0" destOrd="0" presId="urn:microsoft.com/office/officeart/2005/8/layout/venn2"/>
    <dgm:cxn modelId="{2576FBCD-D044-422B-8293-277C10451C4B}" type="presOf" srcId="{51B09572-B1C1-4BA5-9F8F-0DCE01C43759}" destId="{D5345E77-BD69-47E0-837A-CBD03CB7F403}" srcOrd="0" destOrd="0" presId="urn:microsoft.com/office/officeart/2005/8/layout/venn2"/>
    <dgm:cxn modelId="{BAA2941D-3875-4447-9074-C29221EE533C}" type="presOf" srcId="{CAE0CCEC-B793-4243-BAC2-A6AB4034FE37}" destId="{1341FD9C-667C-43C7-B365-232725165DEB}" srcOrd="1" destOrd="0" presId="urn:microsoft.com/office/officeart/2005/8/layout/venn2"/>
    <dgm:cxn modelId="{D4C04D94-2129-4EF9-8213-BA4DF0470731}" type="presOf" srcId="{CAE0CCEC-B793-4243-BAC2-A6AB4034FE37}" destId="{CFDE515C-B125-4120-9AB7-DA189826117D}" srcOrd="0" destOrd="0" presId="urn:microsoft.com/office/officeart/2005/8/layout/venn2"/>
    <dgm:cxn modelId="{A6E27FAF-0402-4902-9BD1-DC1E112ED38C}" type="presOf" srcId="{51B09572-B1C1-4BA5-9F8F-0DCE01C43759}" destId="{8AB17046-ED41-4560-A92A-C19C6389FE2F}" srcOrd="1" destOrd="0" presId="urn:microsoft.com/office/officeart/2005/8/layout/venn2"/>
    <dgm:cxn modelId="{758AE1FB-994A-4306-B508-FEC769CD9892}" type="presOf" srcId="{479D1787-6D73-40C2-8383-865ACB1BC10A}" destId="{7FEB0196-EC4B-4647-B909-1B3E7BC994C1}" srcOrd="1" destOrd="0" presId="urn:microsoft.com/office/officeart/2005/8/layout/venn2"/>
    <dgm:cxn modelId="{16B915E4-AC4B-4C04-BF64-372CFBC4B4FE}" type="presOf" srcId="{5F372847-C570-4CB3-AEB8-45188ADFB0BF}" destId="{35DF2015-8D7F-4B91-BD37-6A1352C81495}" srcOrd="1" destOrd="0" presId="urn:microsoft.com/office/officeart/2005/8/layout/venn2"/>
    <dgm:cxn modelId="{B3D7C4A6-496B-4FC6-94BD-86A2329EBE7B}" srcId="{865052AD-D754-464C-9907-0EE2425DA8CF}" destId="{5F372847-C570-4CB3-AEB8-45188ADFB0BF}" srcOrd="1" destOrd="0" parTransId="{526E3067-BAF8-4EAF-9EEC-1BB57E33182B}" sibTransId="{DDBF885C-29FC-46BF-A871-F4B69069EBDD}"/>
    <dgm:cxn modelId="{7CEC561F-F4C9-4382-A70B-D2287E229D4C}" type="presOf" srcId="{865052AD-D754-464C-9907-0EE2425DA8CF}" destId="{F7BCA3F7-6956-436A-BE05-13ED24BC54F9}" srcOrd="0" destOrd="0" presId="urn:microsoft.com/office/officeart/2005/8/layout/venn2"/>
    <dgm:cxn modelId="{9CE760F8-8763-47BE-A6AC-6AEF2ABE6A76}" srcId="{865052AD-D754-464C-9907-0EE2425DA8CF}" destId="{CAE0CCEC-B793-4243-BAC2-A6AB4034FE37}" srcOrd="0" destOrd="0" parTransId="{95183136-5B74-49C0-8004-F08E7FEC506B}" sibTransId="{76A44AC5-ADE9-468A-9D4A-244FCE41AEF4}"/>
    <dgm:cxn modelId="{1D639AB1-0A69-431D-B418-81B7EF64D71C}" type="presOf" srcId="{479D1787-6D73-40C2-8383-865ACB1BC10A}" destId="{44A0035E-F277-4CA3-BE49-414543D2FDEF}" srcOrd="0" destOrd="0" presId="urn:microsoft.com/office/officeart/2005/8/layout/venn2"/>
    <dgm:cxn modelId="{0E26FF75-7917-47DF-8CBB-E3745BAE962A}" type="presOf" srcId="{5C784705-947D-4D96-8FE5-9840AEECCC4A}" destId="{EAAD078C-AB4A-4033-A5AA-368530CAC347}" srcOrd="1" destOrd="0" presId="urn:microsoft.com/office/officeart/2005/8/layout/venn2"/>
    <dgm:cxn modelId="{081435A8-FD4D-4D39-BA30-20E2A3AA8F08}" srcId="{865052AD-D754-464C-9907-0EE2425DA8CF}" destId="{479D1787-6D73-40C2-8383-865ACB1BC10A}" srcOrd="3" destOrd="0" parTransId="{F470D93F-069A-4E69-A4A6-D8C84E441C26}" sibTransId="{20BB111E-DC19-4457-ADDC-C7EC089FAE79}"/>
    <dgm:cxn modelId="{EC6E8C2B-648A-423E-8261-AEF6BEA64CF8}" srcId="{865052AD-D754-464C-9907-0EE2425DA8CF}" destId="{5C784705-947D-4D96-8FE5-9840AEECCC4A}" srcOrd="2" destOrd="0" parTransId="{8FA1A5FD-5416-4A97-BFF2-3EAB45D314FE}" sibTransId="{60C93951-DA64-4A63-B929-915F6F3A5036}"/>
    <dgm:cxn modelId="{77822820-C64A-4D97-A918-B8D3198ADD6B}" srcId="{865052AD-D754-464C-9907-0EE2425DA8CF}" destId="{51B09572-B1C1-4BA5-9F8F-0DCE01C43759}" srcOrd="4" destOrd="0" parTransId="{5772E1B9-B87C-420A-822C-3B9B9CFC9D61}" sibTransId="{071C90F5-AC87-46B4-821E-2069DA4CB751}"/>
    <dgm:cxn modelId="{243CA475-C13A-412E-85EE-B70FE908DEE5}" type="presOf" srcId="{5F372847-C570-4CB3-AEB8-45188ADFB0BF}" destId="{833C3F82-1E36-4874-B662-60DFBF351168}" srcOrd="0" destOrd="0" presId="urn:microsoft.com/office/officeart/2005/8/layout/venn2"/>
    <dgm:cxn modelId="{4D9DCCDD-30FB-4589-A17A-6B517CAE0E6B}" type="presParOf" srcId="{F7BCA3F7-6956-436A-BE05-13ED24BC54F9}" destId="{08D035ED-57E2-46D3-828A-4606192F0606}" srcOrd="0" destOrd="0" presId="urn:microsoft.com/office/officeart/2005/8/layout/venn2"/>
    <dgm:cxn modelId="{5CDF11FA-39B4-42A9-940F-D6B7A72A0EE0}" type="presParOf" srcId="{08D035ED-57E2-46D3-828A-4606192F0606}" destId="{CFDE515C-B125-4120-9AB7-DA189826117D}" srcOrd="0" destOrd="0" presId="urn:microsoft.com/office/officeart/2005/8/layout/venn2"/>
    <dgm:cxn modelId="{C361F206-509A-48C8-B97D-3196712BD50D}" type="presParOf" srcId="{08D035ED-57E2-46D3-828A-4606192F0606}" destId="{1341FD9C-667C-43C7-B365-232725165DEB}" srcOrd="1" destOrd="0" presId="urn:microsoft.com/office/officeart/2005/8/layout/venn2"/>
    <dgm:cxn modelId="{9DDE05DF-E65A-40F5-83E8-5A3190BBA1FD}" type="presParOf" srcId="{F7BCA3F7-6956-436A-BE05-13ED24BC54F9}" destId="{08A6020E-BC25-4C44-ABBB-5D9F389FB265}" srcOrd="1" destOrd="0" presId="urn:microsoft.com/office/officeart/2005/8/layout/venn2"/>
    <dgm:cxn modelId="{A2AA55BB-1E74-449B-BBAD-CA3D53E6ECD3}" type="presParOf" srcId="{08A6020E-BC25-4C44-ABBB-5D9F389FB265}" destId="{833C3F82-1E36-4874-B662-60DFBF351168}" srcOrd="0" destOrd="0" presId="urn:microsoft.com/office/officeart/2005/8/layout/venn2"/>
    <dgm:cxn modelId="{E948F144-C70C-4F6A-B7A1-6A540DAE2C39}" type="presParOf" srcId="{08A6020E-BC25-4C44-ABBB-5D9F389FB265}" destId="{35DF2015-8D7F-4B91-BD37-6A1352C81495}" srcOrd="1" destOrd="0" presId="urn:microsoft.com/office/officeart/2005/8/layout/venn2"/>
    <dgm:cxn modelId="{677D7526-4835-42F3-98C1-5E85AF47D764}" type="presParOf" srcId="{F7BCA3F7-6956-436A-BE05-13ED24BC54F9}" destId="{E2AB4A6E-2DBD-4072-8EDB-2F34A7FA82B1}" srcOrd="2" destOrd="0" presId="urn:microsoft.com/office/officeart/2005/8/layout/venn2"/>
    <dgm:cxn modelId="{5F098140-30CE-43AC-AEDB-7A33CA9A370B}" type="presParOf" srcId="{E2AB4A6E-2DBD-4072-8EDB-2F34A7FA82B1}" destId="{4A45555B-7409-4A6F-99DB-6FE4AE099B1B}" srcOrd="0" destOrd="0" presId="urn:microsoft.com/office/officeart/2005/8/layout/venn2"/>
    <dgm:cxn modelId="{EE53390C-EDB5-4456-8150-914A234632AB}" type="presParOf" srcId="{E2AB4A6E-2DBD-4072-8EDB-2F34A7FA82B1}" destId="{EAAD078C-AB4A-4033-A5AA-368530CAC347}" srcOrd="1" destOrd="0" presId="urn:microsoft.com/office/officeart/2005/8/layout/venn2"/>
    <dgm:cxn modelId="{3BF86BAC-30FD-463E-BE1B-FEAB6E4B8EC5}" type="presParOf" srcId="{F7BCA3F7-6956-436A-BE05-13ED24BC54F9}" destId="{B8C1B854-8918-4180-B3CF-23882AA4F9FD}" srcOrd="3" destOrd="0" presId="urn:microsoft.com/office/officeart/2005/8/layout/venn2"/>
    <dgm:cxn modelId="{A8A52C8E-3E59-4E13-9A62-506AE6BD5326}" type="presParOf" srcId="{B8C1B854-8918-4180-B3CF-23882AA4F9FD}" destId="{44A0035E-F277-4CA3-BE49-414543D2FDEF}" srcOrd="0" destOrd="0" presId="urn:microsoft.com/office/officeart/2005/8/layout/venn2"/>
    <dgm:cxn modelId="{74AF1F30-730C-47B4-B59D-6E5148E9687D}" type="presParOf" srcId="{B8C1B854-8918-4180-B3CF-23882AA4F9FD}" destId="{7FEB0196-EC4B-4647-B909-1B3E7BC994C1}" srcOrd="1" destOrd="0" presId="urn:microsoft.com/office/officeart/2005/8/layout/venn2"/>
    <dgm:cxn modelId="{A69C2B42-5EE3-49A4-B50D-E55DF74EB63E}" type="presParOf" srcId="{F7BCA3F7-6956-436A-BE05-13ED24BC54F9}" destId="{6C9B9A81-2B31-413C-A1AD-4E04AA09729C}" srcOrd="4" destOrd="0" presId="urn:microsoft.com/office/officeart/2005/8/layout/venn2"/>
    <dgm:cxn modelId="{CDEB52F3-FEAE-45B2-9F4B-8BF8702EE10D}" type="presParOf" srcId="{6C9B9A81-2B31-413C-A1AD-4E04AA09729C}" destId="{D5345E77-BD69-47E0-837A-CBD03CB7F403}" srcOrd="0" destOrd="0" presId="urn:microsoft.com/office/officeart/2005/8/layout/venn2"/>
    <dgm:cxn modelId="{3D558741-A15B-4BDE-89F7-3822E99F0D32}" type="presParOf" srcId="{6C9B9A81-2B31-413C-A1AD-4E04AA09729C}" destId="{8AB17046-ED41-4560-A92A-C19C6389FE2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052AD-D754-464C-9907-0EE2425DA8CF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CAE0CCEC-B793-4243-BAC2-A6AB4034FE37}">
      <dgm:prSet phldrT="[Szöveg]" custT="1"/>
      <dgm:spPr/>
      <dgm:t>
        <a:bodyPr/>
        <a:lstStyle/>
        <a:p>
          <a:r>
            <a:rPr lang="hu-HU" sz="2400" b="1" dirty="0" smtClean="0"/>
            <a:t>Kultúra</a:t>
          </a:r>
          <a:endParaRPr lang="hu-HU" sz="2400" b="1" dirty="0"/>
        </a:p>
      </dgm:t>
    </dgm:pt>
    <dgm:pt modelId="{95183136-5B74-49C0-8004-F08E7FEC506B}" type="parTrans" cxnId="{9CE760F8-8763-47BE-A6AC-6AEF2ABE6A76}">
      <dgm:prSet/>
      <dgm:spPr/>
      <dgm:t>
        <a:bodyPr/>
        <a:lstStyle/>
        <a:p>
          <a:endParaRPr lang="hu-HU"/>
        </a:p>
      </dgm:t>
    </dgm:pt>
    <dgm:pt modelId="{76A44AC5-ADE9-468A-9D4A-244FCE41AEF4}" type="sibTrans" cxnId="{9CE760F8-8763-47BE-A6AC-6AEF2ABE6A76}">
      <dgm:prSet/>
      <dgm:spPr/>
      <dgm:t>
        <a:bodyPr/>
        <a:lstStyle/>
        <a:p>
          <a:endParaRPr lang="hu-HU"/>
        </a:p>
      </dgm:t>
    </dgm:pt>
    <dgm:pt modelId="{5F372847-C570-4CB3-AEB8-45188ADFB0BF}">
      <dgm:prSet phldrT="[Szöveg]" custT="1"/>
      <dgm:spPr/>
      <dgm:t>
        <a:bodyPr/>
        <a:lstStyle/>
        <a:p>
          <a:r>
            <a:rPr lang="hu-HU" sz="2000" b="1" dirty="0" smtClean="0"/>
            <a:t>Társadalom</a:t>
          </a:r>
          <a:endParaRPr lang="hu-HU" sz="2400" b="1" dirty="0"/>
        </a:p>
      </dgm:t>
    </dgm:pt>
    <dgm:pt modelId="{526E3067-BAF8-4EAF-9EEC-1BB57E33182B}" type="parTrans" cxnId="{B3D7C4A6-496B-4FC6-94BD-86A2329EBE7B}">
      <dgm:prSet/>
      <dgm:spPr/>
      <dgm:t>
        <a:bodyPr/>
        <a:lstStyle/>
        <a:p>
          <a:endParaRPr lang="hu-HU"/>
        </a:p>
      </dgm:t>
    </dgm:pt>
    <dgm:pt modelId="{DDBF885C-29FC-46BF-A871-F4B69069EBDD}" type="sibTrans" cxnId="{B3D7C4A6-496B-4FC6-94BD-86A2329EBE7B}">
      <dgm:prSet/>
      <dgm:spPr/>
      <dgm:t>
        <a:bodyPr/>
        <a:lstStyle/>
        <a:p>
          <a:endParaRPr lang="hu-HU"/>
        </a:p>
      </dgm:t>
    </dgm:pt>
    <dgm:pt modelId="{5C784705-947D-4D96-8FE5-9840AEECCC4A}">
      <dgm:prSet phldrT="[Szöveg]" custT="1"/>
      <dgm:spPr/>
      <dgm:t>
        <a:bodyPr/>
        <a:lstStyle/>
        <a:p>
          <a:r>
            <a:rPr lang="hu-HU" sz="2400" b="1" dirty="0" smtClean="0"/>
            <a:t>Csoportok</a:t>
          </a:r>
          <a:endParaRPr lang="hu-HU" sz="2400" b="1" dirty="0"/>
        </a:p>
      </dgm:t>
    </dgm:pt>
    <dgm:pt modelId="{8FA1A5FD-5416-4A97-BFF2-3EAB45D314FE}" type="parTrans" cxnId="{EC6E8C2B-648A-423E-8261-AEF6BEA64CF8}">
      <dgm:prSet/>
      <dgm:spPr/>
      <dgm:t>
        <a:bodyPr/>
        <a:lstStyle/>
        <a:p>
          <a:endParaRPr lang="hu-HU"/>
        </a:p>
      </dgm:t>
    </dgm:pt>
    <dgm:pt modelId="{60C93951-DA64-4A63-B929-915F6F3A5036}" type="sibTrans" cxnId="{EC6E8C2B-648A-423E-8261-AEF6BEA64CF8}">
      <dgm:prSet/>
      <dgm:spPr/>
      <dgm:t>
        <a:bodyPr/>
        <a:lstStyle/>
        <a:p>
          <a:endParaRPr lang="hu-HU"/>
        </a:p>
      </dgm:t>
    </dgm:pt>
    <dgm:pt modelId="{479D1787-6D73-40C2-8383-865ACB1BC10A}">
      <dgm:prSet phldrT="[Szöveg]" custT="1"/>
      <dgm:spPr/>
      <dgm:t>
        <a:bodyPr/>
        <a:lstStyle/>
        <a:p>
          <a:r>
            <a:rPr lang="hu-HU" sz="2000" b="1" dirty="0" smtClean="0"/>
            <a:t>Háztartás</a:t>
          </a:r>
          <a:endParaRPr lang="hu-HU" sz="2000" b="1" dirty="0"/>
        </a:p>
      </dgm:t>
    </dgm:pt>
    <dgm:pt modelId="{F470D93F-069A-4E69-A4A6-D8C84E441C26}" type="parTrans" cxnId="{081435A8-FD4D-4D39-BA30-20E2A3AA8F08}">
      <dgm:prSet/>
      <dgm:spPr/>
      <dgm:t>
        <a:bodyPr/>
        <a:lstStyle/>
        <a:p>
          <a:endParaRPr lang="hu-HU"/>
        </a:p>
      </dgm:t>
    </dgm:pt>
    <dgm:pt modelId="{20BB111E-DC19-4457-ADDC-C7EC089FAE79}" type="sibTrans" cxnId="{081435A8-FD4D-4D39-BA30-20E2A3AA8F08}">
      <dgm:prSet/>
      <dgm:spPr/>
      <dgm:t>
        <a:bodyPr/>
        <a:lstStyle/>
        <a:p>
          <a:endParaRPr lang="hu-HU"/>
        </a:p>
      </dgm:t>
    </dgm:pt>
    <dgm:pt modelId="{51B09572-B1C1-4BA5-9F8F-0DCE01C43759}">
      <dgm:prSet/>
      <dgm:spPr/>
      <dgm:t>
        <a:bodyPr/>
        <a:lstStyle/>
        <a:p>
          <a:r>
            <a:rPr lang="hu-HU" dirty="0" smtClean="0"/>
            <a:t>Egyén</a:t>
          </a:r>
          <a:endParaRPr lang="hu-HU" dirty="0"/>
        </a:p>
      </dgm:t>
    </dgm:pt>
    <dgm:pt modelId="{5772E1B9-B87C-420A-822C-3B9B9CFC9D61}" type="parTrans" cxnId="{77822820-C64A-4D97-A918-B8D3198ADD6B}">
      <dgm:prSet/>
      <dgm:spPr/>
      <dgm:t>
        <a:bodyPr/>
        <a:lstStyle/>
        <a:p>
          <a:endParaRPr lang="hu-HU"/>
        </a:p>
      </dgm:t>
    </dgm:pt>
    <dgm:pt modelId="{071C90F5-AC87-46B4-821E-2069DA4CB751}" type="sibTrans" cxnId="{77822820-C64A-4D97-A918-B8D3198ADD6B}">
      <dgm:prSet/>
      <dgm:spPr/>
      <dgm:t>
        <a:bodyPr/>
        <a:lstStyle/>
        <a:p>
          <a:endParaRPr lang="hu-HU"/>
        </a:p>
      </dgm:t>
    </dgm:pt>
    <dgm:pt modelId="{F7BCA3F7-6956-436A-BE05-13ED24BC54F9}" type="pres">
      <dgm:prSet presAssocID="{865052AD-D754-464C-9907-0EE2425DA8C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8D035ED-57E2-46D3-828A-4606192F0606}" type="pres">
      <dgm:prSet presAssocID="{865052AD-D754-464C-9907-0EE2425DA8CF}" presName="comp1" presStyleCnt="0"/>
      <dgm:spPr/>
    </dgm:pt>
    <dgm:pt modelId="{CFDE515C-B125-4120-9AB7-DA189826117D}" type="pres">
      <dgm:prSet presAssocID="{865052AD-D754-464C-9907-0EE2425DA8CF}" presName="circle1" presStyleLbl="node1" presStyleIdx="0" presStyleCnt="5"/>
      <dgm:spPr/>
      <dgm:t>
        <a:bodyPr/>
        <a:lstStyle/>
        <a:p>
          <a:endParaRPr lang="hu-HU"/>
        </a:p>
      </dgm:t>
    </dgm:pt>
    <dgm:pt modelId="{1341FD9C-667C-43C7-B365-232725165DEB}" type="pres">
      <dgm:prSet presAssocID="{865052AD-D754-464C-9907-0EE2425DA8CF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A6020E-BC25-4C44-ABBB-5D9F389FB265}" type="pres">
      <dgm:prSet presAssocID="{865052AD-D754-464C-9907-0EE2425DA8CF}" presName="comp2" presStyleCnt="0"/>
      <dgm:spPr/>
    </dgm:pt>
    <dgm:pt modelId="{833C3F82-1E36-4874-B662-60DFBF351168}" type="pres">
      <dgm:prSet presAssocID="{865052AD-D754-464C-9907-0EE2425DA8CF}" presName="circle2" presStyleLbl="node1" presStyleIdx="1" presStyleCnt="5"/>
      <dgm:spPr/>
      <dgm:t>
        <a:bodyPr/>
        <a:lstStyle/>
        <a:p>
          <a:endParaRPr lang="hu-HU"/>
        </a:p>
      </dgm:t>
    </dgm:pt>
    <dgm:pt modelId="{35DF2015-8D7F-4B91-BD37-6A1352C81495}" type="pres">
      <dgm:prSet presAssocID="{865052AD-D754-464C-9907-0EE2425DA8CF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2AB4A6E-2DBD-4072-8EDB-2F34A7FA82B1}" type="pres">
      <dgm:prSet presAssocID="{865052AD-D754-464C-9907-0EE2425DA8CF}" presName="comp3" presStyleCnt="0"/>
      <dgm:spPr/>
    </dgm:pt>
    <dgm:pt modelId="{4A45555B-7409-4A6F-99DB-6FE4AE099B1B}" type="pres">
      <dgm:prSet presAssocID="{865052AD-D754-464C-9907-0EE2425DA8CF}" presName="circle3" presStyleLbl="node1" presStyleIdx="2" presStyleCnt="5"/>
      <dgm:spPr/>
      <dgm:t>
        <a:bodyPr/>
        <a:lstStyle/>
        <a:p>
          <a:endParaRPr lang="hu-HU"/>
        </a:p>
      </dgm:t>
    </dgm:pt>
    <dgm:pt modelId="{EAAD078C-AB4A-4033-A5AA-368530CAC347}" type="pres">
      <dgm:prSet presAssocID="{865052AD-D754-464C-9907-0EE2425DA8CF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C1B854-8918-4180-B3CF-23882AA4F9FD}" type="pres">
      <dgm:prSet presAssocID="{865052AD-D754-464C-9907-0EE2425DA8CF}" presName="comp4" presStyleCnt="0"/>
      <dgm:spPr/>
    </dgm:pt>
    <dgm:pt modelId="{44A0035E-F277-4CA3-BE49-414543D2FDEF}" type="pres">
      <dgm:prSet presAssocID="{865052AD-D754-464C-9907-0EE2425DA8CF}" presName="circle4" presStyleLbl="node1" presStyleIdx="3" presStyleCnt="5"/>
      <dgm:spPr/>
      <dgm:t>
        <a:bodyPr/>
        <a:lstStyle/>
        <a:p>
          <a:endParaRPr lang="hu-HU"/>
        </a:p>
      </dgm:t>
    </dgm:pt>
    <dgm:pt modelId="{7FEB0196-EC4B-4647-B909-1B3E7BC994C1}" type="pres">
      <dgm:prSet presAssocID="{865052AD-D754-464C-9907-0EE2425DA8CF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9B9A81-2B31-413C-A1AD-4E04AA09729C}" type="pres">
      <dgm:prSet presAssocID="{865052AD-D754-464C-9907-0EE2425DA8CF}" presName="comp5" presStyleCnt="0"/>
      <dgm:spPr/>
    </dgm:pt>
    <dgm:pt modelId="{D5345E77-BD69-47E0-837A-CBD03CB7F403}" type="pres">
      <dgm:prSet presAssocID="{865052AD-D754-464C-9907-0EE2425DA8CF}" presName="circle5" presStyleLbl="node1" presStyleIdx="4" presStyleCnt="5"/>
      <dgm:spPr/>
      <dgm:t>
        <a:bodyPr/>
        <a:lstStyle/>
        <a:p>
          <a:endParaRPr lang="hu-HU"/>
        </a:p>
      </dgm:t>
    </dgm:pt>
    <dgm:pt modelId="{8AB17046-ED41-4560-A92A-C19C6389FE2F}" type="pres">
      <dgm:prSet presAssocID="{865052AD-D754-464C-9907-0EE2425DA8CF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70627BC-FB51-4589-8B7D-78D2BBD1955D}" type="presOf" srcId="{865052AD-D754-464C-9907-0EE2425DA8CF}" destId="{F7BCA3F7-6956-436A-BE05-13ED24BC54F9}" srcOrd="0" destOrd="0" presId="urn:microsoft.com/office/officeart/2005/8/layout/venn2"/>
    <dgm:cxn modelId="{00693A05-D0AF-4924-9EB7-EEE5E92FB4DB}" type="presOf" srcId="{51B09572-B1C1-4BA5-9F8F-0DCE01C43759}" destId="{8AB17046-ED41-4560-A92A-C19C6389FE2F}" srcOrd="1" destOrd="0" presId="urn:microsoft.com/office/officeart/2005/8/layout/venn2"/>
    <dgm:cxn modelId="{2AD23909-C12B-4D0E-BDF2-D608DDFF6735}" type="presOf" srcId="{479D1787-6D73-40C2-8383-865ACB1BC10A}" destId="{7FEB0196-EC4B-4647-B909-1B3E7BC994C1}" srcOrd="1" destOrd="0" presId="urn:microsoft.com/office/officeart/2005/8/layout/venn2"/>
    <dgm:cxn modelId="{B3D7C4A6-496B-4FC6-94BD-86A2329EBE7B}" srcId="{865052AD-D754-464C-9907-0EE2425DA8CF}" destId="{5F372847-C570-4CB3-AEB8-45188ADFB0BF}" srcOrd="1" destOrd="0" parTransId="{526E3067-BAF8-4EAF-9EEC-1BB57E33182B}" sibTransId="{DDBF885C-29FC-46BF-A871-F4B69069EBDD}"/>
    <dgm:cxn modelId="{D0290C7C-CAAA-4EDE-AA58-013CD3BA6632}" type="presOf" srcId="{51B09572-B1C1-4BA5-9F8F-0DCE01C43759}" destId="{D5345E77-BD69-47E0-837A-CBD03CB7F403}" srcOrd="0" destOrd="0" presId="urn:microsoft.com/office/officeart/2005/8/layout/venn2"/>
    <dgm:cxn modelId="{34C203E2-DB53-450D-9DA9-6E68E671F20C}" type="presOf" srcId="{CAE0CCEC-B793-4243-BAC2-A6AB4034FE37}" destId="{CFDE515C-B125-4120-9AB7-DA189826117D}" srcOrd="0" destOrd="0" presId="urn:microsoft.com/office/officeart/2005/8/layout/venn2"/>
    <dgm:cxn modelId="{98969B57-1ADD-43C1-B17E-B098E4F50641}" type="presOf" srcId="{5C784705-947D-4D96-8FE5-9840AEECCC4A}" destId="{4A45555B-7409-4A6F-99DB-6FE4AE099B1B}" srcOrd="0" destOrd="0" presId="urn:microsoft.com/office/officeart/2005/8/layout/venn2"/>
    <dgm:cxn modelId="{2E3A7BBF-C2FF-41E9-8978-AD9DC0D0C0AB}" type="presOf" srcId="{479D1787-6D73-40C2-8383-865ACB1BC10A}" destId="{44A0035E-F277-4CA3-BE49-414543D2FDEF}" srcOrd="0" destOrd="0" presId="urn:microsoft.com/office/officeart/2005/8/layout/venn2"/>
    <dgm:cxn modelId="{31E74645-93B2-46F7-97DC-9CA8E1306F68}" type="presOf" srcId="{5F372847-C570-4CB3-AEB8-45188ADFB0BF}" destId="{35DF2015-8D7F-4B91-BD37-6A1352C81495}" srcOrd="1" destOrd="0" presId="urn:microsoft.com/office/officeart/2005/8/layout/venn2"/>
    <dgm:cxn modelId="{C62D02C2-69BC-45BB-97DA-94131D010696}" type="presOf" srcId="{5F372847-C570-4CB3-AEB8-45188ADFB0BF}" destId="{833C3F82-1E36-4874-B662-60DFBF351168}" srcOrd="0" destOrd="0" presId="urn:microsoft.com/office/officeart/2005/8/layout/venn2"/>
    <dgm:cxn modelId="{9CE760F8-8763-47BE-A6AC-6AEF2ABE6A76}" srcId="{865052AD-D754-464C-9907-0EE2425DA8CF}" destId="{CAE0CCEC-B793-4243-BAC2-A6AB4034FE37}" srcOrd="0" destOrd="0" parTransId="{95183136-5B74-49C0-8004-F08E7FEC506B}" sibTransId="{76A44AC5-ADE9-468A-9D4A-244FCE41AEF4}"/>
    <dgm:cxn modelId="{081435A8-FD4D-4D39-BA30-20E2A3AA8F08}" srcId="{865052AD-D754-464C-9907-0EE2425DA8CF}" destId="{479D1787-6D73-40C2-8383-865ACB1BC10A}" srcOrd="3" destOrd="0" parTransId="{F470D93F-069A-4E69-A4A6-D8C84E441C26}" sibTransId="{20BB111E-DC19-4457-ADDC-C7EC089FAE79}"/>
    <dgm:cxn modelId="{EC6E8C2B-648A-423E-8261-AEF6BEA64CF8}" srcId="{865052AD-D754-464C-9907-0EE2425DA8CF}" destId="{5C784705-947D-4D96-8FE5-9840AEECCC4A}" srcOrd="2" destOrd="0" parTransId="{8FA1A5FD-5416-4A97-BFF2-3EAB45D314FE}" sibTransId="{60C93951-DA64-4A63-B929-915F6F3A5036}"/>
    <dgm:cxn modelId="{6DD606EB-2C46-421A-98F8-02DF9C2F5F80}" type="presOf" srcId="{CAE0CCEC-B793-4243-BAC2-A6AB4034FE37}" destId="{1341FD9C-667C-43C7-B365-232725165DEB}" srcOrd="1" destOrd="0" presId="urn:microsoft.com/office/officeart/2005/8/layout/venn2"/>
    <dgm:cxn modelId="{77822820-C64A-4D97-A918-B8D3198ADD6B}" srcId="{865052AD-D754-464C-9907-0EE2425DA8CF}" destId="{51B09572-B1C1-4BA5-9F8F-0DCE01C43759}" srcOrd="4" destOrd="0" parTransId="{5772E1B9-B87C-420A-822C-3B9B9CFC9D61}" sibTransId="{071C90F5-AC87-46B4-821E-2069DA4CB751}"/>
    <dgm:cxn modelId="{BCEA54AA-3DE3-4BF8-BB42-21BF912CC8DE}" type="presOf" srcId="{5C784705-947D-4D96-8FE5-9840AEECCC4A}" destId="{EAAD078C-AB4A-4033-A5AA-368530CAC347}" srcOrd="1" destOrd="0" presId="urn:microsoft.com/office/officeart/2005/8/layout/venn2"/>
    <dgm:cxn modelId="{85435301-B57D-4264-A02D-A02ADE77D0B3}" type="presParOf" srcId="{F7BCA3F7-6956-436A-BE05-13ED24BC54F9}" destId="{08D035ED-57E2-46D3-828A-4606192F0606}" srcOrd="0" destOrd="0" presId="urn:microsoft.com/office/officeart/2005/8/layout/venn2"/>
    <dgm:cxn modelId="{F67AA459-3706-4ECE-81C8-5E75410A8618}" type="presParOf" srcId="{08D035ED-57E2-46D3-828A-4606192F0606}" destId="{CFDE515C-B125-4120-9AB7-DA189826117D}" srcOrd="0" destOrd="0" presId="urn:microsoft.com/office/officeart/2005/8/layout/venn2"/>
    <dgm:cxn modelId="{3F0D63D7-3D64-404C-BB48-29ED317278F3}" type="presParOf" srcId="{08D035ED-57E2-46D3-828A-4606192F0606}" destId="{1341FD9C-667C-43C7-B365-232725165DEB}" srcOrd="1" destOrd="0" presId="urn:microsoft.com/office/officeart/2005/8/layout/venn2"/>
    <dgm:cxn modelId="{CB222A18-6FBA-4DAA-822E-B6F808264B04}" type="presParOf" srcId="{F7BCA3F7-6956-436A-BE05-13ED24BC54F9}" destId="{08A6020E-BC25-4C44-ABBB-5D9F389FB265}" srcOrd="1" destOrd="0" presId="urn:microsoft.com/office/officeart/2005/8/layout/venn2"/>
    <dgm:cxn modelId="{52E159A1-753A-4003-BC33-BA79201CE5C4}" type="presParOf" srcId="{08A6020E-BC25-4C44-ABBB-5D9F389FB265}" destId="{833C3F82-1E36-4874-B662-60DFBF351168}" srcOrd="0" destOrd="0" presId="urn:microsoft.com/office/officeart/2005/8/layout/venn2"/>
    <dgm:cxn modelId="{4A600F3D-CDEA-4CD9-93F1-C5A1372664EB}" type="presParOf" srcId="{08A6020E-BC25-4C44-ABBB-5D9F389FB265}" destId="{35DF2015-8D7F-4B91-BD37-6A1352C81495}" srcOrd="1" destOrd="0" presId="urn:microsoft.com/office/officeart/2005/8/layout/venn2"/>
    <dgm:cxn modelId="{F7FCAE1B-00D7-4065-87B0-361C5C9640EB}" type="presParOf" srcId="{F7BCA3F7-6956-436A-BE05-13ED24BC54F9}" destId="{E2AB4A6E-2DBD-4072-8EDB-2F34A7FA82B1}" srcOrd="2" destOrd="0" presId="urn:microsoft.com/office/officeart/2005/8/layout/venn2"/>
    <dgm:cxn modelId="{BB6E83F6-30EE-4B75-B1A2-83BF8D76E6C4}" type="presParOf" srcId="{E2AB4A6E-2DBD-4072-8EDB-2F34A7FA82B1}" destId="{4A45555B-7409-4A6F-99DB-6FE4AE099B1B}" srcOrd="0" destOrd="0" presId="urn:microsoft.com/office/officeart/2005/8/layout/venn2"/>
    <dgm:cxn modelId="{E72667C7-0A43-470B-B8FE-98CA28B63A28}" type="presParOf" srcId="{E2AB4A6E-2DBD-4072-8EDB-2F34A7FA82B1}" destId="{EAAD078C-AB4A-4033-A5AA-368530CAC347}" srcOrd="1" destOrd="0" presId="urn:microsoft.com/office/officeart/2005/8/layout/venn2"/>
    <dgm:cxn modelId="{51D29FAB-3BBC-4764-8BB1-137FC1C0A4ED}" type="presParOf" srcId="{F7BCA3F7-6956-436A-BE05-13ED24BC54F9}" destId="{B8C1B854-8918-4180-B3CF-23882AA4F9FD}" srcOrd="3" destOrd="0" presId="urn:microsoft.com/office/officeart/2005/8/layout/venn2"/>
    <dgm:cxn modelId="{CD58B402-C4BD-4EDF-8342-D36CACAF9124}" type="presParOf" srcId="{B8C1B854-8918-4180-B3CF-23882AA4F9FD}" destId="{44A0035E-F277-4CA3-BE49-414543D2FDEF}" srcOrd="0" destOrd="0" presId="urn:microsoft.com/office/officeart/2005/8/layout/venn2"/>
    <dgm:cxn modelId="{B112074A-5FBA-4B2E-B50A-7F1F96A24AA7}" type="presParOf" srcId="{B8C1B854-8918-4180-B3CF-23882AA4F9FD}" destId="{7FEB0196-EC4B-4647-B909-1B3E7BC994C1}" srcOrd="1" destOrd="0" presId="urn:microsoft.com/office/officeart/2005/8/layout/venn2"/>
    <dgm:cxn modelId="{D5D0C698-EA77-437D-9B0B-441F33224FC3}" type="presParOf" srcId="{F7BCA3F7-6956-436A-BE05-13ED24BC54F9}" destId="{6C9B9A81-2B31-413C-A1AD-4E04AA09729C}" srcOrd="4" destOrd="0" presId="urn:microsoft.com/office/officeart/2005/8/layout/venn2"/>
    <dgm:cxn modelId="{7BE09A16-9CF5-4671-8F5A-537881BB27B6}" type="presParOf" srcId="{6C9B9A81-2B31-413C-A1AD-4E04AA09729C}" destId="{D5345E77-BD69-47E0-837A-CBD03CB7F403}" srcOrd="0" destOrd="0" presId="urn:microsoft.com/office/officeart/2005/8/layout/venn2"/>
    <dgm:cxn modelId="{25861823-685E-4F47-A12D-E53CFA8639F8}" type="presParOf" srcId="{6C9B9A81-2B31-413C-A1AD-4E04AA09729C}" destId="{8AB17046-ED41-4560-A92A-C19C6389FE2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E515C-B125-4120-9AB7-DA189826117D}">
      <dsp:nvSpPr>
        <dsp:cNvPr id="0" name=""/>
        <dsp:cNvSpPr/>
      </dsp:nvSpPr>
      <dsp:spPr>
        <a:xfrm>
          <a:off x="478494" y="0"/>
          <a:ext cx="4525963" cy="45259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Kultúra</a:t>
          </a:r>
          <a:endParaRPr lang="hu-HU" sz="2400" b="1" kern="1200" dirty="0"/>
        </a:p>
      </dsp:txBody>
      <dsp:txXfrm>
        <a:off x="1892857" y="226298"/>
        <a:ext cx="1697236" cy="452596"/>
      </dsp:txXfrm>
    </dsp:sp>
    <dsp:sp modelId="{833C3F82-1E36-4874-B662-60DFBF351168}">
      <dsp:nvSpPr>
        <dsp:cNvPr id="0" name=""/>
        <dsp:cNvSpPr/>
      </dsp:nvSpPr>
      <dsp:spPr>
        <a:xfrm>
          <a:off x="817941" y="678894"/>
          <a:ext cx="3847068" cy="3847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Társadalom</a:t>
          </a:r>
          <a:endParaRPr lang="hu-HU" sz="2400" b="1" kern="1200" dirty="0"/>
        </a:p>
      </dsp:txBody>
      <dsp:txXfrm>
        <a:off x="1911951" y="900100"/>
        <a:ext cx="1659048" cy="442412"/>
      </dsp:txXfrm>
    </dsp:sp>
    <dsp:sp modelId="{4A45555B-7409-4A6F-99DB-6FE4AE099B1B}">
      <dsp:nvSpPr>
        <dsp:cNvPr id="0" name=""/>
        <dsp:cNvSpPr/>
      </dsp:nvSpPr>
      <dsp:spPr>
        <a:xfrm>
          <a:off x="1157388" y="1357788"/>
          <a:ext cx="3168174" cy="31681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Csoportok</a:t>
          </a:r>
          <a:endParaRPr lang="hu-HU" sz="2400" b="1" kern="1200" dirty="0"/>
        </a:p>
      </dsp:txBody>
      <dsp:txXfrm>
        <a:off x="1921710" y="1576392"/>
        <a:ext cx="1639530" cy="437208"/>
      </dsp:txXfrm>
    </dsp:sp>
    <dsp:sp modelId="{44A0035E-F277-4CA3-BE49-414543D2FDEF}">
      <dsp:nvSpPr>
        <dsp:cNvPr id="0" name=""/>
        <dsp:cNvSpPr/>
      </dsp:nvSpPr>
      <dsp:spPr>
        <a:xfrm>
          <a:off x="1496836" y="2036683"/>
          <a:ext cx="2489279" cy="2489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Háztartás</a:t>
          </a:r>
          <a:endParaRPr lang="hu-HU" sz="2000" b="1" kern="1200" dirty="0"/>
        </a:p>
      </dsp:txBody>
      <dsp:txXfrm>
        <a:off x="2069370" y="2260718"/>
        <a:ext cx="1344211" cy="448070"/>
      </dsp:txXfrm>
    </dsp:sp>
    <dsp:sp modelId="{D5345E77-BD69-47E0-837A-CBD03CB7F403}">
      <dsp:nvSpPr>
        <dsp:cNvPr id="0" name=""/>
        <dsp:cNvSpPr/>
      </dsp:nvSpPr>
      <dsp:spPr>
        <a:xfrm>
          <a:off x="1836283" y="2715577"/>
          <a:ext cx="1810385" cy="181038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Egyén</a:t>
          </a:r>
          <a:endParaRPr lang="hu-HU" sz="2800" kern="1200" dirty="0"/>
        </a:p>
      </dsp:txBody>
      <dsp:txXfrm>
        <a:off x="2101408" y="3168174"/>
        <a:ext cx="1280135" cy="905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E515C-B125-4120-9AB7-DA189826117D}">
      <dsp:nvSpPr>
        <dsp:cNvPr id="0" name=""/>
        <dsp:cNvSpPr/>
      </dsp:nvSpPr>
      <dsp:spPr>
        <a:xfrm>
          <a:off x="478494" y="0"/>
          <a:ext cx="4525963" cy="45259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Kultúra</a:t>
          </a:r>
          <a:endParaRPr lang="hu-HU" sz="2400" b="1" kern="1200" dirty="0"/>
        </a:p>
      </dsp:txBody>
      <dsp:txXfrm>
        <a:off x="1892857" y="226298"/>
        <a:ext cx="1697236" cy="452596"/>
      </dsp:txXfrm>
    </dsp:sp>
    <dsp:sp modelId="{833C3F82-1E36-4874-B662-60DFBF351168}">
      <dsp:nvSpPr>
        <dsp:cNvPr id="0" name=""/>
        <dsp:cNvSpPr/>
      </dsp:nvSpPr>
      <dsp:spPr>
        <a:xfrm>
          <a:off x="817941" y="678894"/>
          <a:ext cx="3847068" cy="3847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Társadalom</a:t>
          </a:r>
          <a:endParaRPr lang="hu-HU" sz="2400" b="1" kern="1200" dirty="0"/>
        </a:p>
      </dsp:txBody>
      <dsp:txXfrm>
        <a:off x="1911951" y="900100"/>
        <a:ext cx="1659048" cy="442412"/>
      </dsp:txXfrm>
    </dsp:sp>
    <dsp:sp modelId="{4A45555B-7409-4A6F-99DB-6FE4AE099B1B}">
      <dsp:nvSpPr>
        <dsp:cNvPr id="0" name=""/>
        <dsp:cNvSpPr/>
      </dsp:nvSpPr>
      <dsp:spPr>
        <a:xfrm>
          <a:off x="1157388" y="1357788"/>
          <a:ext cx="3168174" cy="31681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Csoportok</a:t>
          </a:r>
          <a:endParaRPr lang="hu-HU" sz="2400" b="1" kern="1200" dirty="0"/>
        </a:p>
      </dsp:txBody>
      <dsp:txXfrm>
        <a:off x="1921710" y="1576392"/>
        <a:ext cx="1639530" cy="437208"/>
      </dsp:txXfrm>
    </dsp:sp>
    <dsp:sp modelId="{44A0035E-F277-4CA3-BE49-414543D2FDEF}">
      <dsp:nvSpPr>
        <dsp:cNvPr id="0" name=""/>
        <dsp:cNvSpPr/>
      </dsp:nvSpPr>
      <dsp:spPr>
        <a:xfrm>
          <a:off x="1496836" y="2036683"/>
          <a:ext cx="2489279" cy="2489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Háztartás</a:t>
          </a:r>
          <a:endParaRPr lang="hu-HU" sz="2000" b="1" kern="1200" dirty="0"/>
        </a:p>
      </dsp:txBody>
      <dsp:txXfrm>
        <a:off x="2069370" y="2260718"/>
        <a:ext cx="1344211" cy="448070"/>
      </dsp:txXfrm>
    </dsp:sp>
    <dsp:sp modelId="{D5345E77-BD69-47E0-837A-CBD03CB7F403}">
      <dsp:nvSpPr>
        <dsp:cNvPr id="0" name=""/>
        <dsp:cNvSpPr/>
      </dsp:nvSpPr>
      <dsp:spPr>
        <a:xfrm>
          <a:off x="1836283" y="2715577"/>
          <a:ext cx="1810385" cy="181038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Egyén</a:t>
          </a:r>
          <a:endParaRPr lang="hu-HU" sz="2800" kern="1200" dirty="0"/>
        </a:p>
      </dsp:txBody>
      <dsp:txXfrm>
        <a:off x="2101408" y="3168174"/>
        <a:ext cx="1280135" cy="90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B0A4-4E5F-46B0-8907-D27CF3B56536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076-F016-4E78-AF5D-AED3B04EA5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677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B0A4-4E5F-46B0-8907-D27CF3B56536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076-F016-4E78-AF5D-AED3B04EA5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35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B0A4-4E5F-46B0-8907-D27CF3B56536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076-F016-4E78-AF5D-AED3B04EA5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17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D7123-C24E-459B-B6B6-53989F74AAD6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968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B0A4-4E5F-46B0-8907-D27CF3B56536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076-F016-4E78-AF5D-AED3B04EA5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550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B0A4-4E5F-46B0-8907-D27CF3B56536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076-F016-4E78-AF5D-AED3B04EA5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9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B0A4-4E5F-46B0-8907-D27CF3B56536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076-F016-4E78-AF5D-AED3B04EA5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714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B0A4-4E5F-46B0-8907-D27CF3B56536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076-F016-4E78-AF5D-AED3B04EA5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332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B0A4-4E5F-46B0-8907-D27CF3B56536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076-F016-4E78-AF5D-AED3B04EA5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93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B0A4-4E5F-46B0-8907-D27CF3B56536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076-F016-4E78-AF5D-AED3B04EA5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448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B0A4-4E5F-46B0-8907-D27CF3B56536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076-F016-4E78-AF5D-AED3B04EA5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20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B0A4-4E5F-46B0-8907-D27CF3B56536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076-F016-4E78-AF5D-AED3B04EA5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88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B0A4-4E5F-46B0-8907-D27CF3B56536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70076-F016-4E78-AF5D-AED3B04EA5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1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-NNfI-BYSU" TargetMode="External"/><Relationship Id="rId2" Type="http://schemas.openxmlformats.org/officeDocument/2006/relationships/hyperlink" Target="http://www.youtube.com/watch?v=TnLjlU4rCu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kI14ldKRnJQ" TargetMode="External"/><Relationship Id="rId4" Type="http://schemas.openxmlformats.org/officeDocument/2006/relationships/hyperlink" Target="http://www.youtube.com/watch?v=agHQhv4uk7w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www.youtube.com/watch?v=vY60vzAWqxw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hyperlink" Target="http://www.youtube.com/watch?v=GQb_Q8WRL_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s://www.youtube.com/watch?v=HrdKr-p3fWc" TargetMode="External"/><Relationship Id="rId5" Type="http://schemas.microsoft.com/office/2007/relationships/hdphoto" Target="../media/hdphoto1.wdp"/><Relationship Id="rId10" Type="http://schemas.openxmlformats.org/officeDocument/2006/relationships/hyperlink" Target="https://www.youtube.com/watch?v=CuHVAeAnvAs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www.youtube.com/watch?v=b683wJ4FWe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718244"/>
              </p:ext>
            </p:extLst>
          </p:nvPr>
        </p:nvGraphicFramePr>
        <p:xfrm>
          <a:off x="457200" y="1600200"/>
          <a:ext cx="54829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Jobbra nyíl 8"/>
          <p:cNvSpPr/>
          <p:nvPr/>
        </p:nvSpPr>
        <p:spPr>
          <a:xfrm rot="10800000">
            <a:off x="3707665" y="4653136"/>
            <a:ext cx="5436335" cy="93610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364088" y="2276872"/>
            <a:ext cx="296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Calibri"/>
              </a:rPr>
              <a:t>ÉRTÉKEK, NORMÁK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364088" y="3136321"/>
            <a:ext cx="296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prstClr val="white"/>
                </a:solidFill>
                <a:latin typeface="Calibri"/>
              </a:rPr>
              <a:t>STÁTUSZ SZIMBÓLUMOK</a:t>
            </a:r>
            <a:endParaRPr lang="hu-HU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364087" y="4072426"/>
            <a:ext cx="296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prstClr val="white"/>
                </a:solidFill>
                <a:latin typeface="Calibri"/>
              </a:rPr>
              <a:t>VÉLEMÉNYVEZÉREK</a:t>
            </a:r>
            <a:endParaRPr lang="hu-HU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143886" y="4936522"/>
            <a:ext cx="296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prstClr val="white"/>
                </a:solidFill>
                <a:latin typeface="Calibri"/>
              </a:rPr>
              <a:t>SZEMÉLYISÉG</a:t>
            </a:r>
            <a:endParaRPr lang="hu-HU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567839" y="5728610"/>
            <a:ext cx="296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prstClr val="white"/>
                </a:solidFill>
                <a:latin typeface="Calibri"/>
              </a:rPr>
              <a:t>SZEMÉLYISÉG</a:t>
            </a:r>
            <a:endParaRPr lang="hu-HU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8. A </a:t>
            </a:r>
            <a:r>
              <a:rPr lang="hu-HU" sz="6000" b="1" dirty="0" smtClean="0"/>
              <a:t>személyiség </a:t>
            </a:r>
            <a:r>
              <a:rPr lang="hu-HU" dirty="0" smtClean="0"/>
              <a:t>befolyása a fogyasztói döntésre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41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57984" y="404664"/>
            <a:ext cx="8229600" cy="990600"/>
          </a:xfrm>
        </p:spPr>
        <p:txBody>
          <a:bodyPr/>
          <a:lstStyle/>
          <a:p>
            <a:pPr eaLnBrk="1" hangingPunct="1"/>
            <a:r>
              <a:rPr lang="hu-HU" dirty="0" smtClean="0"/>
              <a:t>Freud személyiség elmélete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70916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800" dirty="0" smtClean="0"/>
              <a:t>Minden motiváció alapja néhány </a:t>
            </a:r>
            <a:r>
              <a:rPr lang="hu-HU" sz="2800" b="1" dirty="0" smtClean="0"/>
              <a:t>ösztön</a:t>
            </a:r>
          </a:p>
          <a:p>
            <a:pPr lvl="1" eaLnBrk="1" hangingPunct="1"/>
            <a:r>
              <a:rPr lang="hu-HU" sz="2400" dirty="0" smtClean="0"/>
              <a:t>Életösztön: éhség, szomjúság, </a:t>
            </a:r>
            <a:r>
              <a:rPr lang="hu-HU" sz="2400" i="1" dirty="0" smtClean="0"/>
              <a:t>szexualitás</a:t>
            </a:r>
          </a:p>
          <a:p>
            <a:pPr lvl="1" eaLnBrk="1" hangingPunct="1"/>
            <a:r>
              <a:rPr lang="hu-HU" sz="2400" dirty="0" smtClean="0"/>
              <a:t>Halálösztön: agresszió, önpusztítás</a:t>
            </a:r>
          </a:p>
          <a:p>
            <a:pPr eaLnBrk="1" hangingPunct="1"/>
            <a:r>
              <a:rPr lang="hu-HU" sz="2800" dirty="0" smtClean="0"/>
              <a:t>Az ösztönök motiválnak, de kordában is kell tartani őket</a:t>
            </a:r>
          </a:p>
          <a:p>
            <a:pPr lvl="1" eaLnBrk="1" hangingPunct="1"/>
            <a:r>
              <a:rPr lang="hu-HU" sz="2400" dirty="0" err="1" smtClean="0"/>
              <a:t>Id</a:t>
            </a:r>
            <a:r>
              <a:rPr lang="hu-HU" sz="2400" dirty="0" smtClean="0"/>
              <a:t> : tudatalatti ösztönén</a:t>
            </a:r>
          </a:p>
          <a:p>
            <a:pPr lvl="1" eaLnBrk="1" hangingPunct="1"/>
            <a:r>
              <a:rPr lang="hu-HU" sz="2400" dirty="0" smtClean="0"/>
              <a:t>Ego: Közvetítő tudat</a:t>
            </a:r>
          </a:p>
          <a:p>
            <a:pPr lvl="1" eaLnBrk="1" hangingPunct="1"/>
            <a:r>
              <a:rPr lang="hu-HU" sz="2400" dirty="0" err="1" smtClean="0"/>
              <a:t>Szuperegó</a:t>
            </a:r>
            <a:r>
              <a:rPr lang="hu-HU" sz="2400" dirty="0" smtClean="0"/>
              <a:t>: Lelkiismeret</a:t>
            </a:r>
          </a:p>
          <a:p>
            <a:pPr lvl="1" eaLnBrk="1" hangingPunct="1"/>
            <a:endParaRPr lang="hu-HU" sz="2400" dirty="0" smtClean="0"/>
          </a:p>
        </p:txBody>
      </p:sp>
      <p:pic>
        <p:nvPicPr>
          <p:cNvPr id="4" name="Picture 6" descr="6a00e5528100618833011570fa6251970b-5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284984"/>
            <a:ext cx="3711529" cy="26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480053-big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695081"/>
            <a:ext cx="4211960" cy="31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17275_283239231794_283218331794_3514786_4113335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86036"/>
            <a:ext cx="2522843" cy="32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59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hu-HU" dirty="0" smtClean="0"/>
              <a:t>Az ego védekez</a:t>
            </a:r>
            <a:r>
              <a:rPr lang="hu-HU" sz="3500" dirty="0" smtClean="0">
                <a:cs typeface="Times New Roman" pitchFamily="18" charset="0"/>
              </a:rPr>
              <a:t>ő</a:t>
            </a:r>
            <a:r>
              <a:rPr lang="hu-HU" dirty="0" smtClean="0"/>
              <a:t> mechanizmusai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600" b="1" dirty="0" smtClean="0"/>
              <a:t>Identifikáció</a:t>
            </a:r>
            <a:r>
              <a:rPr lang="hu-HU" sz="2600" dirty="0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 smtClean="0"/>
              <a:t>Másokkal való azonosulás, másolás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 smtClean="0"/>
              <a:t>Pl.: </a:t>
            </a:r>
            <a:r>
              <a:rPr lang="hu-HU" sz="2200" i="1" dirty="0" smtClean="0">
                <a:hlinkClick r:id="rId2"/>
              </a:rPr>
              <a:t>Sztárok</a:t>
            </a:r>
            <a:r>
              <a:rPr lang="hu-HU" sz="2200" dirty="0" smtClean="0">
                <a:hlinkClick r:id="rId2"/>
              </a:rPr>
              <a:t> szerepeltetése</a:t>
            </a:r>
            <a:endParaRPr lang="hu-HU" sz="2200" dirty="0" smtClean="0"/>
          </a:p>
          <a:p>
            <a:pPr eaLnBrk="1" hangingPunct="1">
              <a:lnSpc>
                <a:spcPct val="90000"/>
              </a:lnSpc>
            </a:pPr>
            <a:r>
              <a:rPr lang="hu-HU" sz="2600" b="1" dirty="0" smtClean="0"/>
              <a:t>Projekció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 smtClean="0"/>
              <a:t>Kivetíteni másokra a hibáinkat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 smtClean="0"/>
              <a:t>Pl.: Szájvíz reklám, </a:t>
            </a:r>
            <a:r>
              <a:rPr lang="hu-HU" sz="2200" dirty="0" smtClean="0">
                <a:hlinkClick r:id="rId3"/>
              </a:rPr>
              <a:t>Tena Lady</a:t>
            </a:r>
            <a:endParaRPr lang="hu-HU" sz="2200" dirty="0" smtClean="0"/>
          </a:p>
          <a:p>
            <a:pPr eaLnBrk="1" hangingPunct="1">
              <a:lnSpc>
                <a:spcPct val="90000"/>
              </a:lnSpc>
            </a:pPr>
            <a:r>
              <a:rPr lang="hu-HU" sz="2600" b="1" dirty="0" smtClean="0"/>
              <a:t>Áthelyezés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 smtClean="0"/>
              <a:t>Helyettesítek el nem érhető ösztönöket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 smtClean="0"/>
              <a:t>Pl.: </a:t>
            </a:r>
            <a:r>
              <a:rPr lang="hu-HU" sz="2200" dirty="0" smtClean="0">
                <a:hlinkClick r:id="rId4"/>
              </a:rPr>
              <a:t>Magnum reklám</a:t>
            </a:r>
            <a:r>
              <a:rPr lang="hu-HU" sz="2200" dirty="0" smtClean="0"/>
              <a:t>, Parfüm reklám (szex)</a:t>
            </a:r>
          </a:p>
          <a:p>
            <a:pPr eaLnBrk="1" hangingPunct="1">
              <a:lnSpc>
                <a:spcPct val="90000"/>
              </a:lnSpc>
            </a:pPr>
            <a:r>
              <a:rPr lang="hu-HU" sz="2600" b="1" dirty="0" smtClean="0"/>
              <a:t>Racionalizáció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 smtClean="0"/>
              <a:t>Megmagyarázom cselekedeteimet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200" dirty="0" smtClean="0"/>
              <a:t>Pl.: </a:t>
            </a:r>
            <a:r>
              <a:rPr lang="hu-HU" sz="2200" dirty="0" smtClean="0">
                <a:hlinkClick r:id="rId5"/>
              </a:rPr>
              <a:t>Racionális reklámüzenetek</a:t>
            </a:r>
            <a:endParaRPr lang="hu-HU" sz="2200" dirty="0" smtClean="0"/>
          </a:p>
        </p:txBody>
      </p:sp>
    </p:spTree>
    <p:extLst>
      <p:ext uri="{BB962C8B-B14F-4D97-AF65-F5344CB8AC3E}">
        <p14:creationId xmlns:p14="http://schemas.microsoft.com/office/powerpoint/2010/main" val="33955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hu-HU" sz="4000" smtClean="0"/>
              <a:t>Az énkép-elmélet (Sirgy)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0" indent="-571500" eaLnBrk="1" hangingPunct="1"/>
            <a:r>
              <a:rPr lang="hu-HU" sz="2800" dirty="0" smtClean="0"/>
              <a:t>Személyiség=amilyen vagy</a:t>
            </a:r>
          </a:p>
          <a:p>
            <a:pPr marL="571500" indent="-571500" eaLnBrk="1" hangingPunct="1"/>
            <a:r>
              <a:rPr lang="hu-HU" sz="2800" dirty="0" smtClean="0"/>
              <a:t>Énkép=amilyennek gondolod magad</a:t>
            </a:r>
          </a:p>
          <a:p>
            <a:pPr marL="571500" indent="-571500" eaLnBrk="1" hangingPunct="1"/>
            <a:r>
              <a:rPr lang="hu-HU" sz="2800" dirty="0" smtClean="0"/>
              <a:t>Az egyén fogyasztásával </a:t>
            </a:r>
          </a:p>
          <a:p>
            <a:pPr marL="952500" lvl="1" indent="-495300" eaLnBrk="1" hangingPunct="1"/>
            <a:r>
              <a:rPr lang="hu-HU" sz="2400" dirty="0" smtClean="0"/>
              <a:t>alakítja </a:t>
            </a:r>
          </a:p>
          <a:p>
            <a:pPr marL="952500" lvl="1" indent="-495300" eaLnBrk="1" hangingPunct="1"/>
            <a:r>
              <a:rPr lang="hu-HU" sz="2400" dirty="0" smtClean="0"/>
              <a:t>kifejezi</a:t>
            </a:r>
          </a:p>
          <a:p>
            <a:pPr marL="952500" lvl="1" indent="-495300" eaLnBrk="1" hangingPunct="1">
              <a:buFont typeface="Wingdings" pitchFamily="2" charset="2"/>
              <a:buNone/>
            </a:pPr>
            <a:r>
              <a:rPr lang="hu-HU" sz="2400" dirty="0" smtClean="0"/>
              <a:t>énképét.</a:t>
            </a:r>
          </a:p>
          <a:p>
            <a:pPr marL="571500" indent="-571500" eaLnBrk="1" hangingPunct="1"/>
            <a:r>
              <a:rPr lang="hu-HU" sz="2800" dirty="0" smtClean="0"/>
              <a:t>Az egyén igyekszik ideális énképe felé közeledni fogyasztásával.</a:t>
            </a:r>
          </a:p>
          <a:p>
            <a:pPr marL="571500" indent="-571500" eaLnBrk="1" hangingPunct="1"/>
            <a:r>
              <a:rPr lang="hu-HU" sz="2800" dirty="0" smtClean="0"/>
              <a:t>Az egyén által fogyasztott márkák márkaszemélyisége segít kifejezni/alakítani énképét.</a:t>
            </a:r>
          </a:p>
        </p:txBody>
      </p:sp>
      <p:pic>
        <p:nvPicPr>
          <p:cNvPr id="7170" name="Picture 2" descr="http://1.bp.blogspot.com/-HYkvaKpo5dU/TnOGLGRzsII/AAAAAAAAAN8/wb6fB7WOSGM/s400/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2146548" cy="228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5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20478694"/>
              </p:ext>
            </p:extLst>
          </p:nvPr>
        </p:nvGraphicFramePr>
        <p:xfrm>
          <a:off x="467544" y="764704"/>
          <a:ext cx="8229600" cy="585311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Énkép típusa</a:t>
                      </a:r>
                      <a:endParaRPr kumimoji="0" lang="hu-H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Meghatározása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Aktuális énkép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valóságos képe önmagáról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Ideális énkép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Amilyennek az egyén látni szeretné magát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Társadalmi énkép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elképzelése arról, ahogy mások őt látják.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Ideális társadalmi énkép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Amilyennek az egyén szeretné, hogy mások őt lássák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Elvárt énkép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aktuális és az ideális énkép közötti énkép.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Szituációs énkép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énképe bizonyos szituációban.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7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685254"/>
              </p:ext>
            </p:extLst>
          </p:nvPr>
        </p:nvGraphicFramePr>
        <p:xfrm>
          <a:off x="457200" y="1600200"/>
          <a:ext cx="54829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Jobbra nyíl 8"/>
          <p:cNvSpPr/>
          <p:nvPr/>
        </p:nvSpPr>
        <p:spPr>
          <a:xfrm rot="10800000">
            <a:off x="3707665" y="4653136"/>
            <a:ext cx="5436335" cy="93610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364088" y="2276872"/>
            <a:ext cx="296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Calibri"/>
              </a:rPr>
              <a:t>ÉRTÉKEK, NORMÁK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364088" y="3136321"/>
            <a:ext cx="296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prstClr val="white"/>
                </a:solidFill>
                <a:latin typeface="Calibri"/>
              </a:rPr>
              <a:t>STÁTUSZ SZIMBÓLUMOK</a:t>
            </a:r>
            <a:endParaRPr lang="hu-HU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364087" y="4072426"/>
            <a:ext cx="296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prstClr val="white"/>
                </a:solidFill>
                <a:latin typeface="Calibri"/>
              </a:rPr>
              <a:t>VÉLEMÉNYVEZÉREK</a:t>
            </a:r>
            <a:endParaRPr lang="hu-HU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143886" y="4936522"/>
            <a:ext cx="296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prstClr val="white"/>
                </a:solidFill>
                <a:latin typeface="Calibri"/>
              </a:rPr>
              <a:t>SZEMÉLYISÉG</a:t>
            </a:r>
            <a:endParaRPr lang="hu-HU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567839" y="5728610"/>
            <a:ext cx="296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prstClr val="white"/>
                </a:solidFill>
                <a:latin typeface="Calibri"/>
              </a:rPr>
              <a:t>SZEMÉLYISÉG</a:t>
            </a:r>
            <a:endParaRPr lang="hu-HU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Összegzés: a </a:t>
            </a:r>
            <a:r>
              <a:rPr lang="hu-HU" sz="6000" b="1" dirty="0" smtClean="0"/>
              <a:t>személyiség </a:t>
            </a:r>
            <a:r>
              <a:rPr lang="hu-HU" dirty="0" smtClean="0"/>
              <a:t>befolyása a fogyasztói döntésre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24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9592" y="1700808"/>
            <a:ext cx="7164816" cy="43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ivewithloss.com/wp-content/media/mirror-reflection-600x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174574"/>
            <a:ext cx="9216363" cy="56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dirty="0" smtClean="0">
                <a:solidFill>
                  <a:schemeClr val="bg1"/>
                </a:solidFill>
              </a:rPr>
              <a:t>személyiség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4408472"/>
            <a:ext cx="8229600" cy="355703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relatíve tartós  </a:t>
            </a:r>
          </a:p>
          <a:p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személyes </a:t>
            </a:r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tulajdonságok, </a:t>
            </a: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amelyek </a:t>
            </a:r>
          </a:p>
          <a:p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segítenek bennünket </a:t>
            </a:r>
          </a:p>
          <a:p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körülöttünk lévő világhoz </a:t>
            </a:r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alkalmazkodni</a:t>
            </a: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4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eaLnBrk="1" hangingPunct="1"/>
            <a:r>
              <a:rPr lang="hu-HU" dirty="0" smtClean="0"/>
              <a:t>A személyiség és fogyasztás: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412776"/>
            <a:ext cx="7772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800" dirty="0" smtClean="0"/>
              <a:t>Modern termék= pszichológiai termék</a:t>
            </a:r>
          </a:p>
          <a:p>
            <a:r>
              <a:rPr lang="hu-HU" sz="2800" dirty="0" smtClean="0"/>
              <a:t>Márka = Szimbólum (jelentés)</a:t>
            </a:r>
          </a:p>
          <a:p>
            <a:r>
              <a:rPr lang="hu-HU" sz="2800" dirty="0" smtClean="0"/>
              <a:t>A </a:t>
            </a:r>
            <a:r>
              <a:rPr lang="hu-HU" sz="2800" dirty="0"/>
              <a:t>fogyasztó személyisége és a termék szimbolikus </a:t>
            </a:r>
            <a:r>
              <a:rPr lang="hu-HU" sz="2800" dirty="0" smtClean="0"/>
              <a:t>jelentése</a:t>
            </a:r>
            <a:endParaRPr lang="hu-HU" sz="2800" dirty="0"/>
          </a:p>
        </p:txBody>
      </p:sp>
      <p:pic>
        <p:nvPicPr>
          <p:cNvPr id="20482" name="Picture 2" descr="https://encrypted-tbn3.gstatic.com/images?q=tbn:ANd9GcQpCEX4-vktuoh8n_yTtWbINDKDxozaHV8w5sYtkaE8tmLGN8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1008"/>
            <a:ext cx="2232248" cy="19452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6" descr="http://2.bp.blogspot.com/_H1l1hGj7e9A/TO2WTz_T-FI/AAAAAAAAACo/kiNeZr76o-Y/s1600/0000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54411"/>
            <a:ext cx="4680520" cy="25157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59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 eaLnBrk="1" hangingPunct="1"/>
            <a:r>
              <a:rPr lang="hu-HU" dirty="0" smtClean="0"/>
              <a:t>Márka és személyiség összefonódása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7772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800" dirty="0" smtClean="0"/>
              <a:t>Vásárlási döntés= illik-e a termék az egyén személyiségéhez?</a:t>
            </a:r>
          </a:p>
          <a:p>
            <a:pPr eaLnBrk="1" hangingPunct="1"/>
            <a:r>
              <a:rPr lang="hu-HU" sz="2800" dirty="0" err="1" smtClean="0"/>
              <a:t>Lovebrands</a:t>
            </a:r>
            <a:r>
              <a:rPr lang="hu-HU" sz="2800" dirty="0" smtClean="0"/>
              <a:t>/</a:t>
            </a:r>
            <a:r>
              <a:rPr lang="hu-HU" sz="2800" dirty="0" err="1" smtClean="0"/>
              <a:t>Lovemarks</a:t>
            </a:r>
            <a:endParaRPr lang="hu-HU" sz="2800" dirty="0" smtClean="0"/>
          </a:p>
          <a:p>
            <a:pPr eaLnBrk="1" hangingPunct="1"/>
            <a:endParaRPr lang="hu-HU" sz="2800" dirty="0" smtClean="0"/>
          </a:p>
        </p:txBody>
      </p:sp>
      <p:pic>
        <p:nvPicPr>
          <p:cNvPr id="15362" name="Picture 2" descr="http://blogs.telegraph.co.uk/technology/files/2012/09/Screen-Shot-2012-09-13-at-23.16.3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13474" r="3677" b="7142"/>
          <a:stretch/>
        </p:blipFill>
        <p:spPr bwMode="auto">
          <a:xfrm>
            <a:off x="6055940" y="5062123"/>
            <a:ext cx="2494868" cy="17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encrypted-tbn2.gstatic.com/images?q=tbn:ANd9GcRRtfghXI3gvLgG7bF_F31vVbCmeATabi7wfCp9ub4Y9UdtZv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28" y="2935054"/>
            <a:ext cx="2520280" cy="246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brandsandmore.files.wordpress.com/2012/09/starbucks_love_by_lemontree4-d33vprd1_trata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5674"/>
            <a:ext cx="5904656" cy="389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ttp://www.millionlooks.com/images/david-beckh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96977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2" name="Picture 12" descr="http://www.luxoryshop.com/Images/Products/ChristinaAguilera_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1" y="3158967"/>
            <a:ext cx="2286000" cy="323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http://www.unsportsmanlike.ca/wp-content/uploads/2012/02/MMS-superbowl-halftime-commercial-is-hilario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4" b="96265" l="2171" r="98215">
                        <a14:foregroundMark x1="20309" y1="24586" x2="28316" y2="20662"/>
                        <a14:foregroundMark x1="32754" y1="47045" x2="51230" y2="41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36" y="3429000"/>
            <a:ext cx="3118001" cy="3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upload.wikimedia.org/wikipedia/hu/thumb/0/0e/Johnnie_Walker.logo.jpg/150px-Johnnie_Walker.log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9"/>
          <a:stretch/>
        </p:blipFill>
        <p:spPr bwMode="auto">
          <a:xfrm>
            <a:off x="4710311" y="4778218"/>
            <a:ext cx="1428750" cy="1452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26" name="Picture 6" descr="http://www.thefoodsection.com/.a/6a00d8341c4ec753ef0120a614c0ec970c-300w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5610" r="14069" b="5241"/>
          <a:stretch/>
        </p:blipFill>
        <p:spPr bwMode="auto">
          <a:xfrm>
            <a:off x="755576" y="4005064"/>
            <a:ext cx="1478071" cy="1841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28" name="Picture 8" descr="http://gmcorp.ru/wp-content/uploads/Pringles_Wallpaper_by_ampard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1" t="28285" r="33209" b="24822"/>
          <a:stretch/>
        </p:blipFill>
        <p:spPr bwMode="auto">
          <a:xfrm>
            <a:off x="2411760" y="2323669"/>
            <a:ext cx="2084749" cy="22106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Márkaszemélyiség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199" y="1600200"/>
            <a:ext cx="8680037" cy="4708525"/>
          </a:xfrm>
          <a:noFill/>
        </p:spPr>
        <p:txBody>
          <a:bodyPr>
            <a:noAutofit/>
          </a:bodyPr>
          <a:lstStyle/>
          <a:p>
            <a:r>
              <a:rPr lang="hu-HU" sz="2800" dirty="0" smtClean="0"/>
              <a:t>A márkát, mint személyt jeleníti meg</a:t>
            </a:r>
          </a:p>
          <a:p>
            <a:r>
              <a:rPr lang="hu-HU" sz="2800" dirty="0" smtClean="0"/>
              <a:t>A márkát híres személlyel azonosítja</a:t>
            </a:r>
          </a:p>
          <a:p>
            <a:r>
              <a:rPr lang="hu-HU" sz="2800" dirty="0" smtClean="0"/>
              <a:t>A márkát emberi tulajdonságokkal ruházza fel</a:t>
            </a:r>
          </a:p>
          <a:p>
            <a:pPr lvl="2"/>
            <a:r>
              <a:rPr lang="hu-HU" sz="1600" dirty="0" smtClean="0">
                <a:hlinkClick r:id="rId9"/>
              </a:rPr>
              <a:t>http://www.youtube.com/watch?v=b683wJ4FWeg</a:t>
            </a:r>
            <a:endParaRPr lang="hu-HU" sz="1600" dirty="0" smtClean="0"/>
          </a:p>
          <a:p>
            <a:r>
              <a:rPr lang="hu-HU" sz="2800" dirty="0" smtClean="0"/>
              <a:t>Célja:</a:t>
            </a:r>
          </a:p>
          <a:p>
            <a:pPr lvl="1"/>
            <a:r>
              <a:rPr lang="hu-HU" sz="2400" dirty="0" smtClean="0"/>
              <a:t>Jobb pozícionálás, könnyebb beazonosíthatóság</a:t>
            </a:r>
          </a:p>
          <a:p>
            <a:pPr lvl="2"/>
            <a:r>
              <a:rPr lang="hu-HU" sz="1600" dirty="0" smtClean="0">
                <a:hlinkClick r:id="rId10"/>
              </a:rPr>
              <a:t>https://www.youtube.com/watch?v=CuHVAeAnvAs</a:t>
            </a:r>
            <a:endParaRPr lang="hu-HU" sz="1600" dirty="0" smtClean="0"/>
          </a:p>
          <a:p>
            <a:pPr lvl="1"/>
            <a:r>
              <a:rPr lang="hu-HU" sz="2400" dirty="0" smtClean="0"/>
              <a:t>Vonzóbb, könnyebb vele azonosulni: </a:t>
            </a:r>
          </a:p>
          <a:p>
            <a:pPr lvl="2"/>
            <a:r>
              <a:rPr lang="hu-HU" sz="2000" dirty="0">
                <a:hlinkClick r:id="rId11"/>
              </a:rPr>
              <a:t>https://</a:t>
            </a:r>
            <a:r>
              <a:rPr lang="hu-HU" sz="2000" dirty="0" smtClean="0">
                <a:hlinkClick r:id="rId11"/>
              </a:rPr>
              <a:t>www.youtube.com/watch?v=HrdKr-p3fWc</a:t>
            </a:r>
            <a:r>
              <a:rPr lang="hu-HU" sz="2000" dirty="0" smtClean="0"/>
              <a:t> </a:t>
            </a:r>
            <a:endParaRPr lang="hu-HU" sz="2000" dirty="0"/>
          </a:p>
          <a:p>
            <a:pPr lvl="1"/>
            <a:r>
              <a:rPr lang="hu-HU" sz="2400" dirty="0" smtClean="0"/>
              <a:t>Megkülönböztethetőség</a:t>
            </a:r>
          </a:p>
          <a:p>
            <a:pPr lvl="2"/>
            <a:r>
              <a:rPr lang="hu-HU" dirty="0" smtClean="0">
                <a:hlinkClick r:id="rId12"/>
              </a:rPr>
              <a:t>http://www.youtube.com/watch?v=GQb_Q8WRL_g</a:t>
            </a:r>
            <a:endParaRPr lang="hu-HU" dirty="0" smtClean="0"/>
          </a:p>
          <a:p>
            <a:pPr lvl="2"/>
            <a:r>
              <a:rPr lang="hu-HU" dirty="0" smtClean="0">
                <a:hlinkClick r:id="rId13"/>
              </a:rPr>
              <a:t>http://www.youtube.com/watch?v=vY60vzAWqxw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48550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Személyiség mérése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1074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Jung tipológiája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-36513" y="1052513"/>
            <a:ext cx="8229601" cy="4708525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800" dirty="0" smtClean="0">
                <a:latin typeface="Arial" charset="0"/>
                <a:cs typeface="Arial" charset="0"/>
              </a:rPr>
              <a:t>Extrovertált</a:t>
            </a:r>
          </a:p>
          <a:p>
            <a:pPr lvl="1" eaLnBrk="1" hangingPunct="1"/>
            <a:r>
              <a:rPr lang="hu-HU" altLang="hu-HU" sz="2400" dirty="0" smtClean="0">
                <a:latin typeface="Arial" charset="0"/>
                <a:cs typeface="Arial" charset="0"/>
              </a:rPr>
              <a:t>Nyitott</a:t>
            </a:r>
          </a:p>
          <a:p>
            <a:pPr lvl="1" eaLnBrk="1" hangingPunct="1"/>
            <a:r>
              <a:rPr lang="hu-HU" altLang="hu-HU" sz="2400" dirty="0" smtClean="0">
                <a:latin typeface="Arial" charset="0"/>
                <a:cs typeface="Arial" charset="0"/>
              </a:rPr>
              <a:t>Élénk</a:t>
            </a:r>
          </a:p>
          <a:p>
            <a:pPr lvl="1" eaLnBrk="1" hangingPunct="1"/>
            <a:r>
              <a:rPr lang="hu-HU" altLang="hu-HU" sz="2400" dirty="0" smtClean="0">
                <a:latin typeface="Arial" charset="0"/>
                <a:cs typeface="Arial" charset="0"/>
              </a:rPr>
              <a:t>Kifelé forduló</a:t>
            </a:r>
          </a:p>
          <a:p>
            <a:pPr lvl="1" eaLnBrk="1" hangingPunct="1"/>
            <a:r>
              <a:rPr lang="hu-HU" altLang="hu-HU" sz="2400" dirty="0" smtClean="0">
                <a:latin typeface="Arial" charset="0"/>
                <a:cs typeface="Arial" charset="0"/>
              </a:rPr>
              <a:t>Külső motivációra érzékeny</a:t>
            </a:r>
          </a:p>
          <a:p>
            <a:pPr eaLnBrk="1" hangingPunct="1"/>
            <a:r>
              <a:rPr lang="hu-HU" altLang="hu-HU" sz="2800" dirty="0" smtClean="0">
                <a:latin typeface="Arial" charset="0"/>
                <a:cs typeface="Arial" charset="0"/>
              </a:rPr>
              <a:t>Introvertált</a:t>
            </a:r>
          </a:p>
          <a:p>
            <a:pPr lvl="1" eaLnBrk="1" hangingPunct="1"/>
            <a:r>
              <a:rPr lang="hu-HU" altLang="hu-HU" sz="2400" dirty="0" smtClean="0">
                <a:latin typeface="Arial" charset="0"/>
                <a:cs typeface="Arial" charset="0"/>
              </a:rPr>
              <a:t>Zárkózott</a:t>
            </a:r>
          </a:p>
          <a:p>
            <a:pPr lvl="1" eaLnBrk="1" hangingPunct="1"/>
            <a:r>
              <a:rPr lang="hu-HU" altLang="hu-HU" sz="2400" dirty="0" smtClean="0">
                <a:latin typeface="Arial" charset="0"/>
                <a:cs typeface="Arial" charset="0"/>
              </a:rPr>
              <a:t>Befelé forduló</a:t>
            </a:r>
          </a:p>
          <a:p>
            <a:pPr lvl="1" eaLnBrk="1" hangingPunct="1"/>
            <a:r>
              <a:rPr lang="hu-HU" altLang="hu-HU" sz="2400" dirty="0" smtClean="0">
                <a:latin typeface="Arial" charset="0"/>
                <a:cs typeface="Arial" charset="0"/>
              </a:rPr>
              <a:t>Magányos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3595688"/>
            <a:ext cx="488473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2060575"/>
            <a:ext cx="3660775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1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458200" cy="51054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sz="2800" dirty="0" smtClean="0"/>
              <a:t>16 alapjellemző határozza meg a személyiséget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000" dirty="0" smtClean="0"/>
              <a:t>	visszafogott 		- 	nyílt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	kevésbé intelligens 	- 	nagyon intelligens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	érzelmes 		- 	érzelmileg stabil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	szerény		- 	erőszakos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	komoly 		- 	könnyed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szabályokat nem tisztelő - 	lelkiismeretes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	visszafogott 		- 	kalandvágyó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	kemény 		- 	puha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	bizakodó 		- 	gyanakvó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	gyakorlatias 		- 	nagy képzelőerejű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	egyenes 		- 	ravasz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	magabiztos 		- 	félénk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	konzervatív 		- 	kísérletező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	csoportfüggő	 	- 	önálló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	fegyelmezetlen 	- 	fegyelmezett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	laza 			- 	feszült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95288" y="1889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sz="4200" dirty="0" err="1">
                <a:solidFill>
                  <a:schemeClr val="tx2"/>
                </a:solidFill>
                <a:latin typeface="Garamond" pitchFamily="18" charset="0"/>
              </a:rPr>
              <a:t>Cattel</a:t>
            </a:r>
            <a:r>
              <a:rPr lang="hu-HU" sz="4200" dirty="0">
                <a:solidFill>
                  <a:schemeClr val="tx2"/>
                </a:solidFill>
                <a:latin typeface="Garamond" pitchFamily="18" charset="0"/>
              </a:rPr>
              <a:t> (</a:t>
            </a:r>
            <a:r>
              <a:rPr lang="hu-HU" sz="4200" dirty="0" err="1">
                <a:solidFill>
                  <a:schemeClr val="tx2"/>
                </a:solidFill>
                <a:latin typeface="Garamond" pitchFamily="18" charset="0"/>
              </a:rPr>
              <a:t>Allport</a:t>
            </a:r>
            <a:r>
              <a:rPr lang="hu-HU" sz="4200" dirty="0">
                <a:solidFill>
                  <a:schemeClr val="tx2"/>
                </a:solidFill>
                <a:latin typeface="Garamond" pitchFamily="18" charset="0"/>
              </a:rPr>
              <a:t> alapján)</a:t>
            </a:r>
          </a:p>
        </p:txBody>
      </p:sp>
      <p:pic>
        <p:nvPicPr>
          <p:cNvPr id="1026" name="Picture 2" descr="http://picpulp.com/wp-content/uploads/2013/04/emoticons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44702"/>
            <a:ext cx="3130470" cy="2213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személyiség jellemzők csoportjai: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§"/>
              <a:tabLst>
                <a:tab pos="4124325" algn="l"/>
              </a:tabLst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nyíltság, nyitottság 	(</a:t>
            </a:r>
            <a:r>
              <a:rPr lang="hu-H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penness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§"/>
              <a:tabLst>
                <a:tab pos="4124325" algn="l"/>
              </a:tabLst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elkiismeretesség </a:t>
            </a:r>
            <a:r>
              <a:rPr lang="hu-HU" dirty="0">
                <a:latin typeface="Arial" pitchFamily="34" charset="0"/>
                <a:cs typeface="Arial" pitchFamily="34" charset="0"/>
              </a:rPr>
              <a:t>	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oscientiousness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§"/>
              <a:tabLst>
                <a:tab pos="4124325" algn="l"/>
              </a:tabLst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xtrovertáltság	(</a:t>
            </a:r>
            <a:r>
              <a:rPr lang="hu-H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xtraversion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§"/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barátságosság/beleegyezőség </a:t>
            </a:r>
          </a:p>
          <a:p>
            <a:pPr marL="136525" indent="0" eaLnBrk="1" hangingPunct="1">
              <a:lnSpc>
                <a:spcPct val="80000"/>
              </a:lnSpc>
              <a:buSzTx/>
              <a:buFont typeface="Wingdings 2" pitchFamily="18" charset="2"/>
              <a:buNone/>
              <a:tabLst>
                <a:tab pos="4124325" algn="l"/>
              </a:tabLst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	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greeableness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§"/>
              <a:tabLst>
                <a:tab pos="4124325" algn="l"/>
              </a:tabLst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érzelmi stabilitás	(</a:t>
            </a:r>
            <a:r>
              <a:rPr lang="hu-H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egative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emotionality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neuroticism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dirty="0" smtClean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95288" y="1889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4200" dirty="0" err="1">
                <a:solidFill>
                  <a:schemeClr val="tx2"/>
                </a:solidFill>
                <a:latin typeface="Garamond" pitchFamily="18" charset="0"/>
              </a:rPr>
              <a:t>Big-Five</a:t>
            </a:r>
            <a:r>
              <a:rPr lang="hu-HU" altLang="hu-HU" sz="4200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hu-HU" altLang="hu-HU" sz="4200" dirty="0" err="1">
                <a:solidFill>
                  <a:schemeClr val="tx2"/>
                </a:solidFill>
                <a:latin typeface="Garamond" pitchFamily="18" charset="0"/>
              </a:rPr>
              <a:t>Model</a:t>
            </a:r>
            <a:r>
              <a:rPr lang="hu-HU" altLang="hu-HU" sz="4200" dirty="0">
                <a:solidFill>
                  <a:schemeClr val="tx2"/>
                </a:solidFill>
                <a:latin typeface="Garamond" pitchFamily="18" charset="0"/>
              </a:rPr>
              <a:t> (OCEAN)</a:t>
            </a:r>
          </a:p>
        </p:txBody>
      </p:sp>
    </p:spTree>
    <p:extLst>
      <p:ext uri="{BB962C8B-B14F-4D97-AF65-F5344CB8AC3E}">
        <p14:creationId xmlns:p14="http://schemas.microsoft.com/office/powerpoint/2010/main" val="905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Diavetítés a képernyőre (4:3 oldalarány)</PresentationFormat>
  <Paragraphs>130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Wingdings</vt:lpstr>
      <vt:lpstr>Wingdings 2</vt:lpstr>
      <vt:lpstr>Office-téma</vt:lpstr>
      <vt:lpstr>8. A személyiség befolyása a fogyasztói döntésre</vt:lpstr>
      <vt:lpstr>A személyiség</vt:lpstr>
      <vt:lpstr>A személyiség és fogyasztás:</vt:lpstr>
      <vt:lpstr>Márka és személyiség összefonódása</vt:lpstr>
      <vt:lpstr>Márkaszemélyiség</vt:lpstr>
      <vt:lpstr>Személyiség mérése</vt:lpstr>
      <vt:lpstr>Jung tipológiája</vt:lpstr>
      <vt:lpstr>PowerPoint-bemutató</vt:lpstr>
      <vt:lpstr>PowerPoint-bemutató</vt:lpstr>
      <vt:lpstr>Freud személyiség elmélete</vt:lpstr>
      <vt:lpstr>Az ego védekező mechanizmusai</vt:lpstr>
      <vt:lpstr>Az énkép-elmélet (Sirgy)</vt:lpstr>
      <vt:lpstr>PowerPoint-bemutató</vt:lpstr>
      <vt:lpstr>Összegzés: a személyiség befolyása a fogyasztói döntésre</vt:lpstr>
      <vt:lpstr>Köszönöm a figyelmet!</vt:lpstr>
    </vt:vector>
  </TitlesOfParts>
  <Company>SZTE GTK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A személyiség befolyása a fogyasztói döntésre</dc:title>
  <dc:creator>Pronay Szabolcs</dc:creator>
  <cp:lastModifiedBy>Farkas Zsóka</cp:lastModifiedBy>
  <cp:revision>2</cp:revision>
  <dcterms:created xsi:type="dcterms:W3CDTF">2019-06-24T13:55:18Z</dcterms:created>
  <dcterms:modified xsi:type="dcterms:W3CDTF">2020-06-15T14:13:04Z</dcterms:modified>
</cp:coreProperties>
</file>