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82" r:id="rId18"/>
  </p:sldIdLst>
  <p:sldSz cx="9144000" cy="5143500" type="screen16x9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786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65052AD-D754-464C-9907-0EE2425DA8CF}" type="doc">
      <dgm:prSet loTypeId="urn:microsoft.com/office/officeart/2005/8/layout/venn2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hu-HU"/>
        </a:p>
      </dgm:t>
    </dgm:pt>
    <dgm:pt modelId="{CAE0CCEC-B793-4243-BAC2-A6AB4034FE37}">
      <dgm:prSet phldrT="[Szöveg]" custT="1"/>
      <dgm:spPr/>
      <dgm:t>
        <a:bodyPr/>
        <a:lstStyle/>
        <a:p>
          <a:r>
            <a:rPr lang="hu-HU" sz="2400" b="1" dirty="0"/>
            <a:t>Kultúra</a:t>
          </a:r>
        </a:p>
      </dgm:t>
    </dgm:pt>
    <dgm:pt modelId="{95183136-5B74-49C0-8004-F08E7FEC506B}" type="parTrans" cxnId="{9CE760F8-8763-47BE-A6AC-6AEF2ABE6A76}">
      <dgm:prSet/>
      <dgm:spPr/>
      <dgm:t>
        <a:bodyPr/>
        <a:lstStyle/>
        <a:p>
          <a:endParaRPr lang="hu-HU"/>
        </a:p>
      </dgm:t>
    </dgm:pt>
    <dgm:pt modelId="{76A44AC5-ADE9-468A-9D4A-244FCE41AEF4}" type="sibTrans" cxnId="{9CE760F8-8763-47BE-A6AC-6AEF2ABE6A76}">
      <dgm:prSet/>
      <dgm:spPr/>
      <dgm:t>
        <a:bodyPr/>
        <a:lstStyle/>
        <a:p>
          <a:endParaRPr lang="hu-HU"/>
        </a:p>
      </dgm:t>
    </dgm:pt>
    <dgm:pt modelId="{5F372847-C570-4CB3-AEB8-45188ADFB0BF}">
      <dgm:prSet phldrT="[Szöveg]" custT="1"/>
      <dgm:spPr/>
      <dgm:t>
        <a:bodyPr/>
        <a:lstStyle/>
        <a:p>
          <a:r>
            <a:rPr lang="hu-HU" sz="2000" b="1" dirty="0"/>
            <a:t>Társadalom</a:t>
          </a:r>
          <a:endParaRPr lang="hu-HU" sz="2400" b="1" dirty="0"/>
        </a:p>
      </dgm:t>
    </dgm:pt>
    <dgm:pt modelId="{526E3067-BAF8-4EAF-9EEC-1BB57E33182B}" type="parTrans" cxnId="{B3D7C4A6-496B-4FC6-94BD-86A2329EBE7B}">
      <dgm:prSet/>
      <dgm:spPr/>
      <dgm:t>
        <a:bodyPr/>
        <a:lstStyle/>
        <a:p>
          <a:endParaRPr lang="hu-HU"/>
        </a:p>
      </dgm:t>
    </dgm:pt>
    <dgm:pt modelId="{DDBF885C-29FC-46BF-A871-F4B69069EBDD}" type="sibTrans" cxnId="{B3D7C4A6-496B-4FC6-94BD-86A2329EBE7B}">
      <dgm:prSet/>
      <dgm:spPr/>
      <dgm:t>
        <a:bodyPr/>
        <a:lstStyle/>
        <a:p>
          <a:endParaRPr lang="hu-HU"/>
        </a:p>
      </dgm:t>
    </dgm:pt>
    <dgm:pt modelId="{5C784705-947D-4D96-8FE5-9840AEECCC4A}">
      <dgm:prSet phldrT="[Szöveg]" custT="1"/>
      <dgm:spPr/>
      <dgm:t>
        <a:bodyPr/>
        <a:lstStyle/>
        <a:p>
          <a:r>
            <a:rPr lang="hu-HU" sz="2400" b="1" dirty="0"/>
            <a:t>Csoportok</a:t>
          </a:r>
        </a:p>
      </dgm:t>
    </dgm:pt>
    <dgm:pt modelId="{8FA1A5FD-5416-4A97-BFF2-3EAB45D314FE}" type="parTrans" cxnId="{EC6E8C2B-648A-423E-8261-AEF6BEA64CF8}">
      <dgm:prSet/>
      <dgm:spPr/>
      <dgm:t>
        <a:bodyPr/>
        <a:lstStyle/>
        <a:p>
          <a:endParaRPr lang="hu-HU"/>
        </a:p>
      </dgm:t>
    </dgm:pt>
    <dgm:pt modelId="{60C93951-DA64-4A63-B929-915F6F3A5036}" type="sibTrans" cxnId="{EC6E8C2B-648A-423E-8261-AEF6BEA64CF8}">
      <dgm:prSet/>
      <dgm:spPr/>
      <dgm:t>
        <a:bodyPr/>
        <a:lstStyle/>
        <a:p>
          <a:endParaRPr lang="hu-HU"/>
        </a:p>
      </dgm:t>
    </dgm:pt>
    <dgm:pt modelId="{479D1787-6D73-40C2-8383-865ACB1BC10A}">
      <dgm:prSet phldrT="[Szöveg]" custT="1"/>
      <dgm:spPr/>
      <dgm:t>
        <a:bodyPr/>
        <a:lstStyle/>
        <a:p>
          <a:r>
            <a:rPr lang="hu-HU" sz="2000" b="1" dirty="0"/>
            <a:t>Háztartás</a:t>
          </a:r>
        </a:p>
      </dgm:t>
    </dgm:pt>
    <dgm:pt modelId="{F470D93F-069A-4E69-A4A6-D8C84E441C26}" type="parTrans" cxnId="{081435A8-FD4D-4D39-BA30-20E2A3AA8F08}">
      <dgm:prSet/>
      <dgm:spPr/>
      <dgm:t>
        <a:bodyPr/>
        <a:lstStyle/>
        <a:p>
          <a:endParaRPr lang="hu-HU"/>
        </a:p>
      </dgm:t>
    </dgm:pt>
    <dgm:pt modelId="{20BB111E-DC19-4457-ADDC-C7EC089FAE79}" type="sibTrans" cxnId="{081435A8-FD4D-4D39-BA30-20E2A3AA8F08}">
      <dgm:prSet/>
      <dgm:spPr/>
      <dgm:t>
        <a:bodyPr/>
        <a:lstStyle/>
        <a:p>
          <a:endParaRPr lang="hu-HU"/>
        </a:p>
      </dgm:t>
    </dgm:pt>
    <dgm:pt modelId="{51B09572-B1C1-4BA5-9F8F-0DCE01C43759}">
      <dgm:prSet/>
      <dgm:spPr/>
      <dgm:t>
        <a:bodyPr/>
        <a:lstStyle/>
        <a:p>
          <a:r>
            <a:rPr lang="hu-HU" dirty="0"/>
            <a:t>Egyén</a:t>
          </a:r>
        </a:p>
      </dgm:t>
    </dgm:pt>
    <dgm:pt modelId="{5772E1B9-B87C-420A-822C-3B9B9CFC9D61}" type="parTrans" cxnId="{77822820-C64A-4D97-A918-B8D3198ADD6B}">
      <dgm:prSet/>
      <dgm:spPr/>
      <dgm:t>
        <a:bodyPr/>
        <a:lstStyle/>
        <a:p>
          <a:endParaRPr lang="hu-HU"/>
        </a:p>
      </dgm:t>
    </dgm:pt>
    <dgm:pt modelId="{071C90F5-AC87-46B4-821E-2069DA4CB751}" type="sibTrans" cxnId="{77822820-C64A-4D97-A918-B8D3198ADD6B}">
      <dgm:prSet/>
      <dgm:spPr/>
      <dgm:t>
        <a:bodyPr/>
        <a:lstStyle/>
        <a:p>
          <a:endParaRPr lang="hu-HU"/>
        </a:p>
      </dgm:t>
    </dgm:pt>
    <dgm:pt modelId="{F7BCA3F7-6956-436A-BE05-13ED24BC54F9}" type="pres">
      <dgm:prSet presAssocID="{865052AD-D754-464C-9907-0EE2425DA8CF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08D035ED-57E2-46D3-828A-4606192F0606}" type="pres">
      <dgm:prSet presAssocID="{865052AD-D754-464C-9907-0EE2425DA8CF}" presName="comp1" presStyleCnt="0"/>
      <dgm:spPr/>
    </dgm:pt>
    <dgm:pt modelId="{CFDE515C-B125-4120-9AB7-DA189826117D}" type="pres">
      <dgm:prSet presAssocID="{865052AD-D754-464C-9907-0EE2425DA8CF}" presName="circle1" presStyleLbl="node1" presStyleIdx="0" presStyleCnt="5"/>
      <dgm:spPr/>
      <dgm:t>
        <a:bodyPr/>
        <a:lstStyle/>
        <a:p>
          <a:endParaRPr lang="hu-HU"/>
        </a:p>
      </dgm:t>
    </dgm:pt>
    <dgm:pt modelId="{1341FD9C-667C-43C7-B365-232725165DEB}" type="pres">
      <dgm:prSet presAssocID="{865052AD-D754-464C-9907-0EE2425DA8CF}" presName="c1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08A6020E-BC25-4C44-ABBB-5D9F389FB265}" type="pres">
      <dgm:prSet presAssocID="{865052AD-D754-464C-9907-0EE2425DA8CF}" presName="comp2" presStyleCnt="0"/>
      <dgm:spPr/>
    </dgm:pt>
    <dgm:pt modelId="{833C3F82-1E36-4874-B662-60DFBF351168}" type="pres">
      <dgm:prSet presAssocID="{865052AD-D754-464C-9907-0EE2425DA8CF}" presName="circle2" presStyleLbl="node1" presStyleIdx="1" presStyleCnt="5"/>
      <dgm:spPr/>
      <dgm:t>
        <a:bodyPr/>
        <a:lstStyle/>
        <a:p>
          <a:endParaRPr lang="hu-HU"/>
        </a:p>
      </dgm:t>
    </dgm:pt>
    <dgm:pt modelId="{35DF2015-8D7F-4B91-BD37-6A1352C81495}" type="pres">
      <dgm:prSet presAssocID="{865052AD-D754-464C-9907-0EE2425DA8CF}" presName="c2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E2AB4A6E-2DBD-4072-8EDB-2F34A7FA82B1}" type="pres">
      <dgm:prSet presAssocID="{865052AD-D754-464C-9907-0EE2425DA8CF}" presName="comp3" presStyleCnt="0"/>
      <dgm:spPr/>
    </dgm:pt>
    <dgm:pt modelId="{4A45555B-7409-4A6F-99DB-6FE4AE099B1B}" type="pres">
      <dgm:prSet presAssocID="{865052AD-D754-464C-9907-0EE2425DA8CF}" presName="circle3" presStyleLbl="node1" presStyleIdx="2" presStyleCnt="5"/>
      <dgm:spPr/>
      <dgm:t>
        <a:bodyPr/>
        <a:lstStyle/>
        <a:p>
          <a:endParaRPr lang="hu-HU"/>
        </a:p>
      </dgm:t>
    </dgm:pt>
    <dgm:pt modelId="{EAAD078C-AB4A-4033-A5AA-368530CAC347}" type="pres">
      <dgm:prSet presAssocID="{865052AD-D754-464C-9907-0EE2425DA8CF}" presName="c3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B8C1B854-8918-4180-B3CF-23882AA4F9FD}" type="pres">
      <dgm:prSet presAssocID="{865052AD-D754-464C-9907-0EE2425DA8CF}" presName="comp4" presStyleCnt="0"/>
      <dgm:spPr/>
    </dgm:pt>
    <dgm:pt modelId="{44A0035E-F277-4CA3-BE49-414543D2FDEF}" type="pres">
      <dgm:prSet presAssocID="{865052AD-D754-464C-9907-0EE2425DA8CF}" presName="circle4" presStyleLbl="node1" presStyleIdx="3" presStyleCnt="5"/>
      <dgm:spPr/>
      <dgm:t>
        <a:bodyPr/>
        <a:lstStyle/>
        <a:p>
          <a:endParaRPr lang="hu-HU"/>
        </a:p>
      </dgm:t>
    </dgm:pt>
    <dgm:pt modelId="{7FEB0196-EC4B-4647-B909-1B3E7BC994C1}" type="pres">
      <dgm:prSet presAssocID="{865052AD-D754-464C-9907-0EE2425DA8CF}" presName="c4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6C9B9A81-2B31-413C-A1AD-4E04AA09729C}" type="pres">
      <dgm:prSet presAssocID="{865052AD-D754-464C-9907-0EE2425DA8CF}" presName="comp5" presStyleCnt="0"/>
      <dgm:spPr/>
    </dgm:pt>
    <dgm:pt modelId="{D5345E77-BD69-47E0-837A-CBD03CB7F403}" type="pres">
      <dgm:prSet presAssocID="{865052AD-D754-464C-9907-0EE2425DA8CF}" presName="circle5" presStyleLbl="node1" presStyleIdx="4" presStyleCnt="5"/>
      <dgm:spPr/>
      <dgm:t>
        <a:bodyPr/>
        <a:lstStyle/>
        <a:p>
          <a:endParaRPr lang="hu-HU"/>
        </a:p>
      </dgm:t>
    </dgm:pt>
    <dgm:pt modelId="{8AB17046-ED41-4560-A92A-C19C6389FE2F}" type="pres">
      <dgm:prSet presAssocID="{865052AD-D754-464C-9907-0EE2425DA8CF}" presName="c5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027336E0-221A-422D-92E1-B2864945FD63}" type="presOf" srcId="{51B09572-B1C1-4BA5-9F8F-0DCE01C43759}" destId="{8AB17046-ED41-4560-A92A-C19C6389FE2F}" srcOrd="1" destOrd="0" presId="urn:microsoft.com/office/officeart/2005/8/layout/venn2"/>
    <dgm:cxn modelId="{FA5381FB-0D4A-4802-BCBA-D8A81029898A}" type="presOf" srcId="{5C784705-947D-4D96-8FE5-9840AEECCC4A}" destId="{EAAD078C-AB4A-4033-A5AA-368530CAC347}" srcOrd="1" destOrd="0" presId="urn:microsoft.com/office/officeart/2005/8/layout/venn2"/>
    <dgm:cxn modelId="{55F2F651-098C-4FFB-A49F-1101DA435B90}" type="presOf" srcId="{479D1787-6D73-40C2-8383-865ACB1BC10A}" destId="{44A0035E-F277-4CA3-BE49-414543D2FDEF}" srcOrd="0" destOrd="0" presId="urn:microsoft.com/office/officeart/2005/8/layout/venn2"/>
    <dgm:cxn modelId="{EDC5501E-0D07-4D3B-949A-5BD58DB0BA30}" type="presOf" srcId="{5F372847-C570-4CB3-AEB8-45188ADFB0BF}" destId="{35DF2015-8D7F-4B91-BD37-6A1352C81495}" srcOrd="1" destOrd="0" presId="urn:microsoft.com/office/officeart/2005/8/layout/venn2"/>
    <dgm:cxn modelId="{B7441A65-D4F7-469F-9C02-08A5A565630C}" type="presOf" srcId="{51B09572-B1C1-4BA5-9F8F-0DCE01C43759}" destId="{D5345E77-BD69-47E0-837A-CBD03CB7F403}" srcOrd="0" destOrd="0" presId="urn:microsoft.com/office/officeart/2005/8/layout/venn2"/>
    <dgm:cxn modelId="{B3D7C4A6-496B-4FC6-94BD-86A2329EBE7B}" srcId="{865052AD-D754-464C-9907-0EE2425DA8CF}" destId="{5F372847-C570-4CB3-AEB8-45188ADFB0BF}" srcOrd="1" destOrd="0" parTransId="{526E3067-BAF8-4EAF-9EEC-1BB57E33182B}" sibTransId="{DDBF885C-29FC-46BF-A871-F4B69069EBDD}"/>
    <dgm:cxn modelId="{6E30464A-3190-4B45-8B82-EC0D9C942657}" type="presOf" srcId="{865052AD-D754-464C-9907-0EE2425DA8CF}" destId="{F7BCA3F7-6956-436A-BE05-13ED24BC54F9}" srcOrd="0" destOrd="0" presId="urn:microsoft.com/office/officeart/2005/8/layout/venn2"/>
    <dgm:cxn modelId="{D3719A12-BE2D-40D3-BA4F-FEC7E21B881A}" type="presOf" srcId="{CAE0CCEC-B793-4243-BAC2-A6AB4034FE37}" destId="{CFDE515C-B125-4120-9AB7-DA189826117D}" srcOrd="0" destOrd="0" presId="urn:microsoft.com/office/officeart/2005/8/layout/venn2"/>
    <dgm:cxn modelId="{275B7C04-8211-486D-9DA4-95CFA6A83D02}" type="presOf" srcId="{479D1787-6D73-40C2-8383-865ACB1BC10A}" destId="{7FEB0196-EC4B-4647-B909-1B3E7BC994C1}" srcOrd="1" destOrd="0" presId="urn:microsoft.com/office/officeart/2005/8/layout/venn2"/>
    <dgm:cxn modelId="{F3DD41EA-142A-4109-A577-B033B6A3403F}" type="presOf" srcId="{5F372847-C570-4CB3-AEB8-45188ADFB0BF}" destId="{833C3F82-1E36-4874-B662-60DFBF351168}" srcOrd="0" destOrd="0" presId="urn:microsoft.com/office/officeart/2005/8/layout/venn2"/>
    <dgm:cxn modelId="{9CE760F8-8763-47BE-A6AC-6AEF2ABE6A76}" srcId="{865052AD-D754-464C-9907-0EE2425DA8CF}" destId="{CAE0CCEC-B793-4243-BAC2-A6AB4034FE37}" srcOrd="0" destOrd="0" parTransId="{95183136-5B74-49C0-8004-F08E7FEC506B}" sibTransId="{76A44AC5-ADE9-468A-9D4A-244FCE41AEF4}"/>
    <dgm:cxn modelId="{081435A8-FD4D-4D39-BA30-20E2A3AA8F08}" srcId="{865052AD-D754-464C-9907-0EE2425DA8CF}" destId="{479D1787-6D73-40C2-8383-865ACB1BC10A}" srcOrd="3" destOrd="0" parTransId="{F470D93F-069A-4E69-A4A6-D8C84E441C26}" sibTransId="{20BB111E-DC19-4457-ADDC-C7EC089FAE79}"/>
    <dgm:cxn modelId="{EC6E8C2B-648A-423E-8261-AEF6BEA64CF8}" srcId="{865052AD-D754-464C-9907-0EE2425DA8CF}" destId="{5C784705-947D-4D96-8FE5-9840AEECCC4A}" srcOrd="2" destOrd="0" parTransId="{8FA1A5FD-5416-4A97-BFF2-3EAB45D314FE}" sibTransId="{60C93951-DA64-4A63-B929-915F6F3A5036}"/>
    <dgm:cxn modelId="{77822820-C64A-4D97-A918-B8D3198ADD6B}" srcId="{865052AD-D754-464C-9907-0EE2425DA8CF}" destId="{51B09572-B1C1-4BA5-9F8F-0DCE01C43759}" srcOrd="4" destOrd="0" parTransId="{5772E1B9-B87C-420A-822C-3B9B9CFC9D61}" sibTransId="{071C90F5-AC87-46B4-821E-2069DA4CB751}"/>
    <dgm:cxn modelId="{A54C1A20-E8D0-4A67-8F59-BC521446AEB7}" type="presOf" srcId="{5C784705-947D-4D96-8FE5-9840AEECCC4A}" destId="{4A45555B-7409-4A6F-99DB-6FE4AE099B1B}" srcOrd="0" destOrd="0" presId="urn:microsoft.com/office/officeart/2005/8/layout/venn2"/>
    <dgm:cxn modelId="{69ED0297-D71C-470D-9BC2-3A0318778211}" type="presOf" srcId="{CAE0CCEC-B793-4243-BAC2-A6AB4034FE37}" destId="{1341FD9C-667C-43C7-B365-232725165DEB}" srcOrd="1" destOrd="0" presId="urn:microsoft.com/office/officeart/2005/8/layout/venn2"/>
    <dgm:cxn modelId="{32EC8C7F-019D-482C-8E2E-A37017CD55D8}" type="presParOf" srcId="{F7BCA3F7-6956-436A-BE05-13ED24BC54F9}" destId="{08D035ED-57E2-46D3-828A-4606192F0606}" srcOrd="0" destOrd="0" presId="urn:microsoft.com/office/officeart/2005/8/layout/venn2"/>
    <dgm:cxn modelId="{3D581FE4-7E00-4AC3-B08C-62CFFE8EA901}" type="presParOf" srcId="{08D035ED-57E2-46D3-828A-4606192F0606}" destId="{CFDE515C-B125-4120-9AB7-DA189826117D}" srcOrd="0" destOrd="0" presId="urn:microsoft.com/office/officeart/2005/8/layout/venn2"/>
    <dgm:cxn modelId="{B72FDFA7-0B86-4E74-BAD1-7D074EC0FB26}" type="presParOf" srcId="{08D035ED-57E2-46D3-828A-4606192F0606}" destId="{1341FD9C-667C-43C7-B365-232725165DEB}" srcOrd="1" destOrd="0" presId="urn:microsoft.com/office/officeart/2005/8/layout/venn2"/>
    <dgm:cxn modelId="{F528409D-6035-48B1-AB37-986FF1B9E564}" type="presParOf" srcId="{F7BCA3F7-6956-436A-BE05-13ED24BC54F9}" destId="{08A6020E-BC25-4C44-ABBB-5D9F389FB265}" srcOrd="1" destOrd="0" presId="urn:microsoft.com/office/officeart/2005/8/layout/venn2"/>
    <dgm:cxn modelId="{FD3AD64D-CE2C-442C-B47B-37D6E95E5434}" type="presParOf" srcId="{08A6020E-BC25-4C44-ABBB-5D9F389FB265}" destId="{833C3F82-1E36-4874-B662-60DFBF351168}" srcOrd="0" destOrd="0" presId="urn:microsoft.com/office/officeart/2005/8/layout/venn2"/>
    <dgm:cxn modelId="{A5AA074F-9841-45C3-B39F-E07D6822F292}" type="presParOf" srcId="{08A6020E-BC25-4C44-ABBB-5D9F389FB265}" destId="{35DF2015-8D7F-4B91-BD37-6A1352C81495}" srcOrd="1" destOrd="0" presId="urn:microsoft.com/office/officeart/2005/8/layout/venn2"/>
    <dgm:cxn modelId="{C722F257-F612-4956-97C7-884D4ED45473}" type="presParOf" srcId="{F7BCA3F7-6956-436A-BE05-13ED24BC54F9}" destId="{E2AB4A6E-2DBD-4072-8EDB-2F34A7FA82B1}" srcOrd="2" destOrd="0" presId="urn:microsoft.com/office/officeart/2005/8/layout/venn2"/>
    <dgm:cxn modelId="{7EF6300A-3116-4071-94DD-D8E806500915}" type="presParOf" srcId="{E2AB4A6E-2DBD-4072-8EDB-2F34A7FA82B1}" destId="{4A45555B-7409-4A6F-99DB-6FE4AE099B1B}" srcOrd="0" destOrd="0" presId="urn:microsoft.com/office/officeart/2005/8/layout/venn2"/>
    <dgm:cxn modelId="{48B3850E-E064-402B-8A4D-CF783EFBBDBA}" type="presParOf" srcId="{E2AB4A6E-2DBD-4072-8EDB-2F34A7FA82B1}" destId="{EAAD078C-AB4A-4033-A5AA-368530CAC347}" srcOrd="1" destOrd="0" presId="urn:microsoft.com/office/officeart/2005/8/layout/venn2"/>
    <dgm:cxn modelId="{8B369613-6DA7-4BFD-8B19-6FDC960C7761}" type="presParOf" srcId="{F7BCA3F7-6956-436A-BE05-13ED24BC54F9}" destId="{B8C1B854-8918-4180-B3CF-23882AA4F9FD}" srcOrd="3" destOrd="0" presId="urn:microsoft.com/office/officeart/2005/8/layout/venn2"/>
    <dgm:cxn modelId="{B9461E27-28BE-4589-A15F-5BEF6E60CC4C}" type="presParOf" srcId="{B8C1B854-8918-4180-B3CF-23882AA4F9FD}" destId="{44A0035E-F277-4CA3-BE49-414543D2FDEF}" srcOrd="0" destOrd="0" presId="urn:microsoft.com/office/officeart/2005/8/layout/venn2"/>
    <dgm:cxn modelId="{CB4BAFCC-4085-42A2-A46B-0BE8E5CC9872}" type="presParOf" srcId="{B8C1B854-8918-4180-B3CF-23882AA4F9FD}" destId="{7FEB0196-EC4B-4647-B909-1B3E7BC994C1}" srcOrd="1" destOrd="0" presId="urn:microsoft.com/office/officeart/2005/8/layout/venn2"/>
    <dgm:cxn modelId="{F9971801-2AC0-46A7-B55F-E5E7BAE1A65A}" type="presParOf" srcId="{F7BCA3F7-6956-436A-BE05-13ED24BC54F9}" destId="{6C9B9A81-2B31-413C-A1AD-4E04AA09729C}" srcOrd="4" destOrd="0" presId="urn:microsoft.com/office/officeart/2005/8/layout/venn2"/>
    <dgm:cxn modelId="{E5C65673-1710-4BE7-8791-3904D5FCA185}" type="presParOf" srcId="{6C9B9A81-2B31-413C-A1AD-4E04AA09729C}" destId="{D5345E77-BD69-47E0-837A-CBD03CB7F403}" srcOrd="0" destOrd="0" presId="urn:microsoft.com/office/officeart/2005/8/layout/venn2"/>
    <dgm:cxn modelId="{ABD868B4-9451-4F8E-B011-414E608A2ABD}" type="presParOf" srcId="{6C9B9A81-2B31-413C-A1AD-4E04AA09729C}" destId="{8AB17046-ED41-4560-A92A-C19C6389FE2F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DE515C-B125-4120-9AB7-DA189826117D}">
      <dsp:nvSpPr>
        <dsp:cNvPr id="0" name=""/>
        <dsp:cNvSpPr/>
      </dsp:nvSpPr>
      <dsp:spPr>
        <a:xfrm>
          <a:off x="1044240" y="0"/>
          <a:ext cx="3394472" cy="339447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400" b="1" kern="1200" dirty="0"/>
            <a:t>Kultúra</a:t>
          </a:r>
        </a:p>
      </dsp:txBody>
      <dsp:txXfrm>
        <a:off x="2105012" y="169723"/>
        <a:ext cx="1272927" cy="339447"/>
      </dsp:txXfrm>
    </dsp:sp>
    <dsp:sp modelId="{833C3F82-1E36-4874-B662-60DFBF351168}">
      <dsp:nvSpPr>
        <dsp:cNvPr id="0" name=""/>
        <dsp:cNvSpPr/>
      </dsp:nvSpPr>
      <dsp:spPr>
        <a:xfrm>
          <a:off x="1298825" y="509170"/>
          <a:ext cx="2885301" cy="2885301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000" b="1" kern="1200" dirty="0"/>
            <a:t>Társadalom</a:t>
          </a:r>
          <a:endParaRPr lang="hu-HU" sz="2400" b="1" kern="1200" dirty="0"/>
        </a:p>
      </dsp:txBody>
      <dsp:txXfrm>
        <a:off x="2119332" y="675075"/>
        <a:ext cx="1244286" cy="331809"/>
      </dsp:txXfrm>
    </dsp:sp>
    <dsp:sp modelId="{4A45555B-7409-4A6F-99DB-6FE4AE099B1B}">
      <dsp:nvSpPr>
        <dsp:cNvPr id="0" name=""/>
        <dsp:cNvSpPr/>
      </dsp:nvSpPr>
      <dsp:spPr>
        <a:xfrm>
          <a:off x="1553410" y="1018341"/>
          <a:ext cx="2376130" cy="237613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400" b="1" kern="1200" dirty="0"/>
            <a:t>Csoportok</a:t>
          </a:r>
        </a:p>
      </dsp:txBody>
      <dsp:txXfrm>
        <a:off x="2126652" y="1182294"/>
        <a:ext cx="1229647" cy="327905"/>
      </dsp:txXfrm>
    </dsp:sp>
    <dsp:sp modelId="{44A0035E-F277-4CA3-BE49-414543D2FDEF}">
      <dsp:nvSpPr>
        <dsp:cNvPr id="0" name=""/>
        <dsp:cNvSpPr/>
      </dsp:nvSpPr>
      <dsp:spPr>
        <a:xfrm>
          <a:off x="1807996" y="1527512"/>
          <a:ext cx="1866959" cy="1866959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000" b="1" kern="1200" dirty="0"/>
            <a:t>Háztartás</a:t>
          </a:r>
        </a:p>
      </dsp:txBody>
      <dsp:txXfrm>
        <a:off x="2237396" y="1695538"/>
        <a:ext cx="1008158" cy="336052"/>
      </dsp:txXfrm>
    </dsp:sp>
    <dsp:sp modelId="{D5345E77-BD69-47E0-837A-CBD03CB7F403}">
      <dsp:nvSpPr>
        <dsp:cNvPr id="0" name=""/>
        <dsp:cNvSpPr/>
      </dsp:nvSpPr>
      <dsp:spPr>
        <a:xfrm>
          <a:off x="2062581" y="2036683"/>
          <a:ext cx="1357788" cy="1357788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100" kern="1200" dirty="0"/>
            <a:t>Egyén</a:t>
          </a:r>
        </a:p>
      </dsp:txBody>
      <dsp:txXfrm>
        <a:off x="2261425" y="2376130"/>
        <a:ext cx="960101" cy="6788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14643-5AB5-4E78-A47E-AF7AF8C639DD}" type="datetimeFigureOut">
              <a:rPr lang="hu-HU" smtClean="0"/>
              <a:t>2020. 06. 15.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28E26-84A6-4C9F-A675-640A629B40C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275121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14643-5AB5-4E78-A47E-AF7AF8C639DD}" type="datetimeFigureOut">
              <a:rPr lang="hu-HU" smtClean="0"/>
              <a:t>2020. 06. 15.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28E26-84A6-4C9F-A675-640A629B40C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05091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14643-5AB5-4E78-A47E-AF7AF8C639DD}" type="datetimeFigureOut">
              <a:rPr lang="hu-HU" smtClean="0"/>
              <a:t>2020. 06. 15.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28E26-84A6-4C9F-A675-640A629B40C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614632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Cím és tábláz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08360"/>
            <a:ext cx="8229600" cy="854869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áblázat helye 2"/>
          <p:cNvSpPr>
            <a:spLocks noGrp="1"/>
          </p:cNvSpPr>
          <p:nvPr>
            <p:ph type="tbl" idx="1"/>
          </p:nvPr>
        </p:nvSpPr>
        <p:spPr>
          <a:xfrm>
            <a:off x="457200" y="1200150"/>
            <a:ext cx="8229600" cy="3398044"/>
          </a:xfrm>
        </p:spPr>
        <p:txBody>
          <a:bodyPr/>
          <a:lstStyle/>
          <a:p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>
          <a:xfrm>
            <a:off x="457200" y="4682729"/>
            <a:ext cx="2133600" cy="342900"/>
          </a:xfrm>
        </p:spPr>
        <p:txBody>
          <a:bodyPr/>
          <a:lstStyle>
            <a:lvl1pPr>
              <a:defRPr/>
            </a:lvl1pPr>
          </a:lstStyle>
          <a:p>
            <a:endParaRPr lang="hu-HU" alt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3124200" y="4686300"/>
            <a:ext cx="2895600" cy="342900"/>
          </a:xfrm>
        </p:spPr>
        <p:txBody>
          <a:bodyPr/>
          <a:lstStyle>
            <a:lvl1pPr>
              <a:defRPr/>
            </a:lvl1pPr>
          </a:lstStyle>
          <a:p>
            <a:endParaRPr lang="hu-HU" alt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6553200" y="4682729"/>
            <a:ext cx="2133600" cy="342900"/>
          </a:xfrm>
        </p:spPr>
        <p:txBody>
          <a:bodyPr/>
          <a:lstStyle>
            <a:lvl1pPr>
              <a:defRPr/>
            </a:lvl1pPr>
          </a:lstStyle>
          <a:p>
            <a:fld id="{E73B6B36-23E1-4C02-A320-6F9763EA6046}" type="slidenum">
              <a:rPr lang="hu-HU" altLang="en-US"/>
              <a:pPr/>
              <a:t>‹#›</a:t>
            </a:fld>
            <a:endParaRPr lang="hu-HU" altLang="en-US"/>
          </a:p>
        </p:txBody>
      </p:sp>
    </p:spTree>
    <p:extLst>
      <p:ext uri="{BB962C8B-B14F-4D97-AF65-F5344CB8AC3E}">
        <p14:creationId xmlns:p14="http://schemas.microsoft.com/office/powerpoint/2010/main" val="33226113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14643-5AB5-4E78-A47E-AF7AF8C639DD}" type="datetimeFigureOut">
              <a:rPr lang="hu-HU" smtClean="0"/>
              <a:t>2020. 06. 15.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28E26-84A6-4C9F-A675-640A629B40C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07919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14643-5AB5-4E78-A47E-AF7AF8C639DD}" type="datetimeFigureOut">
              <a:rPr lang="hu-HU" smtClean="0"/>
              <a:t>2020. 06. 15.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28E26-84A6-4C9F-A675-640A629B40C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07360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14643-5AB5-4E78-A47E-AF7AF8C639DD}" type="datetimeFigureOut">
              <a:rPr lang="hu-HU" smtClean="0"/>
              <a:t>2020. 06. 15.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28E26-84A6-4C9F-A675-640A629B40C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90324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14643-5AB5-4E78-A47E-AF7AF8C639DD}" type="datetimeFigureOut">
              <a:rPr lang="hu-HU" smtClean="0"/>
              <a:t>2020. 06. 15.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28E26-84A6-4C9F-A675-640A629B40C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9047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14643-5AB5-4E78-A47E-AF7AF8C639DD}" type="datetimeFigureOut">
              <a:rPr lang="hu-HU" smtClean="0"/>
              <a:t>2020. 06. 15.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28E26-84A6-4C9F-A675-640A629B40C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066793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14643-5AB5-4E78-A47E-AF7AF8C639DD}" type="datetimeFigureOut">
              <a:rPr lang="hu-HU" smtClean="0"/>
              <a:t>2020. 06. 15.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28E26-84A6-4C9F-A675-640A629B40C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07453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14643-5AB5-4E78-A47E-AF7AF8C639DD}" type="datetimeFigureOut">
              <a:rPr lang="hu-HU" smtClean="0"/>
              <a:t>2020. 06. 15.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28E26-84A6-4C9F-A675-640A629B40C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06277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14643-5AB5-4E78-A47E-AF7AF8C639DD}" type="datetimeFigureOut">
              <a:rPr lang="hu-HU" smtClean="0"/>
              <a:t>2020. 06. 15.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28E26-84A6-4C9F-A675-640A629B40C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65020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714643-5AB5-4E78-A47E-AF7AF8C639DD}" type="datetimeFigureOut">
              <a:rPr lang="hu-HU" smtClean="0"/>
              <a:t>2020. 06. 15.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428E26-84A6-4C9F-A675-640A629B40C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46266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vimeo.com/65776288" TargetMode="External"/><Relationship Id="rId2" Type="http://schemas.openxmlformats.org/officeDocument/2006/relationships/hyperlink" Target="http://www.youtube.com/watch?v=fW8amMCVAJQ" TargetMode="Externa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s://www.youtube.com/watch?v=i3L04ry7a4o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rtalom hely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29655910"/>
              </p:ext>
            </p:extLst>
          </p:nvPr>
        </p:nvGraphicFramePr>
        <p:xfrm>
          <a:off x="457200" y="1200151"/>
          <a:ext cx="5482952" cy="3394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Szövegdoboz 10"/>
          <p:cNvSpPr txBox="1"/>
          <p:nvPr/>
        </p:nvSpPr>
        <p:spPr>
          <a:xfrm>
            <a:off x="5364089" y="1707654"/>
            <a:ext cx="2960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hu-HU" b="1" dirty="0">
                <a:solidFill>
                  <a:prstClr val="white"/>
                </a:solidFill>
                <a:latin typeface="Calibri"/>
              </a:rPr>
              <a:t>ÉRTÉKEK, NRMÁK</a:t>
            </a:r>
          </a:p>
        </p:txBody>
      </p:sp>
      <p:sp>
        <p:nvSpPr>
          <p:cNvPr id="12" name="Szövegdoboz 11"/>
          <p:cNvSpPr txBox="1"/>
          <p:nvPr/>
        </p:nvSpPr>
        <p:spPr>
          <a:xfrm>
            <a:off x="5364089" y="2352241"/>
            <a:ext cx="2960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hu-HU" b="1" dirty="0">
                <a:solidFill>
                  <a:prstClr val="white"/>
                </a:solidFill>
                <a:latin typeface="Calibri"/>
              </a:rPr>
              <a:t>STÁTUSZ SZIMBÓLUMOK</a:t>
            </a:r>
          </a:p>
        </p:txBody>
      </p:sp>
      <p:sp>
        <p:nvSpPr>
          <p:cNvPr id="14" name="Szövegdoboz 13"/>
          <p:cNvSpPr txBox="1"/>
          <p:nvPr/>
        </p:nvSpPr>
        <p:spPr>
          <a:xfrm>
            <a:off x="5143887" y="3702392"/>
            <a:ext cx="2960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hu-HU" b="1" dirty="0">
                <a:solidFill>
                  <a:prstClr val="white"/>
                </a:solidFill>
                <a:latin typeface="Calibri"/>
              </a:rPr>
              <a:t>ÉLETCIKLUS</a:t>
            </a:r>
          </a:p>
        </p:txBody>
      </p:sp>
      <p:sp>
        <p:nvSpPr>
          <p:cNvPr id="10" name="Ellipszis 9"/>
          <p:cNvSpPr/>
          <p:nvPr/>
        </p:nvSpPr>
        <p:spPr>
          <a:xfrm>
            <a:off x="1907704" y="2740737"/>
            <a:ext cx="2588128" cy="188324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sp>
        <p:nvSpPr>
          <p:cNvPr id="16" name="Cím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hu-HU" dirty="0"/>
              <a:t>5</a:t>
            </a:r>
            <a:r>
              <a:rPr lang="hu-HU"/>
              <a:t>. </a:t>
            </a:r>
            <a:r>
              <a:rPr lang="hu-HU" dirty="0"/>
              <a:t>A </a:t>
            </a:r>
            <a:r>
              <a:rPr lang="hu-HU" sz="6000" b="1" dirty="0"/>
              <a:t>csoportok </a:t>
            </a:r>
            <a:r>
              <a:rPr lang="hu-HU" dirty="0"/>
              <a:t>befolyása a fogyasztói döntésre</a:t>
            </a:r>
          </a:p>
        </p:txBody>
      </p:sp>
    </p:spTree>
    <p:extLst>
      <p:ext uri="{BB962C8B-B14F-4D97-AF65-F5344CB8AC3E}">
        <p14:creationId xmlns:p14="http://schemas.microsoft.com/office/powerpoint/2010/main" val="461769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Aspirációs csoport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hu-HU" sz="2800" dirty="0"/>
              <a:t>Az egyén nem tagja, de szeretne a tagja lenni, vagy legalább hasonlítani rájuk</a:t>
            </a:r>
          </a:p>
          <a:p>
            <a:pPr>
              <a:lnSpc>
                <a:spcPct val="90000"/>
              </a:lnSpc>
            </a:pPr>
            <a:r>
              <a:rPr lang="hu-HU" sz="2800" dirty="0"/>
              <a:t>Utánozza a tagokat</a:t>
            </a:r>
          </a:p>
          <a:p>
            <a:pPr>
              <a:lnSpc>
                <a:spcPct val="90000"/>
              </a:lnSpc>
            </a:pPr>
            <a:r>
              <a:rPr lang="hu-HU" sz="2800" dirty="0"/>
              <a:t>Reklámokban gyakran alkalmazzák</a:t>
            </a:r>
          </a:p>
          <a:p>
            <a:pPr>
              <a:lnSpc>
                <a:spcPct val="90000"/>
              </a:lnSpc>
            </a:pPr>
            <a:r>
              <a:rPr lang="hu-HU" sz="2800" dirty="0"/>
              <a:t>Fajtái</a:t>
            </a:r>
          </a:p>
          <a:p>
            <a:pPr lvl="1">
              <a:lnSpc>
                <a:spcPct val="90000"/>
              </a:lnSpc>
            </a:pPr>
            <a:r>
              <a:rPr lang="hu-HU" sz="2400" dirty="0"/>
              <a:t>Várakozó csoport</a:t>
            </a:r>
          </a:p>
          <a:p>
            <a:pPr lvl="1">
              <a:lnSpc>
                <a:spcPct val="90000"/>
              </a:lnSpc>
            </a:pPr>
            <a:r>
              <a:rPr lang="hu-HU" sz="2400" dirty="0"/>
              <a:t>Szimbolikus csoport</a:t>
            </a:r>
          </a:p>
        </p:txBody>
      </p:sp>
      <p:pic>
        <p:nvPicPr>
          <p:cNvPr id="1026" name="Picture 2" descr="http://www.yetanotherstudio.com/_wp/wp-content/uploads/2011/05/list-of-every-member-of-the-justice-league-and-jla-fictional-character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3" y="2912672"/>
            <a:ext cx="3416895" cy="19220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2.bp.blogspot.com/-T9lvtCHWoG4/UE4DHWlTfNI/AAAAAAAAATc/4x4yCtJ5qMk/s1600/david-beckham-la-confidential-0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534" y="3479368"/>
            <a:ext cx="1892007" cy="1664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00701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Referencia csoportok típusai</a:t>
            </a:r>
          </a:p>
        </p:txBody>
      </p:sp>
      <p:graphicFrame>
        <p:nvGraphicFramePr>
          <p:cNvPr id="75797" name="Group 21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2895574012"/>
              </p:ext>
            </p:extLst>
          </p:nvPr>
        </p:nvGraphicFramePr>
        <p:xfrm>
          <a:off x="468313" y="1113235"/>
          <a:ext cx="8229600" cy="3534156"/>
        </p:xfrm>
        <a:graphic>
          <a:graphicData uri="http://schemas.openxmlformats.org/drawingml/2006/table">
            <a:tbl>
              <a:tblPr/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601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hu-HU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B2B2B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B2B2B2"/>
                          </a:solidFill>
                          <a:effectLst/>
                          <a:latin typeface="Arial" charset="0"/>
                          <a:cs typeface="Arial" charset="0"/>
                        </a:rPr>
                        <a:t>Az egyén tagja a csoportnak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B2B2B2"/>
                          </a:solidFill>
                          <a:effectLst/>
                          <a:latin typeface="Arial" charset="0"/>
                          <a:cs typeface="Arial" charset="0"/>
                        </a:rPr>
                        <a:t>Az egyén NEM tagja a csoportnak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1673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B2B2B2"/>
                          </a:solidFill>
                          <a:effectLst/>
                          <a:latin typeface="Arial" charset="0"/>
                          <a:cs typeface="Arial" charset="0"/>
                        </a:rPr>
                        <a:t>Az egyén attitűdje a csoporttal szemben   +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B2B2B2"/>
                          </a:solidFill>
                          <a:effectLst/>
                          <a:latin typeface="Arial" charset="0"/>
                          <a:cs typeface="Arial" charset="0"/>
                        </a:rPr>
                        <a:t>Pozitív tagság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B2B2B2"/>
                          </a:solidFill>
                          <a:effectLst/>
                          <a:latin typeface="Arial" charset="0"/>
                          <a:cs typeface="Arial" charset="0"/>
                        </a:rPr>
                        <a:t>Aspirációs csoport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B2B2B2"/>
                          </a:solidFill>
                          <a:effectLst/>
                          <a:latin typeface="Arial" charset="0"/>
                          <a:cs typeface="Arial" charset="0"/>
                        </a:rPr>
                        <a:t>(Várakozó / Szimbolikus)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57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Az egyén attitűdje a csoporttal szemben   -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Megtagadott csoport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Elkerült csoport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5798" name="Text Box 22"/>
          <p:cNvSpPr txBox="1">
            <a:spLocks noChangeArrowheads="1"/>
          </p:cNvSpPr>
          <p:nvPr/>
        </p:nvSpPr>
        <p:spPr bwMode="auto">
          <a:xfrm>
            <a:off x="2484438" y="2733675"/>
            <a:ext cx="5472112" cy="46166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2400" b="1">
                <a:effectLst>
                  <a:outerShdw blurRad="38100" dist="38100" dir="2700000" algn="tl">
                    <a:srgbClr val="FFFFFF"/>
                  </a:outerShdw>
                </a:effectLst>
              </a:rPr>
              <a:t>Disszociatív csoport</a:t>
            </a:r>
          </a:p>
        </p:txBody>
      </p:sp>
    </p:spTree>
    <p:extLst>
      <p:ext uri="{BB962C8B-B14F-4D97-AF65-F5344CB8AC3E}">
        <p14:creationId xmlns:p14="http://schemas.microsoft.com/office/powerpoint/2010/main" val="33352774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Disszociatív</a:t>
            </a:r>
            <a:r>
              <a:rPr lang="hu-HU" dirty="0"/>
              <a:t> csoport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2800" dirty="0"/>
              <a:t>Az egyén attitűdje negatív a csoporttal szemben</a:t>
            </a:r>
          </a:p>
          <a:p>
            <a:pPr lvl="1"/>
            <a:r>
              <a:rPr lang="hu-HU" sz="2400" b="1" dirty="0"/>
              <a:t>Megtagadott</a:t>
            </a:r>
            <a:r>
              <a:rPr lang="hu-HU" sz="2400" dirty="0"/>
              <a:t> csoport: Az egyén tagja a csoportnak, de azt kívánja, bár ne lenne tagja (randalírozó baráti társaság).</a:t>
            </a:r>
          </a:p>
          <a:p>
            <a:pPr lvl="1"/>
            <a:r>
              <a:rPr lang="hu-HU" sz="2400" b="1" dirty="0"/>
              <a:t>Elkerült</a:t>
            </a:r>
            <a:r>
              <a:rPr lang="hu-HU" sz="2400" dirty="0"/>
              <a:t> csoport: Az egyén nem tagja a csoportnak, és nem is szeretné, ha azonosítanák velük (lepukkant drogosok).</a:t>
            </a:r>
          </a:p>
        </p:txBody>
      </p:sp>
      <p:pic>
        <p:nvPicPr>
          <p:cNvPr id="1026" name="Picture 2" descr="https://scontent.fbud2-1.fna.fbcdn.net/v/t1.0-1/p200x200/14956620_958091920997769_4740994265798324141_n.jpg?oh=0436d8480e54ba12a0f84e836d9854f4&amp;oe=594375C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381840"/>
            <a:ext cx="19050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Képtalálat a következőre: „schobert norbi”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3" name="AutoShape 6" descr="Képtalálat a következőre: „schobert norbi”"/>
          <p:cNvSpPr>
            <a:spLocks noChangeAspect="1" noChangeArrowheads="1"/>
          </p:cNvSpPr>
          <p:nvPr/>
        </p:nvSpPr>
        <p:spPr bwMode="auto">
          <a:xfrm>
            <a:off x="307975" y="5953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1032" name="Picture 8" descr="http://m.cdn.blog.hu/me/media20/image/schobert_norb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103234"/>
            <a:ext cx="3810000" cy="198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25493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A csoporttal való </a:t>
            </a:r>
            <a:r>
              <a:rPr lang="hu-HU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azonosulás</a:t>
            </a:r>
            <a:r>
              <a:rPr lang="hu-HU" dirty="0"/>
              <a:t> szintjei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hu-HU" sz="2800" dirty="0"/>
              <a:t>Behódolás</a:t>
            </a:r>
          </a:p>
          <a:p>
            <a:pPr lvl="1">
              <a:lnSpc>
                <a:spcPct val="90000"/>
              </a:lnSpc>
            </a:pPr>
            <a:r>
              <a:rPr lang="hu-HU" sz="2400" dirty="0"/>
              <a:t>Gyenge kapcsolat</a:t>
            </a:r>
          </a:p>
          <a:p>
            <a:pPr lvl="1">
              <a:lnSpc>
                <a:spcPct val="90000"/>
              </a:lnSpc>
            </a:pPr>
            <a:r>
              <a:rPr lang="hu-HU" sz="2400" dirty="0"/>
              <a:t>Jutalmat akar / Büntetést elkerülni</a:t>
            </a:r>
          </a:p>
          <a:p>
            <a:pPr lvl="1">
              <a:lnSpc>
                <a:spcPct val="90000"/>
              </a:lnSpc>
            </a:pPr>
            <a:r>
              <a:rPr lang="hu-HU" sz="2400" dirty="0"/>
              <a:t>Nem egyezik a véleménye a csoportéval</a:t>
            </a:r>
          </a:p>
          <a:p>
            <a:pPr lvl="1">
              <a:lnSpc>
                <a:spcPct val="90000"/>
              </a:lnSpc>
            </a:pPr>
            <a:r>
              <a:rPr lang="hu-HU" sz="2400" dirty="0"/>
              <a:t>Pl.: Katonaság</a:t>
            </a:r>
          </a:p>
          <a:p>
            <a:pPr>
              <a:lnSpc>
                <a:spcPct val="90000"/>
              </a:lnSpc>
            </a:pPr>
            <a:r>
              <a:rPr lang="hu-HU" sz="2800" dirty="0"/>
              <a:t>Identifikáció (azonosulás)</a:t>
            </a:r>
          </a:p>
          <a:p>
            <a:pPr lvl="1">
              <a:lnSpc>
                <a:spcPct val="90000"/>
              </a:lnSpc>
            </a:pPr>
            <a:r>
              <a:rPr lang="hu-HU" sz="2400" dirty="0"/>
              <a:t>Elfogadja a csoport befolyását</a:t>
            </a:r>
          </a:p>
          <a:p>
            <a:pPr lvl="1">
              <a:lnSpc>
                <a:spcPct val="90000"/>
              </a:lnSpc>
            </a:pPr>
            <a:r>
              <a:rPr lang="hu-HU" sz="2400" dirty="0"/>
              <a:t>Egyetért a csoporttal</a:t>
            </a:r>
          </a:p>
          <a:p>
            <a:pPr lvl="1">
              <a:lnSpc>
                <a:spcPct val="90000"/>
              </a:lnSpc>
            </a:pPr>
            <a:r>
              <a:rPr lang="hu-HU" sz="2400" dirty="0"/>
              <a:t>Szeret(ne) közéjük tartozni</a:t>
            </a:r>
          </a:p>
          <a:p>
            <a:pPr lvl="1">
              <a:lnSpc>
                <a:spcPct val="90000"/>
              </a:lnSpc>
            </a:pPr>
            <a:r>
              <a:rPr lang="hu-HU" sz="2400" dirty="0"/>
              <a:t>Pl.:Közgazdászok, egyetemisták, értelmiség</a:t>
            </a:r>
          </a:p>
        </p:txBody>
      </p:sp>
      <p:sp>
        <p:nvSpPr>
          <p:cNvPr id="68612" name="Text Box 4"/>
          <p:cNvSpPr txBox="1">
            <a:spLocks noChangeArrowheads="1"/>
          </p:cNvSpPr>
          <p:nvPr/>
        </p:nvSpPr>
        <p:spPr bwMode="auto">
          <a:xfrm>
            <a:off x="7293570" y="1437085"/>
            <a:ext cx="923330" cy="2645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hu-H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Marketing jelentőség?</a:t>
            </a:r>
          </a:p>
        </p:txBody>
      </p:sp>
    </p:spTree>
    <p:extLst>
      <p:ext uri="{BB962C8B-B14F-4D97-AF65-F5344CB8AC3E}">
        <p14:creationId xmlns:p14="http://schemas.microsoft.com/office/powerpoint/2010/main" val="24076287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/>
              <a:t>A csoporttal való </a:t>
            </a:r>
            <a:r>
              <a:rPr lang="hu-HU" b="1">
                <a:effectLst>
                  <a:outerShdw blurRad="38100" dist="38100" dir="2700000" algn="tl">
                    <a:srgbClr val="C0C0C0"/>
                  </a:outerShdw>
                </a:effectLst>
              </a:rPr>
              <a:t>azonosulás</a:t>
            </a:r>
            <a:r>
              <a:rPr lang="hu-HU"/>
              <a:t> szintjei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2800" dirty="0" err="1"/>
              <a:t>Internalizáció</a:t>
            </a:r>
            <a:endParaRPr lang="hu-HU" sz="2800" dirty="0"/>
          </a:p>
          <a:p>
            <a:pPr lvl="1"/>
            <a:r>
              <a:rPr lang="hu-HU" sz="2400" dirty="0"/>
              <a:t>Teljesen azonosul a csoport </a:t>
            </a:r>
          </a:p>
          <a:p>
            <a:pPr lvl="1">
              <a:buFont typeface="Wingdings" pitchFamily="2" charset="2"/>
              <a:buNone/>
            </a:pPr>
            <a:r>
              <a:rPr lang="hu-HU" sz="2400" dirty="0"/>
              <a:t>	értékrendszerével</a:t>
            </a:r>
          </a:p>
          <a:p>
            <a:pPr lvl="1"/>
            <a:r>
              <a:rPr lang="hu-HU" sz="2400" dirty="0"/>
              <a:t>Sajátjaként fogadja el a csoport értékeit</a:t>
            </a:r>
          </a:p>
          <a:p>
            <a:pPr lvl="1"/>
            <a:r>
              <a:rPr lang="hu-HU" sz="2400" dirty="0"/>
              <a:t>Pl.: </a:t>
            </a:r>
            <a:r>
              <a:rPr lang="hu-HU" sz="2400" dirty="0" err="1"/>
              <a:t>Emo</a:t>
            </a:r>
            <a:r>
              <a:rPr lang="hu-HU" sz="2400" dirty="0"/>
              <a:t>, punk, szurkoló</a:t>
            </a:r>
          </a:p>
        </p:txBody>
      </p:sp>
      <p:sp>
        <p:nvSpPr>
          <p:cNvPr id="76804" name="Text Box 4"/>
          <p:cNvSpPr txBox="1">
            <a:spLocks noChangeArrowheads="1"/>
          </p:cNvSpPr>
          <p:nvPr/>
        </p:nvSpPr>
        <p:spPr bwMode="auto">
          <a:xfrm>
            <a:off x="7293570" y="1437085"/>
            <a:ext cx="923330" cy="2645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hu-HU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Marketing jelentőség?</a:t>
            </a:r>
          </a:p>
        </p:txBody>
      </p:sp>
      <p:pic>
        <p:nvPicPr>
          <p:cNvPr id="5122" name="Picture 2" descr="http://www.amberunmasked.com/wp-content/uploads/2011/10/football-fanatics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3" y="2625757"/>
            <a:ext cx="2653605" cy="2318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10298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/>
              <a:t>A csoport befolyás </a:t>
            </a:r>
            <a:r>
              <a:rPr lang="hu-HU" b="1">
                <a:effectLst>
                  <a:outerShdw blurRad="38100" dist="38100" dir="2700000" algn="tl">
                    <a:srgbClr val="C0C0C0"/>
                  </a:outerShdw>
                </a:effectLst>
              </a:rPr>
              <a:t>megjelenése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hu-HU" sz="2800" dirty="0"/>
              <a:t>Automatikusan kialakul</a:t>
            </a:r>
          </a:p>
          <a:p>
            <a:pPr lvl="1"/>
            <a:r>
              <a:rPr lang="hu-HU" sz="2400" dirty="0"/>
              <a:t>Érme feldobós kísérlet</a:t>
            </a:r>
          </a:p>
          <a:p>
            <a:r>
              <a:rPr lang="hu-HU" sz="2800" dirty="0"/>
              <a:t>Ösztönös követés</a:t>
            </a:r>
          </a:p>
          <a:p>
            <a:pPr lvl="1"/>
            <a:r>
              <a:rPr lang="hu-HU" sz="2400" dirty="0"/>
              <a:t>Band </a:t>
            </a:r>
            <a:r>
              <a:rPr lang="hu-HU" sz="2400" dirty="0" err="1"/>
              <a:t>wagon</a:t>
            </a:r>
            <a:r>
              <a:rPr lang="hu-HU" sz="2400" dirty="0"/>
              <a:t> hatás</a:t>
            </a:r>
          </a:p>
          <a:p>
            <a:pPr lvl="1"/>
            <a:r>
              <a:rPr lang="hu-HU" sz="2400" dirty="0">
                <a:hlinkClick r:id="rId2"/>
              </a:rPr>
              <a:t>Követő(k) ereje</a:t>
            </a:r>
            <a:endParaRPr lang="hu-HU" sz="2400" dirty="0"/>
          </a:p>
          <a:p>
            <a:r>
              <a:rPr lang="hu-HU" sz="2800" dirty="0">
                <a:hlinkClick r:id="rId3"/>
              </a:rPr>
              <a:t>Márkaválasztásban</a:t>
            </a:r>
            <a:endParaRPr lang="hu-HU" sz="2800" dirty="0"/>
          </a:p>
          <a:p>
            <a:r>
              <a:rPr lang="hu-HU" sz="2800" dirty="0"/>
              <a:t>Akkor a legerősebb, ha</a:t>
            </a:r>
          </a:p>
          <a:p>
            <a:pPr lvl="1"/>
            <a:r>
              <a:rPr lang="hu-HU" sz="2400" dirty="0"/>
              <a:t>Erős kötődés a csoporthoz</a:t>
            </a:r>
          </a:p>
          <a:p>
            <a:pPr lvl="1"/>
            <a:r>
              <a:rPr lang="hu-HU" sz="2400" dirty="0"/>
              <a:t>Nagy a vásárlás kockázata</a:t>
            </a:r>
          </a:p>
          <a:p>
            <a:pPr lvl="1"/>
            <a:r>
              <a:rPr lang="hu-HU" sz="2400" dirty="0"/>
              <a:t>Megfoghatatlan (szolgáltatás)</a:t>
            </a:r>
          </a:p>
          <a:p>
            <a:pPr lvl="1"/>
            <a:r>
              <a:rPr lang="hu-HU" sz="2400" dirty="0"/>
              <a:t>Nyilvános, látható a fogyasztása</a:t>
            </a:r>
          </a:p>
        </p:txBody>
      </p:sp>
      <p:pic>
        <p:nvPicPr>
          <p:cNvPr id="19460" name="Picture 4" descr="http://www.wcs.edu/InFocus/Issue_8/photo_gallery/woodland4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906" b="100000" l="6308" r="99629">
                        <a14:foregroundMark x1="18738" y1="27603" x2="27644" y2="5327"/>
                        <a14:foregroundMark x1="46197" y1="29056" x2="51391" y2="11138"/>
                        <a14:foregroundMark x1="44156" y1="32930" x2="45640" y2="20581"/>
                        <a14:foregroundMark x1="36178" y1="21792" x2="37848" y2="32446"/>
                        <a14:foregroundMark x1="74026" y1="6295" x2="80519" y2="14044"/>
                        <a14:foregroundMark x1="82931" y1="20097" x2="89981" y2="29540"/>
                        <a14:foregroundMark x1="73469" y1="4843" x2="79406" y2="8475"/>
                        <a14:foregroundMark x1="20408" y1="10654" x2="27644" y2="29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4070" y="1059582"/>
            <a:ext cx="4244954" cy="2439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7757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/>
              <a:t>Véleményvezérek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059582"/>
            <a:ext cx="8496300" cy="3780420"/>
          </a:xfrm>
        </p:spPr>
        <p:txBody>
          <a:bodyPr>
            <a:normAutofit fontScale="92500" lnSpcReduction="20000"/>
          </a:bodyPr>
          <a:lstStyle/>
          <a:p>
            <a:r>
              <a:rPr lang="hu-HU" sz="2800" dirty="0"/>
              <a:t>Befolyásolja mások véleményét a csoporton belül</a:t>
            </a:r>
          </a:p>
          <a:p>
            <a:r>
              <a:rPr lang="hu-HU" sz="2800" dirty="0"/>
              <a:t>Informális kommunikáció útján</a:t>
            </a:r>
          </a:p>
          <a:p>
            <a:r>
              <a:rPr lang="hu-HU" sz="2800" dirty="0"/>
              <a:t>Meghatározó szerepe van a csoporton belül</a:t>
            </a:r>
          </a:p>
          <a:p>
            <a:r>
              <a:rPr lang="hu-HU" sz="2800" dirty="0"/>
              <a:t>A hálózat gócpontjai</a:t>
            </a:r>
          </a:p>
          <a:p>
            <a:r>
              <a:rPr lang="hu-HU" sz="2800" dirty="0" err="1"/>
              <a:t>Innovátorok</a:t>
            </a:r>
            <a:r>
              <a:rPr lang="hu-HU" sz="2800" dirty="0"/>
              <a:t>, nyitottak az újra</a:t>
            </a:r>
          </a:p>
          <a:p>
            <a:r>
              <a:rPr lang="hu-HU" sz="2800" dirty="0"/>
              <a:t>Információ gyűjtők és közlők</a:t>
            </a:r>
          </a:p>
          <a:p>
            <a:pPr lvl="1"/>
            <a:r>
              <a:rPr lang="hu-HU" sz="2400" dirty="0"/>
              <a:t>Többlépcsős kommunikáció</a:t>
            </a:r>
          </a:p>
          <a:p>
            <a:r>
              <a:rPr lang="hu-HU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Kiemelt marketing szerepük van</a:t>
            </a:r>
          </a:p>
          <a:p>
            <a:r>
              <a:rPr lang="hu-HU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Pl. </a:t>
            </a:r>
            <a:r>
              <a:rPr lang="hu-HU" sz="2800" b="1" dirty="0">
                <a:effectLst>
                  <a:outerShdw blurRad="38100" dist="38100" dir="2700000" algn="tl">
                    <a:srgbClr val="C0C0C0"/>
                  </a:outerShdw>
                </a:effectLst>
                <a:hlinkClick r:id="rId2"/>
              </a:rPr>
              <a:t>GAP </a:t>
            </a:r>
            <a:r>
              <a:rPr lang="hu-HU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hlinkClick r:id="rId2"/>
              </a:rPr>
              <a:t>vs</a:t>
            </a:r>
            <a:r>
              <a:rPr lang="hu-HU" sz="2800" b="1" dirty="0">
                <a:effectLst>
                  <a:outerShdw blurRad="38100" dist="38100" dir="2700000" algn="tl">
                    <a:srgbClr val="C0C0C0"/>
                  </a:outerShdw>
                </a:effectLst>
                <a:hlinkClick r:id="rId2"/>
              </a:rPr>
              <a:t> </a:t>
            </a:r>
            <a:r>
              <a:rPr lang="hu-HU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hlinkClick r:id="rId2"/>
              </a:rPr>
              <a:t>Fubu</a:t>
            </a:r>
            <a:r>
              <a:rPr lang="hu-HU" sz="2800" b="1">
                <a:effectLst>
                  <a:outerShdw blurRad="38100" dist="38100" dir="2700000" algn="tl">
                    <a:srgbClr val="C0C0C0"/>
                  </a:outerShdw>
                </a:effectLst>
                <a:hlinkClick r:id="rId2"/>
              </a:rPr>
              <a:t> reklám</a:t>
            </a:r>
            <a:endParaRPr lang="hu-HU" sz="2800" b="1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endParaRPr lang="hu-HU" sz="28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endParaRPr lang="hu-HU" sz="28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21506" name="Picture 2" descr="http://www.walkermarchant.com/images/homepa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463738"/>
            <a:ext cx="2266950" cy="2235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89234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Köszönöm a figyelmet!</a:t>
            </a:r>
          </a:p>
        </p:txBody>
      </p:sp>
      <p:pic>
        <p:nvPicPr>
          <p:cNvPr id="4" name="Kép 3"/>
          <p:cNvPicPr/>
          <p:nvPr/>
        </p:nvPicPr>
        <p:blipFill>
          <a:blip r:embed="rId2"/>
          <a:stretch>
            <a:fillRect/>
          </a:stretch>
        </p:blipFill>
        <p:spPr>
          <a:xfrm>
            <a:off x="1331640" y="915565"/>
            <a:ext cx="6822768" cy="3828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084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5" name="Picture 5" descr="http://www.geo.ucalgary.ca/~malcolm/sheep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2" t="3245" r="24828" b="14652"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0"/>
            <a:ext cx="8229600" cy="857250"/>
          </a:xfrm>
        </p:spPr>
        <p:txBody>
          <a:bodyPr/>
          <a:lstStyle/>
          <a:p>
            <a:r>
              <a:rPr lang="hu-H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Csoport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idx="1"/>
          </p:nvPr>
        </p:nvSpPr>
        <p:spPr>
          <a:xfrm>
            <a:off x="169168" y="843559"/>
            <a:ext cx="8219256" cy="3024335"/>
          </a:xfrm>
          <a:solidFill>
            <a:srgbClr val="D5C8B9">
              <a:alpha val="40000"/>
            </a:srgbClr>
          </a:solidFill>
        </p:spPr>
        <p:txBody>
          <a:bodyPr>
            <a:normAutofit fontScale="92500" lnSpcReduction="20000"/>
          </a:bodyPr>
          <a:lstStyle/>
          <a:p>
            <a:r>
              <a:rPr lang="hu-HU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Az ember társas lény</a:t>
            </a:r>
          </a:p>
          <a:p>
            <a:pPr lvl="1"/>
            <a:r>
              <a:rPr lang="hu-H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Szűkebb és tágabb csoportoknak tagja</a:t>
            </a:r>
          </a:p>
          <a:p>
            <a:r>
              <a:rPr lang="hu-HU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Csoport</a:t>
            </a:r>
          </a:p>
          <a:p>
            <a:pPr lvl="1"/>
            <a:r>
              <a:rPr lang="hu-H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2+ ember</a:t>
            </a:r>
          </a:p>
          <a:p>
            <a:pPr lvl="1"/>
            <a:r>
              <a:rPr lang="hu-H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Közös: normák, értékek</a:t>
            </a:r>
          </a:p>
          <a:p>
            <a:pPr lvl="1"/>
            <a:r>
              <a:rPr lang="hu-H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Viselkedéses kölcsönhatások</a:t>
            </a:r>
          </a:p>
          <a:p>
            <a:pPr lvl="2"/>
            <a:r>
              <a:rPr lang="hu-H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vezért a szolgák teszik vezérré. A szolgákat pedig a vezér szolgákká.</a:t>
            </a:r>
          </a:p>
          <a:p>
            <a:pPr lvl="1"/>
            <a:r>
              <a:rPr lang="hu-H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1+</a:t>
            </a:r>
            <a:r>
              <a:rPr lang="hu-HU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hu-H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&lt; 2</a:t>
            </a:r>
          </a:p>
        </p:txBody>
      </p:sp>
    </p:spTree>
    <p:extLst>
      <p:ext uri="{BB962C8B-B14F-4D97-AF65-F5344CB8AC3E}">
        <p14:creationId xmlns:p14="http://schemas.microsoft.com/office/powerpoint/2010/main" val="42622340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A csoport egyénre gyakorolt befolyása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idx="1"/>
          </p:nvPr>
        </p:nvSpPr>
        <p:spPr>
          <a:xfrm>
            <a:off x="0" y="1059582"/>
            <a:ext cx="8229600" cy="3531870"/>
          </a:xfrm>
        </p:spPr>
        <p:txBody>
          <a:bodyPr>
            <a:normAutofit/>
          </a:bodyPr>
          <a:lstStyle/>
          <a:p>
            <a:r>
              <a:rPr lang="hu-HU" sz="2800" dirty="0"/>
              <a:t>Információ csere</a:t>
            </a:r>
          </a:p>
          <a:p>
            <a:pPr lvl="2"/>
            <a:r>
              <a:rPr lang="hu-HU" sz="2000" dirty="0"/>
              <a:t>„Ne ennél az oktatónál vedd fel, az mindenkit megbuktat..” </a:t>
            </a:r>
            <a:r>
              <a:rPr lang="hu-HU" sz="2000" dirty="0">
                <a:sym typeface="Wingdings" pitchFamily="2" charset="2"/>
              </a:rPr>
              <a:t></a:t>
            </a:r>
          </a:p>
          <a:p>
            <a:pPr lvl="2"/>
            <a:endParaRPr lang="hu-HU" sz="2000" dirty="0">
              <a:sym typeface="Wingdings" pitchFamily="2" charset="2"/>
            </a:endParaRPr>
          </a:p>
          <a:p>
            <a:r>
              <a:rPr lang="hu-HU" sz="2800" dirty="0"/>
              <a:t>Vélemény alakítás</a:t>
            </a:r>
          </a:p>
          <a:p>
            <a:pPr lvl="2"/>
            <a:r>
              <a:rPr lang="hu-HU" sz="2000" dirty="0"/>
              <a:t>„Igen, szerintem is sokkal </a:t>
            </a:r>
          </a:p>
          <a:p>
            <a:pPr marL="905256" lvl="2" indent="0">
              <a:buNone/>
            </a:pPr>
            <a:r>
              <a:rPr lang="hu-HU" sz="2000" dirty="0"/>
              <a:t>aranyosabbak a közgazdászok,</a:t>
            </a:r>
          </a:p>
          <a:p>
            <a:pPr marL="905256" lvl="2" indent="0">
              <a:buNone/>
            </a:pPr>
            <a:r>
              <a:rPr lang="hu-HU" sz="2000" dirty="0"/>
              <a:t>mint a vegyészek…”</a:t>
            </a:r>
          </a:p>
          <a:p>
            <a:pPr lvl="2">
              <a:buFont typeface="Wingdings" pitchFamily="2" charset="2"/>
              <a:buNone/>
            </a:pPr>
            <a:endParaRPr lang="hu-HU" sz="2000" dirty="0"/>
          </a:p>
        </p:txBody>
      </p:sp>
      <p:pic>
        <p:nvPicPr>
          <p:cNvPr id="62469" name="Picture 5" descr="http://sociologicalimagination.org/wp-content/uploads/2011/01/social_networks3_450-440x44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73"/>
          <a:stretch/>
        </p:blipFill>
        <p:spPr bwMode="auto">
          <a:xfrm>
            <a:off x="4953000" y="2247714"/>
            <a:ext cx="4191000" cy="2807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2964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/>
              <a:t>A csoport egyénre gyakorolt befolyása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idx="1"/>
          </p:nvPr>
        </p:nvSpPr>
        <p:spPr>
          <a:xfrm>
            <a:off x="0" y="951570"/>
            <a:ext cx="6948264" cy="4104456"/>
          </a:xfrm>
        </p:spPr>
        <p:txBody>
          <a:bodyPr>
            <a:normAutofit fontScale="92500" lnSpcReduction="10000"/>
          </a:bodyPr>
          <a:lstStyle/>
          <a:p>
            <a:r>
              <a:rPr lang="hu-HU" sz="2800" dirty="0"/>
              <a:t>Normák kialakítása</a:t>
            </a:r>
          </a:p>
          <a:p>
            <a:pPr lvl="1"/>
            <a:r>
              <a:rPr lang="hu-HU" sz="2400" dirty="0">
                <a:sym typeface="Wingdings" pitchFamily="2" charset="2"/>
              </a:rPr>
              <a:t>A csoportnak vannak normái, amiket be is tartat</a:t>
            </a:r>
          </a:p>
          <a:p>
            <a:pPr lvl="2"/>
            <a:r>
              <a:rPr lang="hu-HU" sz="2000" dirty="0">
                <a:sym typeface="Wingdings" pitchFamily="2" charset="2"/>
              </a:rPr>
              <a:t>„</a:t>
            </a:r>
            <a:r>
              <a:rPr lang="hu-HU" sz="2000" dirty="0" err="1">
                <a:sym typeface="Wingdings" pitchFamily="2" charset="2"/>
              </a:rPr>
              <a:t>Hana</a:t>
            </a:r>
            <a:r>
              <a:rPr lang="hu-HU" sz="2000" dirty="0">
                <a:sym typeface="Wingdings" pitchFamily="2" charset="2"/>
              </a:rPr>
              <a:t> </a:t>
            </a:r>
            <a:r>
              <a:rPr lang="hu-HU" sz="2000" dirty="0" err="1">
                <a:sym typeface="Wingdings" pitchFamily="2" charset="2"/>
              </a:rPr>
              <a:t>Montan</a:t>
            </a:r>
            <a:r>
              <a:rPr lang="hu-HU" sz="2000" dirty="0">
                <a:sym typeface="Wingdings" pitchFamily="2" charset="2"/>
              </a:rPr>
              <a:t> vs. Barbie”</a:t>
            </a:r>
          </a:p>
          <a:p>
            <a:pPr lvl="2"/>
            <a:r>
              <a:rPr lang="hu-HU" sz="2000" dirty="0">
                <a:sym typeface="Wingdings" pitchFamily="2" charset="2"/>
              </a:rPr>
              <a:t>Jutalmazás / büntetés</a:t>
            </a:r>
          </a:p>
          <a:p>
            <a:endParaRPr lang="hu-HU" sz="2800" dirty="0"/>
          </a:p>
          <a:p>
            <a:r>
              <a:rPr lang="hu-HU" sz="2800" dirty="0"/>
              <a:t>Együtt döntés</a:t>
            </a:r>
          </a:p>
          <a:p>
            <a:pPr lvl="1"/>
            <a:r>
              <a:rPr lang="hu-HU" sz="2400" dirty="0"/>
              <a:t>A valahova tartozás </a:t>
            </a:r>
          </a:p>
          <a:p>
            <a:pPr marL="585216" lvl="1" indent="0">
              <a:buNone/>
            </a:pPr>
            <a:r>
              <a:rPr lang="hu-HU" sz="2400" dirty="0"/>
              <a:t>     érzését nyújtja</a:t>
            </a:r>
          </a:p>
          <a:p>
            <a:pPr lvl="1"/>
            <a:endParaRPr lang="hu-HU" sz="2400" dirty="0"/>
          </a:p>
          <a:p>
            <a:pPr lvl="1"/>
            <a:r>
              <a:rPr lang="hu-HU" sz="2400" dirty="0"/>
              <a:t>„…aztán fogtuk, azt, lementünk még JATE-ba…bár nekem már nem kellett volna…”</a:t>
            </a:r>
          </a:p>
        </p:txBody>
      </p:sp>
      <p:pic>
        <p:nvPicPr>
          <p:cNvPr id="6" name="Picture 9" descr="http://cdn.bleacherreport.net/images_root/slides/photos/000/522/343/106408839_display_image.jpg?129054628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82797">
            <a:off x="4370949" y="2109116"/>
            <a:ext cx="4478125" cy="194429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063502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Referencia csoport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hu-HU" sz="2800" dirty="0"/>
              <a:t>Egy speciális csoport</a:t>
            </a:r>
          </a:p>
          <a:p>
            <a:pPr lvl="1"/>
            <a:r>
              <a:rPr lang="hu-HU" sz="2400" dirty="0"/>
              <a:t>„Referencia” – viszonyítási pont</a:t>
            </a:r>
          </a:p>
          <a:p>
            <a:pPr lvl="1"/>
            <a:r>
              <a:rPr lang="hu-HU" sz="2400" dirty="0"/>
              <a:t>Jelentős befolyással van az egyénre</a:t>
            </a:r>
          </a:p>
          <a:p>
            <a:pPr lvl="1"/>
            <a:r>
              <a:rPr lang="hu-HU" sz="2400" dirty="0"/>
              <a:t>Viszonyítja magát hozzájuk az egyén</a:t>
            </a:r>
          </a:p>
          <a:p>
            <a:pPr lvl="1"/>
            <a:r>
              <a:rPr lang="hu-HU" sz="2400" dirty="0"/>
              <a:t>Vásárlási döntéseit is befolyásolja</a:t>
            </a:r>
          </a:p>
          <a:p>
            <a:r>
              <a:rPr lang="hu-HU" sz="2800" dirty="0"/>
              <a:t>Például:</a:t>
            </a:r>
          </a:p>
          <a:p>
            <a:pPr lvl="1"/>
            <a:r>
              <a:rPr lang="hu-HU" sz="2400" dirty="0"/>
              <a:t>Közeli barátaim</a:t>
            </a:r>
          </a:p>
          <a:p>
            <a:pPr lvl="1"/>
            <a:r>
              <a:rPr lang="hu-HU" sz="2400" dirty="0"/>
              <a:t>A közgazdászok, akiket </a:t>
            </a:r>
          </a:p>
          <a:p>
            <a:pPr marL="585216" lvl="1" indent="0">
              <a:buNone/>
            </a:pPr>
            <a:r>
              <a:rPr lang="hu-HU" sz="2400" dirty="0"/>
              <a:t>eddig láttam, hallottam</a:t>
            </a:r>
          </a:p>
          <a:p>
            <a:pPr lvl="1"/>
            <a:r>
              <a:rPr lang="hu-HU" sz="2400" dirty="0"/>
              <a:t>A trendi szingli csajok</a:t>
            </a:r>
          </a:p>
        </p:txBody>
      </p:sp>
      <p:pic>
        <p:nvPicPr>
          <p:cNvPr id="2050" name="Picture 2" descr="http://www.music.hu/pictures/34/resized/17281_zene_w800_h600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4652" y="3165816"/>
            <a:ext cx="3644372" cy="18142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73602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Referencia csoportok típusai</a:t>
            </a:r>
          </a:p>
        </p:txBody>
      </p:sp>
      <p:graphicFrame>
        <p:nvGraphicFramePr>
          <p:cNvPr id="64539" name="Group 27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2707514191"/>
              </p:ext>
            </p:extLst>
          </p:nvPr>
        </p:nvGraphicFramePr>
        <p:xfrm>
          <a:off x="468313" y="1113235"/>
          <a:ext cx="8229600" cy="3534156"/>
        </p:xfrm>
        <a:graphic>
          <a:graphicData uri="http://schemas.openxmlformats.org/drawingml/2006/table">
            <a:tbl>
              <a:tblPr/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601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hu-H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Az egyén tagja a csoportnak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Az egyén NEM tagja a csoportnak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1673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Az egyén attitűdje a csoporttal szemben   +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Pozitív tagság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Aspirációs csoport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(Várakozó / Szimbolikus)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57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Az egyén attitűdje a csoporttal szemben   -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Megtagadott csoport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Elkerült csoport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36739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Referencia csoportok típusai</a:t>
            </a:r>
          </a:p>
        </p:txBody>
      </p:sp>
      <p:graphicFrame>
        <p:nvGraphicFramePr>
          <p:cNvPr id="73749" name="Group 21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2102151387"/>
              </p:ext>
            </p:extLst>
          </p:nvPr>
        </p:nvGraphicFramePr>
        <p:xfrm>
          <a:off x="468313" y="1113235"/>
          <a:ext cx="8229600" cy="3534156"/>
        </p:xfrm>
        <a:graphic>
          <a:graphicData uri="http://schemas.openxmlformats.org/drawingml/2006/table">
            <a:tbl>
              <a:tblPr/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601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hu-H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Az egyén tagja a csoportnak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B2B2B2"/>
                          </a:solidFill>
                          <a:effectLst/>
                          <a:latin typeface="Arial" charset="0"/>
                          <a:cs typeface="Arial" charset="0"/>
                        </a:rPr>
                        <a:t>Az egyén NEM tagja a csoportnak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1673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B2B2B2"/>
                          </a:solidFill>
                          <a:effectLst/>
                          <a:latin typeface="Arial" charset="0"/>
                          <a:cs typeface="Arial" charset="0"/>
                        </a:rPr>
                        <a:t>Az egyén attitűdje a csoporttal szemben   +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Pozitív tagság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B2B2B2"/>
                          </a:solidFill>
                          <a:effectLst/>
                          <a:latin typeface="Arial" charset="0"/>
                          <a:cs typeface="Arial" charset="0"/>
                        </a:rPr>
                        <a:t>Aspirációs csoport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B2B2B2"/>
                          </a:solidFill>
                          <a:effectLst/>
                          <a:latin typeface="Arial" charset="0"/>
                          <a:cs typeface="Arial" charset="0"/>
                        </a:rPr>
                        <a:t>(Várakozó / Szimbolikus)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57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B2B2B2"/>
                          </a:solidFill>
                          <a:effectLst/>
                          <a:latin typeface="Arial" charset="0"/>
                          <a:cs typeface="Arial" charset="0"/>
                        </a:rPr>
                        <a:t>Az egyén attitűdje a csoporttal szemben   -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Megtagadott csoport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B2B2B2"/>
                          </a:solidFill>
                          <a:effectLst/>
                          <a:latin typeface="Arial" charset="0"/>
                          <a:cs typeface="Arial" charset="0"/>
                        </a:rPr>
                        <a:t>Elkerült csoport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3750" name="Text Box 22"/>
          <p:cNvSpPr txBox="1">
            <a:spLocks noChangeArrowheads="1"/>
          </p:cNvSpPr>
          <p:nvPr/>
        </p:nvSpPr>
        <p:spPr bwMode="auto">
          <a:xfrm>
            <a:off x="6151603" y="1600200"/>
            <a:ext cx="553998" cy="280868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hu-HU" sz="2400" b="1">
                <a:effectLst>
                  <a:outerShdw blurRad="38100" dist="38100" dir="2700000" algn="tl">
                    <a:srgbClr val="FFFFFF"/>
                  </a:outerShdw>
                </a:effectLst>
              </a:rPr>
              <a:t>TAGSÁGI CSOPORT</a:t>
            </a:r>
          </a:p>
        </p:txBody>
      </p:sp>
    </p:spTree>
    <p:extLst>
      <p:ext uri="{BB962C8B-B14F-4D97-AF65-F5344CB8AC3E}">
        <p14:creationId xmlns:p14="http://schemas.microsoft.com/office/powerpoint/2010/main" val="20518852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Tagsági csoport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idx="1"/>
          </p:nvPr>
        </p:nvSpPr>
        <p:spPr>
          <a:xfrm>
            <a:off x="23842" y="1059582"/>
            <a:ext cx="8229600" cy="353187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hu-HU" sz="2800" dirty="0"/>
              <a:t>Az egyén tagja a csoportnak</a:t>
            </a:r>
          </a:p>
          <a:p>
            <a:pPr lvl="1">
              <a:lnSpc>
                <a:spcPct val="90000"/>
              </a:lnSpc>
            </a:pPr>
            <a:r>
              <a:rPr lang="hu-HU" sz="2400" dirty="0"/>
              <a:t>Az egyént elfogadják a csoportban</a:t>
            </a:r>
          </a:p>
          <a:p>
            <a:pPr>
              <a:lnSpc>
                <a:spcPct val="90000"/>
              </a:lnSpc>
            </a:pPr>
            <a:r>
              <a:rPr lang="hu-HU" sz="2800" dirty="0"/>
              <a:t>Fajtái</a:t>
            </a:r>
          </a:p>
          <a:p>
            <a:pPr lvl="1">
              <a:lnSpc>
                <a:spcPct val="90000"/>
              </a:lnSpc>
            </a:pPr>
            <a:r>
              <a:rPr lang="hu-HU" sz="2400" dirty="0"/>
              <a:t>Formális (vállalatnál) / Informális (Baráti kör)</a:t>
            </a:r>
          </a:p>
          <a:p>
            <a:pPr lvl="1">
              <a:lnSpc>
                <a:spcPct val="90000"/>
              </a:lnSpc>
            </a:pPr>
            <a:r>
              <a:rPr lang="hu-HU" sz="2400" dirty="0"/>
              <a:t>Elsődleges (család) / Másodlagos (szomszédok)</a:t>
            </a:r>
          </a:p>
          <a:p>
            <a:pPr lvl="1">
              <a:lnSpc>
                <a:spcPct val="90000"/>
              </a:lnSpc>
            </a:pPr>
            <a:r>
              <a:rPr lang="hu-HU" sz="2400" dirty="0"/>
              <a:t>Automatikus (fiúk) / Önkéntes (szurkoló)</a:t>
            </a:r>
          </a:p>
          <a:p>
            <a:pPr lvl="1">
              <a:lnSpc>
                <a:spcPct val="90000"/>
              </a:lnSpc>
            </a:pPr>
            <a:r>
              <a:rPr lang="hu-HU" sz="2400" dirty="0"/>
              <a:t>Pozitív (haverok) / Negatív (környékbeliek)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hu-HU" sz="2800" dirty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hu-HU" sz="2800" dirty="0"/>
              <a:t>Melyik csoport hogyan befolyásol? </a:t>
            </a:r>
          </a:p>
        </p:txBody>
      </p:sp>
      <p:pic>
        <p:nvPicPr>
          <p:cNvPr id="3076" name="Picture 4" descr="http://sarvaranno.hu/images/sa70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1" y="3489852"/>
            <a:ext cx="2997747" cy="15773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97643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Referencia csoportok típusai</a:t>
            </a:r>
          </a:p>
        </p:txBody>
      </p:sp>
      <p:graphicFrame>
        <p:nvGraphicFramePr>
          <p:cNvPr id="74774" name="Group 22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3005682021"/>
              </p:ext>
            </p:extLst>
          </p:nvPr>
        </p:nvGraphicFramePr>
        <p:xfrm>
          <a:off x="468313" y="1113235"/>
          <a:ext cx="8229600" cy="3534156"/>
        </p:xfrm>
        <a:graphic>
          <a:graphicData uri="http://schemas.openxmlformats.org/drawingml/2006/table">
            <a:tbl>
              <a:tblPr/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601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hu-H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B2B2B2"/>
                          </a:solidFill>
                          <a:effectLst/>
                          <a:latin typeface="Arial" charset="0"/>
                          <a:cs typeface="Arial" charset="0"/>
                        </a:rPr>
                        <a:t>Az egyén tagja a csoportnak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B2B2B2"/>
                          </a:solidFill>
                          <a:effectLst/>
                          <a:latin typeface="Arial" charset="0"/>
                          <a:cs typeface="Arial" charset="0"/>
                        </a:rPr>
                        <a:t>Az egyén NEM tagja a csoportnak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1673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B2B2B2"/>
                          </a:solidFill>
                          <a:effectLst/>
                          <a:latin typeface="Arial" charset="0"/>
                          <a:cs typeface="Arial" charset="0"/>
                        </a:rPr>
                        <a:t>Az egyén attitűdje a csoporttal szemben   +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B2B2B2"/>
                          </a:solidFill>
                          <a:effectLst/>
                          <a:latin typeface="Arial" charset="0"/>
                          <a:cs typeface="Arial" charset="0"/>
                        </a:rPr>
                        <a:t>Pozitív tagság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Arial" charset="0"/>
                        </a:rPr>
                        <a:t>Aspirációs csoport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(Várakozó / Szimbolikus)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57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B2B2B2"/>
                          </a:solidFill>
                          <a:effectLst/>
                          <a:latin typeface="Arial" charset="0"/>
                          <a:cs typeface="Arial" charset="0"/>
                        </a:rPr>
                        <a:t>Az egyén attitűdje a csoporttal szemben   -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B2B2B2"/>
                          </a:solidFill>
                          <a:effectLst/>
                          <a:latin typeface="Arial" charset="0"/>
                          <a:cs typeface="Arial" charset="0"/>
                        </a:rPr>
                        <a:t>Megtagadott csoport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B2B2B2"/>
                          </a:solidFill>
                          <a:effectLst/>
                          <a:latin typeface="Arial" charset="0"/>
                          <a:cs typeface="Arial" charset="0"/>
                        </a:rPr>
                        <a:t>Elkerült csoport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84619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646</Words>
  <Application>Microsoft Office PowerPoint</Application>
  <PresentationFormat>Diavetítés a képernyőre (16:9 oldalarány)</PresentationFormat>
  <Paragraphs>153</Paragraphs>
  <Slides>17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17</vt:i4>
      </vt:variant>
    </vt:vector>
  </HeadingPairs>
  <TitlesOfParts>
    <vt:vector size="21" baseType="lpstr">
      <vt:lpstr>Arial</vt:lpstr>
      <vt:lpstr>Calibri</vt:lpstr>
      <vt:lpstr>Wingdings</vt:lpstr>
      <vt:lpstr>Office-téma</vt:lpstr>
      <vt:lpstr>5. A csoportok befolyása a fogyasztói döntésre</vt:lpstr>
      <vt:lpstr>Csoport</vt:lpstr>
      <vt:lpstr>A csoport egyénre gyakorolt befolyása</vt:lpstr>
      <vt:lpstr>A csoport egyénre gyakorolt befolyása</vt:lpstr>
      <vt:lpstr>Referencia csoport</vt:lpstr>
      <vt:lpstr>Referencia csoportok típusai</vt:lpstr>
      <vt:lpstr>Referencia csoportok típusai</vt:lpstr>
      <vt:lpstr>Tagsági csoport</vt:lpstr>
      <vt:lpstr>Referencia csoportok típusai</vt:lpstr>
      <vt:lpstr>Aspirációs csoport</vt:lpstr>
      <vt:lpstr>Referencia csoportok típusai</vt:lpstr>
      <vt:lpstr>Disszociatív csoport</vt:lpstr>
      <vt:lpstr>A csoporttal való azonosulás szintjei</vt:lpstr>
      <vt:lpstr>A csoporttal való azonosulás szintjei</vt:lpstr>
      <vt:lpstr>A csoport befolyás megjelenése</vt:lpstr>
      <vt:lpstr>Véleményvezérek</vt:lpstr>
      <vt:lpstr>Köszönöm a figyelmet!</vt:lpstr>
    </vt:vector>
  </TitlesOfParts>
  <Company>SZTE GTK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6. A csoportok befolyása a fogyasztói döntésre</dc:title>
  <dc:creator>Pronay Szabolcs</dc:creator>
  <cp:lastModifiedBy>Farkas Zsóka</cp:lastModifiedBy>
  <cp:revision>4</cp:revision>
  <dcterms:created xsi:type="dcterms:W3CDTF">2019-06-24T10:13:47Z</dcterms:created>
  <dcterms:modified xsi:type="dcterms:W3CDTF">2020-06-15T14:12:01Z</dcterms:modified>
</cp:coreProperties>
</file>