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51" r:id="rId3"/>
    <p:sldId id="352" r:id="rId4"/>
    <p:sldId id="353" r:id="rId5"/>
    <p:sldId id="354" r:id="rId6"/>
    <p:sldId id="355" r:id="rId7"/>
    <p:sldId id="356" r:id="rId8"/>
    <p:sldId id="357" r:id="rId9"/>
    <p:sldId id="358" r:id="rId10"/>
    <p:sldId id="359" r:id="rId11"/>
    <p:sldId id="360" r:id="rId12"/>
    <p:sldId id="361" r:id="rId13"/>
    <p:sldId id="362" r:id="rId14"/>
    <p:sldId id="363" r:id="rId15"/>
    <p:sldId id="364" r:id="rId16"/>
    <p:sldId id="284" r:id="rId1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FACTS:</a:t>
            </a:r>
            <a:r>
              <a:rPr lang="hu-H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Laboratories, Inc.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and baseball players entered into contracts that provided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with the exclusive right to use the players' photographs in connection with </a:t>
            </a:r>
            <a:r>
              <a:rPr lang="en-US" sz="1200" b="0" i="0" kern="1200" dirty="0" err="1" smtClean="0">
                <a:solidFill>
                  <a:schemeClr val="tx1"/>
                </a:solidFill>
                <a:effectLst/>
                <a:latin typeface="+mn-lt"/>
                <a:ea typeface="+mn-ea"/>
                <a:cs typeface="+mn-cs"/>
              </a:rPr>
              <a:t>Haelan's</a:t>
            </a:r>
            <a:r>
              <a:rPr lang="en-US" sz="1200" b="0" i="0" kern="1200" dirty="0" smtClean="0">
                <a:solidFill>
                  <a:schemeClr val="tx1"/>
                </a:solidFill>
                <a:effectLst/>
                <a:latin typeface="+mn-lt"/>
                <a:ea typeface="+mn-ea"/>
                <a:cs typeface="+mn-cs"/>
              </a:rPr>
              <a:t> gum sales. The players were not to grant any other gum manufacturer a similar right during such term, and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had an option to extend the term. Topps Chewing Gum, Inc. (“Topps”) induced the players to enter into contracts that authorized Topps to use the players' photographs in connection with sales of Topps’ gum either during the original or extended term of </a:t>
            </a:r>
            <a:r>
              <a:rPr lang="en-US" sz="1200" b="0" i="0" kern="1200" dirty="0" err="1" smtClean="0">
                <a:solidFill>
                  <a:schemeClr val="tx1"/>
                </a:solidFill>
                <a:effectLst/>
                <a:latin typeface="+mn-lt"/>
                <a:ea typeface="+mn-ea"/>
                <a:cs typeface="+mn-cs"/>
              </a:rPr>
              <a:t>Haelan's</a:t>
            </a:r>
            <a:r>
              <a:rPr lang="en-US" sz="1200" b="0" i="0" kern="1200" dirty="0" smtClean="0">
                <a:solidFill>
                  <a:schemeClr val="tx1"/>
                </a:solidFill>
                <a:effectLst/>
                <a:latin typeface="+mn-lt"/>
                <a:ea typeface="+mn-ea"/>
                <a:cs typeface="+mn-cs"/>
              </a:rPr>
              <a:t> contracts. Topps then used the players' photographs. </a:t>
            </a:r>
            <a:r>
              <a:rPr lang="en-US" sz="1200" b="0" i="0" kern="1200" dirty="0" err="1" smtClean="0">
                <a:solidFill>
                  <a:schemeClr val="tx1"/>
                </a:solidFill>
                <a:effectLst/>
                <a:latin typeface="+mn-lt"/>
                <a:ea typeface="+mn-ea"/>
                <a:cs typeface="+mn-cs"/>
              </a:rPr>
              <a:t>Haelen</a:t>
            </a:r>
            <a:r>
              <a:rPr lang="en-US" sz="1200" b="0" i="0" kern="1200" dirty="0" smtClean="0">
                <a:solidFill>
                  <a:schemeClr val="tx1"/>
                </a:solidFill>
                <a:effectLst/>
                <a:latin typeface="+mn-lt"/>
                <a:ea typeface="+mn-ea"/>
                <a:cs typeface="+mn-cs"/>
              </a:rPr>
              <a:t> filed a complaint against Topps alleging that it had induced a sports figure to breach his contract allowing </a:t>
            </a:r>
            <a:r>
              <a:rPr lang="en-US" sz="1200" b="0" i="0" kern="1200" dirty="0" err="1" smtClean="0">
                <a:solidFill>
                  <a:schemeClr val="tx1"/>
                </a:solidFill>
                <a:effectLst/>
                <a:latin typeface="+mn-lt"/>
                <a:ea typeface="+mn-ea"/>
                <a:cs typeface="+mn-cs"/>
              </a:rPr>
              <a:t>Haelen</a:t>
            </a:r>
            <a:r>
              <a:rPr lang="en-US" sz="1200" b="0" i="0" kern="1200" dirty="0" smtClean="0">
                <a:solidFill>
                  <a:schemeClr val="tx1"/>
                </a:solidFill>
                <a:effectLst/>
                <a:latin typeface="+mn-lt"/>
                <a:ea typeface="+mn-ea"/>
                <a:cs typeface="+mn-cs"/>
              </a:rPr>
              <a:t> the exclusive right to market his photograph. The district court dismissed </a:t>
            </a:r>
            <a:r>
              <a:rPr lang="en-US" sz="1200" b="0" i="0" kern="1200" dirty="0" err="1" smtClean="0">
                <a:solidFill>
                  <a:schemeClr val="tx1"/>
                </a:solidFill>
                <a:effectLst/>
                <a:latin typeface="+mn-lt"/>
                <a:ea typeface="+mn-ea"/>
                <a:cs typeface="+mn-cs"/>
              </a:rPr>
              <a:t>Haelan’s</a:t>
            </a:r>
            <a:r>
              <a:rPr lang="en-US" sz="1200" b="0" i="0" kern="1200" dirty="0" smtClean="0">
                <a:solidFill>
                  <a:schemeClr val="tx1"/>
                </a:solidFill>
                <a:effectLst/>
                <a:latin typeface="+mn-lt"/>
                <a:ea typeface="+mn-ea"/>
                <a:cs typeface="+mn-cs"/>
              </a:rPr>
              <a:t> complaint and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appealed.</a:t>
            </a:r>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CONCLUSION:</a:t>
            </a:r>
            <a:r>
              <a:rPr lang="hu-HU"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Court reversed the district court's dismissal and remanded the matter to the district court for a determination of the date and contents of each of </a:t>
            </a:r>
            <a:r>
              <a:rPr lang="en-US" sz="1200" b="0" i="0" kern="1200" dirty="0" err="1" smtClean="0">
                <a:solidFill>
                  <a:schemeClr val="tx1"/>
                </a:solidFill>
                <a:effectLst/>
                <a:latin typeface="+mn-lt"/>
                <a:ea typeface="+mn-ea"/>
                <a:cs typeface="+mn-cs"/>
              </a:rPr>
              <a:t>Haelan’s</a:t>
            </a:r>
            <a:r>
              <a:rPr lang="en-US" sz="1200" b="0" i="0" kern="1200" dirty="0" smtClean="0">
                <a:solidFill>
                  <a:schemeClr val="tx1"/>
                </a:solidFill>
                <a:effectLst/>
                <a:latin typeface="+mn-lt"/>
                <a:ea typeface="+mn-ea"/>
                <a:cs typeface="+mn-cs"/>
              </a:rPr>
              <a:t> contracts, whether </a:t>
            </a:r>
            <a:r>
              <a:rPr lang="en-US" sz="1200" b="0" i="0" kern="1200" dirty="0" err="1" smtClean="0">
                <a:solidFill>
                  <a:schemeClr val="tx1"/>
                </a:solidFill>
                <a:effectLst/>
                <a:latin typeface="+mn-lt"/>
                <a:ea typeface="+mn-ea"/>
                <a:cs typeface="+mn-cs"/>
              </a:rPr>
              <a:t>Haelan</a:t>
            </a:r>
            <a:r>
              <a:rPr lang="en-US" sz="1200" b="0" i="0" kern="1200" dirty="0" smtClean="0">
                <a:solidFill>
                  <a:schemeClr val="tx1"/>
                </a:solidFill>
                <a:effectLst/>
                <a:latin typeface="+mn-lt"/>
                <a:ea typeface="+mn-ea"/>
                <a:cs typeface="+mn-cs"/>
              </a:rPr>
              <a:t> exercised its option to renew, and of Topps’ or its agent's conduct with respect to each such contract. Further, Topps was not liable for any breach induced by a non-agent. The Court recognized the right of publicity, which was in addition to the right to privacy, and this right to publication of a picture could have been subject to exclusive rights contracts under New York law.</a:t>
            </a:r>
          </a:p>
          <a:p>
            <a:endParaRPr lang="hu-HU" dirty="0"/>
          </a:p>
        </p:txBody>
      </p:sp>
      <p:sp>
        <p:nvSpPr>
          <p:cNvPr id="4" name="Dia számának helye 3"/>
          <p:cNvSpPr>
            <a:spLocks noGrp="1"/>
          </p:cNvSpPr>
          <p:nvPr>
            <p:ph type="sldNum" sz="quarter" idx="10"/>
          </p:nvPr>
        </p:nvSpPr>
        <p:spPr/>
        <p:txBody>
          <a:bodyPr/>
          <a:lstStyle/>
          <a:p>
            <a:fld id="{EF67433F-3525-40F7-9AEF-148BD2F4357E}" type="slidenum">
              <a:rPr lang="hu-HU" smtClean="0"/>
              <a:pPr/>
              <a:t>7</a:t>
            </a:fld>
            <a:endParaRPr lang="hu-HU"/>
          </a:p>
        </p:txBody>
      </p:sp>
    </p:spTree>
    <p:extLst>
      <p:ext uri="{BB962C8B-B14F-4D97-AF65-F5344CB8AC3E}">
        <p14:creationId xmlns:p14="http://schemas.microsoft.com/office/powerpoint/2010/main" val="161932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Facts</a:t>
            </a:r>
          </a:p>
          <a:p>
            <a:pPr fontAlgn="base"/>
            <a:r>
              <a:rPr lang="en-US" sz="1200" b="0" i="0" kern="1200" dirty="0" smtClean="0">
                <a:solidFill>
                  <a:schemeClr val="tx1"/>
                </a:solidFill>
                <a:effectLst/>
                <a:latin typeface="+mn-lt"/>
                <a:ea typeface="+mn-ea"/>
                <a:cs typeface="+mn-cs"/>
              </a:rPr>
              <a:t>Anthony “Tony” Twist (plaintiff) is a former professional hockey player in the National Hockey League. TCI Cablevision (TCI) (defendant) created, published, and marketed a comic book titled “Spawn” which contained a villainous character sharing Twist’s name. Both the real and fictional Tony Twist were characterized by having a “tough guy” persona, but other than that shared no resemblance. In two interviews, however, the creator of “Spawn” said that the fictional villain was based on the real Tony Twist, the professional hockey player. Twist brought suit against TCI for misappropriation of name and defamation. He sought to recover damages for the fair market value TCI should have paid him to use his name in connection with “Spawn” products, and the damage done to the endorsement value of his name by having it connected with a villainous character. At trial, Twist introduced evidence that the fictional character was based on him, and that TCI gained financial benefits by marketing the “Spawn” comic book to hockey fans, Twist’s fan base. TCI defended on the grounds that it did not base the fictional villain on Twist, that it received no financial benefit, and that its actions were protected by the First Amendment. The trial court dismissed the defamation count, but sustained Twist’s misappropriation of name claim. The jury awarded him $24,500,000 in damages. However, the trial judge granted judgment notwithstanding the verdict for TCI, and ordered a new trial in the event its judgment notwithstanding the verdict was overturned. The Missouri Supreme Court heard the case.</a:t>
            </a:r>
          </a:p>
          <a:p>
            <a:endParaRPr lang="hu-HU" dirty="0"/>
          </a:p>
        </p:txBody>
      </p:sp>
      <p:sp>
        <p:nvSpPr>
          <p:cNvPr id="4" name="Dia számának helye 3"/>
          <p:cNvSpPr>
            <a:spLocks noGrp="1"/>
          </p:cNvSpPr>
          <p:nvPr>
            <p:ph type="sldNum" sz="quarter" idx="10"/>
          </p:nvPr>
        </p:nvSpPr>
        <p:spPr/>
        <p:txBody>
          <a:bodyPr/>
          <a:lstStyle/>
          <a:p>
            <a:fld id="{EF67433F-3525-40F7-9AEF-148BD2F4357E}" type="slidenum">
              <a:rPr lang="hu-HU" smtClean="0"/>
              <a:pPr/>
              <a:t>10</a:t>
            </a:fld>
            <a:endParaRPr lang="hu-HU"/>
          </a:p>
        </p:txBody>
      </p:sp>
    </p:spTree>
    <p:extLst>
      <p:ext uri="{BB962C8B-B14F-4D97-AF65-F5344CB8AC3E}">
        <p14:creationId xmlns:p14="http://schemas.microsoft.com/office/powerpoint/2010/main" val="373056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https://cdn.cnn.com/cnnnext/dam/assets/140703132044-lv-lohan-sues-grand-theft-auto-00024714-story-top.jpg</a:t>
            </a:r>
          </a:p>
          <a:p>
            <a:r>
              <a:rPr lang="hu-HU" dirty="0" smtClean="0"/>
              <a:t>https://encrypted-tbn0.gstatic.com/images?q=tbn%3AANd9GcQYVRrDolAXdcbfABv0Kl2hxjA4i07heDOeOQ&amp;usqp=CAU</a:t>
            </a:r>
          </a:p>
          <a:p>
            <a:endParaRPr lang="hu-HU" dirty="0"/>
          </a:p>
        </p:txBody>
      </p:sp>
      <p:sp>
        <p:nvSpPr>
          <p:cNvPr id="4" name="Dia számának helye 3"/>
          <p:cNvSpPr>
            <a:spLocks noGrp="1"/>
          </p:cNvSpPr>
          <p:nvPr>
            <p:ph type="sldNum" sz="quarter" idx="10"/>
          </p:nvPr>
        </p:nvSpPr>
        <p:spPr/>
        <p:txBody>
          <a:bodyPr/>
          <a:lstStyle/>
          <a:p>
            <a:fld id="{EF67433F-3525-40F7-9AEF-148BD2F4357E}" type="slidenum">
              <a:rPr lang="hu-HU" smtClean="0"/>
              <a:pPr/>
              <a:t>12</a:t>
            </a:fld>
            <a:endParaRPr lang="hu-HU"/>
          </a:p>
        </p:txBody>
      </p:sp>
    </p:spTree>
    <p:extLst>
      <p:ext uri="{BB962C8B-B14F-4D97-AF65-F5344CB8AC3E}">
        <p14:creationId xmlns:p14="http://schemas.microsoft.com/office/powerpoint/2010/main" val="383968302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500" dirty="0">
                <a:solidFill>
                  <a:schemeClr val="tx1"/>
                </a:solidFill>
              </a:rPr>
              <a:t>Right of </a:t>
            </a:r>
            <a:r>
              <a:rPr lang="hu-HU" sz="3500" dirty="0" err="1">
                <a:solidFill>
                  <a:schemeClr val="tx1"/>
                </a:solidFill>
              </a:rPr>
              <a:t>publicity</a:t>
            </a:r>
            <a:r>
              <a:rPr lang="hu-HU" sz="3500" dirty="0">
                <a:solidFill>
                  <a:schemeClr val="tx1"/>
                </a:solidFill>
              </a:rPr>
              <a:t> in </a:t>
            </a:r>
            <a:r>
              <a:rPr lang="hu-HU" sz="3500" dirty="0" err="1">
                <a:solidFill>
                  <a:schemeClr val="tx1"/>
                </a:solidFill>
              </a:rPr>
              <a:t>the</a:t>
            </a:r>
            <a:r>
              <a:rPr lang="hu-HU" sz="3500" dirty="0">
                <a:solidFill>
                  <a:schemeClr val="tx1"/>
                </a:solidFill>
              </a:rPr>
              <a:t> </a:t>
            </a:r>
            <a:r>
              <a:rPr lang="hu-HU" sz="3500" dirty="0" err="1">
                <a:solidFill>
                  <a:schemeClr val="tx1"/>
                </a:solidFill>
              </a:rPr>
              <a:t>common</a:t>
            </a:r>
            <a:r>
              <a:rPr lang="hu-HU" sz="3500" dirty="0">
                <a:solidFill>
                  <a:schemeClr val="tx1"/>
                </a:solidFill>
              </a:rPr>
              <a:t> </a:t>
            </a:r>
            <a:r>
              <a:rPr lang="hu-HU" sz="3500" dirty="0" err="1">
                <a:solidFill>
                  <a:schemeClr val="tx1"/>
                </a:solidFill>
              </a:rPr>
              <a:t>law</a:t>
            </a:r>
            <a:r>
              <a:rPr lang="hu-HU" sz="3500" dirty="0">
                <a:solidFill>
                  <a:schemeClr val="tx1"/>
                </a:solidFill>
              </a:rPr>
              <a:t> </a:t>
            </a:r>
            <a:r>
              <a:rPr lang="hu-HU" sz="3500" dirty="0" err="1">
                <a:solidFill>
                  <a:schemeClr val="tx1"/>
                </a:solidFill>
              </a:rPr>
              <a:t>countries</a:t>
            </a:r>
            <a:r>
              <a:rPr lang="hu-HU" sz="3500" dirty="0">
                <a:solidFill>
                  <a:schemeClr val="tx1"/>
                </a:solidFill>
              </a:rPr>
              <a:t> II – </a:t>
            </a:r>
            <a:r>
              <a:rPr lang="hu-HU" sz="3500" dirty="0" err="1">
                <a:solidFill>
                  <a:schemeClr val="tx1"/>
                </a:solidFill>
              </a:rPr>
              <a:t>limitations</a:t>
            </a:r>
            <a:r>
              <a:rPr lang="hu-HU" sz="3500" dirty="0">
                <a:solidFill>
                  <a:schemeClr val="tx1"/>
                </a:solidFill>
              </a:rPr>
              <a:t> </a:t>
            </a:r>
            <a:r>
              <a:rPr lang="hu-HU" sz="3500" dirty="0" err="1">
                <a:solidFill>
                  <a:schemeClr val="tx1"/>
                </a:solidFill>
              </a:rPr>
              <a:t>on</a:t>
            </a:r>
            <a:r>
              <a:rPr lang="hu-HU" sz="3500" dirty="0">
                <a:solidFill>
                  <a:schemeClr val="tx1"/>
                </a:solidFill>
              </a:rPr>
              <a:t> </a:t>
            </a:r>
            <a:r>
              <a:rPr lang="hu-HU" sz="3500" dirty="0" err="1">
                <a:solidFill>
                  <a:schemeClr val="tx1"/>
                </a:solidFill>
              </a:rPr>
              <a:t>the</a:t>
            </a:r>
            <a:r>
              <a:rPr lang="hu-HU" sz="3500" dirty="0">
                <a:solidFill>
                  <a:schemeClr val="tx1"/>
                </a:solidFill>
              </a:rPr>
              <a:t> </a:t>
            </a:r>
            <a:r>
              <a:rPr lang="hu-HU" sz="3500" dirty="0" err="1">
                <a:solidFill>
                  <a:schemeClr val="tx1"/>
                </a:solidFill>
              </a:rPr>
              <a:t>right</a:t>
            </a:r>
            <a:r>
              <a:rPr lang="hu-HU" sz="3500" dirty="0">
                <a:solidFill>
                  <a:schemeClr val="tx1"/>
                </a:solidFill>
              </a:rPr>
              <a:t> of </a:t>
            </a:r>
            <a:r>
              <a:rPr lang="hu-HU" sz="3500" dirty="0" err="1">
                <a:solidFill>
                  <a:schemeClr val="tx1"/>
                </a:solidFill>
              </a:rPr>
              <a:t>publicity</a:t>
            </a:r>
            <a:r>
              <a:rPr lang="hu-HU" sz="3500" dirty="0" smtClean="0">
                <a:solidFill>
                  <a:schemeClr val="tx1"/>
                </a:solidFill>
              </a:rPr>
              <a:t>? – </a:t>
            </a:r>
            <a:r>
              <a:rPr lang="hu-HU" sz="3500" dirty="0" err="1" smtClean="0">
                <a:solidFill>
                  <a:schemeClr val="tx1"/>
                </a:solidFill>
              </a:rPr>
              <a:t>Predominant</a:t>
            </a:r>
            <a:r>
              <a:rPr lang="hu-HU" sz="3500" dirty="0" smtClean="0">
                <a:solidFill>
                  <a:schemeClr val="tx1"/>
                </a:solidFill>
              </a:rPr>
              <a:t> </a:t>
            </a:r>
            <a:r>
              <a:rPr lang="hu-HU" sz="3500" dirty="0" err="1" smtClean="0">
                <a:solidFill>
                  <a:schemeClr val="tx1"/>
                </a:solidFill>
              </a:rPr>
              <a:t>use</a:t>
            </a:r>
            <a:r>
              <a:rPr lang="hu-HU" sz="3500" dirty="0" smtClean="0">
                <a:solidFill>
                  <a:schemeClr val="tx1"/>
                </a:solidFill>
              </a:rPr>
              <a:t> test</a:t>
            </a:r>
            <a:endParaRPr lang="hu-HU" sz="35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hu-HU" b="1" dirty="0" err="1" smtClean="0">
                <a:solidFill>
                  <a:schemeClr val="tx1"/>
                </a:solidFill>
              </a:rPr>
              <a:t>Predominant</a:t>
            </a:r>
            <a:r>
              <a:rPr lang="hu-HU" b="1" dirty="0" smtClean="0">
                <a:solidFill>
                  <a:schemeClr val="tx1"/>
                </a:solidFill>
              </a:rPr>
              <a:t> </a:t>
            </a:r>
            <a:r>
              <a:rPr lang="hu-HU" b="1" dirty="0" err="1" smtClean="0">
                <a:solidFill>
                  <a:schemeClr val="tx1"/>
                </a:solidFill>
              </a:rPr>
              <a:t>Use</a:t>
            </a:r>
            <a:r>
              <a:rPr lang="hu-HU" b="1" dirty="0">
                <a:solidFill>
                  <a:schemeClr val="tx1"/>
                </a:solidFill>
              </a:rPr>
              <a:t> </a:t>
            </a:r>
            <a:r>
              <a:rPr lang="hu-HU" b="1" dirty="0" smtClean="0">
                <a:solidFill>
                  <a:schemeClr val="tx1"/>
                </a:solidFill>
              </a:rPr>
              <a:t>Test</a:t>
            </a:r>
            <a:r>
              <a:rPr lang="hu-HU" b="1" dirty="0">
                <a:solidFill>
                  <a:schemeClr val="tx1"/>
                </a:solidFill>
              </a:rPr>
              <a:t>:</a:t>
            </a:r>
            <a:r>
              <a:rPr lang="hu-HU" dirty="0">
                <a:solidFill>
                  <a:schemeClr val="tx1"/>
                </a:solidFill>
              </a:rPr>
              <a:t> </a:t>
            </a:r>
            <a:r>
              <a:rPr lang="hu-HU" dirty="0" err="1" smtClean="0">
                <a:solidFill>
                  <a:schemeClr val="tx1"/>
                </a:solidFill>
              </a:rPr>
              <a:t>Doe</a:t>
            </a:r>
            <a:r>
              <a:rPr lang="hu-HU" dirty="0" smtClean="0">
                <a:solidFill>
                  <a:schemeClr val="tx1"/>
                </a:solidFill>
              </a:rPr>
              <a:t> v. TCI </a:t>
            </a:r>
            <a:r>
              <a:rPr lang="hu-HU" dirty="0" err="1" smtClean="0">
                <a:solidFill>
                  <a:schemeClr val="tx1"/>
                </a:solidFill>
              </a:rPr>
              <a:t>Cablevision</a:t>
            </a:r>
            <a:r>
              <a:rPr lang="hu-HU" dirty="0" smtClean="0">
                <a:solidFill>
                  <a:schemeClr val="tx1"/>
                </a:solidFill>
              </a:rPr>
              <a:t> 110 S.W.3d 363 (</a:t>
            </a:r>
            <a:r>
              <a:rPr lang="hu-HU" dirty="0" err="1" smtClean="0">
                <a:solidFill>
                  <a:schemeClr val="tx1"/>
                </a:solidFill>
              </a:rPr>
              <a:t>Mo</a:t>
            </a:r>
            <a:r>
              <a:rPr lang="hu-HU" dirty="0" smtClean="0">
                <a:solidFill>
                  <a:schemeClr val="tx1"/>
                </a:solidFill>
              </a:rPr>
              <a:t>. 2003).</a:t>
            </a:r>
          </a:p>
          <a:p>
            <a:pPr lvl="1"/>
            <a:r>
              <a:rPr lang="en-US" dirty="0" smtClean="0">
                <a:solidFill>
                  <a:schemeClr val="tx1"/>
                </a:solidFill>
              </a:rPr>
              <a:t>Anthony </a:t>
            </a:r>
            <a:r>
              <a:rPr lang="en-US" dirty="0">
                <a:solidFill>
                  <a:schemeClr val="tx1"/>
                </a:solidFill>
              </a:rPr>
              <a:t>“Tony” Twist </a:t>
            </a:r>
            <a:r>
              <a:rPr lang="en-US" dirty="0" smtClean="0">
                <a:solidFill>
                  <a:schemeClr val="tx1"/>
                </a:solidFill>
              </a:rPr>
              <a:t>is </a:t>
            </a:r>
            <a:r>
              <a:rPr lang="en-US" dirty="0">
                <a:solidFill>
                  <a:schemeClr val="tx1"/>
                </a:solidFill>
              </a:rPr>
              <a:t>a former professional hockey player in the National Hockey League. TCI Cablevision (</a:t>
            </a:r>
            <a:r>
              <a:rPr lang="en-US" dirty="0" smtClean="0">
                <a:solidFill>
                  <a:schemeClr val="tx1"/>
                </a:solidFill>
              </a:rPr>
              <a:t>TCI</a:t>
            </a:r>
            <a:r>
              <a:rPr lang="hu-HU" dirty="0" smtClean="0">
                <a:solidFill>
                  <a:schemeClr val="tx1"/>
                </a:solidFill>
              </a:rPr>
              <a:t>) </a:t>
            </a:r>
            <a:r>
              <a:rPr lang="en-US" dirty="0" smtClean="0">
                <a:solidFill>
                  <a:schemeClr val="tx1"/>
                </a:solidFill>
              </a:rPr>
              <a:t>created</a:t>
            </a:r>
            <a:r>
              <a:rPr lang="en-US" dirty="0">
                <a:solidFill>
                  <a:schemeClr val="tx1"/>
                </a:solidFill>
              </a:rPr>
              <a:t>, published, and marketed a comic book titled “Spawn” which contained a villainous character sharing Twist’s name. Both the real and fictional Tony Twist were characterized by having a “tough guy” persona, but other than that shared no resemblance. In two interviews, however, the creator of “Spawn” said that the fictional villain was based on the real Tony </a:t>
            </a:r>
            <a:r>
              <a:rPr lang="en-US" dirty="0" smtClean="0">
                <a:solidFill>
                  <a:schemeClr val="tx1"/>
                </a:solidFill>
              </a:rPr>
              <a:t>Twist</a:t>
            </a:r>
            <a:r>
              <a:rPr lang="hu-HU" dirty="0" smtClean="0">
                <a:solidFill>
                  <a:schemeClr val="tx1"/>
                </a:solidFill>
              </a:rPr>
              <a:t>.</a:t>
            </a:r>
            <a:r>
              <a:rPr lang="en-US" dirty="0" smtClean="0">
                <a:solidFill>
                  <a:schemeClr val="tx1"/>
                </a:solidFill>
              </a:rPr>
              <a:t> </a:t>
            </a:r>
            <a:r>
              <a:rPr lang="en-US" dirty="0">
                <a:solidFill>
                  <a:schemeClr val="tx1"/>
                </a:solidFill>
              </a:rPr>
              <a:t>Twist brought suit against TCI for misappropriation of name and defamation. </a:t>
            </a:r>
            <a:r>
              <a:rPr lang="en-US" b="1" dirty="0" smtClean="0">
                <a:solidFill>
                  <a:schemeClr val="tx1"/>
                </a:solidFill>
              </a:rPr>
              <a:t>At </a:t>
            </a:r>
            <a:r>
              <a:rPr lang="en-US" b="1" dirty="0">
                <a:solidFill>
                  <a:schemeClr val="tx1"/>
                </a:solidFill>
              </a:rPr>
              <a:t>trial, Twist introduced evidence that the fictional character was based on him, and that TCI gained financial benefits by marketing the “Spawn” comic book to hockey fans, Twist’s fan base</a:t>
            </a:r>
            <a:r>
              <a:rPr lang="en-US" dirty="0">
                <a:solidFill>
                  <a:schemeClr val="tx1"/>
                </a:solidFill>
              </a:rPr>
              <a:t>. TCI defended on the grounds that it </a:t>
            </a:r>
            <a:r>
              <a:rPr lang="en-US" b="1" dirty="0">
                <a:solidFill>
                  <a:schemeClr val="tx1"/>
                </a:solidFill>
              </a:rPr>
              <a:t>did not base the fictional villain on Twist, that it received no financial benefit, and that its actions were protected by the First </a:t>
            </a:r>
            <a:r>
              <a:rPr lang="en-US" b="1" dirty="0" smtClean="0">
                <a:solidFill>
                  <a:schemeClr val="tx1"/>
                </a:solidFill>
              </a:rPr>
              <a:t>Amendment</a:t>
            </a:r>
            <a:r>
              <a:rPr lang="en-US" dirty="0" smtClean="0">
                <a:solidFill>
                  <a:schemeClr val="tx1"/>
                </a:solidFill>
              </a:rPr>
              <a:t>.</a:t>
            </a:r>
            <a:endParaRPr lang="hu-HU" dirty="0" smtClean="0">
              <a:solidFill>
                <a:schemeClr val="tx1"/>
              </a:solidFill>
            </a:endParaRPr>
          </a:p>
          <a:p>
            <a:pPr lvl="1"/>
            <a:r>
              <a:rPr lang="en-US" dirty="0" smtClean="0">
                <a:solidFill>
                  <a:schemeClr val="tx1"/>
                </a:solidFill>
              </a:rPr>
              <a:t>On </a:t>
            </a:r>
            <a:r>
              <a:rPr lang="en-US" dirty="0">
                <a:solidFill>
                  <a:schemeClr val="tx1"/>
                </a:solidFill>
              </a:rPr>
              <a:t>review, the supreme court determined that the athlete's case was more precisely </a:t>
            </a:r>
            <a:r>
              <a:rPr lang="en-US" b="1" dirty="0">
                <a:solidFill>
                  <a:schemeClr val="tx1"/>
                </a:solidFill>
              </a:rPr>
              <a:t>labeled a right of publicity action</a:t>
            </a:r>
            <a:r>
              <a:rPr lang="en-US" dirty="0">
                <a:solidFill>
                  <a:schemeClr val="tx1"/>
                </a:solidFill>
              </a:rPr>
              <a:t>. </a:t>
            </a:r>
            <a:r>
              <a:rPr lang="hu-HU" dirty="0" smtClean="0">
                <a:solidFill>
                  <a:schemeClr val="tx1"/>
                </a:solidFill>
              </a:rPr>
              <a:t> </a:t>
            </a:r>
            <a:r>
              <a:rPr lang="en-US" dirty="0" smtClean="0">
                <a:solidFill>
                  <a:schemeClr val="tx1"/>
                </a:solidFill>
              </a:rPr>
              <a:t>Although </a:t>
            </a:r>
            <a:r>
              <a:rPr lang="en-US" dirty="0">
                <a:solidFill>
                  <a:schemeClr val="tx1"/>
                </a:solidFill>
              </a:rPr>
              <a:t>the comic book character was not about the athlete, he maintained that the </a:t>
            </a:r>
            <a:r>
              <a:rPr lang="en-US" b="1" dirty="0">
                <a:solidFill>
                  <a:srgbClr val="FF0000"/>
                </a:solidFill>
              </a:rPr>
              <a:t>sharing of the same name and the common persona of a tough-guy "enforcer" created an unmistakable correlation between himself and the comic book character, which established that the creators used his name and identity</a:t>
            </a:r>
            <a:r>
              <a:rPr lang="en-US" dirty="0">
                <a:solidFill>
                  <a:schemeClr val="tx1"/>
                </a:solidFill>
              </a:rPr>
              <a:t>. </a:t>
            </a:r>
            <a:endParaRPr lang="hu-HU" dirty="0">
              <a:solidFill>
                <a:schemeClr val="tx1"/>
              </a:solidFill>
            </a:endParaRPr>
          </a:p>
        </p:txBody>
      </p:sp>
    </p:spTree>
    <p:extLst>
      <p:ext uri="{BB962C8B-B14F-4D97-AF65-F5344CB8AC3E}">
        <p14:creationId xmlns:p14="http://schemas.microsoft.com/office/powerpoint/2010/main" val="368192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solidFill>
                  <a:schemeClr val="tx1"/>
                </a:solidFill>
              </a:rPr>
              <a:t>I</a:t>
            </a:r>
            <a:r>
              <a:rPr lang="hu-HU" dirty="0" err="1" smtClean="0">
                <a:solidFill>
                  <a:schemeClr val="tx1"/>
                </a:solidFill>
              </a:rPr>
              <a:t>rvine</a:t>
            </a:r>
            <a:r>
              <a:rPr lang="hu-HU" dirty="0" smtClean="0">
                <a:solidFill>
                  <a:schemeClr val="tx1"/>
                </a:solidFill>
              </a:rPr>
              <a:t> and </a:t>
            </a:r>
            <a:r>
              <a:rPr lang="hu-HU" dirty="0" err="1" smtClean="0">
                <a:solidFill>
                  <a:schemeClr val="tx1"/>
                </a:solidFill>
              </a:rPr>
              <a:t>Rihanna</a:t>
            </a:r>
            <a:endParaRPr lang="hu-HU" dirty="0">
              <a:solidFill>
                <a:schemeClr val="tx1"/>
              </a:solidFill>
            </a:endParaRPr>
          </a:p>
        </p:txBody>
      </p:sp>
      <p:sp>
        <p:nvSpPr>
          <p:cNvPr id="3" name="Tartalom helye 2"/>
          <p:cNvSpPr>
            <a:spLocks noGrp="1"/>
          </p:cNvSpPr>
          <p:nvPr>
            <p:ph idx="1"/>
          </p:nvPr>
        </p:nvSpPr>
        <p:spPr/>
        <p:txBody>
          <a:bodyPr>
            <a:normAutofit/>
          </a:bodyPr>
          <a:lstStyle/>
          <a:p>
            <a:r>
              <a:rPr lang="hu-HU" dirty="0" err="1">
                <a:solidFill>
                  <a:schemeClr val="tx1"/>
                </a:solidFill>
              </a:rPr>
              <a:t>Irvine</a:t>
            </a:r>
            <a:r>
              <a:rPr lang="hu-HU" dirty="0">
                <a:solidFill>
                  <a:schemeClr val="tx1"/>
                </a:solidFill>
              </a:rPr>
              <a:t> v </a:t>
            </a:r>
            <a:r>
              <a:rPr lang="hu-HU" dirty="0" err="1">
                <a:solidFill>
                  <a:schemeClr val="tx1"/>
                </a:solidFill>
              </a:rPr>
              <a:t>Talksport</a:t>
            </a:r>
            <a:r>
              <a:rPr lang="hu-HU" dirty="0">
                <a:solidFill>
                  <a:schemeClr val="tx1"/>
                </a:solidFill>
              </a:rPr>
              <a:t> [2002] EWHC 367</a:t>
            </a:r>
            <a:r>
              <a:rPr lang="hu-HU" dirty="0" smtClean="0">
                <a:solidFill>
                  <a:schemeClr val="tx1"/>
                </a:solidFill>
              </a:rPr>
              <a:t>.</a:t>
            </a:r>
          </a:p>
          <a:p>
            <a:pPr lvl="1"/>
            <a:r>
              <a:rPr lang="hu-HU" sz="2000" dirty="0" err="1" smtClean="0">
                <a:solidFill>
                  <a:schemeClr val="tx1"/>
                </a:solidFill>
              </a:rPr>
              <a:t>Talksport</a:t>
            </a:r>
            <a:r>
              <a:rPr lang="hu-HU" sz="2000" dirty="0" smtClean="0">
                <a:solidFill>
                  <a:schemeClr val="tx1"/>
                </a:solidFill>
              </a:rPr>
              <a:t> </a:t>
            </a:r>
            <a:r>
              <a:rPr lang="hu-HU" sz="2000" dirty="0" err="1" smtClean="0">
                <a:solidFill>
                  <a:schemeClr val="tx1"/>
                </a:solidFill>
              </a:rPr>
              <a:t>used</a:t>
            </a:r>
            <a:r>
              <a:rPr lang="hu-HU" sz="2000" dirty="0">
                <a:solidFill>
                  <a:schemeClr val="tx1"/>
                </a:solidFill>
              </a:rPr>
              <a:t> </a:t>
            </a:r>
            <a:r>
              <a:rPr lang="hu-HU" sz="2000" dirty="0" err="1" smtClean="0">
                <a:solidFill>
                  <a:schemeClr val="tx1"/>
                </a:solidFill>
              </a:rPr>
              <a:t>Irvine’s</a:t>
            </a:r>
            <a:r>
              <a:rPr lang="hu-HU" sz="2000" dirty="0" smtClean="0">
                <a:solidFill>
                  <a:schemeClr val="tx1"/>
                </a:solidFill>
              </a:rPr>
              <a:t> image </a:t>
            </a:r>
            <a:r>
              <a:rPr lang="hu-HU" sz="2000" dirty="0" err="1" smtClean="0">
                <a:solidFill>
                  <a:schemeClr val="tx1"/>
                </a:solidFill>
              </a:rPr>
              <a:t>withouth</a:t>
            </a:r>
            <a:r>
              <a:rPr lang="hu-HU" sz="2000" dirty="0" smtClean="0">
                <a:solidFill>
                  <a:schemeClr val="tx1"/>
                </a:solidFill>
              </a:rPr>
              <a:t> </a:t>
            </a:r>
            <a:r>
              <a:rPr lang="hu-HU" sz="2000" dirty="0" err="1" smtClean="0">
                <a:solidFill>
                  <a:schemeClr val="tx1"/>
                </a:solidFill>
              </a:rPr>
              <a:t>authorisation</a:t>
            </a:r>
            <a:r>
              <a:rPr lang="hu-HU" sz="2000" dirty="0" smtClean="0">
                <a:solidFill>
                  <a:schemeClr val="tx1"/>
                </a:solidFill>
              </a:rPr>
              <a:t> </a:t>
            </a:r>
            <a:r>
              <a:rPr lang="hu-HU" sz="2000" dirty="0" err="1" smtClean="0">
                <a:solidFill>
                  <a:schemeClr val="tx1"/>
                </a:solidFill>
              </a:rPr>
              <a:t>for</a:t>
            </a:r>
            <a:r>
              <a:rPr lang="hu-HU" sz="2000" dirty="0" smtClean="0">
                <a:solidFill>
                  <a:schemeClr val="tx1"/>
                </a:solidFill>
              </a:rPr>
              <a:t> </a:t>
            </a:r>
            <a:r>
              <a:rPr lang="hu-HU" sz="2000" dirty="0" err="1" smtClean="0">
                <a:solidFill>
                  <a:schemeClr val="tx1"/>
                </a:solidFill>
              </a:rPr>
              <a:t>his</a:t>
            </a:r>
            <a:r>
              <a:rPr lang="hu-HU" sz="2000" dirty="0" smtClean="0">
                <a:solidFill>
                  <a:schemeClr val="tx1"/>
                </a:solidFill>
              </a:rPr>
              <a:t> </a:t>
            </a:r>
            <a:r>
              <a:rPr lang="hu-HU" sz="2000" dirty="0" err="1" smtClean="0">
                <a:solidFill>
                  <a:schemeClr val="tx1"/>
                </a:solidFill>
              </a:rPr>
              <a:t>own</a:t>
            </a:r>
            <a:r>
              <a:rPr lang="hu-HU" sz="2000" dirty="0" smtClean="0">
                <a:solidFill>
                  <a:schemeClr val="tx1"/>
                </a:solidFill>
              </a:rPr>
              <a:t> </a:t>
            </a:r>
            <a:r>
              <a:rPr lang="hu-HU" sz="2000" dirty="0" err="1" smtClean="0">
                <a:solidFill>
                  <a:schemeClr val="tx1"/>
                </a:solidFill>
              </a:rPr>
              <a:t>advertising</a:t>
            </a:r>
            <a:r>
              <a:rPr lang="hu-HU" sz="2000" dirty="0" smtClean="0">
                <a:solidFill>
                  <a:schemeClr val="tx1"/>
                </a:solidFill>
              </a:rPr>
              <a:t> </a:t>
            </a:r>
            <a:r>
              <a:rPr lang="hu-HU" sz="2000" dirty="0" err="1" smtClean="0">
                <a:solidFill>
                  <a:schemeClr val="tx1"/>
                </a:solidFill>
              </a:rPr>
              <a:t>purposes</a:t>
            </a:r>
            <a:r>
              <a:rPr lang="hu-HU" sz="2000" dirty="0" smtClean="0">
                <a:solidFill>
                  <a:schemeClr val="tx1"/>
                </a:solidFill>
              </a:rPr>
              <a:t> and </a:t>
            </a:r>
            <a:r>
              <a:rPr lang="hu-HU" sz="2000" dirty="0" err="1" smtClean="0">
                <a:solidFill>
                  <a:schemeClr val="tx1"/>
                </a:solidFill>
              </a:rPr>
              <a:t>also</a:t>
            </a:r>
            <a:r>
              <a:rPr lang="hu-HU" sz="2000" dirty="0" smtClean="0">
                <a:solidFill>
                  <a:schemeClr val="tx1"/>
                </a:solidFill>
              </a:rPr>
              <a:t> </a:t>
            </a:r>
            <a:r>
              <a:rPr lang="hu-HU" sz="2000" dirty="0" err="1" smtClean="0">
                <a:solidFill>
                  <a:schemeClr val="tx1"/>
                </a:solidFill>
              </a:rPr>
              <a:t>modified</a:t>
            </a:r>
            <a:r>
              <a:rPr lang="hu-HU" sz="2000" dirty="0" smtClean="0">
                <a:solidFill>
                  <a:schemeClr val="tx1"/>
                </a:solidFill>
              </a:rPr>
              <a:t> </a:t>
            </a:r>
            <a:r>
              <a:rPr lang="hu-HU" sz="2000" dirty="0" err="1" smtClean="0">
                <a:solidFill>
                  <a:schemeClr val="tx1"/>
                </a:solidFill>
              </a:rPr>
              <a:t>the</a:t>
            </a:r>
            <a:r>
              <a:rPr lang="hu-HU" sz="2000" dirty="0" smtClean="0">
                <a:solidFill>
                  <a:schemeClr val="tx1"/>
                </a:solidFill>
              </a:rPr>
              <a:t> </a:t>
            </a:r>
            <a:r>
              <a:rPr lang="hu-HU" sz="2000" dirty="0" err="1" smtClean="0">
                <a:solidFill>
                  <a:schemeClr val="tx1"/>
                </a:solidFill>
              </a:rPr>
              <a:t>original</a:t>
            </a:r>
            <a:r>
              <a:rPr lang="hu-HU" sz="2000" dirty="0" smtClean="0">
                <a:solidFill>
                  <a:schemeClr val="tx1"/>
                </a:solidFill>
              </a:rPr>
              <a:t> </a:t>
            </a:r>
            <a:r>
              <a:rPr lang="hu-HU" sz="2000" dirty="0" err="1" smtClean="0">
                <a:solidFill>
                  <a:schemeClr val="tx1"/>
                </a:solidFill>
              </a:rPr>
              <a:t>picture</a:t>
            </a:r>
            <a:r>
              <a:rPr lang="hu-HU" sz="2000" dirty="0" smtClean="0">
                <a:solidFill>
                  <a:schemeClr val="tx1"/>
                </a:solidFill>
              </a:rPr>
              <a:t> </a:t>
            </a:r>
            <a:r>
              <a:rPr lang="hu-HU" sz="2000" dirty="0" err="1" smtClean="0">
                <a:solidFill>
                  <a:schemeClr val="tx1"/>
                </a:solidFill>
              </a:rPr>
              <a:t>by</a:t>
            </a:r>
            <a:r>
              <a:rPr lang="hu-HU" sz="2000" dirty="0" smtClean="0">
                <a:solidFill>
                  <a:schemeClr val="tx1"/>
                </a:solidFill>
              </a:rPr>
              <a:t> </a:t>
            </a:r>
            <a:r>
              <a:rPr lang="hu-HU" sz="2000" dirty="0" err="1" smtClean="0">
                <a:solidFill>
                  <a:schemeClr val="tx1"/>
                </a:solidFill>
              </a:rPr>
              <a:t>mounting</a:t>
            </a:r>
            <a:r>
              <a:rPr lang="hu-HU" sz="2000" dirty="0" smtClean="0">
                <a:solidFill>
                  <a:schemeClr val="tx1"/>
                </a:solidFill>
              </a:rPr>
              <a:t> a </a:t>
            </a:r>
            <a:r>
              <a:rPr lang="hu-HU" sz="2000" dirty="0" err="1" smtClean="0">
                <a:solidFill>
                  <a:schemeClr val="tx1"/>
                </a:solidFill>
              </a:rPr>
              <a:t>radio</a:t>
            </a:r>
            <a:r>
              <a:rPr lang="hu-HU" sz="2000" dirty="0" smtClean="0">
                <a:solidFill>
                  <a:schemeClr val="tx1"/>
                </a:solidFill>
              </a:rPr>
              <a:t> </a:t>
            </a:r>
            <a:r>
              <a:rPr lang="hu-HU" sz="2000" dirty="0" err="1" smtClean="0">
                <a:solidFill>
                  <a:schemeClr val="tx1"/>
                </a:solidFill>
              </a:rPr>
              <a:t>into</a:t>
            </a:r>
            <a:r>
              <a:rPr lang="hu-HU" sz="2000" dirty="0" smtClean="0">
                <a:solidFill>
                  <a:schemeClr val="tx1"/>
                </a:solidFill>
              </a:rPr>
              <a:t> </a:t>
            </a:r>
            <a:r>
              <a:rPr lang="hu-HU" sz="2000" dirty="0" err="1" smtClean="0">
                <a:solidFill>
                  <a:schemeClr val="tx1"/>
                </a:solidFill>
              </a:rPr>
              <a:t>Irvin’s</a:t>
            </a:r>
            <a:r>
              <a:rPr lang="hu-HU" sz="2000" dirty="0" smtClean="0">
                <a:solidFill>
                  <a:schemeClr val="tx1"/>
                </a:solidFill>
              </a:rPr>
              <a:t> </a:t>
            </a:r>
            <a:r>
              <a:rPr lang="hu-HU" sz="2000" dirty="0" err="1" smtClean="0">
                <a:solidFill>
                  <a:schemeClr val="tx1"/>
                </a:solidFill>
              </a:rPr>
              <a:t>hand</a:t>
            </a:r>
            <a:r>
              <a:rPr lang="hu-HU" sz="2000" dirty="0" smtClean="0">
                <a:solidFill>
                  <a:schemeClr val="tx1"/>
                </a:solidFill>
              </a:rPr>
              <a:t>. </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Use</a:t>
            </a:r>
            <a:r>
              <a:rPr lang="hu-HU" sz="2000" dirty="0" smtClean="0">
                <a:solidFill>
                  <a:schemeClr val="tx1"/>
                </a:solidFill>
                <a:sym typeface="Wingdings" panose="05000000000000000000" pitchFamily="2" charset="2"/>
              </a:rPr>
              <a:t> of </a:t>
            </a:r>
            <a:r>
              <a:rPr lang="hu-HU" sz="2000" dirty="0" err="1" smtClean="0">
                <a:solidFill>
                  <a:schemeClr val="tx1"/>
                </a:solidFill>
                <a:sym typeface="Wingdings" panose="05000000000000000000" pitchFamily="2" charset="2"/>
              </a:rPr>
              <a:t>Irvine’s</a:t>
            </a:r>
            <a:r>
              <a:rPr lang="hu-HU" sz="2000" dirty="0" smtClean="0">
                <a:solidFill>
                  <a:schemeClr val="tx1"/>
                </a:solidFill>
                <a:sym typeface="Wingdings" panose="05000000000000000000" pitchFamily="2" charset="2"/>
              </a:rPr>
              <a:t> image </a:t>
            </a:r>
            <a:r>
              <a:rPr lang="hu-HU" sz="2000" dirty="0" err="1" smtClean="0">
                <a:solidFill>
                  <a:schemeClr val="tx1"/>
                </a:solidFill>
                <a:sym typeface="Wingdings" panose="05000000000000000000" pitchFamily="2" charset="2"/>
              </a:rPr>
              <a:t>without</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authorisation</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was</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unlawful</a:t>
            </a:r>
            <a:r>
              <a:rPr lang="hu-HU" sz="2000" dirty="0" smtClean="0">
                <a:solidFill>
                  <a:schemeClr val="tx1"/>
                </a:solidFill>
                <a:sym typeface="Wingdings" panose="05000000000000000000" pitchFamily="2" charset="2"/>
              </a:rPr>
              <a:t> and </a:t>
            </a:r>
            <a:r>
              <a:rPr lang="hu-HU" sz="2000" dirty="0" err="1" smtClean="0">
                <a:solidFill>
                  <a:schemeClr val="tx1"/>
                </a:solidFill>
                <a:sym typeface="Wingdings" panose="05000000000000000000" pitchFamily="2" charset="2"/>
              </a:rPr>
              <a:t>was</a:t>
            </a:r>
            <a:r>
              <a:rPr lang="hu-HU" sz="2000" dirty="0" smtClean="0">
                <a:solidFill>
                  <a:schemeClr val="tx1"/>
                </a:solidFill>
                <a:sym typeface="Wingdings" panose="05000000000000000000" pitchFamily="2" charset="2"/>
              </a:rPr>
              <a:t> a </a:t>
            </a:r>
            <a:r>
              <a:rPr lang="hu-HU" sz="2000" dirty="0" err="1" smtClean="0">
                <a:solidFill>
                  <a:schemeClr val="tx1"/>
                </a:solidFill>
                <a:sym typeface="Wingdings" panose="05000000000000000000" pitchFamily="2" charset="2"/>
              </a:rPr>
              <a:t>ground</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for</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passing</a:t>
            </a:r>
            <a:r>
              <a:rPr lang="hu-HU" sz="2000" dirty="0" smtClean="0">
                <a:solidFill>
                  <a:schemeClr val="tx1"/>
                </a:solidFill>
                <a:sym typeface="Wingdings" panose="05000000000000000000" pitchFamily="2" charset="2"/>
              </a:rPr>
              <a:t> </a:t>
            </a:r>
            <a:r>
              <a:rPr lang="hu-HU" sz="2000" dirty="0" err="1" smtClean="0">
                <a:solidFill>
                  <a:schemeClr val="tx1"/>
                </a:solidFill>
                <a:sym typeface="Wingdings" panose="05000000000000000000" pitchFamily="2" charset="2"/>
              </a:rPr>
              <a:t>off</a:t>
            </a:r>
            <a:r>
              <a:rPr lang="hu-HU" sz="2000" dirty="0" smtClean="0">
                <a:solidFill>
                  <a:schemeClr val="tx1"/>
                </a:solidFill>
                <a:sym typeface="Wingdings" panose="05000000000000000000" pitchFamily="2" charset="2"/>
              </a:rPr>
              <a:t>.</a:t>
            </a:r>
          </a:p>
          <a:p>
            <a:r>
              <a:rPr lang="hu-HU" dirty="0" err="1">
                <a:solidFill>
                  <a:schemeClr val="tx1"/>
                </a:solidFill>
              </a:rPr>
              <a:t>Fenty</a:t>
            </a:r>
            <a:r>
              <a:rPr lang="hu-HU" dirty="0">
                <a:solidFill>
                  <a:schemeClr val="tx1"/>
                </a:solidFill>
              </a:rPr>
              <a:t> &amp; </a:t>
            </a:r>
            <a:r>
              <a:rPr lang="hu-HU" dirty="0" err="1">
                <a:solidFill>
                  <a:schemeClr val="tx1"/>
                </a:solidFill>
              </a:rPr>
              <a:t>Ors</a:t>
            </a:r>
            <a:r>
              <a:rPr lang="hu-HU" dirty="0">
                <a:solidFill>
                  <a:schemeClr val="tx1"/>
                </a:solidFill>
              </a:rPr>
              <a:t> v </a:t>
            </a:r>
            <a:r>
              <a:rPr lang="hu-HU" dirty="0" err="1">
                <a:solidFill>
                  <a:schemeClr val="tx1"/>
                </a:solidFill>
              </a:rPr>
              <a:t>Arcadia</a:t>
            </a:r>
            <a:r>
              <a:rPr lang="hu-HU" dirty="0">
                <a:solidFill>
                  <a:schemeClr val="tx1"/>
                </a:solidFill>
              </a:rPr>
              <a:t> Group </a:t>
            </a:r>
            <a:r>
              <a:rPr lang="hu-HU" dirty="0" err="1">
                <a:solidFill>
                  <a:schemeClr val="tx1"/>
                </a:solidFill>
              </a:rPr>
              <a:t>Brands</a:t>
            </a:r>
            <a:r>
              <a:rPr lang="hu-HU" dirty="0">
                <a:solidFill>
                  <a:schemeClr val="tx1"/>
                </a:solidFill>
              </a:rPr>
              <a:t> </a:t>
            </a:r>
            <a:r>
              <a:rPr lang="hu-HU" dirty="0" err="1">
                <a:solidFill>
                  <a:schemeClr val="tx1"/>
                </a:solidFill>
              </a:rPr>
              <a:t>Ltd</a:t>
            </a:r>
            <a:r>
              <a:rPr lang="hu-HU" dirty="0">
                <a:solidFill>
                  <a:schemeClr val="tx1"/>
                </a:solidFill>
              </a:rPr>
              <a:t> (t/a Topshop) [2015] EWCA </a:t>
            </a:r>
            <a:r>
              <a:rPr lang="hu-HU" dirty="0" err="1">
                <a:solidFill>
                  <a:schemeClr val="tx1"/>
                </a:solidFill>
              </a:rPr>
              <a:t>Civ</a:t>
            </a:r>
            <a:r>
              <a:rPr lang="hu-HU" dirty="0">
                <a:solidFill>
                  <a:schemeClr val="tx1"/>
                </a:solidFill>
              </a:rPr>
              <a:t> 3</a:t>
            </a:r>
            <a:r>
              <a:rPr lang="hu-HU" dirty="0" smtClean="0">
                <a:solidFill>
                  <a:schemeClr val="tx1"/>
                </a:solidFill>
              </a:rPr>
              <a:t>.</a:t>
            </a:r>
          </a:p>
          <a:p>
            <a:pPr lvl="1"/>
            <a:r>
              <a:rPr lang="hu-HU" sz="2000" dirty="0" smtClean="0">
                <a:solidFill>
                  <a:schemeClr val="tx1"/>
                </a:solidFill>
              </a:rPr>
              <a:t>Topshop </a:t>
            </a:r>
            <a:r>
              <a:rPr lang="hu-HU" sz="2000" dirty="0" err="1" smtClean="0">
                <a:solidFill>
                  <a:schemeClr val="tx1"/>
                </a:solidFill>
              </a:rPr>
              <a:t>used</a:t>
            </a:r>
            <a:r>
              <a:rPr lang="hu-HU" sz="2000" dirty="0" smtClean="0">
                <a:solidFill>
                  <a:schemeClr val="tx1"/>
                </a:solidFill>
              </a:rPr>
              <a:t> </a:t>
            </a:r>
            <a:r>
              <a:rPr lang="hu-HU" sz="2000" dirty="0" err="1" smtClean="0">
                <a:solidFill>
                  <a:schemeClr val="tx1"/>
                </a:solidFill>
              </a:rPr>
              <a:t>Rihanna’s</a:t>
            </a:r>
            <a:r>
              <a:rPr lang="hu-HU" sz="2000" dirty="0" smtClean="0">
                <a:solidFill>
                  <a:schemeClr val="tx1"/>
                </a:solidFill>
              </a:rPr>
              <a:t> </a:t>
            </a:r>
            <a:r>
              <a:rPr lang="hu-HU" sz="2000" dirty="0" err="1" smtClean="0">
                <a:solidFill>
                  <a:schemeClr val="tx1"/>
                </a:solidFill>
              </a:rPr>
              <a:t>portray</a:t>
            </a:r>
            <a:r>
              <a:rPr lang="hu-HU" sz="2000" dirty="0" smtClean="0">
                <a:solidFill>
                  <a:schemeClr val="tx1"/>
                </a:solidFill>
              </a:rPr>
              <a:t> </a:t>
            </a:r>
            <a:r>
              <a:rPr lang="hu-HU" sz="2000" dirty="0" err="1" smtClean="0">
                <a:solidFill>
                  <a:schemeClr val="tx1"/>
                </a:solidFill>
              </a:rPr>
              <a:t>on</a:t>
            </a:r>
            <a:r>
              <a:rPr lang="hu-HU" sz="2000" dirty="0" smtClean="0">
                <a:solidFill>
                  <a:schemeClr val="tx1"/>
                </a:solidFill>
              </a:rPr>
              <a:t> </a:t>
            </a:r>
            <a:r>
              <a:rPr lang="hu-HU" sz="2000" dirty="0" err="1" smtClean="0">
                <a:solidFill>
                  <a:schemeClr val="tx1"/>
                </a:solidFill>
              </a:rPr>
              <a:t>their</a:t>
            </a:r>
            <a:r>
              <a:rPr lang="hu-HU" sz="2000" dirty="0" smtClean="0">
                <a:solidFill>
                  <a:schemeClr val="tx1"/>
                </a:solidFill>
              </a:rPr>
              <a:t> t-</a:t>
            </a:r>
            <a:r>
              <a:rPr lang="hu-HU" sz="2000" dirty="0" err="1" smtClean="0">
                <a:solidFill>
                  <a:schemeClr val="tx1"/>
                </a:solidFill>
              </a:rPr>
              <a:t>shirts</a:t>
            </a:r>
            <a:r>
              <a:rPr lang="hu-HU" sz="2000" dirty="0" smtClean="0">
                <a:solidFill>
                  <a:schemeClr val="tx1"/>
                </a:solidFill>
              </a:rPr>
              <a:t>. </a:t>
            </a:r>
            <a:r>
              <a:rPr lang="hu-HU" sz="2000" dirty="0" err="1" smtClean="0">
                <a:solidFill>
                  <a:schemeClr val="tx1"/>
                </a:solidFill>
              </a:rPr>
              <a:t>They</a:t>
            </a:r>
            <a:r>
              <a:rPr lang="hu-HU" sz="2000" dirty="0" smtClean="0">
                <a:solidFill>
                  <a:schemeClr val="tx1"/>
                </a:solidFill>
              </a:rPr>
              <a:t> </a:t>
            </a:r>
            <a:r>
              <a:rPr lang="hu-HU" sz="2000" dirty="0" err="1" smtClean="0">
                <a:solidFill>
                  <a:schemeClr val="tx1"/>
                </a:solidFill>
              </a:rPr>
              <a:t>asked</a:t>
            </a:r>
            <a:r>
              <a:rPr lang="hu-HU" sz="2000" dirty="0" smtClean="0">
                <a:solidFill>
                  <a:schemeClr val="tx1"/>
                </a:solidFill>
              </a:rPr>
              <a:t> </a:t>
            </a:r>
            <a:r>
              <a:rPr lang="hu-HU" sz="2000" dirty="0" err="1" smtClean="0">
                <a:solidFill>
                  <a:schemeClr val="tx1"/>
                </a:solidFill>
              </a:rPr>
              <a:t>permission</a:t>
            </a:r>
            <a:r>
              <a:rPr lang="hu-HU" sz="2000" dirty="0" smtClean="0">
                <a:solidFill>
                  <a:schemeClr val="tx1"/>
                </a:solidFill>
              </a:rPr>
              <a:t> </a:t>
            </a:r>
            <a:r>
              <a:rPr lang="hu-HU" sz="2000" dirty="0" err="1" smtClean="0">
                <a:solidFill>
                  <a:schemeClr val="tx1"/>
                </a:solidFill>
              </a:rPr>
              <a:t>from</a:t>
            </a:r>
            <a:r>
              <a:rPr lang="hu-HU" sz="2000" dirty="0" smtClean="0">
                <a:solidFill>
                  <a:schemeClr val="tx1"/>
                </a:solidFill>
              </a:rPr>
              <a:t> </a:t>
            </a:r>
            <a:r>
              <a:rPr lang="hu-HU" sz="2000" dirty="0" err="1" smtClean="0">
                <a:solidFill>
                  <a:schemeClr val="tx1"/>
                </a:solidFill>
              </a:rPr>
              <a:t>the</a:t>
            </a:r>
            <a:r>
              <a:rPr lang="hu-HU" sz="2000" dirty="0" smtClean="0">
                <a:solidFill>
                  <a:schemeClr val="tx1"/>
                </a:solidFill>
              </a:rPr>
              <a:t> </a:t>
            </a:r>
            <a:r>
              <a:rPr lang="hu-HU" sz="2000" dirty="0" err="1" smtClean="0">
                <a:solidFill>
                  <a:schemeClr val="tx1"/>
                </a:solidFill>
              </a:rPr>
              <a:t>author</a:t>
            </a:r>
            <a:r>
              <a:rPr lang="hu-HU" sz="2000" dirty="0" smtClean="0">
                <a:solidFill>
                  <a:schemeClr val="tx1"/>
                </a:solidFill>
              </a:rPr>
              <a:t> of </a:t>
            </a:r>
            <a:r>
              <a:rPr lang="hu-HU" sz="2000" dirty="0" err="1" smtClean="0">
                <a:solidFill>
                  <a:schemeClr val="tx1"/>
                </a:solidFill>
              </a:rPr>
              <a:t>the</a:t>
            </a:r>
            <a:r>
              <a:rPr lang="hu-HU" sz="2000" dirty="0" smtClean="0">
                <a:solidFill>
                  <a:schemeClr val="tx1"/>
                </a:solidFill>
              </a:rPr>
              <a:t> </a:t>
            </a:r>
            <a:r>
              <a:rPr lang="hu-HU" sz="2000" dirty="0" err="1" smtClean="0">
                <a:solidFill>
                  <a:schemeClr val="tx1"/>
                </a:solidFill>
              </a:rPr>
              <a:t>photographs</a:t>
            </a:r>
            <a:r>
              <a:rPr lang="hu-HU" sz="2000" dirty="0" smtClean="0">
                <a:solidFill>
                  <a:schemeClr val="tx1"/>
                </a:solidFill>
              </a:rPr>
              <a:t> </a:t>
            </a:r>
            <a:r>
              <a:rPr lang="hu-HU" sz="2000" dirty="0" err="1" smtClean="0">
                <a:solidFill>
                  <a:schemeClr val="tx1"/>
                </a:solidFill>
              </a:rPr>
              <a:t>but</a:t>
            </a:r>
            <a:r>
              <a:rPr lang="hu-HU" sz="2000" dirty="0" smtClean="0">
                <a:solidFill>
                  <a:schemeClr val="tx1"/>
                </a:solidFill>
              </a:rPr>
              <a:t> </a:t>
            </a:r>
            <a:r>
              <a:rPr lang="hu-HU" sz="2000" dirty="0" err="1" smtClean="0">
                <a:solidFill>
                  <a:schemeClr val="tx1"/>
                </a:solidFill>
              </a:rPr>
              <a:t>not</a:t>
            </a:r>
            <a:r>
              <a:rPr lang="hu-HU" sz="2000" dirty="0" smtClean="0">
                <a:solidFill>
                  <a:schemeClr val="tx1"/>
                </a:solidFill>
              </a:rPr>
              <a:t> </a:t>
            </a:r>
            <a:r>
              <a:rPr lang="hu-HU" sz="2000" dirty="0" err="1" smtClean="0">
                <a:solidFill>
                  <a:schemeClr val="tx1"/>
                </a:solidFill>
              </a:rPr>
              <a:t>from</a:t>
            </a:r>
            <a:r>
              <a:rPr lang="hu-HU" sz="2000" dirty="0" smtClean="0">
                <a:solidFill>
                  <a:schemeClr val="tx1"/>
                </a:solidFill>
              </a:rPr>
              <a:t> </a:t>
            </a:r>
            <a:r>
              <a:rPr lang="hu-HU" sz="2000" dirty="0" err="1" smtClean="0">
                <a:solidFill>
                  <a:schemeClr val="tx1"/>
                </a:solidFill>
              </a:rPr>
              <a:t>Rihanna</a:t>
            </a:r>
            <a:r>
              <a:rPr lang="hu-HU" sz="2000" dirty="0" smtClean="0">
                <a:solidFill>
                  <a:schemeClr val="tx1"/>
                </a:solidFill>
              </a:rPr>
              <a:t>. </a:t>
            </a:r>
            <a:r>
              <a:rPr lang="hu-HU" sz="2000" dirty="0" err="1" smtClean="0">
                <a:solidFill>
                  <a:schemeClr val="tx1"/>
                </a:solidFill>
              </a:rPr>
              <a:t>Rihanna</a:t>
            </a:r>
            <a:r>
              <a:rPr lang="hu-HU" sz="2000" dirty="0" smtClean="0">
                <a:solidFill>
                  <a:schemeClr val="tx1"/>
                </a:solidFill>
              </a:rPr>
              <a:t> </a:t>
            </a:r>
            <a:r>
              <a:rPr lang="hu-HU" sz="2000" dirty="0" err="1" smtClean="0">
                <a:solidFill>
                  <a:schemeClr val="tx1"/>
                </a:solidFill>
              </a:rPr>
              <a:t>sued</a:t>
            </a:r>
            <a:r>
              <a:rPr lang="hu-HU" sz="2000" dirty="0" smtClean="0">
                <a:solidFill>
                  <a:schemeClr val="tx1"/>
                </a:solidFill>
              </a:rPr>
              <a:t> </a:t>
            </a:r>
            <a:r>
              <a:rPr lang="hu-HU" sz="2000" dirty="0" err="1" smtClean="0">
                <a:solidFill>
                  <a:schemeClr val="tx1"/>
                </a:solidFill>
              </a:rPr>
              <a:t>for</a:t>
            </a:r>
            <a:r>
              <a:rPr lang="hu-HU" sz="2000" dirty="0" smtClean="0">
                <a:solidFill>
                  <a:schemeClr val="tx1"/>
                </a:solidFill>
              </a:rPr>
              <a:t> TM </a:t>
            </a:r>
            <a:r>
              <a:rPr lang="hu-HU" sz="2000" dirty="0" err="1" smtClean="0">
                <a:solidFill>
                  <a:schemeClr val="tx1"/>
                </a:solidFill>
              </a:rPr>
              <a:t>infringement</a:t>
            </a:r>
            <a:r>
              <a:rPr lang="hu-HU" sz="2000" dirty="0" smtClean="0">
                <a:solidFill>
                  <a:schemeClr val="tx1"/>
                </a:solidFill>
              </a:rPr>
              <a:t> and </a:t>
            </a:r>
            <a:r>
              <a:rPr lang="hu-HU" sz="2000" dirty="0" err="1" smtClean="0">
                <a:solidFill>
                  <a:schemeClr val="tx1"/>
                </a:solidFill>
              </a:rPr>
              <a:t>passing</a:t>
            </a:r>
            <a:r>
              <a:rPr lang="hu-HU" sz="2000" dirty="0" smtClean="0">
                <a:solidFill>
                  <a:schemeClr val="tx1"/>
                </a:solidFill>
              </a:rPr>
              <a:t> </a:t>
            </a:r>
            <a:r>
              <a:rPr lang="hu-HU" sz="2000" dirty="0" err="1" smtClean="0">
                <a:solidFill>
                  <a:schemeClr val="tx1"/>
                </a:solidFill>
              </a:rPr>
              <a:t>off</a:t>
            </a:r>
            <a:r>
              <a:rPr lang="hu-HU" sz="2000" dirty="0" smtClean="0">
                <a:solidFill>
                  <a:schemeClr val="tx1"/>
                </a:solidFill>
              </a:rPr>
              <a:t>. The </a:t>
            </a:r>
            <a:r>
              <a:rPr lang="hu-HU" sz="2000" dirty="0" err="1" smtClean="0">
                <a:solidFill>
                  <a:schemeClr val="tx1"/>
                </a:solidFill>
              </a:rPr>
              <a:t>advertisement</a:t>
            </a:r>
            <a:r>
              <a:rPr lang="hu-HU" sz="2000" dirty="0" smtClean="0">
                <a:solidFill>
                  <a:schemeClr val="tx1"/>
                </a:solidFill>
              </a:rPr>
              <a:t> </a:t>
            </a:r>
            <a:r>
              <a:rPr lang="hu-HU" sz="2000" dirty="0" err="1" smtClean="0">
                <a:solidFill>
                  <a:schemeClr val="tx1"/>
                </a:solidFill>
              </a:rPr>
              <a:t>furthermore</a:t>
            </a:r>
            <a:r>
              <a:rPr lang="hu-HU" sz="2000" dirty="0" smtClean="0">
                <a:solidFill>
                  <a:schemeClr val="tx1"/>
                </a:solidFill>
              </a:rPr>
              <a:t> </a:t>
            </a:r>
            <a:r>
              <a:rPr lang="hu-HU" sz="2000" dirty="0" err="1" smtClean="0">
                <a:solidFill>
                  <a:schemeClr val="tx1"/>
                </a:solidFill>
              </a:rPr>
              <a:t>was</a:t>
            </a:r>
            <a:r>
              <a:rPr lang="hu-HU" sz="2000" dirty="0" smtClean="0">
                <a:solidFill>
                  <a:schemeClr val="tx1"/>
                </a:solidFill>
              </a:rPr>
              <a:t> </a:t>
            </a:r>
            <a:r>
              <a:rPr lang="hu-HU" sz="2000" dirty="0" err="1" smtClean="0">
                <a:solidFill>
                  <a:schemeClr val="tx1"/>
                </a:solidFill>
              </a:rPr>
              <a:t>misleading</a:t>
            </a:r>
            <a:r>
              <a:rPr lang="hu-HU" sz="2000" dirty="0" smtClean="0">
                <a:solidFill>
                  <a:schemeClr val="tx1"/>
                </a:solidFill>
              </a:rPr>
              <a:t> </a:t>
            </a:r>
            <a:r>
              <a:rPr lang="hu-HU" sz="2000" dirty="0" err="1" smtClean="0">
                <a:solidFill>
                  <a:schemeClr val="tx1"/>
                </a:solidFill>
              </a:rPr>
              <a:t>because</a:t>
            </a:r>
            <a:r>
              <a:rPr lang="hu-HU" sz="2000" dirty="0" smtClean="0">
                <a:solidFill>
                  <a:schemeClr val="tx1"/>
                </a:solidFill>
              </a:rPr>
              <a:t> it made </a:t>
            </a:r>
            <a:r>
              <a:rPr lang="hu-HU" sz="2000" dirty="0" err="1" smtClean="0">
                <a:solidFill>
                  <a:schemeClr val="tx1"/>
                </a:solidFill>
              </a:rPr>
              <a:t>the</a:t>
            </a:r>
            <a:r>
              <a:rPr lang="hu-HU" sz="2000" dirty="0" smtClean="0">
                <a:solidFill>
                  <a:schemeClr val="tx1"/>
                </a:solidFill>
              </a:rPr>
              <a:t> </a:t>
            </a:r>
            <a:r>
              <a:rPr lang="hu-HU" sz="2000" dirty="0" err="1" smtClean="0">
                <a:solidFill>
                  <a:schemeClr val="tx1"/>
                </a:solidFill>
              </a:rPr>
              <a:t>consumers</a:t>
            </a:r>
            <a:r>
              <a:rPr lang="hu-HU" sz="2000" dirty="0" smtClean="0">
                <a:solidFill>
                  <a:schemeClr val="tx1"/>
                </a:solidFill>
              </a:rPr>
              <a:t> </a:t>
            </a:r>
            <a:r>
              <a:rPr lang="hu-HU" sz="2000" dirty="0" err="1" smtClean="0">
                <a:solidFill>
                  <a:schemeClr val="tx1"/>
                </a:solidFill>
              </a:rPr>
              <a:t>think</a:t>
            </a:r>
            <a:r>
              <a:rPr lang="hu-HU" sz="2000" dirty="0" smtClean="0">
                <a:solidFill>
                  <a:schemeClr val="tx1"/>
                </a:solidFill>
              </a:rPr>
              <a:t> </a:t>
            </a:r>
            <a:r>
              <a:rPr lang="hu-HU" sz="2000" dirty="0" err="1" smtClean="0">
                <a:solidFill>
                  <a:schemeClr val="tx1"/>
                </a:solidFill>
              </a:rPr>
              <a:t>that</a:t>
            </a:r>
            <a:r>
              <a:rPr lang="hu-HU" sz="2000" dirty="0" smtClean="0">
                <a:solidFill>
                  <a:schemeClr val="tx1"/>
                </a:solidFill>
              </a:rPr>
              <a:t> </a:t>
            </a:r>
            <a:r>
              <a:rPr lang="hu-HU" sz="2000" dirty="0" err="1" smtClean="0">
                <a:solidFill>
                  <a:schemeClr val="tx1"/>
                </a:solidFill>
              </a:rPr>
              <a:t>the</a:t>
            </a:r>
            <a:r>
              <a:rPr lang="hu-HU" sz="2000" dirty="0" smtClean="0">
                <a:solidFill>
                  <a:schemeClr val="tx1"/>
                </a:solidFill>
              </a:rPr>
              <a:t> t-</a:t>
            </a:r>
            <a:r>
              <a:rPr lang="hu-HU" sz="2000" dirty="0" err="1" smtClean="0">
                <a:solidFill>
                  <a:schemeClr val="tx1"/>
                </a:solidFill>
              </a:rPr>
              <a:t>shirt</a:t>
            </a:r>
            <a:r>
              <a:rPr lang="hu-HU" sz="2000" dirty="0" smtClean="0">
                <a:solidFill>
                  <a:schemeClr val="tx1"/>
                </a:solidFill>
              </a:rPr>
              <a:t> is </a:t>
            </a:r>
            <a:r>
              <a:rPr lang="hu-HU" sz="2000" dirty="0" err="1" smtClean="0">
                <a:solidFill>
                  <a:schemeClr val="tx1"/>
                </a:solidFill>
              </a:rPr>
              <a:t>related</a:t>
            </a:r>
            <a:r>
              <a:rPr lang="hu-HU" sz="2000" dirty="0" smtClean="0">
                <a:solidFill>
                  <a:schemeClr val="tx1"/>
                </a:solidFill>
              </a:rPr>
              <a:t> </a:t>
            </a:r>
            <a:r>
              <a:rPr lang="hu-HU" sz="2000" dirty="0" err="1" smtClean="0">
                <a:solidFill>
                  <a:schemeClr val="tx1"/>
                </a:solidFill>
              </a:rPr>
              <a:t>to</a:t>
            </a:r>
            <a:r>
              <a:rPr lang="hu-HU" sz="2000" dirty="0" smtClean="0">
                <a:solidFill>
                  <a:schemeClr val="tx1"/>
                </a:solidFill>
              </a:rPr>
              <a:t> </a:t>
            </a:r>
            <a:r>
              <a:rPr lang="hu-HU" sz="2000" dirty="0" err="1" smtClean="0">
                <a:solidFill>
                  <a:schemeClr val="tx1"/>
                </a:solidFill>
              </a:rPr>
              <a:t>Rihanna’s</a:t>
            </a:r>
            <a:r>
              <a:rPr lang="hu-HU" sz="2000" dirty="0" smtClean="0">
                <a:solidFill>
                  <a:schemeClr val="tx1"/>
                </a:solidFill>
              </a:rPr>
              <a:t> </a:t>
            </a:r>
            <a:r>
              <a:rPr lang="hu-HU" sz="2000" dirty="0" err="1" smtClean="0">
                <a:solidFill>
                  <a:schemeClr val="tx1"/>
                </a:solidFill>
              </a:rPr>
              <a:t>new</a:t>
            </a:r>
            <a:r>
              <a:rPr lang="hu-HU" sz="2000" dirty="0" smtClean="0">
                <a:solidFill>
                  <a:schemeClr val="tx1"/>
                </a:solidFill>
              </a:rPr>
              <a:t> album, </a:t>
            </a:r>
            <a:r>
              <a:rPr lang="hu-HU" sz="2000" dirty="0" err="1" smtClean="0">
                <a:solidFill>
                  <a:schemeClr val="tx1"/>
                </a:solidFill>
              </a:rPr>
              <a:t>River</a:t>
            </a:r>
            <a:r>
              <a:rPr lang="hu-HU" sz="2000" dirty="0" smtClean="0">
                <a:solidFill>
                  <a:schemeClr val="tx1"/>
                </a:solidFill>
              </a:rPr>
              <a:t> Island </a:t>
            </a:r>
            <a:r>
              <a:rPr lang="hu-HU" sz="2000" dirty="0" err="1" smtClean="0">
                <a:solidFill>
                  <a:schemeClr val="tx1"/>
                </a:solidFill>
              </a:rPr>
              <a:t>hurting</a:t>
            </a:r>
            <a:r>
              <a:rPr lang="hu-HU" sz="2000" dirty="0" smtClean="0">
                <a:solidFill>
                  <a:schemeClr val="tx1"/>
                </a:solidFill>
              </a:rPr>
              <a:t> </a:t>
            </a:r>
            <a:r>
              <a:rPr lang="hu-HU" sz="2000" dirty="0" err="1" smtClean="0">
                <a:solidFill>
                  <a:schemeClr val="tx1"/>
                </a:solidFill>
              </a:rPr>
              <a:t>its</a:t>
            </a:r>
            <a:r>
              <a:rPr lang="hu-HU" sz="2000" dirty="0" smtClean="0">
                <a:solidFill>
                  <a:schemeClr val="tx1"/>
                </a:solidFill>
              </a:rPr>
              <a:t> </a:t>
            </a:r>
            <a:r>
              <a:rPr lang="hu-HU" sz="2000" dirty="0" err="1" smtClean="0">
                <a:solidFill>
                  <a:schemeClr val="tx1"/>
                </a:solidFill>
              </a:rPr>
              <a:t>good</a:t>
            </a:r>
            <a:r>
              <a:rPr lang="hu-HU" sz="2000" dirty="0" smtClean="0">
                <a:solidFill>
                  <a:schemeClr val="tx1"/>
                </a:solidFill>
              </a:rPr>
              <a:t> </a:t>
            </a:r>
            <a:r>
              <a:rPr lang="hu-HU" sz="2000" dirty="0" err="1" smtClean="0">
                <a:solidFill>
                  <a:schemeClr val="tx1"/>
                </a:solidFill>
              </a:rPr>
              <a:t>will</a:t>
            </a:r>
            <a:r>
              <a:rPr lang="hu-HU" sz="2000" dirty="0" smtClean="0">
                <a:solidFill>
                  <a:schemeClr val="tx1"/>
                </a:solidFill>
              </a:rPr>
              <a:t>.</a:t>
            </a:r>
            <a:endParaRPr lang="hu-HU" sz="2000" dirty="0">
              <a:solidFill>
                <a:schemeClr val="tx1"/>
              </a:solidFill>
            </a:endParaRPr>
          </a:p>
        </p:txBody>
      </p:sp>
    </p:spTree>
    <p:extLst>
      <p:ext uri="{BB962C8B-B14F-4D97-AF65-F5344CB8AC3E}">
        <p14:creationId xmlns:p14="http://schemas.microsoft.com/office/powerpoint/2010/main" val="933594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Image </a:t>
            </a:r>
            <a:r>
              <a:rPr lang="hu-HU" dirty="0" err="1" smtClean="0">
                <a:solidFill>
                  <a:schemeClr val="tx1"/>
                </a:solidFill>
              </a:rPr>
              <a:t>rights</a:t>
            </a:r>
            <a:r>
              <a:rPr lang="hu-HU" dirty="0" smtClean="0">
                <a:solidFill>
                  <a:schemeClr val="tx1"/>
                </a:solidFill>
              </a:rPr>
              <a:t> in computer </a:t>
            </a:r>
            <a:r>
              <a:rPr lang="hu-HU" dirty="0" err="1" smtClean="0">
                <a:solidFill>
                  <a:schemeClr val="tx1"/>
                </a:solidFill>
              </a:rPr>
              <a:t>games</a:t>
            </a:r>
            <a:endParaRPr lang="hu-HU" dirty="0">
              <a:solidFill>
                <a:schemeClr val="tx1"/>
              </a:solidFill>
            </a:endParaRPr>
          </a:p>
        </p:txBody>
      </p:sp>
      <p:pic>
        <p:nvPicPr>
          <p:cNvPr id="4" name="Tartalom helye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8652" y="3160207"/>
            <a:ext cx="3576201" cy="2011613"/>
          </a:xfrm>
        </p:spPr>
      </p:pic>
      <p:pic>
        <p:nvPicPr>
          <p:cNvPr id="7" name="Kép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77763" y="2950839"/>
            <a:ext cx="3454591" cy="2430347"/>
          </a:xfrm>
          <a:prstGeom prst="rect">
            <a:avLst/>
          </a:prstGeom>
        </p:spPr>
      </p:pic>
    </p:spTree>
    <p:extLst>
      <p:ext uri="{BB962C8B-B14F-4D97-AF65-F5344CB8AC3E}">
        <p14:creationId xmlns:p14="http://schemas.microsoft.com/office/powerpoint/2010/main" val="88804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500" dirty="0" smtClean="0">
                <a:solidFill>
                  <a:schemeClr val="tx1"/>
                </a:solidFill>
              </a:rPr>
              <a:t>Keller v </a:t>
            </a:r>
            <a:r>
              <a:rPr lang="hu-HU" sz="3500" dirty="0" err="1">
                <a:solidFill>
                  <a:schemeClr val="tx1"/>
                </a:solidFill>
              </a:rPr>
              <a:t>Electronic</a:t>
            </a:r>
            <a:r>
              <a:rPr lang="hu-HU" sz="3500" dirty="0">
                <a:solidFill>
                  <a:schemeClr val="tx1"/>
                </a:solidFill>
              </a:rPr>
              <a:t> Arts, No. 10-15387, 2013 WL 3928293 (C.A.9), (</a:t>
            </a:r>
            <a:r>
              <a:rPr lang="hu-HU" sz="3500" dirty="0" err="1">
                <a:solidFill>
                  <a:schemeClr val="tx1"/>
                </a:solidFill>
              </a:rPr>
              <a:t>July</a:t>
            </a:r>
            <a:r>
              <a:rPr lang="hu-HU" sz="3500" dirty="0">
                <a:solidFill>
                  <a:schemeClr val="tx1"/>
                </a:solidFill>
              </a:rPr>
              <a:t> 31, 2013).</a:t>
            </a:r>
          </a:p>
        </p:txBody>
      </p:sp>
      <p:sp>
        <p:nvSpPr>
          <p:cNvPr id="5" name="Tartalom helye 4"/>
          <p:cNvSpPr>
            <a:spLocks noGrp="1"/>
          </p:cNvSpPr>
          <p:nvPr>
            <p:ph idx="1"/>
          </p:nvPr>
        </p:nvSpPr>
        <p:spPr/>
        <p:txBody>
          <a:bodyPr>
            <a:normAutofit fontScale="92500" lnSpcReduction="10000"/>
          </a:bodyPr>
          <a:lstStyle/>
          <a:p>
            <a:r>
              <a:rPr lang="en-US" dirty="0">
                <a:solidFill>
                  <a:schemeClr val="tx1"/>
                </a:solidFill>
              </a:rPr>
              <a:t>Keller American football player played as a </a:t>
            </a:r>
            <a:r>
              <a:rPr lang="en-US" dirty="0" smtClean="0">
                <a:solidFill>
                  <a:schemeClr val="tx1"/>
                </a:solidFill>
              </a:rPr>
              <a:t>defender </a:t>
            </a:r>
            <a:r>
              <a:rPr lang="en-US" dirty="0">
                <a:solidFill>
                  <a:schemeClr val="tx1"/>
                </a:solidFill>
              </a:rPr>
              <a:t>for the Arizona and Nebraska state universities.</a:t>
            </a:r>
          </a:p>
          <a:p>
            <a:r>
              <a:rPr lang="en-US" dirty="0">
                <a:solidFill>
                  <a:schemeClr val="tx1"/>
                </a:solidFill>
              </a:rPr>
              <a:t>EA used Keller's and others likenesses and other physical appearances in its NCAA Football Game. According to the </a:t>
            </a:r>
            <a:r>
              <a:rPr lang="en-US" dirty="0" smtClean="0">
                <a:solidFill>
                  <a:schemeClr val="tx1"/>
                </a:solidFill>
              </a:rPr>
              <a:t>defendant </a:t>
            </a:r>
            <a:r>
              <a:rPr lang="en-US" dirty="0">
                <a:solidFill>
                  <a:schemeClr val="tx1"/>
                </a:solidFill>
              </a:rPr>
              <a:t>the use fell under the scope transformative use test.</a:t>
            </a:r>
          </a:p>
          <a:p>
            <a:r>
              <a:rPr lang="en-US" dirty="0">
                <a:solidFill>
                  <a:schemeClr val="tx1"/>
                </a:solidFill>
              </a:rPr>
              <a:t>Court refused the transformative use test defense based on the fact that the emphasize in the game was on the physical appearance of the players to make the game as realistic as possible.</a:t>
            </a:r>
          </a:p>
          <a:p>
            <a:r>
              <a:rPr lang="en-US" dirty="0">
                <a:solidFill>
                  <a:schemeClr val="tx1"/>
                </a:solidFill>
              </a:rPr>
              <a:t>The Court than examined whether the protection of the freedom of press or the right to information. The court argued that the statistical data of the players can be used for such purposes as making the game more realistic. BUT the use cannot </a:t>
            </a:r>
            <a:r>
              <a:rPr lang="en-US" dirty="0" smtClean="0">
                <a:solidFill>
                  <a:schemeClr val="tx1"/>
                </a:solidFill>
              </a:rPr>
              <a:t>supersede </a:t>
            </a:r>
            <a:r>
              <a:rPr lang="en-US" dirty="0">
                <a:solidFill>
                  <a:schemeClr val="tx1"/>
                </a:solidFill>
              </a:rPr>
              <a:t>the mere use of statistic data.</a:t>
            </a:r>
          </a:p>
          <a:p>
            <a:r>
              <a:rPr lang="en-US" dirty="0">
                <a:solidFill>
                  <a:schemeClr val="tx1"/>
                </a:solidFill>
              </a:rPr>
              <a:t>The outcome was a settlement: the EA paid 60 Million Dollars for the use of the image rights of the plaintiffs.</a:t>
            </a:r>
            <a:endParaRPr lang="hu-HU" dirty="0">
              <a:solidFill>
                <a:schemeClr val="tx1"/>
              </a:solidFill>
            </a:endParaRPr>
          </a:p>
        </p:txBody>
      </p:sp>
    </p:spTree>
    <p:extLst>
      <p:ext uri="{BB962C8B-B14F-4D97-AF65-F5344CB8AC3E}">
        <p14:creationId xmlns:p14="http://schemas.microsoft.com/office/powerpoint/2010/main" val="2622378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Hart </a:t>
            </a:r>
            <a:r>
              <a:rPr lang="hu-HU" dirty="0">
                <a:solidFill>
                  <a:schemeClr val="tx1"/>
                </a:solidFill>
              </a:rPr>
              <a:t>v </a:t>
            </a:r>
            <a:r>
              <a:rPr lang="hu-HU" dirty="0" err="1">
                <a:solidFill>
                  <a:schemeClr val="tx1"/>
                </a:solidFill>
              </a:rPr>
              <a:t>Electronic</a:t>
            </a:r>
            <a:r>
              <a:rPr lang="hu-HU" dirty="0">
                <a:solidFill>
                  <a:schemeClr val="tx1"/>
                </a:solidFill>
              </a:rPr>
              <a:t> Arts, No.: 09-cv-5990 (FLW</a:t>
            </a:r>
            <a:r>
              <a:rPr lang="hu-HU" dirty="0" smtClean="0">
                <a:solidFill>
                  <a:schemeClr val="tx1"/>
                </a:solidFill>
              </a:rPr>
              <a:t>)</a:t>
            </a:r>
            <a:endParaRPr lang="hu-HU" dirty="0">
              <a:solidFill>
                <a:schemeClr val="tx1"/>
              </a:solidFill>
            </a:endParaRPr>
          </a:p>
        </p:txBody>
      </p:sp>
      <p:sp>
        <p:nvSpPr>
          <p:cNvPr id="3" name="Tartalom helye 2"/>
          <p:cNvSpPr>
            <a:spLocks noGrp="1"/>
          </p:cNvSpPr>
          <p:nvPr>
            <p:ph idx="1"/>
          </p:nvPr>
        </p:nvSpPr>
        <p:spPr/>
        <p:txBody>
          <a:bodyPr>
            <a:normAutofit/>
          </a:bodyPr>
          <a:lstStyle/>
          <a:p>
            <a:r>
              <a:rPr lang="en-US" dirty="0">
                <a:solidFill>
                  <a:schemeClr val="tx1"/>
                </a:solidFill>
              </a:rPr>
              <a:t>Ryan Hart was a </a:t>
            </a:r>
            <a:r>
              <a:rPr lang="en-US" dirty="0" smtClean="0">
                <a:solidFill>
                  <a:schemeClr val="tx1"/>
                </a:solidFill>
              </a:rPr>
              <a:t>defender </a:t>
            </a:r>
            <a:r>
              <a:rPr lang="en-US" dirty="0">
                <a:solidFill>
                  <a:schemeClr val="tx1"/>
                </a:solidFill>
              </a:rPr>
              <a:t>in the Rutgers University football team. EA used his lookalike and his </a:t>
            </a:r>
            <a:r>
              <a:rPr lang="en-US" dirty="0" smtClean="0">
                <a:solidFill>
                  <a:schemeClr val="tx1"/>
                </a:solidFill>
              </a:rPr>
              <a:t>personal </a:t>
            </a:r>
            <a:r>
              <a:rPr lang="en-US" dirty="0">
                <a:solidFill>
                  <a:schemeClr val="tx1"/>
                </a:solidFill>
              </a:rPr>
              <a:t>appearance in its game.</a:t>
            </a:r>
          </a:p>
          <a:p>
            <a:r>
              <a:rPr lang="en-US" dirty="0">
                <a:solidFill>
                  <a:schemeClr val="tx1"/>
                </a:solidFill>
              </a:rPr>
              <a:t>The </a:t>
            </a:r>
            <a:r>
              <a:rPr lang="en-US" dirty="0" smtClean="0">
                <a:solidFill>
                  <a:schemeClr val="tx1"/>
                </a:solidFill>
              </a:rPr>
              <a:t>first </a:t>
            </a:r>
            <a:r>
              <a:rPr lang="en-US" dirty="0">
                <a:solidFill>
                  <a:schemeClr val="tx1"/>
                </a:solidFill>
              </a:rPr>
              <a:t>instance decided the case in </a:t>
            </a:r>
            <a:r>
              <a:rPr lang="en-US" dirty="0" smtClean="0">
                <a:solidFill>
                  <a:schemeClr val="tx1"/>
                </a:solidFill>
              </a:rPr>
              <a:t>favor </a:t>
            </a:r>
            <a:r>
              <a:rPr lang="en-US" dirty="0">
                <a:solidFill>
                  <a:schemeClr val="tx1"/>
                </a:solidFill>
              </a:rPr>
              <a:t>of EA based on the First </a:t>
            </a:r>
            <a:r>
              <a:rPr lang="en-US" dirty="0" smtClean="0">
                <a:solidFill>
                  <a:schemeClr val="tx1"/>
                </a:solidFill>
              </a:rPr>
              <a:t>Amendment </a:t>
            </a:r>
            <a:r>
              <a:rPr lang="en-US" dirty="0">
                <a:solidFill>
                  <a:schemeClr val="tx1"/>
                </a:solidFill>
              </a:rPr>
              <a:t>of the US Constitution (free speech and the freedom of the press).</a:t>
            </a:r>
          </a:p>
          <a:p>
            <a:r>
              <a:rPr lang="en-US" dirty="0">
                <a:solidFill>
                  <a:schemeClr val="tx1"/>
                </a:solidFill>
              </a:rPr>
              <a:t>The second instance changed the decision of the first one reasoning that when the right of publicity collide with the two fundamental rights of the First Amendment, they might be limited and the right of publicity </a:t>
            </a:r>
            <a:r>
              <a:rPr lang="hu-HU" dirty="0" err="1" smtClean="0">
                <a:solidFill>
                  <a:schemeClr val="tx1"/>
                </a:solidFill>
              </a:rPr>
              <a:t>shall</a:t>
            </a:r>
            <a:r>
              <a:rPr lang="en-US" dirty="0" smtClean="0">
                <a:solidFill>
                  <a:schemeClr val="tx1"/>
                </a:solidFill>
              </a:rPr>
              <a:t> </a:t>
            </a:r>
            <a:r>
              <a:rPr lang="en-US" dirty="0">
                <a:solidFill>
                  <a:schemeClr val="tx1"/>
                </a:solidFill>
              </a:rPr>
              <a:t>prevail.</a:t>
            </a:r>
            <a:endParaRPr lang="hu-HU" dirty="0">
              <a:solidFill>
                <a:schemeClr val="tx1"/>
              </a:solidFill>
            </a:endParaRPr>
          </a:p>
        </p:txBody>
      </p:sp>
    </p:spTree>
    <p:extLst>
      <p:ext uri="{BB962C8B-B14F-4D97-AF65-F5344CB8AC3E}">
        <p14:creationId xmlns:p14="http://schemas.microsoft.com/office/powerpoint/2010/main" val="1879360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Oliver Kahn „</a:t>
            </a:r>
            <a:r>
              <a:rPr lang="hu-HU" dirty="0" err="1" smtClean="0">
                <a:solidFill>
                  <a:schemeClr val="tx1"/>
                </a:solidFill>
              </a:rPr>
              <a:t>gegen</a:t>
            </a:r>
            <a:r>
              <a:rPr lang="hu-HU" dirty="0" smtClean="0">
                <a:solidFill>
                  <a:schemeClr val="tx1"/>
                </a:solidFill>
              </a:rPr>
              <a:t>” EA</a:t>
            </a:r>
            <a:endParaRPr lang="hu-HU" dirty="0">
              <a:solidFill>
                <a:schemeClr val="tx1"/>
              </a:solidFill>
            </a:endParaRPr>
          </a:p>
        </p:txBody>
      </p:sp>
      <p:sp>
        <p:nvSpPr>
          <p:cNvPr id="3" name="Tartalom helye 2"/>
          <p:cNvSpPr>
            <a:spLocks noGrp="1"/>
          </p:cNvSpPr>
          <p:nvPr>
            <p:ph idx="1"/>
          </p:nvPr>
        </p:nvSpPr>
        <p:spPr/>
        <p:txBody>
          <a:bodyPr/>
          <a:lstStyle/>
          <a:p>
            <a:r>
              <a:rPr lang="en-US" dirty="0">
                <a:solidFill>
                  <a:schemeClr val="tx1"/>
                </a:solidFill>
              </a:rPr>
              <a:t>EA asked for permission to use the images and personal appearance as well as statistics of European football players in order to make its game </a:t>
            </a:r>
            <a:r>
              <a:rPr lang="en-US" dirty="0" err="1">
                <a:solidFill>
                  <a:schemeClr val="tx1"/>
                </a:solidFill>
              </a:rPr>
              <a:t>Fifa</a:t>
            </a:r>
            <a:r>
              <a:rPr lang="en-US" dirty="0">
                <a:solidFill>
                  <a:schemeClr val="tx1"/>
                </a:solidFill>
              </a:rPr>
              <a:t> World Cup 2002 much more realistic.</a:t>
            </a:r>
          </a:p>
          <a:p>
            <a:r>
              <a:rPr lang="en-US" dirty="0">
                <a:solidFill>
                  <a:schemeClr val="tx1"/>
                </a:solidFill>
              </a:rPr>
              <a:t>Oliver Kahn, the goalkeeper of the German national football team and the Bayern </a:t>
            </a:r>
            <a:r>
              <a:rPr lang="en-US" dirty="0" err="1">
                <a:solidFill>
                  <a:schemeClr val="tx1"/>
                </a:solidFill>
              </a:rPr>
              <a:t>München</a:t>
            </a:r>
            <a:r>
              <a:rPr lang="en-US" dirty="0">
                <a:solidFill>
                  <a:schemeClr val="tx1"/>
                </a:solidFill>
              </a:rPr>
              <a:t> wasn't asked personally for permission, which permission was granted on the other hand by the </a:t>
            </a:r>
            <a:r>
              <a:rPr lang="en-US" dirty="0" err="1">
                <a:solidFill>
                  <a:schemeClr val="tx1"/>
                </a:solidFill>
              </a:rPr>
              <a:t>FIFPro</a:t>
            </a:r>
            <a:r>
              <a:rPr lang="en-US" dirty="0">
                <a:solidFill>
                  <a:schemeClr val="tx1"/>
                </a:solidFill>
              </a:rPr>
              <a:t>, the representative body of the professional </a:t>
            </a:r>
            <a:r>
              <a:rPr lang="en-US" dirty="0" smtClean="0">
                <a:solidFill>
                  <a:schemeClr val="tx1"/>
                </a:solidFill>
              </a:rPr>
              <a:t>football </a:t>
            </a:r>
            <a:r>
              <a:rPr lang="en-US" dirty="0">
                <a:solidFill>
                  <a:schemeClr val="tx1"/>
                </a:solidFill>
              </a:rPr>
              <a:t>players and from the German Football Federation (</a:t>
            </a:r>
            <a:r>
              <a:rPr lang="en-US" dirty="0" err="1">
                <a:solidFill>
                  <a:schemeClr val="tx1"/>
                </a:solidFill>
              </a:rPr>
              <a:t>Deutscher</a:t>
            </a:r>
            <a:r>
              <a:rPr lang="en-US" dirty="0">
                <a:solidFill>
                  <a:schemeClr val="tx1"/>
                </a:solidFill>
              </a:rPr>
              <a:t> </a:t>
            </a:r>
            <a:r>
              <a:rPr lang="en-US" dirty="0" err="1">
                <a:solidFill>
                  <a:schemeClr val="tx1"/>
                </a:solidFill>
              </a:rPr>
              <a:t>Fußball</a:t>
            </a:r>
            <a:r>
              <a:rPr lang="en-US" dirty="0">
                <a:solidFill>
                  <a:schemeClr val="tx1"/>
                </a:solidFill>
              </a:rPr>
              <a:t>-Bund).</a:t>
            </a:r>
          </a:p>
          <a:p>
            <a:r>
              <a:rPr lang="en-US" dirty="0">
                <a:solidFill>
                  <a:schemeClr val="tx1"/>
                </a:solidFill>
              </a:rPr>
              <a:t>The court decided the case in </a:t>
            </a:r>
            <a:r>
              <a:rPr lang="en-US" dirty="0" smtClean="0">
                <a:solidFill>
                  <a:schemeClr val="tx1"/>
                </a:solidFill>
              </a:rPr>
              <a:t>favor </a:t>
            </a:r>
            <a:r>
              <a:rPr lang="en-US" dirty="0">
                <a:solidFill>
                  <a:schemeClr val="tx1"/>
                </a:solidFill>
              </a:rPr>
              <a:t>of the plaintiff due to the infringement of his image rights and ordered the game to be withdrawn from the German market.</a:t>
            </a:r>
            <a:endParaRPr lang="hu-HU" dirty="0">
              <a:solidFill>
                <a:schemeClr val="tx1"/>
              </a:solidFill>
            </a:endParaRPr>
          </a:p>
        </p:txBody>
      </p:sp>
    </p:spTree>
    <p:extLst>
      <p:ext uri="{BB962C8B-B14F-4D97-AF65-F5344CB8AC3E}">
        <p14:creationId xmlns:p14="http://schemas.microsoft.com/office/powerpoint/2010/main" val="3557575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800" dirty="0" smtClean="0">
                <a:solidFill>
                  <a:schemeClr val="tx1"/>
                </a:solidFill>
              </a:rPr>
              <a:t>Right of </a:t>
            </a:r>
            <a:r>
              <a:rPr lang="hu-HU" sz="3800" dirty="0" err="1" smtClean="0">
                <a:solidFill>
                  <a:schemeClr val="tx1"/>
                </a:solidFill>
              </a:rPr>
              <a:t>publicity</a:t>
            </a:r>
            <a:r>
              <a:rPr lang="hu-HU" sz="3800" dirty="0" smtClean="0">
                <a:solidFill>
                  <a:schemeClr val="tx1"/>
                </a:solidFill>
              </a:rPr>
              <a:t> </a:t>
            </a:r>
            <a:r>
              <a:rPr lang="hu-HU" sz="3800" dirty="0" smtClean="0">
                <a:solidFill>
                  <a:schemeClr val="tx1"/>
                </a:solidFill>
              </a:rPr>
              <a:t>– overlap </a:t>
            </a:r>
            <a:r>
              <a:rPr lang="hu-HU" sz="3800" dirty="0" err="1" smtClean="0">
                <a:solidFill>
                  <a:schemeClr val="tx1"/>
                </a:solidFill>
              </a:rPr>
              <a:t>or</a:t>
            </a:r>
            <a:r>
              <a:rPr lang="hu-HU" sz="3800" dirty="0" smtClean="0">
                <a:solidFill>
                  <a:schemeClr val="tx1"/>
                </a:solidFill>
              </a:rPr>
              <a:t> </a:t>
            </a:r>
            <a:r>
              <a:rPr lang="hu-HU" sz="3800" dirty="0" err="1" smtClean="0">
                <a:solidFill>
                  <a:schemeClr val="tx1"/>
                </a:solidFill>
              </a:rPr>
              <a:t>frontier</a:t>
            </a:r>
            <a:r>
              <a:rPr lang="hu-HU" sz="3800" dirty="0" smtClean="0">
                <a:solidFill>
                  <a:schemeClr val="tx1"/>
                </a:solidFill>
              </a:rPr>
              <a:t> </a:t>
            </a:r>
            <a:r>
              <a:rPr lang="hu-HU" sz="3800" dirty="0" err="1" smtClean="0">
                <a:solidFill>
                  <a:schemeClr val="tx1"/>
                </a:solidFill>
              </a:rPr>
              <a:t>with</a:t>
            </a:r>
            <a:r>
              <a:rPr lang="hu-HU" sz="3800" dirty="0" smtClean="0">
                <a:solidFill>
                  <a:schemeClr val="tx1"/>
                </a:solidFill>
              </a:rPr>
              <a:t> </a:t>
            </a:r>
            <a:r>
              <a:rPr lang="hu-HU" sz="3800" dirty="0" err="1" smtClean="0">
                <a:solidFill>
                  <a:schemeClr val="tx1"/>
                </a:solidFill>
              </a:rPr>
              <a:t>intellectual</a:t>
            </a:r>
            <a:r>
              <a:rPr lang="hu-HU" sz="3800" dirty="0" smtClean="0">
                <a:solidFill>
                  <a:schemeClr val="tx1"/>
                </a:solidFill>
              </a:rPr>
              <a:t> </a:t>
            </a:r>
            <a:r>
              <a:rPr lang="hu-HU" sz="3800" dirty="0" err="1" smtClean="0">
                <a:solidFill>
                  <a:schemeClr val="tx1"/>
                </a:solidFill>
              </a:rPr>
              <a:t>property</a:t>
            </a:r>
            <a:r>
              <a:rPr lang="hu-HU" sz="3800" dirty="0" smtClean="0">
                <a:solidFill>
                  <a:schemeClr val="tx1"/>
                </a:solidFill>
              </a:rPr>
              <a:t> </a:t>
            </a:r>
            <a:r>
              <a:rPr lang="hu-HU" sz="3800" dirty="0" err="1" smtClean="0">
                <a:solidFill>
                  <a:schemeClr val="tx1"/>
                </a:solidFill>
              </a:rPr>
              <a:t>rights</a:t>
            </a:r>
            <a:r>
              <a:rPr lang="hu-HU" sz="3800" dirty="0" smtClean="0">
                <a:solidFill>
                  <a:schemeClr val="tx1"/>
                </a:solidFill>
              </a:rPr>
              <a:t>?</a:t>
            </a:r>
            <a:endParaRPr lang="hu-HU" sz="3800" dirty="0">
              <a:solidFill>
                <a:schemeClr val="tx1"/>
              </a:solidFill>
            </a:endParaRPr>
          </a:p>
        </p:txBody>
      </p:sp>
      <p:graphicFrame>
        <p:nvGraphicFramePr>
          <p:cNvPr id="4" name="Tartalom helye 3"/>
          <p:cNvGraphicFramePr>
            <a:graphicFrameLocks noGrp="1"/>
          </p:cNvGraphicFramePr>
          <p:nvPr>
            <p:ph idx="1"/>
          </p:nvPr>
        </p:nvGraphicFramePr>
        <p:xfrm>
          <a:off x="897467" y="1794930"/>
          <a:ext cx="10634133" cy="4809069"/>
        </p:xfrm>
        <a:graphic>
          <a:graphicData uri="http://schemas.openxmlformats.org/drawingml/2006/table">
            <a:tbl>
              <a:tblPr firstRow="1" bandRow="1">
                <a:tableStyleId>{5C22544A-7EE6-4342-B048-85BDC9FD1C3A}</a:tableStyleId>
              </a:tblPr>
              <a:tblGrid>
                <a:gridCol w="3544711">
                  <a:extLst>
                    <a:ext uri="{9D8B030D-6E8A-4147-A177-3AD203B41FA5}">
                      <a16:colId xmlns:a16="http://schemas.microsoft.com/office/drawing/2014/main" val="20000"/>
                    </a:ext>
                  </a:extLst>
                </a:gridCol>
                <a:gridCol w="3544711">
                  <a:extLst>
                    <a:ext uri="{9D8B030D-6E8A-4147-A177-3AD203B41FA5}">
                      <a16:colId xmlns:a16="http://schemas.microsoft.com/office/drawing/2014/main" val="20001"/>
                    </a:ext>
                  </a:extLst>
                </a:gridCol>
                <a:gridCol w="3544711">
                  <a:extLst>
                    <a:ext uri="{9D8B030D-6E8A-4147-A177-3AD203B41FA5}">
                      <a16:colId xmlns:a16="http://schemas.microsoft.com/office/drawing/2014/main" val="20002"/>
                    </a:ext>
                  </a:extLst>
                </a:gridCol>
              </a:tblGrid>
              <a:tr h="865632">
                <a:tc>
                  <a:txBody>
                    <a:bodyPr/>
                    <a:lstStyle/>
                    <a:p>
                      <a:r>
                        <a:rPr lang="hu-HU" sz="1600" b="1" dirty="0" smtClean="0"/>
                        <a:t>COPYRIGHT &amp; RELATED</a:t>
                      </a:r>
                      <a:r>
                        <a:rPr lang="hu-HU" sz="1600" b="1" baseline="0" dirty="0" smtClean="0"/>
                        <a:t> RIGHTS: </a:t>
                      </a:r>
                      <a:r>
                        <a:rPr lang="hu-HU" sz="1600" b="1" dirty="0" smtClean="0"/>
                        <a:t>ECONOMIC  &amp; MORAL RIGHTS</a:t>
                      </a:r>
                      <a:endParaRPr lang="hu-HU" sz="1600" b="1" dirty="0"/>
                    </a:p>
                  </a:txBody>
                  <a:tcPr/>
                </a:tc>
                <a:tc>
                  <a:txBody>
                    <a:bodyPr/>
                    <a:lstStyle/>
                    <a:p>
                      <a:r>
                        <a:rPr lang="hu-HU" sz="1600" dirty="0" smtClean="0"/>
                        <a:t>TRADEMARK</a:t>
                      </a:r>
                      <a:endParaRPr lang="hu-HU" sz="1600" dirty="0"/>
                    </a:p>
                  </a:txBody>
                  <a:tcPr/>
                </a:tc>
                <a:tc>
                  <a:txBody>
                    <a:bodyPr/>
                    <a:lstStyle/>
                    <a:p>
                      <a:r>
                        <a:rPr lang="hu-HU" sz="1600" dirty="0" smtClean="0"/>
                        <a:t>RIGHT OF PUBLICITY/PRIVACY</a:t>
                      </a:r>
                      <a:endParaRPr lang="hu-HU" sz="1600" dirty="0"/>
                    </a:p>
                  </a:txBody>
                  <a:tcPr/>
                </a:tc>
                <a:extLst>
                  <a:ext uri="{0D108BD9-81ED-4DB2-BD59-A6C34878D82A}">
                    <a16:rowId xmlns:a16="http://schemas.microsoft.com/office/drawing/2014/main" val="10000"/>
                  </a:ext>
                </a:extLst>
              </a:tr>
              <a:tr h="3943437">
                <a:tc>
                  <a:txBody>
                    <a:bodyPr/>
                    <a:lstStyle/>
                    <a:p>
                      <a:r>
                        <a:rPr lang="hu-HU" sz="1600" b="1" i="1" dirty="0" err="1" smtClean="0"/>
                        <a:t>Protected</a:t>
                      </a:r>
                      <a:r>
                        <a:rPr lang="hu-HU" sz="1600" b="1" i="1" dirty="0" smtClean="0"/>
                        <a:t> </a:t>
                      </a:r>
                      <a:r>
                        <a:rPr lang="hu-HU" sz="1600" b="1" i="1" dirty="0" err="1" smtClean="0"/>
                        <a:t>subject</a:t>
                      </a:r>
                      <a:r>
                        <a:rPr lang="hu-HU" sz="1600" b="1" i="1" dirty="0" smtClean="0"/>
                        <a:t> </a:t>
                      </a:r>
                      <a:r>
                        <a:rPr lang="hu-HU" sz="1600" b="1" i="1" dirty="0" err="1" smtClean="0"/>
                        <a:t>matters</a:t>
                      </a:r>
                      <a:r>
                        <a:rPr lang="hu-HU" sz="1600" b="1" i="1" dirty="0" smtClean="0"/>
                        <a:t>:</a:t>
                      </a:r>
                      <a:r>
                        <a:rPr lang="hu-HU" sz="1600" dirty="0" smtClean="0"/>
                        <a:t> </a:t>
                      </a:r>
                    </a:p>
                    <a:p>
                      <a:r>
                        <a:rPr lang="hu-HU" sz="1600" dirty="0" smtClean="0"/>
                        <a:t>- </a:t>
                      </a:r>
                      <a:r>
                        <a:rPr lang="hu-HU" sz="1600" dirty="0" err="1" smtClean="0"/>
                        <a:t>Dramatic</a:t>
                      </a:r>
                      <a:r>
                        <a:rPr lang="hu-HU" sz="1600" dirty="0" smtClean="0"/>
                        <a:t> </a:t>
                      </a:r>
                      <a:r>
                        <a:rPr lang="hu-HU" sz="1600" dirty="0" err="1" smtClean="0"/>
                        <a:t>or</a:t>
                      </a:r>
                      <a:r>
                        <a:rPr lang="hu-HU" sz="1600" baseline="0" dirty="0" smtClean="0"/>
                        <a:t> </a:t>
                      </a:r>
                      <a:r>
                        <a:rPr lang="hu-HU" sz="1600" baseline="0" dirty="0" err="1" smtClean="0"/>
                        <a:t>dramatico</a:t>
                      </a:r>
                      <a:r>
                        <a:rPr lang="hu-HU" sz="1600" baseline="0" dirty="0" smtClean="0"/>
                        <a:t> musical; </a:t>
                      </a:r>
                      <a:r>
                        <a:rPr lang="hu-HU" sz="1600" baseline="0" dirty="0" err="1" smtClean="0"/>
                        <a:t>choreographic</a:t>
                      </a:r>
                      <a:r>
                        <a:rPr lang="hu-HU" sz="1600" baseline="0" dirty="0" smtClean="0"/>
                        <a:t> </a:t>
                      </a:r>
                      <a:r>
                        <a:rPr lang="hu-HU" sz="1600" baseline="0" dirty="0" err="1" smtClean="0"/>
                        <a:t>works</a:t>
                      </a:r>
                      <a:r>
                        <a:rPr lang="hu-HU" sz="1600" baseline="0" dirty="0" smtClean="0">
                          <a:sym typeface="Wingdings" pitchFamily="2" charset="2"/>
                        </a:rPr>
                        <a:t></a:t>
                      </a:r>
                      <a:r>
                        <a:rPr lang="hu-HU" sz="1600" baseline="0" dirty="0" err="1" smtClean="0">
                          <a:sym typeface="Wingdings" pitchFamily="2" charset="2"/>
                        </a:rPr>
                        <a:t>performers</a:t>
                      </a:r>
                      <a:endParaRPr lang="hu-HU" sz="1600" baseline="0" dirty="0" smtClean="0">
                        <a:sym typeface="Wingdings" pitchFamily="2" charset="2"/>
                      </a:endParaRPr>
                    </a:p>
                    <a:p>
                      <a:r>
                        <a:rPr lang="hu-HU" sz="1600" dirty="0" smtClean="0"/>
                        <a:t>- </a:t>
                      </a:r>
                      <a:r>
                        <a:rPr lang="hu-HU" sz="1600" dirty="0" err="1" smtClean="0"/>
                        <a:t>Photographic</a:t>
                      </a:r>
                      <a:r>
                        <a:rPr lang="hu-HU" sz="1600" baseline="0" dirty="0" smtClean="0"/>
                        <a:t> </a:t>
                      </a:r>
                      <a:r>
                        <a:rPr lang="hu-HU" sz="1600" baseline="0" dirty="0" err="1" smtClean="0"/>
                        <a:t>works</a:t>
                      </a:r>
                      <a:endParaRPr lang="hu-HU" sz="1600" dirty="0" smtClean="0"/>
                    </a:p>
                    <a:p>
                      <a:r>
                        <a:rPr lang="hu-HU" sz="1600" baseline="0" dirty="0" smtClean="0"/>
                        <a:t>(</a:t>
                      </a:r>
                      <a:r>
                        <a:rPr lang="hu-HU" sz="1600" baseline="0" dirty="0" err="1" smtClean="0"/>
                        <a:t>Article</a:t>
                      </a:r>
                      <a:r>
                        <a:rPr lang="hu-HU" sz="1600" baseline="0" dirty="0" smtClean="0"/>
                        <a:t> 4 </a:t>
                      </a:r>
                      <a:r>
                        <a:rPr lang="hu-HU" sz="1600" dirty="0" err="1" smtClean="0"/>
                        <a:t>Berne</a:t>
                      </a:r>
                      <a:r>
                        <a:rPr lang="hu-HU" sz="1600" baseline="0" dirty="0" smtClean="0"/>
                        <a:t> </a:t>
                      </a:r>
                      <a:r>
                        <a:rPr lang="hu-HU" sz="1600" baseline="0" dirty="0" err="1" smtClean="0"/>
                        <a:t>Convention</a:t>
                      </a:r>
                      <a:r>
                        <a:rPr lang="hu-HU" sz="1600" baseline="0" dirty="0" smtClean="0"/>
                        <a:t>.)</a:t>
                      </a:r>
                    </a:p>
                    <a:p>
                      <a:r>
                        <a:rPr lang="hu-HU" sz="1600" b="1" i="1" baseline="0" dirty="0" err="1" smtClean="0"/>
                        <a:t>Moral</a:t>
                      </a:r>
                      <a:r>
                        <a:rPr lang="hu-HU" sz="1600" b="1" i="1" baseline="0" dirty="0" smtClean="0"/>
                        <a:t> </a:t>
                      </a:r>
                      <a:r>
                        <a:rPr lang="hu-HU" sz="1600" b="1" i="1" baseline="0" dirty="0" err="1" smtClean="0"/>
                        <a:t>Rights</a:t>
                      </a:r>
                      <a:r>
                        <a:rPr lang="hu-HU" sz="1600" b="1" i="1" baseline="0" dirty="0" smtClean="0"/>
                        <a:t>:</a:t>
                      </a:r>
                    </a:p>
                    <a:p>
                      <a:pPr>
                        <a:buFontTx/>
                        <a:buChar char="-"/>
                      </a:pPr>
                      <a:r>
                        <a:rPr lang="hu-HU" sz="1600" dirty="0" err="1" smtClean="0"/>
                        <a:t>Making</a:t>
                      </a:r>
                      <a:r>
                        <a:rPr lang="hu-HU" sz="1600" dirty="0" smtClean="0"/>
                        <a:t> </a:t>
                      </a:r>
                      <a:r>
                        <a:rPr lang="hu-HU" sz="1600" dirty="0" err="1" smtClean="0"/>
                        <a:t>the</a:t>
                      </a:r>
                      <a:r>
                        <a:rPr lang="hu-HU" sz="1600" dirty="0" smtClean="0"/>
                        <a:t> </a:t>
                      </a:r>
                      <a:r>
                        <a:rPr lang="hu-HU" sz="1600" dirty="0" err="1" smtClean="0"/>
                        <a:t>work</a:t>
                      </a:r>
                      <a:r>
                        <a:rPr lang="hu-HU" sz="1600" dirty="0" smtClean="0"/>
                        <a:t> </a:t>
                      </a:r>
                      <a:r>
                        <a:rPr lang="hu-HU" sz="1600" dirty="0" err="1" smtClean="0"/>
                        <a:t>public</a:t>
                      </a:r>
                      <a:endParaRPr lang="hu-HU" sz="1600" dirty="0" smtClean="0"/>
                    </a:p>
                    <a:p>
                      <a:pPr>
                        <a:buFontTx/>
                        <a:buNone/>
                      </a:pPr>
                      <a:r>
                        <a:rPr lang="hu-HU" sz="1600" dirty="0" err="1" smtClean="0"/>
                        <a:t>-</a:t>
                      </a:r>
                      <a:r>
                        <a:rPr lang="hu-HU" sz="1600" baseline="0" dirty="0" err="1" smtClean="0"/>
                        <a:t>Indication</a:t>
                      </a:r>
                      <a:r>
                        <a:rPr lang="hu-HU" sz="1600" baseline="0" dirty="0" smtClean="0"/>
                        <a:t> of </a:t>
                      </a:r>
                      <a:r>
                        <a:rPr lang="hu-HU" sz="1600" baseline="0" dirty="0" err="1" smtClean="0"/>
                        <a:t>the</a:t>
                      </a:r>
                      <a:r>
                        <a:rPr lang="hu-HU" sz="1600" baseline="0" dirty="0" smtClean="0"/>
                        <a:t> </a:t>
                      </a:r>
                      <a:r>
                        <a:rPr lang="hu-HU" sz="1600" baseline="0" dirty="0" err="1" smtClean="0"/>
                        <a:t>author’s</a:t>
                      </a:r>
                      <a:r>
                        <a:rPr lang="hu-HU" sz="1600" baseline="0" dirty="0" smtClean="0"/>
                        <a:t> </a:t>
                      </a:r>
                      <a:r>
                        <a:rPr lang="hu-HU" sz="1600" baseline="0" dirty="0" err="1" smtClean="0"/>
                        <a:t>name</a:t>
                      </a:r>
                      <a:endParaRPr lang="hu-HU" sz="1600" baseline="0" dirty="0" smtClean="0"/>
                    </a:p>
                    <a:p>
                      <a:pPr>
                        <a:buFontTx/>
                        <a:buNone/>
                      </a:pPr>
                      <a:r>
                        <a:rPr lang="hu-HU" sz="1600" baseline="0" dirty="0" err="1" smtClean="0"/>
                        <a:t>-Protection</a:t>
                      </a:r>
                      <a:r>
                        <a:rPr lang="hu-HU" sz="1600" baseline="0" dirty="0" smtClean="0"/>
                        <a:t> of </a:t>
                      </a:r>
                      <a:r>
                        <a:rPr lang="hu-HU" sz="1600" baseline="0" dirty="0" err="1" smtClean="0"/>
                        <a:t>the</a:t>
                      </a:r>
                      <a:r>
                        <a:rPr lang="hu-HU" sz="1600" baseline="0" dirty="0" smtClean="0"/>
                        <a:t> </a:t>
                      </a:r>
                      <a:r>
                        <a:rPr lang="hu-HU" sz="1600" baseline="0" dirty="0" err="1" smtClean="0"/>
                        <a:t>integrity</a:t>
                      </a:r>
                      <a:r>
                        <a:rPr lang="hu-HU" sz="1600" baseline="0" dirty="0" smtClean="0"/>
                        <a:t> </a:t>
                      </a:r>
                      <a:r>
                        <a:rPr lang="hu-HU" sz="1600" baseline="0" dirty="0" err="1" smtClean="0"/>
                        <a:t>of</a:t>
                      </a:r>
                      <a:r>
                        <a:rPr lang="hu-HU" sz="1600" baseline="0" dirty="0" smtClean="0"/>
                        <a:t> </a:t>
                      </a:r>
                      <a:r>
                        <a:rPr lang="hu-HU" sz="1600" baseline="0" dirty="0" err="1" smtClean="0"/>
                        <a:t>the</a:t>
                      </a:r>
                      <a:r>
                        <a:rPr lang="hu-HU" sz="1600" baseline="0" dirty="0" smtClean="0"/>
                        <a:t> </a:t>
                      </a:r>
                      <a:r>
                        <a:rPr lang="hu-HU" sz="1600" baseline="0" dirty="0" err="1" smtClean="0"/>
                        <a:t>work</a:t>
                      </a:r>
                      <a:r>
                        <a:rPr lang="hu-HU" sz="1600" baseline="0" dirty="0" smtClean="0"/>
                        <a:t>.</a:t>
                      </a:r>
                    </a:p>
                    <a:p>
                      <a:pPr>
                        <a:buFontTx/>
                        <a:buNone/>
                      </a:pPr>
                      <a:r>
                        <a:rPr lang="hu-HU" sz="1600" b="1" i="1" baseline="0" dirty="0" err="1" smtClean="0"/>
                        <a:t>Economic</a:t>
                      </a:r>
                      <a:r>
                        <a:rPr lang="hu-HU" sz="1600" b="1" i="1" baseline="0" dirty="0" smtClean="0"/>
                        <a:t> </a:t>
                      </a:r>
                      <a:r>
                        <a:rPr lang="hu-HU" sz="1600" b="1" i="1" baseline="0" dirty="0" err="1" smtClean="0"/>
                        <a:t>rights</a:t>
                      </a:r>
                      <a:r>
                        <a:rPr lang="hu-HU" sz="1600" b="1" i="1" baseline="0" dirty="0" smtClean="0"/>
                        <a:t>: </a:t>
                      </a:r>
                      <a:r>
                        <a:rPr lang="hu-HU" sz="1600" b="0" i="0" baseline="0" dirty="0" err="1" smtClean="0"/>
                        <a:t>reproduction</a:t>
                      </a:r>
                      <a:r>
                        <a:rPr lang="hu-HU" sz="1600" b="0" i="0" baseline="0" dirty="0" smtClean="0"/>
                        <a:t>, </a:t>
                      </a:r>
                      <a:r>
                        <a:rPr lang="hu-HU" sz="1600" b="0" i="0" baseline="0" dirty="0" err="1" smtClean="0"/>
                        <a:t>distribution</a:t>
                      </a:r>
                      <a:r>
                        <a:rPr lang="hu-HU" sz="1600" b="0" i="0" baseline="0" dirty="0" smtClean="0"/>
                        <a:t>, </a:t>
                      </a:r>
                      <a:r>
                        <a:rPr lang="hu-HU" sz="1600" b="0" i="0" baseline="0" dirty="0" err="1" smtClean="0"/>
                        <a:t>public</a:t>
                      </a:r>
                      <a:r>
                        <a:rPr lang="hu-HU" sz="1600" b="0" i="0" baseline="0" dirty="0" smtClean="0"/>
                        <a:t> performance, </a:t>
                      </a:r>
                      <a:r>
                        <a:rPr lang="hu-HU" sz="1600" b="0" i="0" baseline="0" dirty="0" err="1" smtClean="0"/>
                        <a:t>communication</a:t>
                      </a:r>
                      <a:r>
                        <a:rPr lang="hu-HU" sz="1600" b="0" i="0" baseline="0" dirty="0" smtClean="0"/>
                        <a:t> </a:t>
                      </a:r>
                      <a:r>
                        <a:rPr lang="hu-HU" sz="1600" b="0" i="0" baseline="0" dirty="0" err="1" smtClean="0"/>
                        <a:t>to</a:t>
                      </a:r>
                      <a:r>
                        <a:rPr lang="hu-HU" sz="1600" b="0" i="0" baseline="0" dirty="0" smtClean="0"/>
                        <a:t> </a:t>
                      </a:r>
                      <a:r>
                        <a:rPr lang="hu-HU" sz="1600" b="0" i="0" baseline="0" dirty="0" err="1" smtClean="0"/>
                        <a:t>the</a:t>
                      </a:r>
                      <a:r>
                        <a:rPr lang="hu-HU" sz="1600" b="0" i="0" baseline="0" dirty="0" smtClean="0"/>
                        <a:t> </a:t>
                      </a:r>
                      <a:r>
                        <a:rPr lang="hu-HU" sz="1600" b="0" i="0" baseline="0" dirty="0" err="1" smtClean="0"/>
                        <a:t>public</a:t>
                      </a:r>
                      <a:r>
                        <a:rPr lang="hu-HU" sz="1600" b="0" i="0" baseline="0" dirty="0" smtClean="0"/>
                        <a:t>, </a:t>
                      </a:r>
                      <a:r>
                        <a:rPr lang="hu-HU" sz="1600" b="0" i="0" baseline="0" dirty="0" err="1" smtClean="0"/>
                        <a:t>adaptation</a:t>
                      </a:r>
                      <a:r>
                        <a:rPr lang="hu-HU" sz="1600" b="0" i="0" baseline="0" dirty="0" smtClean="0"/>
                        <a:t>, </a:t>
                      </a:r>
                      <a:r>
                        <a:rPr lang="hu-HU" sz="1600" b="0" i="0" baseline="0" dirty="0" err="1" smtClean="0"/>
                        <a:t>exhibition</a:t>
                      </a:r>
                      <a:r>
                        <a:rPr lang="hu-HU" sz="1600" b="0" i="0" baseline="0" dirty="0" smtClean="0"/>
                        <a:t>.</a:t>
                      </a:r>
                      <a:endParaRPr lang="hu-HU" sz="1600" b="1" i="1" dirty="0" smtClean="0"/>
                    </a:p>
                    <a:p>
                      <a:endParaRPr lang="hu-HU" sz="1600" dirty="0"/>
                    </a:p>
                  </a:txBody>
                  <a:tcPr/>
                </a:tc>
                <a:tc>
                  <a:txBody>
                    <a:bodyPr/>
                    <a:lstStyle/>
                    <a:p>
                      <a:r>
                        <a:rPr lang="hu-HU" sz="1600" dirty="0" smtClean="0"/>
                        <a:t>(…) </a:t>
                      </a:r>
                      <a:r>
                        <a:rPr lang="hu-HU" sz="1600" dirty="0" err="1" smtClean="0"/>
                        <a:t>any</a:t>
                      </a:r>
                      <a:r>
                        <a:rPr lang="hu-HU" sz="1600" dirty="0" smtClean="0"/>
                        <a:t> </a:t>
                      </a:r>
                      <a:r>
                        <a:rPr lang="hu-HU" sz="1600" dirty="0" err="1" smtClean="0"/>
                        <a:t>signs</a:t>
                      </a:r>
                      <a:r>
                        <a:rPr lang="hu-HU" sz="1600" dirty="0" smtClean="0"/>
                        <a:t> [</a:t>
                      </a:r>
                      <a:r>
                        <a:rPr lang="hu-HU" sz="1600" dirty="0" err="1" smtClean="0"/>
                        <a:t>capable</a:t>
                      </a:r>
                      <a:r>
                        <a:rPr lang="hu-HU" sz="1600" baseline="0" dirty="0" smtClean="0"/>
                        <a:t> of being </a:t>
                      </a:r>
                      <a:r>
                        <a:rPr lang="hu-HU" sz="1600" baseline="0" dirty="0" err="1" smtClean="0"/>
                        <a:t>represented</a:t>
                      </a:r>
                      <a:r>
                        <a:rPr lang="hu-HU" sz="1600" baseline="0" dirty="0" smtClean="0"/>
                        <a:t> </a:t>
                      </a:r>
                      <a:r>
                        <a:rPr lang="hu-HU" sz="1600" baseline="0" dirty="0" err="1" smtClean="0"/>
                        <a:t>graphically</a:t>
                      </a:r>
                      <a:r>
                        <a:rPr lang="hu-HU" sz="1600" baseline="0" dirty="0" smtClean="0"/>
                        <a:t>]</a:t>
                      </a:r>
                      <a:r>
                        <a:rPr lang="hu-HU" sz="1600" dirty="0" smtClean="0"/>
                        <a:t>,* </a:t>
                      </a:r>
                      <a:r>
                        <a:rPr lang="hu-HU" sz="1600" dirty="0" err="1" smtClean="0"/>
                        <a:t>in</a:t>
                      </a:r>
                      <a:r>
                        <a:rPr lang="hu-HU" sz="1600" dirty="0" smtClean="0"/>
                        <a:t> </a:t>
                      </a:r>
                      <a:r>
                        <a:rPr lang="hu-HU" sz="1600" dirty="0" err="1" smtClean="0"/>
                        <a:t>particular</a:t>
                      </a:r>
                      <a:r>
                        <a:rPr lang="hu-HU" sz="1600" baseline="0" dirty="0" smtClean="0"/>
                        <a:t> </a:t>
                      </a:r>
                      <a:r>
                        <a:rPr lang="hu-HU" sz="1600" baseline="0" dirty="0" err="1" smtClean="0"/>
                        <a:t>words</a:t>
                      </a:r>
                      <a:r>
                        <a:rPr lang="hu-HU" sz="1600" baseline="0" dirty="0" smtClean="0"/>
                        <a:t>, </a:t>
                      </a:r>
                      <a:r>
                        <a:rPr lang="hu-HU" sz="1600" baseline="0" dirty="0" err="1" smtClean="0"/>
                        <a:t>including</a:t>
                      </a:r>
                      <a:r>
                        <a:rPr lang="hu-HU" sz="1600" baseline="0" dirty="0" smtClean="0"/>
                        <a:t> </a:t>
                      </a:r>
                      <a:r>
                        <a:rPr lang="hu-HU" sz="1600" baseline="0" dirty="0" err="1" smtClean="0"/>
                        <a:t>personal</a:t>
                      </a:r>
                      <a:r>
                        <a:rPr lang="hu-HU" sz="1600" baseline="0" dirty="0" smtClean="0"/>
                        <a:t> </a:t>
                      </a:r>
                      <a:r>
                        <a:rPr lang="hu-HU" sz="1600" baseline="0" dirty="0" err="1" smtClean="0"/>
                        <a:t>names</a:t>
                      </a:r>
                      <a:r>
                        <a:rPr lang="hu-HU" sz="1600" baseline="0" dirty="0" smtClean="0"/>
                        <a:t> </a:t>
                      </a:r>
                      <a:r>
                        <a:rPr lang="hu-HU" sz="1600" baseline="0" dirty="0" err="1" smtClean="0"/>
                        <a:t>or</a:t>
                      </a:r>
                      <a:r>
                        <a:rPr lang="hu-HU" sz="1600" baseline="0" dirty="0" smtClean="0"/>
                        <a:t> </a:t>
                      </a:r>
                      <a:r>
                        <a:rPr lang="hu-HU" sz="1600" baseline="0" dirty="0" err="1" smtClean="0"/>
                        <a:t>designs</a:t>
                      </a:r>
                      <a:r>
                        <a:rPr lang="hu-HU" sz="1600" baseline="0" dirty="0" smtClean="0"/>
                        <a:t>, </a:t>
                      </a:r>
                      <a:r>
                        <a:rPr lang="hu-HU" sz="1600" baseline="0" dirty="0" err="1" smtClean="0"/>
                        <a:t>letters</a:t>
                      </a:r>
                      <a:r>
                        <a:rPr lang="hu-HU" sz="1600" baseline="0" dirty="0" smtClean="0"/>
                        <a:t>, </a:t>
                      </a:r>
                      <a:r>
                        <a:rPr lang="hu-HU" sz="1600" baseline="0" dirty="0" err="1" smtClean="0"/>
                        <a:t>numerals</a:t>
                      </a:r>
                      <a:r>
                        <a:rPr lang="hu-HU" sz="1600" baseline="0" dirty="0" smtClean="0"/>
                        <a:t>, </a:t>
                      </a:r>
                      <a:r>
                        <a:rPr lang="hu-HU" sz="1600" baseline="0" dirty="0" err="1" smtClean="0"/>
                        <a:t>colours</a:t>
                      </a:r>
                      <a:r>
                        <a:rPr lang="hu-HU" sz="1600" baseline="0" dirty="0" smtClean="0"/>
                        <a:t>, </a:t>
                      </a:r>
                      <a:r>
                        <a:rPr lang="hu-HU" sz="1600" baseline="0" dirty="0" err="1" smtClean="0"/>
                        <a:t>the</a:t>
                      </a:r>
                      <a:r>
                        <a:rPr lang="hu-HU" sz="1600" baseline="0" dirty="0" smtClean="0"/>
                        <a:t> </a:t>
                      </a:r>
                      <a:r>
                        <a:rPr lang="hu-HU" sz="1600" baseline="0" dirty="0" err="1" smtClean="0"/>
                        <a:t>shape</a:t>
                      </a:r>
                      <a:r>
                        <a:rPr lang="hu-HU" sz="1600" baseline="0" dirty="0" smtClean="0"/>
                        <a:t> of </a:t>
                      </a:r>
                      <a:r>
                        <a:rPr lang="hu-HU" sz="1600" baseline="0" dirty="0" err="1" smtClean="0"/>
                        <a:t>goods</a:t>
                      </a:r>
                      <a:r>
                        <a:rPr lang="hu-HU" sz="1600" baseline="0" dirty="0" smtClean="0"/>
                        <a:t> </a:t>
                      </a:r>
                      <a:r>
                        <a:rPr lang="hu-HU" sz="1600" baseline="0" dirty="0" err="1" smtClean="0"/>
                        <a:t>or</a:t>
                      </a:r>
                      <a:r>
                        <a:rPr lang="hu-HU" sz="1600" baseline="0" dirty="0" smtClean="0"/>
                        <a:t> </a:t>
                      </a:r>
                      <a:r>
                        <a:rPr lang="hu-HU" sz="1600" baseline="0" dirty="0" err="1" smtClean="0"/>
                        <a:t>the</a:t>
                      </a:r>
                      <a:r>
                        <a:rPr lang="hu-HU" sz="1600" baseline="0" dirty="0" smtClean="0"/>
                        <a:t> </a:t>
                      </a:r>
                      <a:r>
                        <a:rPr lang="hu-HU" sz="1600" baseline="0" dirty="0" err="1" smtClean="0"/>
                        <a:t>packaging</a:t>
                      </a:r>
                      <a:r>
                        <a:rPr lang="hu-HU" sz="1600" baseline="0" dirty="0" smtClean="0"/>
                        <a:t> </a:t>
                      </a:r>
                      <a:r>
                        <a:rPr lang="hu-HU" sz="1600" baseline="0" dirty="0" err="1" smtClean="0"/>
                        <a:t>of</a:t>
                      </a:r>
                      <a:r>
                        <a:rPr lang="hu-HU" sz="1600" baseline="0" dirty="0" smtClean="0"/>
                        <a:t> </a:t>
                      </a:r>
                      <a:r>
                        <a:rPr lang="hu-HU" sz="1600" baseline="0" dirty="0" err="1" smtClean="0"/>
                        <a:t>goods</a:t>
                      </a:r>
                      <a:r>
                        <a:rPr lang="hu-HU" sz="1600" baseline="0" dirty="0" smtClean="0"/>
                        <a:t>, </a:t>
                      </a:r>
                      <a:r>
                        <a:rPr lang="hu-HU" sz="1600" baseline="0" dirty="0" err="1" smtClean="0"/>
                        <a:t>or</a:t>
                      </a:r>
                      <a:r>
                        <a:rPr lang="hu-HU" sz="1600" baseline="0" dirty="0" smtClean="0"/>
                        <a:t> </a:t>
                      </a:r>
                      <a:r>
                        <a:rPr lang="hu-HU" sz="1600" baseline="0" dirty="0" err="1" smtClean="0"/>
                        <a:t>sounds</a:t>
                      </a:r>
                      <a:r>
                        <a:rPr lang="hu-HU" sz="1600" baseline="0" dirty="0" smtClean="0"/>
                        <a:t>,  </a:t>
                      </a:r>
                      <a:r>
                        <a:rPr lang="hu-HU" sz="1600" baseline="0" dirty="0" err="1" smtClean="0"/>
                        <a:t>provided</a:t>
                      </a:r>
                      <a:r>
                        <a:rPr lang="hu-HU" sz="1600" baseline="0" dirty="0" smtClean="0"/>
                        <a:t> </a:t>
                      </a:r>
                      <a:r>
                        <a:rPr lang="hu-HU" sz="1600" baseline="0" dirty="0" err="1" smtClean="0"/>
                        <a:t>that</a:t>
                      </a:r>
                      <a:r>
                        <a:rPr lang="hu-HU" sz="1600" baseline="0" dirty="0" smtClean="0"/>
                        <a:t> </a:t>
                      </a:r>
                      <a:r>
                        <a:rPr lang="hu-HU" sz="1600" baseline="0" dirty="0" err="1" smtClean="0"/>
                        <a:t>such</a:t>
                      </a:r>
                      <a:r>
                        <a:rPr lang="hu-HU" sz="1600" baseline="0" dirty="0" smtClean="0"/>
                        <a:t> </a:t>
                      </a:r>
                      <a:r>
                        <a:rPr lang="hu-HU" sz="1600" baseline="0" dirty="0" err="1" smtClean="0"/>
                        <a:t>signs</a:t>
                      </a:r>
                      <a:r>
                        <a:rPr lang="hu-HU" sz="1600" baseline="0" dirty="0" smtClean="0"/>
                        <a:t> </a:t>
                      </a:r>
                      <a:r>
                        <a:rPr lang="hu-HU" sz="1600" baseline="0" dirty="0" err="1" smtClean="0"/>
                        <a:t>are</a:t>
                      </a:r>
                      <a:r>
                        <a:rPr lang="hu-HU" sz="1600" baseline="0" dirty="0" smtClean="0"/>
                        <a:t> </a:t>
                      </a:r>
                      <a:r>
                        <a:rPr lang="hu-HU" sz="1600" baseline="0" dirty="0" err="1" smtClean="0"/>
                        <a:t>capable</a:t>
                      </a:r>
                      <a:r>
                        <a:rPr lang="hu-HU" sz="1600" baseline="0" dirty="0" smtClean="0"/>
                        <a:t> </a:t>
                      </a:r>
                      <a:r>
                        <a:rPr lang="hu-HU" sz="1600" baseline="0" dirty="0" err="1" smtClean="0"/>
                        <a:t>of</a:t>
                      </a:r>
                      <a:r>
                        <a:rPr lang="hu-HU" sz="1600" baseline="0" dirty="0" smtClean="0"/>
                        <a:t> </a:t>
                      </a:r>
                      <a:r>
                        <a:rPr lang="hu-HU" sz="1600" baseline="0" dirty="0" err="1" smtClean="0"/>
                        <a:t>distinguishing</a:t>
                      </a:r>
                      <a:r>
                        <a:rPr lang="hu-HU" sz="1600" baseline="0" dirty="0" smtClean="0"/>
                        <a:t> </a:t>
                      </a:r>
                      <a:r>
                        <a:rPr lang="hu-HU" sz="1600" baseline="0" dirty="0" err="1" smtClean="0"/>
                        <a:t>the</a:t>
                      </a:r>
                      <a:r>
                        <a:rPr lang="hu-HU" sz="1600" baseline="0" dirty="0" smtClean="0"/>
                        <a:t> </a:t>
                      </a:r>
                      <a:r>
                        <a:rPr lang="hu-HU" sz="1600" baseline="0" dirty="0" err="1" smtClean="0"/>
                        <a:t>goods</a:t>
                      </a:r>
                      <a:r>
                        <a:rPr lang="hu-HU" sz="1600" baseline="0" dirty="0" smtClean="0"/>
                        <a:t> </a:t>
                      </a:r>
                      <a:r>
                        <a:rPr lang="hu-HU" sz="1600" baseline="0" dirty="0" err="1" smtClean="0"/>
                        <a:t>or</a:t>
                      </a:r>
                      <a:r>
                        <a:rPr lang="hu-HU" sz="1600" baseline="0" dirty="0" smtClean="0"/>
                        <a:t> </a:t>
                      </a:r>
                      <a:r>
                        <a:rPr lang="hu-HU" sz="1600" baseline="0" dirty="0" err="1" smtClean="0"/>
                        <a:t>services</a:t>
                      </a:r>
                      <a:r>
                        <a:rPr lang="hu-HU" sz="1600" baseline="0" dirty="0" smtClean="0"/>
                        <a:t> </a:t>
                      </a:r>
                      <a:r>
                        <a:rPr lang="hu-HU" sz="1600" baseline="0" dirty="0" err="1" smtClean="0"/>
                        <a:t>of</a:t>
                      </a:r>
                      <a:r>
                        <a:rPr lang="hu-HU" sz="1600" baseline="0" dirty="0" smtClean="0"/>
                        <a:t> </a:t>
                      </a:r>
                      <a:r>
                        <a:rPr lang="hu-HU" sz="1600" baseline="0" dirty="0" err="1" smtClean="0"/>
                        <a:t>one</a:t>
                      </a:r>
                      <a:r>
                        <a:rPr lang="hu-HU" sz="1600" baseline="0" dirty="0" smtClean="0"/>
                        <a:t> </a:t>
                      </a:r>
                      <a:r>
                        <a:rPr lang="hu-HU" sz="1600" baseline="0" dirty="0" err="1" smtClean="0"/>
                        <a:t>undertaking</a:t>
                      </a:r>
                      <a:r>
                        <a:rPr lang="hu-HU" sz="1600" baseline="0" dirty="0" smtClean="0"/>
                        <a:t> </a:t>
                      </a:r>
                      <a:r>
                        <a:rPr lang="hu-HU" sz="1600" baseline="0" dirty="0" err="1" smtClean="0"/>
                        <a:t>from</a:t>
                      </a:r>
                      <a:r>
                        <a:rPr lang="hu-HU" sz="1600" baseline="0" dirty="0" smtClean="0"/>
                        <a:t> </a:t>
                      </a:r>
                      <a:r>
                        <a:rPr lang="hu-HU" sz="1600" baseline="0" dirty="0" err="1" smtClean="0"/>
                        <a:t>those</a:t>
                      </a:r>
                      <a:r>
                        <a:rPr lang="hu-HU" sz="1600" baseline="0" dirty="0" smtClean="0"/>
                        <a:t> </a:t>
                      </a:r>
                      <a:r>
                        <a:rPr lang="hu-HU" sz="1600" baseline="0" dirty="0" err="1" smtClean="0"/>
                        <a:t>of</a:t>
                      </a:r>
                      <a:r>
                        <a:rPr lang="hu-HU" sz="1600" baseline="0" dirty="0" smtClean="0"/>
                        <a:t> </a:t>
                      </a:r>
                      <a:r>
                        <a:rPr lang="hu-HU" sz="1600" baseline="0" dirty="0" err="1" smtClean="0"/>
                        <a:t>other</a:t>
                      </a:r>
                      <a:r>
                        <a:rPr lang="hu-HU" sz="1600" baseline="0" dirty="0" smtClean="0"/>
                        <a:t> </a:t>
                      </a:r>
                      <a:r>
                        <a:rPr lang="hu-HU" sz="1600" baseline="0" dirty="0" err="1" smtClean="0"/>
                        <a:t>undertaking</a:t>
                      </a:r>
                      <a:r>
                        <a:rPr lang="hu-HU" sz="1600" baseline="0" dirty="0" smtClean="0"/>
                        <a:t> (…)</a:t>
                      </a:r>
                    </a:p>
                    <a:p>
                      <a:r>
                        <a:rPr lang="hu-HU" sz="1600" dirty="0" smtClean="0"/>
                        <a:t>(Art 3 of </a:t>
                      </a:r>
                      <a:r>
                        <a:rPr lang="hu-HU" sz="1600" dirty="0" err="1" smtClean="0"/>
                        <a:t>Directive</a:t>
                      </a:r>
                      <a:r>
                        <a:rPr lang="hu-HU" sz="1600" dirty="0" smtClean="0"/>
                        <a:t> 2015/2436.)</a:t>
                      </a:r>
                    </a:p>
                    <a:p>
                      <a:r>
                        <a:rPr lang="hu-HU" sz="1600" dirty="0" smtClean="0"/>
                        <a:t>(*Art</a:t>
                      </a:r>
                      <a:r>
                        <a:rPr lang="hu-HU" sz="1600" baseline="0" dirty="0" smtClean="0"/>
                        <a:t> 2 of  </a:t>
                      </a:r>
                      <a:r>
                        <a:rPr lang="hu-HU" sz="1600" baseline="0" dirty="0" err="1" smtClean="0"/>
                        <a:t>Directive</a:t>
                      </a:r>
                      <a:r>
                        <a:rPr lang="hu-HU" sz="1600" baseline="0" dirty="0" smtClean="0"/>
                        <a:t> 2008/95/EC.)</a:t>
                      </a:r>
                      <a:endParaRPr lang="hu-HU" sz="1600" dirty="0"/>
                    </a:p>
                  </a:txBody>
                  <a:tcPr/>
                </a:tc>
                <a:tc>
                  <a:txBody>
                    <a:bodyPr/>
                    <a:lstStyle/>
                    <a:p>
                      <a:r>
                        <a:rPr lang="hu-HU" sz="1600" b="1" i="1" dirty="0" smtClean="0"/>
                        <a:t>Basic</a:t>
                      </a:r>
                      <a:r>
                        <a:rPr lang="hu-HU" sz="1600" b="1" i="1" baseline="0" dirty="0" smtClean="0"/>
                        <a:t> Law of </a:t>
                      </a:r>
                      <a:r>
                        <a:rPr lang="hu-HU" sz="1600" b="1" i="1" baseline="0" dirty="0" err="1" smtClean="0"/>
                        <a:t>Germany</a:t>
                      </a:r>
                      <a:r>
                        <a:rPr lang="hu-HU" sz="1600" baseline="0" dirty="0" smtClean="0"/>
                        <a:t> § 1-2: </a:t>
                      </a:r>
                    </a:p>
                    <a:p>
                      <a:pPr>
                        <a:buFontTx/>
                        <a:buChar char="-"/>
                      </a:pPr>
                      <a:r>
                        <a:rPr lang="hu-HU" sz="1600" dirty="0" smtClean="0"/>
                        <a:t>Human </a:t>
                      </a:r>
                      <a:r>
                        <a:rPr lang="hu-HU" sz="1600" dirty="0" err="1" smtClean="0"/>
                        <a:t>dignity</a:t>
                      </a:r>
                      <a:r>
                        <a:rPr lang="hu-HU" sz="1600" dirty="0" smtClean="0"/>
                        <a:t> – </a:t>
                      </a:r>
                      <a:r>
                        <a:rPr lang="hu-HU" sz="1600" dirty="0" err="1" smtClean="0"/>
                        <a:t>Human</a:t>
                      </a:r>
                      <a:r>
                        <a:rPr lang="hu-HU" sz="1600" dirty="0" smtClean="0"/>
                        <a:t> </a:t>
                      </a:r>
                      <a:r>
                        <a:rPr lang="hu-HU" sz="1600" dirty="0" err="1" smtClean="0"/>
                        <a:t>rights</a:t>
                      </a:r>
                      <a:endParaRPr lang="hu-HU" sz="1600" dirty="0" smtClean="0"/>
                    </a:p>
                    <a:p>
                      <a:pPr>
                        <a:buFontTx/>
                        <a:buChar char="-"/>
                      </a:pPr>
                      <a:r>
                        <a:rPr lang="hu-HU" sz="1600" baseline="0" dirty="0" err="1" smtClean="0"/>
                        <a:t>Personal</a:t>
                      </a:r>
                      <a:r>
                        <a:rPr lang="hu-HU" sz="1600" baseline="0" dirty="0" smtClean="0"/>
                        <a:t> </a:t>
                      </a:r>
                      <a:r>
                        <a:rPr lang="hu-HU" sz="1600" baseline="0" dirty="0" err="1" smtClean="0"/>
                        <a:t>freedoms</a:t>
                      </a:r>
                      <a:r>
                        <a:rPr lang="hu-HU" sz="1600" baseline="0" dirty="0" smtClean="0"/>
                        <a:t> (</a:t>
                      </a:r>
                      <a:r>
                        <a:rPr lang="hu-HU" sz="1600" baseline="0" dirty="0" err="1" smtClean="0"/>
                        <a:t>develop</a:t>
                      </a:r>
                      <a:r>
                        <a:rPr lang="hu-HU" sz="1600" baseline="0" dirty="0" smtClean="0"/>
                        <a:t> </a:t>
                      </a:r>
                      <a:r>
                        <a:rPr lang="hu-HU" sz="1600" baseline="0" dirty="0" err="1" smtClean="0"/>
                        <a:t>his</a:t>
                      </a:r>
                      <a:r>
                        <a:rPr lang="hu-HU" sz="1600" baseline="0" dirty="0" smtClean="0"/>
                        <a:t> </a:t>
                      </a:r>
                      <a:r>
                        <a:rPr lang="hu-HU" sz="1600" baseline="0" dirty="0" err="1" smtClean="0"/>
                        <a:t>personality</a:t>
                      </a:r>
                      <a:r>
                        <a:rPr lang="hu-HU" sz="1600" baseline="0" dirty="0" smtClean="0"/>
                        <a:t>).</a:t>
                      </a:r>
                    </a:p>
                    <a:p>
                      <a:pPr>
                        <a:buFontTx/>
                        <a:buNone/>
                      </a:pPr>
                      <a:r>
                        <a:rPr lang="hu-HU" sz="1600" b="1" i="1" baseline="0" dirty="0" err="1" smtClean="0"/>
                        <a:t>Code</a:t>
                      </a:r>
                      <a:r>
                        <a:rPr lang="hu-HU" sz="1600" b="1" i="1" baseline="0" dirty="0" smtClean="0"/>
                        <a:t> Civil of France </a:t>
                      </a:r>
                      <a:r>
                        <a:rPr lang="hu-HU" sz="1600" b="0" i="0" u="none" baseline="0" dirty="0" smtClean="0"/>
                        <a:t>§ 9.</a:t>
                      </a:r>
                    </a:p>
                    <a:p>
                      <a:pPr>
                        <a:buFontTx/>
                        <a:buNone/>
                      </a:pPr>
                      <a:r>
                        <a:rPr lang="hu-HU" sz="1600" b="1" i="0" u="none" baseline="0" dirty="0" err="1" smtClean="0"/>
                        <a:t>Italy</a:t>
                      </a:r>
                      <a:r>
                        <a:rPr lang="hu-HU" sz="1600" b="1" i="0" u="none" baseline="0" dirty="0" smtClean="0"/>
                        <a:t> and Spain – Basic Law</a:t>
                      </a:r>
                    </a:p>
                    <a:p>
                      <a:pPr>
                        <a:buFontTx/>
                        <a:buNone/>
                      </a:pPr>
                      <a:r>
                        <a:rPr lang="hu-HU" sz="1600" b="1" i="1" u="none" baseline="0" dirty="0" err="1" smtClean="0"/>
                        <a:t>Swiss</a:t>
                      </a:r>
                      <a:r>
                        <a:rPr lang="hu-HU" sz="1600" b="1" i="1" u="none" baseline="0" dirty="0" smtClean="0"/>
                        <a:t> Civil </a:t>
                      </a:r>
                      <a:r>
                        <a:rPr lang="hu-HU" sz="1600" b="1" i="1" u="none" baseline="0" dirty="0" err="1" smtClean="0"/>
                        <a:t>Code</a:t>
                      </a:r>
                      <a:r>
                        <a:rPr lang="hu-HU" sz="1600" b="1" i="1" u="none" baseline="0" dirty="0" smtClean="0"/>
                        <a:t> </a:t>
                      </a:r>
                      <a:r>
                        <a:rPr lang="hu-HU" sz="1600" b="0" i="0" u="none" baseline="0" dirty="0" smtClean="0"/>
                        <a:t>§28.</a:t>
                      </a:r>
                    </a:p>
                    <a:p>
                      <a:pPr>
                        <a:buFontTx/>
                        <a:buNone/>
                      </a:pPr>
                      <a:r>
                        <a:rPr lang="hu-HU" sz="1600" b="1" i="1" u="none" baseline="0" dirty="0" err="1" smtClean="0"/>
                        <a:t>Sweden</a:t>
                      </a:r>
                      <a:r>
                        <a:rPr lang="hu-HU" sz="1600" b="1" i="1" u="none" baseline="0" dirty="0" smtClean="0"/>
                        <a:t> </a:t>
                      </a:r>
                      <a:r>
                        <a:rPr lang="hu-HU" sz="1600" b="1" i="0" u="none" baseline="0" dirty="0" smtClean="0"/>
                        <a:t>– </a:t>
                      </a:r>
                      <a:r>
                        <a:rPr lang="hu-HU" sz="1600" b="0" i="0" u="none" baseline="0" dirty="0" err="1" smtClean="0"/>
                        <a:t>Act</a:t>
                      </a:r>
                      <a:r>
                        <a:rPr lang="hu-HU" sz="1600" b="0" i="0" u="none" baseline="0" dirty="0" smtClean="0"/>
                        <a:t> of 1979 </a:t>
                      </a:r>
                      <a:r>
                        <a:rPr lang="hu-HU" sz="1600" b="0" i="0" u="none" baseline="0" dirty="0" err="1" smtClean="0"/>
                        <a:t>on</a:t>
                      </a:r>
                      <a:r>
                        <a:rPr lang="hu-HU" sz="1600" b="0" i="0" u="none" baseline="0" dirty="0" smtClean="0"/>
                        <a:t> </a:t>
                      </a:r>
                      <a:r>
                        <a:rPr lang="hu-HU" sz="1600" b="0" i="0" u="none" baseline="0" dirty="0" err="1" smtClean="0"/>
                        <a:t>the</a:t>
                      </a:r>
                      <a:r>
                        <a:rPr lang="hu-HU" sz="1600" b="0" i="0" u="none" baseline="0" dirty="0" smtClean="0"/>
                        <a:t> </a:t>
                      </a:r>
                      <a:r>
                        <a:rPr lang="hu-HU" sz="1600" b="0" i="0" u="none" baseline="0" dirty="0" err="1" smtClean="0"/>
                        <a:t>names</a:t>
                      </a:r>
                      <a:r>
                        <a:rPr lang="hu-HU" sz="1600" b="0" i="0" u="none" baseline="0" dirty="0" smtClean="0"/>
                        <a:t> and </a:t>
                      </a:r>
                      <a:r>
                        <a:rPr lang="hu-HU" sz="1600" b="0" i="0" u="none" baseline="0" dirty="0" err="1" smtClean="0"/>
                        <a:t>images</a:t>
                      </a:r>
                      <a:r>
                        <a:rPr lang="hu-HU" sz="1600" b="0" i="0" u="none" baseline="0" dirty="0" smtClean="0"/>
                        <a:t> </a:t>
                      </a:r>
                      <a:r>
                        <a:rPr lang="hu-HU" sz="1600" b="0" i="0" u="none" baseline="0" dirty="0" err="1" smtClean="0"/>
                        <a:t>placed</a:t>
                      </a:r>
                      <a:r>
                        <a:rPr lang="hu-HU" sz="1600" b="0" i="0" u="none" baseline="0" dirty="0" smtClean="0"/>
                        <a:t> </a:t>
                      </a:r>
                      <a:r>
                        <a:rPr lang="hu-HU" sz="1600" b="0" i="0" u="none" baseline="0" dirty="0" err="1" smtClean="0"/>
                        <a:t>in</a:t>
                      </a:r>
                      <a:r>
                        <a:rPr lang="hu-HU" sz="1600" b="0" i="0" u="none" baseline="0" dirty="0" smtClean="0"/>
                        <a:t> </a:t>
                      </a:r>
                      <a:r>
                        <a:rPr lang="hu-HU" sz="1600" b="0" i="0" u="none" baseline="0" dirty="0" err="1" smtClean="0"/>
                        <a:t>commercial</a:t>
                      </a:r>
                      <a:r>
                        <a:rPr lang="hu-HU" sz="1600" b="0" i="0" u="none" baseline="0" dirty="0" smtClean="0"/>
                        <a:t> </a:t>
                      </a:r>
                      <a:r>
                        <a:rPr lang="hu-HU" sz="1600" b="0" i="0" u="none" baseline="0" dirty="0" err="1" smtClean="0"/>
                        <a:t>advertisement</a:t>
                      </a:r>
                      <a:endParaRPr lang="hu-HU" sz="1600" b="1" i="1" baseline="0" dirty="0" smtClean="0"/>
                    </a:p>
                    <a:p>
                      <a:pPr>
                        <a:buFontTx/>
                        <a:buChar char="-"/>
                      </a:pPr>
                      <a:endParaRPr lang="hu-HU"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2331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solidFill>
                  <a:schemeClr val="tx1"/>
                </a:solidFill>
              </a:rPr>
              <a:t>Right of </a:t>
            </a:r>
            <a:r>
              <a:rPr lang="hu-HU" dirty="0" err="1" smtClean="0">
                <a:solidFill>
                  <a:schemeClr val="tx1"/>
                </a:solidFill>
              </a:rPr>
              <a:t>publicity</a:t>
            </a:r>
            <a:r>
              <a:rPr lang="hu-HU" dirty="0" smtClean="0">
                <a:solidFill>
                  <a:schemeClr val="tx1"/>
                </a:solidFill>
              </a:rPr>
              <a:t> – an overlap </a:t>
            </a:r>
            <a:r>
              <a:rPr lang="hu-HU" dirty="0" err="1" smtClean="0">
                <a:solidFill>
                  <a:schemeClr val="tx1"/>
                </a:solidFill>
              </a:rPr>
              <a:t>with</a:t>
            </a:r>
            <a:r>
              <a:rPr lang="hu-HU" dirty="0" smtClean="0">
                <a:solidFill>
                  <a:schemeClr val="tx1"/>
                </a:solidFill>
              </a:rPr>
              <a:t> </a:t>
            </a:r>
            <a:r>
              <a:rPr lang="hu-HU" dirty="0" err="1" smtClean="0">
                <a:solidFill>
                  <a:schemeClr val="tx1"/>
                </a:solidFill>
              </a:rPr>
              <a:t>intellectual</a:t>
            </a:r>
            <a:r>
              <a:rPr lang="hu-HU" dirty="0" smtClean="0">
                <a:solidFill>
                  <a:schemeClr val="tx1"/>
                </a:solidFill>
              </a:rPr>
              <a:t> </a:t>
            </a:r>
            <a:r>
              <a:rPr lang="hu-HU" dirty="0" err="1" smtClean="0">
                <a:solidFill>
                  <a:schemeClr val="tx1"/>
                </a:solidFill>
              </a:rPr>
              <a:t>property</a:t>
            </a:r>
            <a:r>
              <a:rPr lang="hu-HU" dirty="0" smtClean="0">
                <a:solidFill>
                  <a:schemeClr val="tx1"/>
                </a:solidFill>
              </a:rPr>
              <a:t> </a:t>
            </a:r>
            <a:r>
              <a:rPr lang="hu-HU" dirty="0" err="1" smtClean="0">
                <a:solidFill>
                  <a:schemeClr val="tx1"/>
                </a:solidFill>
              </a:rPr>
              <a:t>rights</a:t>
            </a:r>
            <a:r>
              <a:rPr lang="hu-HU" dirty="0" smtClean="0">
                <a:solidFill>
                  <a:schemeClr val="tx1"/>
                </a:solidFill>
              </a:rPr>
              <a:t>?</a:t>
            </a:r>
            <a:endParaRPr lang="hu-HU" dirty="0">
              <a:solidFill>
                <a:schemeClr val="tx1"/>
              </a:solidFill>
            </a:endParaRPr>
          </a:p>
        </p:txBody>
      </p:sp>
      <p:graphicFrame>
        <p:nvGraphicFramePr>
          <p:cNvPr id="4" name="Tartalom helye 3"/>
          <p:cNvGraphicFramePr>
            <a:graphicFrameLocks noGrp="1"/>
          </p:cNvGraphicFramePr>
          <p:nvPr>
            <p:ph idx="1"/>
          </p:nvPr>
        </p:nvGraphicFramePr>
        <p:xfrm>
          <a:off x="1250950" y="2285999"/>
          <a:ext cx="10179050" cy="2573867"/>
        </p:xfrm>
        <a:graphic>
          <a:graphicData uri="http://schemas.openxmlformats.org/drawingml/2006/table">
            <a:tbl>
              <a:tblPr firstRow="1" bandRow="1">
                <a:tableStyleId>{5C22544A-7EE6-4342-B048-85BDC9FD1C3A}</a:tableStyleId>
              </a:tblPr>
              <a:tblGrid>
                <a:gridCol w="5089525">
                  <a:extLst>
                    <a:ext uri="{9D8B030D-6E8A-4147-A177-3AD203B41FA5}">
                      <a16:colId xmlns:a16="http://schemas.microsoft.com/office/drawing/2014/main" val="20000"/>
                    </a:ext>
                  </a:extLst>
                </a:gridCol>
                <a:gridCol w="5089525">
                  <a:extLst>
                    <a:ext uri="{9D8B030D-6E8A-4147-A177-3AD203B41FA5}">
                      <a16:colId xmlns:a16="http://schemas.microsoft.com/office/drawing/2014/main" val="20001"/>
                    </a:ext>
                  </a:extLst>
                </a:gridCol>
              </a:tblGrid>
              <a:tr h="742657">
                <a:tc>
                  <a:txBody>
                    <a:bodyPr/>
                    <a:lstStyle/>
                    <a:p>
                      <a:r>
                        <a:rPr lang="hu-HU" b="1" i="0" dirty="0" smtClean="0"/>
                        <a:t>INTELLECTUAL</a:t>
                      </a:r>
                      <a:r>
                        <a:rPr lang="hu-HU" b="1" i="0" baseline="0" dirty="0" smtClean="0"/>
                        <a:t> PROPERTY RIGHTS</a:t>
                      </a:r>
                      <a:endParaRPr lang="hu-HU" b="1" i="0" dirty="0"/>
                    </a:p>
                  </a:txBody>
                  <a:tcPr/>
                </a:tc>
                <a:tc>
                  <a:txBody>
                    <a:bodyPr/>
                    <a:lstStyle/>
                    <a:p>
                      <a:r>
                        <a:rPr lang="hu-HU" dirty="0" smtClean="0"/>
                        <a:t>RIGHT OF PUBLICITY</a:t>
                      </a:r>
                      <a:r>
                        <a:rPr lang="hu-HU" baseline="0" dirty="0" smtClean="0"/>
                        <a:t> – IMAGE RIGHTS</a:t>
                      </a:r>
                      <a:endParaRPr lang="hu-HU" dirty="0"/>
                    </a:p>
                  </a:txBody>
                  <a:tcPr/>
                </a:tc>
                <a:extLst>
                  <a:ext uri="{0D108BD9-81ED-4DB2-BD59-A6C34878D82A}">
                    <a16:rowId xmlns:a16="http://schemas.microsoft.com/office/drawing/2014/main" val="10000"/>
                  </a:ext>
                </a:extLst>
              </a:tr>
              <a:tr h="1831210">
                <a:tc>
                  <a:txBody>
                    <a:bodyPr/>
                    <a:lstStyle/>
                    <a:p>
                      <a:r>
                        <a:rPr lang="hu-HU" dirty="0" err="1" smtClean="0"/>
                        <a:t>Absolute</a:t>
                      </a:r>
                      <a:r>
                        <a:rPr lang="hu-HU" baseline="0" dirty="0" smtClean="0"/>
                        <a:t> </a:t>
                      </a:r>
                      <a:r>
                        <a:rPr lang="hu-HU" baseline="0" dirty="0" err="1" smtClean="0"/>
                        <a:t>Rights</a:t>
                      </a:r>
                      <a:endParaRPr lang="hu-HU" baseline="0" dirty="0" smtClean="0"/>
                    </a:p>
                    <a:p>
                      <a:r>
                        <a:rPr lang="hu-HU" baseline="0" dirty="0" err="1" smtClean="0"/>
                        <a:t>Protected</a:t>
                      </a:r>
                      <a:r>
                        <a:rPr lang="hu-HU" baseline="0" dirty="0" smtClean="0"/>
                        <a:t> </a:t>
                      </a:r>
                      <a:r>
                        <a:rPr lang="hu-HU" baseline="0" dirty="0" err="1" smtClean="0"/>
                        <a:t>Subject</a:t>
                      </a:r>
                      <a:r>
                        <a:rPr lang="hu-HU" baseline="0" dirty="0" smtClean="0"/>
                        <a:t> </a:t>
                      </a:r>
                      <a:r>
                        <a:rPr lang="hu-HU" baseline="0" dirty="0" err="1" smtClean="0"/>
                        <a:t>Matter</a:t>
                      </a:r>
                      <a:r>
                        <a:rPr lang="hu-HU" baseline="0" dirty="0" smtClean="0"/>
                        <a:t>: </a:t>
                      </a:r>
                      <a:r>
                        <a:rPr lang="hu-HU" baseline="0" dirty="0" err="1" smtClean="0"/>
                        <a:t>creation</a:t>
                      </a:r>
                      <a:r>
                        <a:rPr lang="hu-HU" baseline="0" dirty="0" smtClean="0"/>
                        <a:t> of </a:t>
                      </a:r>
                      <a:r>
                        <a:rPr lang="hu-HU" baseline="0" dirty="0" err="1" smtClean="0"/>
                        <a:t>the</a:t>
                      </a:r>
                      <a:r>
                        <a:rPr lang="hu-HU" baseline="0" dirty="0" smtClean="0"/>
                        <a:t> human mind.</a:t>
                      </a:r>
                      <a:endParaRPr lang="hu-HU" dirty="0"/>
                    </a:p>
                  </a:txBody>
                  <a:tcPr/>
                </a:tc>
                <a:tc>
                  <a:txBody>
                    <a:bodyPr/>
                    <a:lstStyle/>
                    <a:p>
                      <a:r>
                        <a:rPr lang="hu-HU" dirty="0" err="1" smtClean="0"/>
                        <a:t>Absolute</a:t>
                      </a:r>
                      <a:r>
                        <a:rPr lang="hu-HU" dirty="0" smtClean="0"/>
                        <a:t> </a:t>
                      </a:r>
                      <a:r>
                        <a:rPr lang="hu-HU" dirty="0" err="1" smtClean="0"/>
                        <a:t>Rights</a:t>
                      </a:r>
                      <a:endParaRPr lang="hu-HU" dirty="0" smtClean="0"/>
                    </a:p>
                    <a:p>
                      <a:r>
                        <a:rPr lang="hu-HU" dirty="0" err="1" smtClean="0"/>
                        <a:t>Protected</a:t>
                      </a:r>
                      <a:r>
                        <a:rPr lang="hu-HU" dirty="0" smtClean="0"/>
                        <a:t> </a:t>
                      </a:r>
                      <a:r>
                        <a:rPr lang="hu-HU" dirty="0" err="1" smtClean="0"/>
                        <a:t>Subject</a:t>
                      </a:r>
                      <a:r>
                        <a:rPr lang="hu-HU" dirty="0" smtClean="0"/>
                        <a:t> </a:t>
                      </a:r>
                      <a:r>
                        <a:rPr lang="hu-HU" dirty="0" err="1" smtClean="0"/>
                        <a:t>Matter</a:t>
                      </a:r>
                      <a:r>
                        <a:rPr lang="hu-HU" dirty="0" smtClean="0"/>
                        <a:t>: Image, </a:t>
                      </a:r>
                      <a:r>
                        <a:rPr lang="hu-HU" dirty="0" err="1" smtClean="0"/>
                        <a:t>appearance</a:t>
                      </a:r>
                      <a:r>
                        <a:rPr lang="hu-HU" dirty="0" smtClean="0"/>
                        <a:t>, </a:t>
                      </a:r>
                      <a:r>
                        <a:rPr lang="hu-HU" dirty="0" err="1" smtClean="0"/>
                        <a:t>voice</a:t>
                      </a:r>
                      <a:r>
                        <a:rPr lang="hu-HU" dirty="0" smtClean="0"/>
                        <a:t>,</a:t>
                      </a:r>
                      <a:r>
                        <a:rPr lang="hu-HU" baseline="0" dirty="0" smtClean="0"/>
                        <a:t> </a:t>
                      </a:r>
                      <a:r>
                        <a:rPr lang="hu-HU" baseline="0" dirty="0" err="1" smtClean="0"/>
                        <a:t>publicity</a:t>
                      </a:r>
                      <a:r>
                        <a:rPr lang="hu-HU" baseline="0" dirty="0" smtClean="0"/>
                        <a:t> („</a:t>
                      </a:r>
                      <a:r>
                        <a:rPr lang="hu-HU" baseline="0" dirty="0" err="1" smtClean="0"/>
                        <a:t>fame</a:t>
                      </a:r>
                      <a:r>
                        <a:rPr lang="hu-HU" baseline="0" dirty="0" smtClean="0"/>
                        <a:t>”).</a:t>
                      </a:r>
                      <a:endParaRPr lang="hu-HU" dirty="0"/>
                    </a:p>
                  </a:txBody>
                  <a:tcPr/>
                </a:tc>
                <a:extLst>
                  <a:ext uri="{0D108BD9-81ED-4DB2-BD59-A6C34878D82A}">
                    <a16:rowId xmlns:a16="http://schemas.microsoft.com/office/drawing/2014/main" val="10001"/>
                  </a:ext>
                </a:extLst>
              </a:tr>
            </a:tbl>
          </a:graphicData>
        </a:graphic>
      </p:graphicFrame>
      <p:sp>
        <p:nvSpPr>
          <p:cNvPr id="5" name="Téglalap 4"/>
          <p:cNvSpPr/>
          <p:nvPr/>
        </p:nvSpPr>
        <p:spPr>
          <a:xfrm>
            <a:off x="4080934" y="4097867"/>
            <a:ext cx="4419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b="1" dirty="0" smtClean="0"/>
              <a:t>COMMERCIAL VALUE</a:t>
            </a:r>
            <a:endParaRPr lang="hu-HU" b="1" dirty="0"/>
          </a:p>
        </p:txBody>
      </p:sp>
    </p:spTree>
    <p:extLst>
      <p:ext uri="{BB962C8B-B14F-4D97-AF65-F5344CB8AC3E}">
        <p14:creationId xmlns:p14="http://schemas.microsoft.com/office/powerpoint/2010/main" val="97227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err="1" smtClean="0">
                <a:solidFill>
                  <a:schemeClr val="tx1"/>
                </a:solidFill>
              </a:rPr>
              <a:t>Photographs</a:t>
            </a:r>
            <a:r>
              <a:rPr lang="hu-HU" dirty="0" smtClean="0">
                <a:solidFill>
                  <a:schemeClr val="tx1"/>
                </a:solidFill>
              </a:rPr>
              <a:t> </a:t>
            </a:r>
            <a:r>
              <a:rPr lang="hu-HU" dirty="0" err="1" smtClean="0">
                <a:solidFill>
                  <a:schemeClr val="tx1"/>
                </a:solidFill>
              </a:rPr>
              <a:t>vs</a:t>
            </a:r>
            <a:r>
              <a:rPr lang="hu-HU" dirty="0" smtClean="0">
                <a:solidFill>
                  <a:schemeClr val="tx1"/>
                </a:solidFill>
              </a:rPr>
              <a:t> </a:t>
            </a:r>
            <a:r>
              <a:rPr lang="hu-HU" dirty="0" err="1" smtClean="0">
                <a:solidFill>
                  <a:schemeClr val="tx1"/>
                </a:solidFill>
              </a:rPr>
              <a:t>images</a:t>
            </a:r>
            <a:endParaRPr lang="hu-HU" dirty="0">
              <a:solidFill>
                <a:schemeClr val="tx1"/>
              </a:solidFill>
            </a:endParaRPr>
          </a:p>
        </p:txBody>
      </p:sp>
      <p:sp>
        <p:nvSpPr>
          <p:cNvPr id="5" name="Tartalom helye 4"/>
          <p:cNvSpPr>
            <a:spLocks noGrp="1"/>
          </p:cNvSpPr>
          <p:nvPr>
            <p:ph idx="1"/>
          </p:nvPr>
        </p:nvSpPr>
        <p:spPr/>
        <p:txBody>
          <a:bodyPr/>
          <a:lstStyle/>
          <a:p>
            <a:r>
              <a:rPr lang="en-GB" b="1" dirty="0" smtClean="0">
                <a:solidFill>
                  <a:schemeClr val="tx1"/>
                </a:solidFill>
              </a:rPr>
              <a:t>Making photograph: </a:t>
            </a:r>
            <a:r>
              <a:rPr lang="en-GB" dirty="0" smtClean="0">
                <a:solidFill>
                  <a:schemeClr val="tx1"/>
                </a:solidFill>
              </a:rPr>
              <a:t>freedom of expression</a:t>
            </a:r>
            <a:r>
              <a:rPr lang="hu-HU" dirty="0" smtClean="0">
                <a:solidFill>
                  <a:schemeClr val="tx1"/>
                </a:solidFill>
              </a:rPr>
              <a:t>; </a:t>
            </a:r>
            <a:r>
              <a:rPr lang="hu-HU" dirty="0" err="1" smtClean="0">
                <a:solidFill>
                  <a:schemeClr val="tx1"/>
                </a:solidFill>
              </a:rPr>
              <a:t>economic</a:t>
            </a:r>
            <a:r>
              <a:rPr lang="hu-HU" dirty="0" smtClean="0">
                <a:solidFill>
                  <a:schemeClr val="tx1"/>
                </a:solidFill>
              </a:rPr>
              <a:t> interest in </a:t>
            </a:r>
            <a:r>
              <a:rPr lang="hu-HU" dirty="0" err="1" smtClean="0">
                <a:solidFill>
                  <a:schemeClr val="tx1"/>
                </a:solidFill>
              </a:rPr>
              <a:t>the</a:t>
            </a:r>
            <a:r>
              <a:rPr lang="hu-HU" dirty="0" smtClean="0">
                <a:solidFill>
                  <a:schemeClr val="tx1"/>
                </a:solidFill>
              </a:rPr>
              <a:t> </a:t>
            </a:r>
            <a:r>
              <a:rPr lang="hu-HU" dirty="0" err="1" smtClean="0">
                <a:solidFill>
                  <a:schemeClr val="tx1"/>
                </a:solidFill>
              </a:rPr>
              <a:t>picture</a:t>
            </a:r>
            <a:endParaRPr lang="hu-HU" dirty="0" smtClean="0">
              <a:solidFill>
                <a:schemeClr val="tx1"/>
              </a:solidFill>
            </a:endParaRPr>
          </a:p>
          <a:p>
            <a:r>
              <a:rPr lang="hu-HU" b="1" dirty="0" smtClean="0">
                <a:solidFill>
                  <a:schemeClr val="tx1"/>
                </a:solidFill>
              </a:rPr>
              <a:t>Right of </a:t>
            </a:r>
            <a:r>
              <a:rPr lang="hu-HU" b="1" dirty="0" err="1" smtClean="0">
                <a:solidFill>
                  <a:schemeClr val="tx1"/>
                </a:solidFill>
              </a:rPr>
              <a:t>privacy</a:t>
            </a:r>
            <a:r>
              <a:rPr lang="hu-HU" b="1" dirty="0" smtClean="0">
                <a:solidFill>
                  <a:schemeClr val="tx1"/>
                </a:solidFill>
              </a:rPr>
              <a:t>/</a:t>
            </a:r>
            <a:r>
              <a:rPr lang="hu-HU" b="1" dirty="0" err="1" smtClean="0">
                <a:solidFill>
                  <a:schemeClr val="tx1"/>
                </a:solidFill>
              </a:rPr>
              <a:t>publicity</a:t>
            </a:r>
            <a:r>
              <a:rPr lang="hu-HU" b="1" dirty="0">
                <a:solidFill>
                  <a:schemeClr val="tx1"/>
                </a:solidFill>
              </a:rPr>
              <a:t> </a:t>
            </a:r>
            <a:r>
              <a:rPr lang="hu-HU" b="1" dirty="0" smtClean="0">
                <a:solidFill>
                  <a:schemeClr val="tx1"/>
                </a:solidFill>
              </a:rPr>
              <a:t>of </a:t>
            </a:r>
            <a:r>
              <a:rPr lang="hu-HU" b="1" dirty="0" err="1" smtClean="0">
                <a:solidFill>
                  <a:schemeClr val="tx1"/>
                </a:solidFill>
              </a:rPr>
              <a:t>the</a:t>
            </a:r>
            <a:r>
              <a:rPr lang="hu-HU" b="1" dirty="0" smtClean="0">
                <a:solidFill>
                  <a:schemeClr val="tx1"/>
                </a:solidFill>
              </a:rPr>
              <a:t> </a:t>
            </a:r>
            <a:r>
              <a:rPr lang="hu-HU" b="1" dirty="0" err="1" smtClean="0">
                <a:solidFill>
                  <a:schemeClr val="tx1"/>
                </a:solidFill>
              </a:rPr>
              <a:t>person</a:t>
            </a:r>
            <a:r>
              <a:rPr lang="hu-HU" b="1" dirty="0" smtClean="0">
                <a:solidFill>
                  <a:schemeClr val="tx1"/>
                </a:solidFill>
              </a:rPr>
              <a:t> in </a:t>
            </a:r>
            <a:r>
              <a:rPr lang="hu-HU" b="1" dirty="0" err="1" smtClean="0">
                <a:solidFill>
                  <a:schemeClr val="tx1"/>
                </a:solidFill>
              </a:rPr>
              <a:t>the</a:t>
            </a:r>
            <a:r>
              <a:rPr lang="hu-HU" b="1" dirty="0" smtClean="0">
                <a:solidFill>
                  <a:schemeClr val="tx1"/>
                </a:solidFill>
              </a:rPr>
              <a:t> </a:t>
            </a:r>
            <a:r>
              <a:rPr lang="hu-HU" b="1" dirty="0" err="1" smtClean="0">
                <a:solidFill>
                  <a:schemeClr val="tx1"/>
                </a:solidFill>
              </a:rPr>
              <a:t>picture</a:t>
            </a:r>
            <a:r>
              <a:rPr lang="hu-HU" b="1" dirty="0" smtClean="0">
                <a:solidFill>
                  <a:schemeClr val="tx1"/>
                </a:solidFill>
              </a:rPr>
              <a:t>: </a:t>
            </a:r>
            <a:r>
              <a:rPr lang="hu-HU" dirty="0" err="1" smtClean="0">
                <a:solidFill>
                  <a:schemeClr val="tx1"/>
                </a:solidFill>
              </a:rPr>
              <a:t>personal</a:t>
            </a:r>
            <a:r>
              <a:rPr lang="hu-HU" dirty="0" smtClean="0">
                <a:solidFill>
                  <a:schemeClr val="tx1"/>
                </a:solidFill>
              </a:rPr>
              <a:t> </a:t>
            </a:r>
            <a:r>
              <a:rPr lang="hu-HU" dirty="0" err="1" smtClean="0">
                <a:solidFill>
                  <a:schemeClr val="tx1"/>
                </a:solidFill>
              </a:rPr>
              <a:t>rights</a:t>
            </a:r>
            <a:r>
              <a:rPr lang="hu-HU" dirty="0" smtClean="0">
                <a:solidFill>
                  <a:schemeClr val="tx1"/>
                </a:solidFill>
              </a:rPr>
              <a:t>; </a:t>
            </a:r>
            <a:r>
              <a:rPr lang="hu-HU" dirty="0" err="1" smtClean="0">
                <a:solidFill>
                  <a:schemeClr val="tx1"/>
                </a:solidFill>
              </a:rPr>
              <a:t>economic</a:t>
            </a:r>
            <a:r>
              <a:rPr lang="hu-HU" dirty="0" smtClean="0">
                <a:solidFill>
                  <a:schemeClr val="tx1"/>
                </a:solidFill>
              </a:rPr>
              <a:t> interest in </a:t>
            </a:r>
            <a:r>
              <a:rPr lang="hu-HU" dirty="0" err="1" smtClean="0">
                <a:solidFill>
                  <a:schemeClr val="tx1"/>
                </a:solidFill>
              </a:rPr>
              <a:t>the</a:t>
            </a:r>
            <a:r>
              <a:rPr lang="hu-HU" dirty="0" smtClean="0">
                <a:solidFill>
                  <a:schemeClr val="tx1"/>
                </a:solidFill>
              </a:rPr>
              <a:t> </a:t>
            </a:r>
            <a:r>
              <a:rPr lang="hu-HU" dirty="0" err="1" smtClean="0">
                <a:solidFill>
                  <a:schemeClr val="tx1"/>
                </a:solidFill>
              </a:rPr>
              <a:t>picture</a:t>
            </a:r>
            <a:r>
              <a:rPr lang="hu-HU" dirty="0" smtClean="0">
                <a:solidFill>
                  <a:schemeClr val="tx1"/>
                </a:solidFill>
              </a:rPr>
              <a:t>.</a:t>
            </a:r>
            <a:endParaRPr lang="en-GB" b="1" dirty="0">
              <a:solidFill>
                <a:schemeClr val="tx1"/>
              </a:solidFill>
            </a:endParaRPr>
          </a:p>
        </p:txBody>
      </p:sp>
      <p:pic>
        <p:nvPicPr>
          <p:cNvPr id="7" name="Kép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7681" y="3590681"/>
            <a:ext cx="1882733" cy="2608951"/>
          </a:xfrm>
          <a:prstGeom prst="rect">
            <a:avLst/>
          </a:prstGeom>
        </p:spPr>
      </p:pic>
    </p:spTree>
    <p:extLst>
      <p:ext uri="{BB962C8B-B14F-4D97-AF65-F5344CB8AC3E}">
        <p14:creationId xmlns:p14="http://schemas.microsoft.com/office/powerpoint/2010/main" val="3101496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Sport </a:t>
            </a:r>
            <a:r>
              <a:rPr lang="hu-HU" dirty="0" err="1" smtClean="0">
                <a:solidFill>
                  <a:schemeClr val="tx1"/>
                </a:solidFill>
              </a:rPr>
              <a:t>related</a:t>
            </a:r>
            <a:r>
              <a:rPr lang="hu-HU" dirty="0" smtClean="0">
                <a:solidFill>
                  <a:schemeClr val="tx1"/>
                </a:solidFill>
              </a:rPr>
              <a:t> </a:t>
            </a:r>
            <a:r>
              <a:rPr lang="hu-HU" dirty="0" err="1" smtClean="0">
                <a:solidFill>
                  <a:schemeClr val="tx1"/>
                </a:solidFill>
              </a:rPr>
              <a:t>aspects</a:t>
            </a:r>
            <a:r>
              <a:rPr lang="hu-HU" dirty="0" smtClean="0">
                <a:solidFill>
                  <a:schemeClr val="tx1"/>
                </a:solidFill>
              </a:rPr>
              <a:t> of </a:t>
            </a:r>
            <a:r>
              <a:rPr lang="hu-HU" dirty="0" err="1" smtClean="0">
                <a:solidFill>
                  <a:schemeClr val="tx1"/>
                </a:solidFill>
              </a:rPr>
              <a:t>the</a:t>
            </a:r>
            <a:r>
              <a:rPr lang="hu-HU" dirty="0" smtClean="0">
                <a:solidFill>
                  <a:schemeClr val="tx1"/>
                </a:solidFill>
              </a:rPr>
              <a:t> </a:t>
            </a:r>
            <a:r>
              <a:rPr lang="hu-HU" dirty="0" err="1" smtClean="0">
                <a:solidFill>
                  <a:schemeClr val="tx1"/>
                </a:solidFill>
              </a:rPr>
              <a:t>right</a:t>
            </a:r>
            <a:r>
              <a:rPr lang="hu-HU" dirty="0" smtClean="0">
                <a:solidFill>
                  <a:schemeClr val="tx1"/>
                </a:solidFill>
              </a:rPr>
              <a:t> of </a:t>
            </a:r>
            <a:r>
              <a:rPr lang="hu-HU" dirty="0" err="1" smtClean="0">
                <a:solidFill>
                  <a:schemeClr val="tx1"/>
                </a:solidFill>
              </a:rPr>
              <a:t>publicity</a:t>
            </a:r>
            <a:endParaRPr lang="hu-HU" dirty="0">
              <a:solidFill>
                <a:schemeClr val="tx1"/>
              </a:solidFill>
            </a:endParaRPr>
          </a:p>
        </p:txBody>
      </p:sp>
      <p:sp>
        <p:nvSpPr>
          <p:cNvPr id="5" name="Tartalom helye 4"/>
          <p:cNvSpPr>
            <a:spLocks noGrp="1"/>
          </p:cNvSpPr>
          <p:nvPr>
            <p:ph idx="1"/>
          </p:nvPr>
        </p:nvSpPr>
        <p:spPr/>
        <p:txBody>
          <a:bodyPr/>
          <a:lstStyle/>
          <a:p>
            <a:r>
              <a:rPr lang="hu-HU" dirty="0" smtClean="0">
                <a:solidFill>
                  <a:schemeClr val="tx1"/>
                </a:solidFill>
              </a:rPr>
              <a:t>Sport </a:t>
            </a:r>
            <a:r>
              <a:rPr lang="hu-HU" dirty="0" err="1" smtClean="0">
                <a:solidFill>
                  <a:schemeClr val="tx1"/>
                </a:solidFill>
              </a:rPr>
              <a:t>branch</a:t>
            </a:r>
            <a:r>
              <a:rPr lang="hu-HU" dirty="0" smtClean="0">
                <a:solidFill>
                  <a:schemeClr val="tx1"/>
                </a:solidFill>
              </a:rPr>
              <a:t> </a:t>
            </a:r>
            <a:r>
              <a:rPr lang="hu-HU" dirty="0" err="1" smtClean="0">
                <a:solidFill>
                  <a:schemeClr val="tx1"/>
                </a:solidFill>
              </a:rPr>
              <a:t>provides</a:t>
            </a:r>
            <a:r>
              <a:rPr lang="hu-HU" dirty="0" smtClean="0">
                <a:solidFill>
                  <a:schemeClr val="tx1"/>
                </a:solidFill>
              </a:rPr>
              <a:t> 2% of </a:t>
            </a:r>
            <a:r>
              <a:rPr lang="hu-HU" dirty="0" err="1" smtClean="0">
                <a:solidFill>
                  <a:schemeClr val="tx1"/>
                </a:solidFill>
              </a:rPr>
              <a:t>the</a:t>
            </a:r>
            <a:r>
              <a:rPr lang="hu-HU" dirty="0" smtClean="0">
                <a:solidFill>
                  <a:schemeClr val="tx1"/>
                </a:solidFill>
              </a:rPr>
              <a:t> </a:t>
            </a:r>
            <a:r>
              <a:rPr lang="hu-HU" dirty="0" err="1" smtClean="0">
                <a:solidFill>
                  <a:schemeClr val="tx1"/>
                </a:solidFill>
              </a:rPr>
              <a:t>total</a:t>
            </a:r>
            <a:r>
              <a:rPr lang="hu-HU" dirty="0" smtClean="0">
                <a:solidFill>
                  <a:schemeClr val="tx1"/>
                </a:solidFill>
              </a:rPr>
              <a:t> GDP of </a:t>
            </a:r>
            <a:r>
              <a:rPr lang="hu-HU" dirty="0" err="1" smtClean="0">
                <a:solidFill>
                  <a:schemeClr val="tx1"/>
                </a:solidFill>
              </a:rPr>
              <a:t>the</a:t>
            </a:r>
            <a:r>
              <a:rPr lang="hu-HU" dirty="0" smtClean="0">
                <a:solidFill>
                  <a:schemeClr val="tx1"/>
                </a:solidFill>
              </a:rPr>
              <a:t> European Union.</a:t>
            </a:r>
          </a:p>
          <a:p>
            <a:r>
              <a:rPr lang="hu-HU" dirty="0" smtClean="0">
                <a:solidFill>
                  <a:schemeClr val="tx1"/>
                </a:solidFill>
              </a:rPr>
              <a:t>7,3% of </a:t>
            </a:r>
            <a:r>
              <a:rPr lang="hu-HU" dirty="0" err="1" smtClean="0">
                <a:solidFill>
                  <a:schemeClr val="tx1"/>
                </a:solidFill>
              </a:rPr>
              <a:t>the</a:t>
            </a:r>
            <a:r>
              <a:rPr lang="hu-HU" dirty="0" smtClean="0">
                <a:solidFill>
                  <a:schemeClr val="tx1"/>
                </a:solidFill>
              </a:rPr>
              <a:t> </a:t>
            </a:r>
            <a:r>
              <a:rPr lang="hu-HU" dirty="0" err="1" smtClean="0">
                <a:solidFill>
                  <a:schemeClr val="tx1"/>
                </a:solidFill>
              </a:rPr>
              <a:t>total</a:t>
            </a:r>
            <a:r>
              <a:rPr lang="hu-HU" dirty="0" smtClean="0">
                <a:solidFill>
                  <a:schemeClr val="tx1"/>
                </a:solidFill>
              </a:rPr>
              <a:t> </a:t>
            </a:r>
            <a:r>
              <a:rPr lang="hu-HU" dirty="0" err="1" smtClean="0">
                <a:solidFill>
                  <a:schemeClr val="tx1"/>
                </a:solidFill>
              </a:rPr>
              <a:t>number</a:t>
            </a:r>
            <a:r>
              <a:rPr lang="hu-HU" dirty="0" smtClean="0">
                <a:solidFill>
                  <a:schemeClr val="tx1"/>
                </a:solidFill>
              </a:rPr>
              <a:t> of </a:t>
            </a:r>
            <a:r>
              <a:rPr lang="hu-HU" dirty="0" err="1" smtClean="0">
                <a:solidFill>
                  <a:schemeClr val="tx1"/>
                </a:solidFill>
              </a:rPr>
              <a:t>empolyees</a:t>
            </a:r>
            <a:r>
              <a:rPr lang="hu-HU" dirty="0" smtClean="0">
                <a:solidFill>
                  <a:schemeClr val="tx1"/>
                </a:solidFill>
              </a:rPr>
              <a:t> </a:t>
            </a:r>
            <a:r>
              <a:rPr lang="hu-HU" dirty="0" err="1" smtClean="0">
                <a:solidFill>
                  <a:schemeClr val="tx1"/>
                </a:solidFill>
              </a:rPr>
              <a:t>working</a:t>
            </a:r>
            <a:r>
              <a:rPr lang="hu-HU" dirty="0" smtClean="0">
                <a:solidFill>
                  <a:schemeClr val="tx1"/>
                </a:solidFill>
              </a:rPr>
              <a:t> in </a:t>
            </a:r>
            <a:r>
              <a:rPr lang="hu-HU" dirty="0" err="1" smtClean="0">
                <a:solidFill>
                  <a:schemeClr val="tx1"/>
                </a:solidFill>
              </a:rPr>
              <a:t>the</a:t>
            </a:r>
            <a:r>
              <a:rPr lang="hu-HU" dirty="0" smtClean="0">
                <a:solidFill>
                  <a:schemeClr val="tx1"/>
                </a:solidFill>
              </a:rPr>
              <a:t> sport sector.</a:t>
            </a:r>
          </a:p>
          <a:p>
            <a:r>
              <a:rPr lang="hu-HU" dirty="0" err="1" smtClean="0">
                <a:solidFill>
                  <a:schemeClr val="tx1"/>
                </a:solidFill>
              </a:rPr>
              <a:t>Biggest</a:t>
            </a:r>
            <a:r>
              <a:rPr lang="hu-HU" dirty="0" smtClean="0">
                <a:solidFill>
                  <a:schemeClr val="tx1"/>
                </a:solidFill>
              </a:rPr>
              <a:t> </a:t>
            </a:r>
            <a:r>
              <a:rPr lang="hu-HU" dirty="0" err="1" smtClean="0">
                <a:solidFill>
                  <a:schemeClr val="tx1"/>
                </a:solidFill>
              </a:rPr>
              <a:t>stars</a:t>
            </a:r>
            <a:r>
              <a:rPr lang="hu-HU" dirty="0" smtClean="0">
                <a:solidFill>
                  <a:schemeClr val="tx1"/>
                </a:solidFill>
              </a:rPr>
              <a:t> </a:t>
            </a:r>
            <a:r>
              <a:rPr lang="hu-HU" dirty="0" err="1" smtClean="0">
                <a:solidFill>
                  <a:schemeClr val="tx1"/>
                </a:solidFill>
              </a:rPr>
              <a:t>make</a:t>
            </a:r>
            <a:r>
              <a:rPr lang="hu-HU" dirty="0" smtClean="0">
                <a:solidFill>
                  <a:schemeClr val="tx1"/>
                </a:solidFill>
              </a:rPr>
              <a:t> a </a:t>
            </a:r>
            <a:r>
              <a:rPr lang="hu-HU" dirty="0" err="1" smtClean="0">
                <a:solidFill>
                  <a:schemeClr val="tx1"/>
                </a:solidFill>
              </a:rPr>
              <a:t>fortune</a:t>
            </a:r>
            <a:r>
              <a:rPr lang="hu-HU" dirty="0" smtClean="0">
                <a:solidFill>
                  <a:schemeClr val="tx1"/>
                </a:solidFill>
              </a:rPr>
              <a:t> </a:t>
            </a:r>
            <a:r>
              <a:rPr lang="hu-HU" dirty="0" err="1" smtClean="0">
                <a:solidFill>
                  <a:schemeClr val="tx1"/>
                </a:solidFill>
              </a:rPr>
              <a:t>not</a:t>
            </a:r>
            <a:r>
              <a:rPr lang="hu-HU" dirty="0" smtClean="0">
                <a:solidFill>
                  <a:schemeClr val="tx1"/>
                </a:solidFill>
              </a:rPr>
              <a:t> </a:t>
            </a:r>
            <a:r>
              <a:rPr lang="hu-HU" dirty="0" err="1" smtClean="0">
                <a:solidFill>
                  <a:schemeClr val="tx1"/>
                </a:solidFill>
              </a:rPr>
              <a:t>only</a:t>
            </a:r>
            <a:r>
              <a:rPr lang="hu-HU" dirty="0" smtClean="0">
                <a:solidFill>
                  <a:schemeClr val="tx1"/>
                </a:solidFill>
              </a:rPr>
              <a:t> </a:t>
            </a:r>
            <a:r>
              <a:rPr lang="hu-HU" dirty="0" err="1" smtClean="0">
                <a:solidFill>
                  <a:schemeClr val="tx1"/>
                </a:solidFill>
              </a:rPr>
              <a:t>from</a:t>
            </a:r>
            <a:r>
              <a:rPr lang="hu-HU" dirty="0" smtClean="0">
                <a:solidFill>
                  <a:schemeClr val="tx1"/>
                </a:solidFill>
              </a:rPr>
              <a:t> </a:t>
            </a:r>
            <a:r>
              <a:rPr lang="hu-HU" dirty="0" err="1" smtClean="0">
                <a:solidFill>
                  <a:schemeClr val="tx1"/>
                </a:solidFill>
              </a:rPr>
              <a:t>their</a:t>
            </a:r>
            <a:r>
              <a:rPr lang="hu-HU" dirty="0" smtClean="0">
                <a:solidFill>
                  <a:schemeClr val="tx1"/>
                </a:solidFill>
              </a:rPr>
              <a:t> sport </a:t>
            </a:r>
            <a:r>
              <a:rPr lang="hu-HU" dirty="0" err="1" smtClean="0">
                <a:solidFill>
                  <a:schemeClr val="tx1"/>
                </a:solidFill>
              </a:rPr>
              <a:t>contracts</a:t>
            </a:r>
            <a:r>
              <a:rPr lang="hu-HU" dirty="0" smtClean="0">
                <a:solidFill>
                  <a:schemeClr val="tx1"/>
                </a:solidFill>
              </a:rPr>
              <a:t> </a:t>
            </a:r>
            <a:r>
              <a:rPr lang="hu-HU" dirty="0" err="1" smtClean="0">
                <a:solidFill>
                  <a:schemeClr val="tx1"/>
                </a:solidFill>
              </a:rPr>
              <a:t>but</a:t>
            </a:r>
            <a:r>
              <a:rPr lang="hu-HU" dirty="0" smtClean="0">
                <a:solidFill>
                  <a:schemeClr val="tx1"/>
                </a:solidFill>
              </a:rPr>
              <a:t> </a:t>
            </a:r>
            <a:r>
              <a:rPr lang="hu-HU" dirty="0" err="1" smtClean="0">
                <a:solidFill>
                  <a:schemeClr val="tx1"/>
                </a:solidFill>
              </a:rPr>
              <a:t>from</a:t>
            </a:r>
            <a:r>
              <a:rPr lang="hu-HU" dirty="0" smtClean="0">
                <a:solidFill>
                  <a:schemeClr val="tx1"/>
                </a:solidFill>
              </a:rPr>
              <a:t> </a:t>
            </a:r>
            <a:r>
              <a:rPr lang="hu-HU" dirty="0" err="1" smtClean="0">
                <a:solidFill>
                  <a:schemeClr val="tx1"/>
                </a:solidFill>
              </a:rPr>
              <a:t>advertisement</a:t>
            </a:r>
            <a:r>
              <a:rPr lang="hu-HU" dirty="0" smtClean="0">
                <a:solidFill>
                  <a:schemeClr val="tx1"/>
                </a:solidFill>
              </a:rPr>
              <a:t> businesses.</a:t>
            </a:r>
          </a:p>
          <a:p>
            <a:r>
              <a:rPr lang="hu-HU" b="1" dirty="0" err="1" smtClean="0">
                <a:solidFill>
                  <a:schemeClr val="tx1"/>
                </a:solidFill>
              </a:rPr>
              <a:t>Brand</a:t>
            </a:r>
            <a:r>
              <a:rPr lang="hu-HU" b="1" dirty="0" smtClean="0">
                <a:solidFill>
                  <a:schemeClr val="tx1"/>
                </a:solidFill>
              </a:rPr>
              <a:t> of CR7</a:t>
            </a:r>
            <a:r>
              <a:rPr lang="hu-HU" dirty="0" smtClean="0">
                <a:solidFill>
                  <a:schemeClr val="tx1"/>
                </a:solidFill>
              </a:rPr>
              <a:t>:</a:t>
            </a:r>
          </a:p>
          <a:p>
            <a:pPr lvl="1"/>
            <a:r>
              <a:rPr lang="hu-HU" dirty="0" smtClean="0">
                <a:solidFill>
                  <a:schemeClr val="tx1"/>
                </a:solidFill>
              </a:rPr>
              <a:t>190 Million </a:t>
            </a:r>
            <a:r>
              <a:rPr lang="hu-HU" dirty="0" err="1" smtClean="0">
                <a:solidFill>
                  <a:schemeClr val="tx1"/>
                </a:solidFill>
              </a:rPr>
              <a:t>Pound</a:t>
            </a:r>
            <a:r>
              <a:rPr lang="hu-HU" dirty="0" smtClean="0">
                <a:solidFill>
                  <a:schemeClr val="tx1"/>
                </a:solidFill>
              </a:rPr>
              <a:t> </a:t>
            </a:r>
            <a:r>
              <a:rPr lang="hu-HU" dirty="0" err="1" smtClean="0">
                <a:solidFill>
                  <a:schemeClr val="tx1"/>
                </a:solidFill>
              </a:rPr>
              <a:t>income</a:t>
            </a:r>
            <a:r>
              <a:rPr lang="hu-HU" dirty="0" smtClean="0">
                <a:solidFill>
                  <a:schemeClr val="tx1"/>
                </a:solidFill>
              </a:rPr>
              <a:t> in 2015. 20 Million </a:t>
            </a:r>
            <a:r>
              <a:rPr lang="hu-HU" dirty="0" err="1" smtClean="0">
                <a:solidFill>
                  <a:schemeClr val="tx1"/>
                </a:solidFill>
              </a:rPr>
              <a:t>was</a:t>
            </a:r>
            <a:r>
              <a:rPr lang="hu-HU" dirty="0" smtClean="0">
                <a:solidFill>
                  <a:schemeClr val="tx1"/>
                </a:solidFill>
              </a:rPr>
              <a:t> </a:t>
            </a:r>
            <a:r>
              <a:rPr lang="hu-HU" dirty="0" err="1" smtClean="0">
                <a:solidFill>
                  <a:schemeClr val="tx1"/>
                </a:solidFill>
              </a:rPr>
              <a:t>subject</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tax</a:t>
            </a:r>
            <a:r>
              <a:rPr lang="hu-HU" dirty="0" smtClean="0">
                <a:solidFill>
                  <a:schemeClr val="tx1"/>
                </a:solidFill>
              </a:rPr>
              <a:t> in Spain.</a:t>
            </a:r>
          </a:p>
          <a:p>
            <a:pPr lvl="1"/>
            <a:r>
              <a:rPr lang="hu-HU" dirty="0" smtClean="0">
                <a:solidFill>
                  <a:schemeClr val="tx1"/>
                </a:solidFill>
              </a:rPr>
              <a:t>The rest 170 Million </a:t>
            </a:r>
            <a:r>
              <a:rPr lang="hu-HU" dirty="0" err="1" smtClean="0">
                <a:solidFill>
                  <a:schemeClr val="tx1"/>
                </a:solidFill>
              </a:rPr>
              <a:t>Pound</a:t>
            </a:r>
            <a:r>
              <a:rPr lang="hu-HU" dirty="0" smtClean="0">
                <a:solidFill>
                  <a:schemeClr val="tx1"/>
                </a:solidFill>
              </a:rPr>
              <a:t> </a:t>
            </a:r>
            <a:r>
              <a:rPr lang="hu-HU" dirty="0" err="1" smtClean="0">
                <a:solidFill>
                  <a:schemeClr val="tx1"/>
                </a:solidFill>
              </a:rPr>
              <a:t>was</a:t>
            </a:r>
            <a:r>
              <a:rPr lang="hu-HU" dirty="0" smtClean="0">
                <a:solidFill>
                  <a:schemeClr val="tx1"/>
                </a:solidFill>
              </a:rPr>
              <a:t> </a:t>
            </a:r>
            <a:r>
              <a:rPr lang="hu-HU" dirty="0" err="1" smtClean="0">
                <a:solidFill>
                  <a:schemeClr val="tx1"/>
                </a:solidFill>
              </a:rPr>
              <a:t>related</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advertising</a:t>
            </a:r>
            <a:r>
              <a:rPr lang="hu-HU" dirty="0" smtClean="0">
                <a:solidFill>
                  <a:schemeClr val="tx1"/>
                </a:solidFill>
              </a:rPr>
              <a:t> </a:t>
            </a:r>
            <a:r>
              <a:rPr lang="hu-HU" dirty="0" err="1" smtClean="0">
                <a:solidFill>
                  <a:schemeClr val="tx1"/>
                </a:solidFill>
              </a:rPr>
              <a:t>activities</a:t>
            </a:r>
            <a:r>
              <a:rPr lang="hu-HU" dirty="0" smtClean="0">
                <a:solidFill>
                  <a:schemeClr val="tx1"/>
                </a:solidFill>
              </a:rPr>
              <a:t> and </a:t>
            </a:r>
            <a:r>
              <a:rPr lang="hu-HU" dirty="0" err="1" smtClean="0">
                <a:solidFill>
                  <a:schemeClr val="tx1"/>
                </a:solidFill>
              </a:rPr>
              <a:t>kept</a:t>
            </a:r>
            <a:r>
              <a:rPr lang="hu-HU" dirty="0" smtClean="0">
                <a:solidFill>
                  <a:schemeClr val="tx1"/>
                </a:solidFill>
              </a:rPr>
              <a:t> in a bank account </a:t>
            </a:r>
            <a:r>
              <a:rPr lang="hu-HU" dirty="0" err="1" smtClean="0">
                <a:solidFill>
                  <a:schemeClr val="tx1"/>
                </a:solidFill>
              </a:rPr>
              <a:t>located</a:t>
            </a:r>
            <a:r>
              <a:rPr lang="hu-HU" dirty="0" smtClean="0">
                <a:solidFill>
                  <a:schemeClr val="tx1"/>
                </a:solidFill>
              </a:rPr>
              <a:t> in </a:t>
            </a:r>
            <a:r>
              <a:rPr lang="hu-HU" dirty="0" err="1" smtClean="0">
                <a:solidFill>
                  <a:schemeClr val="tx1"/>
                </a:solidFill>
              </a:rPr>
              <a:t>the</a:t>
            </a:r>
            <a:r>
              <a:rPr lang="hu-HU" dirty="0" smtClean="0">
                <a:solidFill>
                  <a:schemeClr val="tx1"/>
                </a:solidFill>
              </a:rPr>
              <a:t> British Virgin </a:t>
            </a:r>
            <a:r>
              <a:rPr lang="hu-HU" dirty="0" err="1" smtClean="0">
                <a:solidFill>
                  <a:schemeClr val="tx1"/>
                </a:solidFill>
              </a:rPr>
              <a:t>Islands</a:t>
            </a:r>
            <a:r>
              <a:rPr lang="hu-HU" dirty="0" smtClean="0">
                <a:solidFill>
                  <a:schemeClr val="tx1"/>
                </a:solidFill>
              </a:rPr>
              <a:t> (</a:t>
            </a:r>
            <a:r>
              <a:rPr lang="hu-HU" dirty="0" err="1" smtClean="0">
                <a:solidFill>
                  <a:schemeClr val="tx1"/>
                </a:solidFill>
              </a:rPr>
              <a:t>tax</a:t>
            </a:r>
            <a:r>
              <a:rPr lang="hu-HU" dirty="0" smtClean="0">
                <a:solidFill>
                  <a:schemeClr val="tx1"/>
                </a:solidFill>
              </a:rPr>
              <a:t> </a:t>
            </a:r>
            <a:r>
              <a:rPr lang="hu-HU" dirty="0" err="1" smtClean="0">
                <a:solidFill>
                  <a:schemeClr val="tx1"/>
                </a:solidFill>
              </a:rPr>
              <a:t>paradise</a:t>
            </a:r>
            <a:r>
              <a:rPr lang="hu-HU" dirty="0" smtClean="0">
                <a:solidFill>
                  <a:schemeClr val="tx1"/>
                </a:solidFill>
              </a:rPr>
              <a:t>!).</a:t>
            </a:r>
          </a:p>
          <a:p>
            <a:pPr lvl="2"/>
            <a:r>
              <a:rPr lang="hu-HU" dirty="0" err="1" smtClean="0">
                <a:solidFill>
                  <a:schemeClr val="tx1"/>
                </a:solidFill>
              </a:rPr>
              <a:t>Advertising</a:t>
            </a:r>
            <a:r>
              <a:rPr lang="hu-HU" dirty="0" smtClean="0">
                <a:solidFill>
                  <a:schemeClr val="tx1"/>
                </a:solidFill>
              </a:rPr>
              <a:t> </a:t>
            </a:r>
            <a:r>
              <a:rPr lang="hu-HU" dirty="0" err="1" smtClean="0">
                <a:solidFill>
                  <a:schemeClr val="tx1"/>
                </a:solidFill>
              </a:rPr>
              <a:t>companies</a:t>
            </a:r>
            <a:r>
              <a:rPr lang="hu-HU" dirty="0" smtClean="0">
                <a:solidFill>
                  <a:schemeClr val="tx1"/>
                </a:solidFill>
              </a:rPr>
              <a:t> </a:t>
            </a:r>
            <a:r>
              <a:rPr lang="hu-HU" dirty="0" err="1" smtClean="0">
                <a:solidFill>
                  <a:schemeClr val="tx1"/>
                </a:solidFill>
              </a:rPr>
              <a:t>using</a:t>
            </a:r>
            <a:r>
              <a:rPr lang="hu-HU" dirty="0" smtClean="0">
                <a:solidFill>
                  <a:schemeClr val="tx1"/>
                </a:solidFill>
              </a:rPr>
              <a:t> CR7 image: Nike, Armani, Tag </a:t>
            </a:r>
            <a:r>
              <a:rPr lang="hu-HU" dirty="0" err="1" smtClean="0">
                <a:solidFill>
                  <a:schemeClr val="tx1"/>
                </a:solidFill>
              </a:rPr>
              <a:t>Heuer</a:t>
            </a:r>
            <a:r>
              <a:rPr lang="hu-HU" dirty="0" smtClean="0">
                <a:solidFill>
                  <a:schemeClr val="tx1"/>
                </a:solidFill>
              </a:rPr>
              <a:t>, </a:t>
            </a:r>
            <a:r>
              <a:rPr lang="hu-HU" dirty="0" err="1" smtClean="0">
                <a:solidFill>
                  <a:schemeClr val="tx1"/>
                </a:solidFill>
              </a:rPr>
              <a:t>Castroll</a:t>
            </a:r>
            <a:r>
              <a:rPr lang="hu-HU" dirty="0" smtClean="0">
                <a:solidFill>
                  <a:schemeClr val="tx1"/>
                </a:solidFill>
              </a:rPr>
              <a:t>.</a:t>
            </a:r>
          </a:p>
        </p:txBody>
      </p:sp>
    </p:spTree>
    <p:extLst>
      <p:ext uri="{BB962C8B-B14F-4D97-AF65-F5344CB8AC3E}">
        <p14:creationId xmlns:p14="http://schemas.microsoft.com/office/powerpoint/2010/main" val="106776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Right of </a:t>
            </a:r>
            <a:r>
              <a:rPr lang="hu-HU" dirty="0" err="1">
                <a:solidFill>
                  <a:schemeClr val="tx1"/>
                </a:solidFill>
              </a:rPr>
              <a:t>publicity</a:t>
            </a:r>
            <a:r>
              <a:rPr lang="hu-HU" dirty="0">
                <a:solidFill>
                  <a:schemeClr val="tx1"/>
                </a:solidFill>
              </a:rPr>
              <a:t> in </a:t>
            </a:r>
            <a:r>
              <a:rPr lang="hu-HU" dirty="0" err="1">
                <a:solidFill>
                  <a:schemeClr val="tx1"/>
                </a:solidFill>
              </a:rPr>
              <a:t>the</a:t>
            </a:r>
            <a:r>
              <a:rPr lang="hu-HU" dirty="0">
                <a:solidFill>
                  <a:schemeClr val="tx1"/>
                </a:solidFill>
              </a:rPr>
              <a:t> </a:t>
            </a:r>
            <a:r>
              <a:rPr lang="hu-HU" dirty="0" err="1">
                <a:solidFill>
                  <a:schemeClr val="tx1"/>
                </a:solidFill>
              </a:rPr>
              <a:t>common</a:t>
            </a:r>
            <a:r>
              <a:rPr lang="hu-HU" dirty="0">
                <a:solidFill>
                  <a:schemeClr val="tx1"/>
                </a:solidFill>
              </a:rPr>
              <a:t> </a:t>
            </a:r>
            <a:r>
              <a:rPr lang="hu-HU" dirty="0" err="1">
                <a:solidFill>
                  <a:schemeClr val="tx1"/>
                </a:solidFill>
              </a:rPr>
              <a:t>law</a:t>
            </a:r>
            <a:r>
              <a:rPr lang="hu-HU" dirty="0">
                <a:solidFill>
                  <a:schemeClr val="tx1"/>
                </a:solidFill>
              </a:rPr>
              <a:t> </a:t>
            </a:r>
            <a:r>
              <a:rPr lang="hu-HU" dirty="0" err="1" smtClean="0">
                <a:solidFill>
                  <a:schemeClr val="tx1"/>
                </a:solidFill>
              </a:rPr>
              <a:t>countries</a:t>
            </a:r>
            <a:r>
              <a:rPr lang="hu-HU" dirty="0" smtClean="0">
                <a:solidFill>
                  <a:schemeClr val="tx1"/>
                </a:solidFill>
              </a:rPr>
              <a:t> I</a:t>
            </a:r>
            <a:endParaRPr lang="hu-HU" dirty="0">
              <a:solidFill>
                <a:schemeClr val="tx1"/>
              </a:solidFill>
            </a:endParaRPr>
          </a:p>
        </p:txBody>
      </p:sp>
      <p:graphicFrame>
        <p:nvGraphicFramePr>
          <p:cNvPr id="5" name="Tartalom helye 4"/>
          <p:cNvGraphicFramePr>
            <a:graphicFrameLocks noGrp="1"/>
          </p:cNvGraphicFramePr>
          <p:nvPr>
            <p:ph idx="1"/>
            <p:extLst/>
          </p:nvPr>
        </p:nvGraphicFramePr>
        <p:xfrm>
          <a:off x="1250950" y="2286000"/>
          <a:ext cx="10179050" cy="4942840"/>
        </p:xfrm>
        <a:graphic>
          <a:graphicData uri="http://schemas.openxmlformats.org/drawingml/2006/table">
            <a:tbl>
              <a:tblPr firstRow="1" bandRow="1">
                <a:tableStyleId>{5C22544A-7EE6-4342-B048-85BDC9FD1C3A}</a:tableStyleId>
              </a:tblPr>
              <a:tblGrid>
                <a:gridCol w="5089525">
                  <a:extLst>
                    <a:ext uri="{9D8B030D-6E8A-4147-A177-3AD203B41FA5}">
                      <a16:colId xmlns:a16="http://schemas.microsoft.com/office/drawing/2014/main" val="2595948429"/>
                    </a:ext>
                  </a:extLst>
                </a:gridCol>
                <a:gridCol w="5089525">
                  <a:extLst>
                    <a:ext uri="{9D8B030D-6E8A-4147-A177-3AD203B41FA5}">
                      <a16:colId xmlns:a16="http://schemas.microsoft.com/office/drawing/2014/main" val="3152380550"/>
                    </a:ext>
                  </a:extLst>
                </a:gridCol>
              </a:tblGrid>
              <a:tr h="370840">
                <a:tc>
                  <a:txBody>
                    <a:bodyPr/>
                    <a:lstStyle/>
                    <a:p>
                      <a:r>
                        <a:rPr lang="en-GB" noProof="0" dirty="0" smtClean="0"/>
                        <a:t>United</a:t>
                      </a:r>
                      <a:r>
                        <a:rPr lang="en-GB" baseline="0" noProof="0" dirty="0" smtClean="0"/>
                        <a:t> Kingdom</a:t>
                      </a:r>
                      <a:endParaRPr lang="en-GB" noProof="0" dirty="0"/>
                    </a:p>
                  </a:txBody>
                  <a:tcPr/>
                </a:tc>
                <a:tc>
                  <a:txBody>
                    <a:bodyPr/>
                    <a:lstStyle/>
                    <a:p>
                      <a:r>
                        <a:rPr lang="en-GB" noProof="0" dirty="0" smtClean="0"/>
                        <a:t>United States of America</a:t>
                      </a:r>
                      <a:endParaRPr lang="en-GB" noProof="0" dirty="0"/>
                    </a:p>
                  </a:txBody>
                  <a:tcPr/>
                </a:tc>
                <a:extLst>
                  <a:ext uri="{0D108BD9-81ED-4DB2-BD59-A6C34878D82A}">
                    <a16:rowId xmlns:a16="http://schemas.microsoft.com/office/drawing/2014/main" val="1009650922"/>
                  </a:ext>
                </a:extLst>
              </a:tr>
              <a:tr h="370840">
                <a:tc>
                  <a:txBody>
                    <a:bodyPr/>
                    <a:lstStyle/>
                    <a:p>
                      <a:r>
                        <a:rPr lang="en-GB" noProof="0" dirty="0" smtClean="0"/>
                        <a:t>There is no specific regulation regarding the right of</a:t>
                      </a:r>
                      <a:r>
                        <a:rPr lang="en-GB" baseline="0" noProof="0" dirty="0" smtClean="0"/>
                        <a:t> publicity.</a:t>
                      </a:r>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noProof="0" dirty="0" smtClean="0"/>
                        <a:t>Right of Publicity:</a:t>
                      </a:r>
                      <a:r>
                        <a:rPr lang="en-GB" baseline="0" noProof="0" dirty="0" smtClean="0"/>
                        <a:t> protects the economic and moral interests of a person.</a:t>
                      </a:r>
                      <a:endParaRPr lang="en-GB" noProof="0" dirty="0" smtClean="0"/>
                    </a:p>
                    <a:p>
                      <a:endParaRPr lang="en-GB" noProof="0" dirty="0"/>
                    </a:p>
                  </a:txBody>
                  <a:tcPr/>
                </a:tc>
                <a:extLst>
                  <a:ext uri="{0D108BD9-81ED-4DB2-BD59-A6C34878D82A}">
                    <a16:rowId xmlns:a16="http://schemas.microsoft.com/office/drawing/2014/main" val="1877993976"/>
                  </a:ext>
                </a:extLst>
              </a:tr>
              <a:tr h="370840">
                <a:tc>
                  <a:txBody>
                    <a:bodyPr/>
                    <a:lstStyle/>
                    <a:p>
                      <a:r>
                        <a:rPr lang="en-GB" noProof="0" dirty="0" smtClean="0"/>
                        <a:t>Rules</a:t>
                      </a:r>
                      <a:r>
                        <a:rPr lang="en-GB" baseline="0" noProof="0" dirty="0" smtClean="0"/>
                        <a:t> on TM and Passing off (protects the goodwill of a trader from misrepresentation in case of unregistered trademarks.).</a:t>
                      </a:r>
                    </a:p>
                    <a:p>
                      <a:endParaRPr lang="en-GB" b="1" u="sng" baseline="0" noProof="0" dirty="0" smtClean="0"/>
                    </a:p>
                    <a:p>
                      <a:r>
                        <a:rPr lang="en-GB" b="0" u="none" baseline="0" noProof="0" dirty="0" smtClean="0"/>
                        <a:t>The „Guernsey-solution”:</a:t>
                      </a:r>
                    </a:p>
                    <a:p>
                      <a:pPr marL="285750" indent="-285750">
                        <a:buFontTx/>
                        <a:buChar char="-"/>
                      </a:pPr>
                      <a:r>
                        <a:rPr lang="en-GB" b="0" u="none" baseline="0" noProof="0" dirty="0" smtClean="0"/>
                        <a:t>image rights contain a person’s name, voice, signature, likeness, appearance.</a:t>
                      </a:r>
                    </a:p>
                    <a:p>
                      <a:pPr marL="285750" indent="-285750">
                        <a:buFontTx/>
                        <a:buChar char="-"/>
                      </a:pPr>
                      <a:r>
                        <a:rPr lang="en-GB" b="0" u="none" baseline="0" noProof="0" dirty="0" smtClean="0"/>
                        <a:t>Transferable economic and personal rights.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GB" b="0" u="none" baseline="0" noProof="0" dirty="0" smtClean="0"/>
                        <a:t>Image rights can be registered, which provides </a:t>
                      </a:r>
                      <a:r>
                        <a:rPr lang="en-GB" b="0" u="none" baseline="0" noProof="0" dirty="0" err="1" smtClean="0"/>
                        <a:t>pr</a:t>
                      </a:r>
                      <a:r>
                        <a:rPr lang="hu-HU" b="0" u="none" baseline="0" noProof="0" dirty="0" smtClean="0"/>
                        <a:t>o</a:t>
                      </a:r>
                      <a:r>
                        <a:rPr lang="en-GB" b="0" u="none" baseline="0" noProof="0" dirty="0" err="1" smtClean="0"/>
                        <a:t>tection</a:t>
                      </a:r>
                      <a:r>
                        <a:rPr lang="en-GB" b="0" u="none" baseline="0" noProof="0" dirty="0" smtClean="0"/>
                        <a:t> for three years.</a:t>
                      </a:r>
                    </a:p>
                  </a:txBody>
                  <a:tcPr/>
                </a:tc>
                <a:tc>
                  <a:txBody>
                    <a:bodyPr/>
                    <a:lstStyle/>
                    <a:p>
                      <a:r>
                        <a:rPr lang="en-GB" noProof="0" dirty="0" smtClean="0"/>
                        <a:t>Protection is different from state to state.</a:t>
                      </a:r>
                    </a:p>
                    <a:p>
                      <a:pPr marL="285750" indent="-285750">
                        <a:buFontTx/>
                        <a:buChar char="-"/>
                      </a:pPr>
                      <a:r>
                        <a:rPr lang="en-GB" noProof="0" dirty="0" smtClean="0"/>
                        <a:t>California, Florida, Indiana,</a:t>
                      </a:r>
                      <a:r>
                        <a:rPr lang="en-GB" baseline="0" noProof="0" dirty="0" smtClean="0"/>
                        <a:t> Illinois, Kentucky, Massachusetts, New York, Nebraska, Nevada, Ohio, Oklahoma, Pennsylvania, Rhode Island, Tennessee, Texas, Utah, Virginia, Washington, Wisconsin have their own act.</a:t>
                      </a:r>
                    </a:p>
                    <a:p>
                      <a:pPr marL="285750" indent="-285750">
                        <a:buFontTx/>
                        <a:buChar char="-"/>
                      </a:pPr>
                      <a:r>
                        <a:rPr lang="en-GB" baseline="0" noProof="0" dirty="0" smtClean="0"/>
                        <a:t>In other member states it is regulated by the common law. Firs</a:t>
                      </a:r>
                      <a:r>
                        <a:rPr lang="hu-HU" baseline="0" noProof="0" dirty="0" smtClean="0"/>
                        <a:t>t</a:t>
                      </a:r>
                      <a:r>
                        <a:rPr lang="en-GB" baseline="0" noProof="0" dirty="0" smtClean="0"/>
                        <a:t> cases were dismissed based on the assumption that the celebrities appeared before the public willingly,</a:t>
                      </a:r>
                      <a:r>
                        <a:rPr lang="hu-HU" baseline="0" noProof="0" dirty="0" smtClean="0"/>
                        <a:t> </a:t>
                      </a:r>
                      <a:r>
                        <a:rPr lang="hu-HU" baseline="0" noProof="0" dirty="0" err="1" smtClean="0"/>
                        <a:t>so</a:t>
                      </a:r>
                      <a:r>
                        <a:rPr lang="hu-HU" baseline="0" noProof="0" dirty="0" smtClean="0"/>
                        <a:t> </a:t>
                      </a:r>
                      <a:r>
                        <a:rPr lang="hu-HU" baseline="0" noProof="0" dirty="0" err="1" smtClean="0"/>
                        <a:t>that</a:t>
                      </a:r>
                      <a:r>
                        <a:rPr lang="hu-HU" baseline="0" noProof="0" dirty="0" smtClean="0"/>
                        <a:t> </a:t>
                      </a:r>
                      <a:r>
                        <a:rPr lang="hu-HU" baseline="0" noProof="0" dirty="0" err="1" smtClean="0"/>
                        <a:t>they</a:t>
                      </a:r>
                      <a:r>
                        <a:rPr lang="hu-HU" baseline="0" noProof="0" dirty="0" smtClean="0"/>
                        <a:t> </a:t>
                      </a:r>
                      <a:r>
                        <a:rPr lang="hu-HU" baseline="0" noProof="0" dirty="0" err="1" smtClean="0"/>
                        <a:t>gave</a:t>
                      </a:r>
                      <a:r>
                        <a:rPr lang="hu-HU" baseline="0" noProof="0" dirty="0" smtClean="0"/>
                        <a:t> </a:t>
                      </a:r>
                      <a:r>
                        <a:rPr lang="hu-HU" baseline="0" noProof="0" dirty="0" err="1" smtClean="0"/>
                        <a:t>permission</a:t>
                      </a:r>
                      <a:r>
                        <a:rPr lang="hu-HU" baseline="0" noProof="0" dirty="0" smtClean="0"/>
                        <a:t> </a:t>
                      </a:r>
                      <a:r>
                        <a:rPr lang="hu-HU" baseline="0" noProof="0" dirty="0" err="1" smtClean="0"/>
                        <a:t>to</a:t>
                      </a:r>
                      <a:r>
                        <a:rPr lang="hu-HU" baseline="0" noProof="0" dirty="0" smtClean="0"/>
                        <a:t> </a:t>
                      </a:r>
                      <a:r>
                        <a:rPr lang="hu-HU" baseline="0" noProof="0" dirty="0" err="1" smtClean="0"/>
                        <a:t>the</a:t>
                      </a:r>
                      <a:r>
                        <a:rPr lang="hu-HU" baseline="0" noProof="0" dirty="0" smtClean="0"/>
                        <a:t> </a:t>
                      </a:r>
                      <a:r>
                        <a:rPr lang="hu-HU" baseline="0" noProof="0" dirty="0" err="1" smtClean="0"/>
                        <a:t>use</a:t>
                      </a:r>
                      <a:r>
                        <a:rPr lang="hu-HU" baseline="0" noProof="0" dirty="0" smtClean="0"/>
                        <a:t> of </a:t>
                      </a:r>
                      <a:r>
                        <a:rPr lang="hu-HU" baseline="0" noProof="0" dirty="0" err="1" smtClean="0"/>
                        <a:t>their</a:t>
                      </a:r>
                      <a:r>
                        <a:rPr lang="hu-HU" baseline="0" noProof="0" dirty="0" smtClean="0"/>
                        <a:t> </a:t>
                      </a:r>
                      <a:r>
                        <a:rPr lang="hu-HU" baseline="0" noProof="0" dirty="0" err="1" smtClean="0"/>
                        <a:t>likeness</a:t>
                      </a:r>
                      <a:r>
                        <a:rPr lang="hu-HU" baseline="0" noProof="0" dirty="0" smtClean="0"/>
                        <a:t>.</a:t>
                      </a:r>
                      <a:endParaRPr lang="en-GB" noProof="0" dirty="0"/>
                    </a:p>
                  </a:txBody>
                  <a:tcPr/>
                </a:tc>
                <a:extLst>
                  <a:ext uri="{0D108BD9-81ED-4DB2-BD59-A6C34878D82A}">
                    <a16:rowId xmlns:a16="http://schemas.microsoft.com/office/drawing/2014/main" val="629503499"/>
                  </a:ext>
                </a:extLst>
              </a:tr>
            </a:tbl>
          </a:graphicData>
        </a:graphic>
      </p:graphicFrame>
    </p:spTree>
    <p:extLst>
      <p:ext uri="{BB962C8B-B14F-4D97-AF65-F5344CB8AC3E}">
        <p14:creationId xmlns:p14="http://schemas.microsoft.com/office/powerpoint/2010/main" val="378886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Right of </a:t>
            </a:r>
            <a:r>
              <a:rPr lang="hu-HU" dirty="0" err="1" smtClean="0"/>
              <a:t>publicity</a:t>
            </a:r>
            <a:r>
              <a:rPr lang="hu-HU" dirty="0" smtClean="0"/>
              <a:t> in </a:t>
            </a:r>
            <a:r>
              <a:rPr lang="hu-HU" dirty="0" err="1" smtClean="0"/>
              <a:t>the</a:t>
            </a:r>
            <a:r>
              <a:rPr lang="hu-HU" dirty="0" smtClean="0"/>
              <a:t> </a:t>
            </a:r>
            <a:r>
              <a:rPr lang="hu-HU" dirty="0" err="1" smtClean="0"/>
              <a:t>common</a:t>
            </a:r>
            <a:r>
              <a:rPr lang="hu-HU" dirty="0" smtClean="0"/>
              <a:t> </a:t>
            </a:r>
            <a:r>
              <a:rPr lang="hu-HU" dirty="0" err="1" smtClean="0"/>
              <a:t>law</a:t>
            </a:r>
            <a:r>
              <a:rPr lang="hu-HU" dirty="0" smtClean="0"/>
              <a:t> </a:t>
            </a:r>
            <a:r>
              <a:rPr lang="hu-HU" dirty="0" err="1" smtClean="0"/>
              <a:t>countries</a:t>
            </a:r>
            <a:r>
              <a:rPr lang="hu-HU" dirty="0" smtClean="0"/>
              <a:t> II</a:t>
            </a:r>
            <a:endParaRPr lang="hu-HU" dirty="0"/>
          </a:p>
        </p:txBody>
      </p:sp>
      <p:sp>
        <p:nvSpPr>
          <p:cNvPr id="5" name="Tartalom helye 4"/>
          <p:cNvSpPr>
            <a:spLocks noGrp="1"/>
          </p:cNvSpPr>
          <p:nvPr>
            <p:ph idx="1"/>
          </p:nvPr>
        </p:nvSpPr>
        <p:spPr/>
        <p:txBody>
          <a:bodyPr/>
          <a:lstStyle/>
          <a:p>
            <a:r>
              <a:rPr lang="en-GB" dirty="0" err="1" smtClean="0">
                <a:solidFill>
                  <a:schemeClr val="tx1"/>
                </a:solidFill>
              </a:rPr>
              <a:t>Haelan</a:t>
            </a:r>
            <a:r>
              <a:rPr lang="en-GB" dirty="0" smtClean="0">
                <a:solidFill>
                  <a:schemeClr val="tx1"/>
                </a:solidFill>
              </a:rPr>
              <a:t> Laboratories, Inc. v. Topps Chewing Gum, </a:t>
            </a:r>
            <a:r>
              <a:rPr lang="en-GB" dirty="0" err="1" smtClean="0">
                <a:solidFill>
                  <a:schemeClr val="tx1"/>
                </a:solidFill>
              </a:rPr>
              <a:t>Inc</a:t>
            </a:r>
            <a:r>
              <a:rPr lang="en-GB" dirty="0" smtClean="0">
                <a:solidFill>
                  <a:schemeClr val="tx1"/>
                </a:solidFill>
              </a:rPr>
              <a:t>, 202 F.2d 866 (2d Cir. 1953): defendant invaded plaintiff's exclusive right to use the photographs of leading baseball-players.</a:t>
            </a:r>
          </a:p>
          <a:p>
            <a:pPr lvl="1"/>
            <a:r>
              <a:rPr lang="en-GB" dirty="0" smtClean="0">
                <a:solidFill>
                  <a:schemeClr val="tx1"/>
                </a:solidFill>
              </a:rPr>
              <a:t>The Court recognized the right of publicity, which was in addition to the right to privacy, and this right to publication of a picture could have been subject to exclusive rights contracts under New York law.</a:t>
            </a:r>
          </a:p>
          <a:p>
            <a:r>
              <a:rPr lang="en-GB" dirty="0" smtClean="0">
                <a:solidFill>
                  <a:schemeClr val="tx1"/>
                </a:solidFill>
              </a:rPr>
              <a:t>Interpretation of the right of publicity after the decision:</a:t>
            </a:r>
          </a:p>
          <a:p>
            <a:pPr lvl="1"/>
            <a:r>
              <a:rPr lang="hu-HU" dirty="0" smtClean="0">
                <a:solidFill>
                  <a:schemeClr val="tx1"/>
                </a:solidFill>
              </a:rPr>
              <a:t>A </a:t>
            </a:r>
            <a:r>
              <a:rPr lang="hu-HU" dirty="0" err="1" smtClean="0">
                <a:solidFill>
                  <a:schemeClr val="tx1"/>
                </a:solidFill>
              </a:rPr>
              <a:t>person</a:t>
            </a:r>
            <a:r>
              <a:rPr lang="hu-HU" dirty="0" smtClean="0">
                <a:solidFill>
                  <a:schemeClr val="tx1"/>
                </a:solidFill>
              </a:rPr>
              <a:t> is </a:t>
            </a:r>
            <a:r>
              <a:rPr lang="hu-HU" dirty="0" err="1" smtClean="0">
                <a:solidFill>
                  <a:schemeClr val="tx1"/>
                </a:solidFill>
              </a:rPr>
              <a:t>entitled</a:t>
            </a:r>
            <a:r>
              <a:rPr lang="hu-HU" dirty="0" smtClean="0">
                <a:solidFill>
                  <a:schemeClr val="tx1"/>
                </a:solidFill>
              </a:rPr>
              <a:t> </a:t>
            </a:r>
            <a:r>
              <a:rPr lang="hu-HU" dirty="0" err="1" smtClean="0">
                <a:solidFill>
                  <a:schemeClr val="tx1"/>
                </a:solidFill>
              </a:rPr>
              <a:t>to</a:t>
            </a:r>
            <a:r>
              <a:rPr lang="hu-HU" dirty="0" smtClean="0">
                <a:solidFill>
                  <a:schemeClr val="tx1"/>
                </a:solidFill>
              </a:rPr>
              <a:t> </a:t>
            </a:r>
            <a:r>
              <a:rPr lang="hu-HU" dirty="0" err="1" smtClean="0">
                <a:solidFill>
                  <a:schemeClr val="tx1"/>
                </a:solidFill>
              </a:rPr>
              <a:t>commercially</a:t>
            </a:r>
            <a:r>
              <a:rPr lang="hu-HU" dirty="0" smtClean="0">
                <a:solidFill>
                  <a:schemeClr val="tx1"/>
                </a:solidFill>
              </a:rPr>
              <a:t> </a:t>
            </a:r>
            <a:r>
              <a:rPr lang="hu-HU" dirty="0" err="1" smtClean="0">
                <a:solidFill>
                  <a:schemeClr val="tx1"/>
                </a:solidFill>
              </a:rPr>
              <a:t>exploit</a:t>
            </a:r>
            <a:r>
              <a:rPr lang="hu-HU" dirty="0" smtClean="0">
                <a:solidFill>
                  <a:schemeClr val="tx1"/>
                </a:solidFill>
              </a:rPr>
              <a:t> </a:t>
            </a:r>
            <a:r>
              <a:rPr lang="hu-HU" dirty="0" err="1" smtClean="0">
                <a:solidFill>
                  <a:schemeClr val="tx1"/>
                </a:solidFill>
              </a:rPr>
              <a:t>his</a:t>
            </a:r>
            <a:r>
              <a:rPr lang="hu-HU" dirty="0" smtClean="0">
                <a:solidFill>
                  <a:schemeClr val="tx1"/>
                </a:solidFill>
              </a:rPr>
              <a:t> </a:t>
            </a:r>
            <a:r>
              <a:rPr lang="hu-HU" dirty="0" err="1" smtClean="0">
                <a:solidFill>
                  <a:schemeClr val="tx1"/>
                </a:solidFill>
              </a:rPr>
              <a:t>own</a:t>
            </a:r>
            <a:r>
              <a:rPr lang="hu-HU" dirty="0" smtClean="0">
                <a:solidFill>
                  <a:schemeClr val="tx1"/>
                </a:solidFill>
              </a:rPr>
              <a:t> image.</a:t>
            </a:r>
          </a:p>
          <a:p>
            <a:pPr lvl="1"/>
            <a:r>
              <a:rPr lang="hu-HU" dirty="0" err="1" smtClean="0">
                <a:solidFill>
                  <a:schemeClr val="tx1"/>
                </a:solidFill>
              </a:rPr>
              <a:t>Protection</a:t>
            </a:r>
            <a:r>
              <a:rPr lang="hu-HU" dirty="0" smtClean="0">
                <a:solidFill>
                  <a:schemeClr val="tx1"/>
                </a:solidFill>
              </a:rPr>
              <a:t> of </a:t>
            </a:r>
            <a:r>
              <a:rPr lang="hu-HU" dirty="0" err="1" smtClean="0">
                <a:solidFill>
                  <a:schemeClr val="tx1"/>
                </a:solidFill>
              </a:rPr>
              <a:t>personhood</a:t>
            </a:r>
            <a:r>
              <a:rPr lang="hu-HU" dirty="0" smtClean="0">
                <a:solidFill>
                  <a:schemeClr val="tx1"/>
                </a:solidFill>
              </a:rPr>
              <a:t> </a:t>
            </a:r>
            <a:r>
              <a:rPr lang="hu-HU" dirty="0" err="1" smtClean="0">
                <a:solidFill>
                  <a:schemeClr val="tx1"/>
                </a:solidFill>
              </a:rPr>
              <a:t>stimulates</a:t>
            </a:r>
            <a:r>
              <a:rPr lang="hu-HU" dirty="0" smtClean="0">
                <a:solidFill>
                  <a:schemeClr val="tx1"/>
                </a:solidFill>
              </a:rPr>
              <a:t> </a:t>
            </a:r>
            <a:r>
              <a:rPr lang="hu-HU" dirty="0" err="1" smtClean="0">
                <a:solidFill>
                  <a:schemeClr val="tx1"/>
                </a:solidFill>
              </a:rPr>
              <a:t>creativity</a:t>
            </a:r>
            <a:r>
              <a:rPr lang="hu-HU" dirty="0" smtClean="0">
                <a:solidFill>
                  <a:schemeClr val="tx1"/>
                </a:solidFill>
              </a:rPr>
              <a:t>.</a:t>
            </a:r>
          </a:p>
          <a:p>
            <a:pPr lvl="1"/>
            <a:r>
              <a:rPr lang="hu-HU" dirty="0" err="1" smtClean="0">
                <a:solidFill>
                  <a:schemeClr val="tx1"/>
                </a:solidFill>
              </a:rPr>
              <a:t>Regulation</a:t>
            </a:r>
            <a:r>
              <a:rPr lang="hu-HU" dirty="0" smtClean="0">
                <a:solidFill>
                  <a:schemeClr val="tx1"/>
                </a:solidFill>
              </a:rPr>
              <a:t> of </a:t>
            </a:r>
            <a:r>
              <a:rPr lang="hu-HU" dirty="0" err="1" smtClean="0">
                <a:solidFill>
                  <a:schemeClr val="tx1"/>
                </a:solidFill>
              </a:rPr>
              <a:t>the</a:t>
            </a:r>
            <a:r>
              <a:rPr lang="hu-HU" dirty="0" smtClean="0">
                <a:solidFill>
                  <a:schemeClr val="tx1"/>
                </a:solidFill>
              </a:rPr>
              <a:t> </a:t>
            </a:r>
            <a:r>
              <a:rPr lang="hu-HU" dirty="0" err="1" smtClean="0">
                <a:solidFill>
                  <a:schemeClr val="tx1"/>
                </a:solidFill>
              </a:rPr>
              <a:t>right</a:t>
            </a:r>
            <a:r>
              <a:rPr lang="hu-HU" dirty="0" smtClean="0">
                <a:solidFill>
                  <a:schemeClr val="tx1"/>
                </a:solidFill>
              </a:rPr>
              <a:t> of </a:t>
            </a:r>
            <a:r>
              <a:rPr lang="hu-HU" dirty="0" err="1" smtClean="0">
                <a:solidFill>
                  <a:schemeClr val="tx1"/>
                </a:solidFill>
              </a:rPr>
              <a:t>publicity</a:t>
            </a:r>
            <a:r>
              <a:rPr lang="hu-HU" dirty="0" smtClean="0">
                <a:solidFill>
                  <a:schemeClr val="tx1"/>
                </a:solidFill>
              </a:rPr>
              <a:t> </a:t>
            </a:r>
            <a:r>
              <a:rPr lang="hu-HU" dirty="0" err="1" smtClean="0">
                <a:solidFill>
                  <a:schemeClr val="tx1"/>
                </a:solidFill>
              </a:rPr>
              <a:t>protects</a:t>
            </a:r>
            <a:r>
              <a:rPr lang="hu-HU" dirty="0" smtClean="0">
                <a:solidFill>
                  <a:schemeClr val="tx1"/>
                </a:solidFill>
              </a:rPr>
              <a:t> </a:t>
            </a:r>
            <a:r>
              <a:rPr lang="hu-HU" dirty="0" err="1" smtClean="0">
                <a:solidFill>
                  <a:schemeClr val="tx1"/>
                </a:solidFill>
              </a:rPr>
              <a:t>the</a:t>
            </a:r>
            <a:r>
              <a:rPr lang="hu-HU" dirty="0" smtClean="0">
                <a:solidFill>
                  <a:schemeClr val="tx1"/>
                </a:solidFill>
              </a:rPr>
              <a:t> </a:t>
            </a:r>
            <a:r>
              <a:rPr lang="hu-HU" dirty="0" err="1" smtClean="0">
                <a:solidFill>
                  <a:schemeClr val="tx1"/>
                </a:solidFill>
              </a:rPr>
              <a:t>consumers</a:t>
            </a:r>
            <a:r>
              <a:rPr lang="hu-HU" dirty="0" smtClean="0">
                <a:solidFill>
                  <a:schemeClr val="tx1"/>
                </a:solidFill>
              </a:rPr>
              <a:t> </a:t>
            </a:r>
            <a:r>
              <a:rPr lang="hu-HU" dirty="0" err="1" smtClean="0">
                <a:solidFill>
                  <a:schemeClr val="tx1"/>
                </a:solidFill>
              </a:rPr>
              <a:t>as</a:t>
            </a:r>
            <a:r>
              <a:rPr lang="hu-HU" dirty="0" smtClean="0">
                <a:solidFill>
                  <a:schemeClr val="tx1"/>
                </a:solidFill>
              </a:rPr>
              <a:t> </a:t>
            </a:r>
            <a:r>
              <a:rPr lang="hu-HU" dirty="0" err="1" smtClean="0">
                <a:solidFill>
                  <a:schemeClr val="tx1"/>
                </a:solidFill>
              </a:rPr>
              <a:t>well</a:t>
            </a:r>
            <a:r>
              <a:rPr lang="hu-HU"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2118234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500" dirty="0">
                <a:solidFill>
                  <a:schemeClr val="tx1"/>
                </a:solidFill>
              </a:rPr>
              <a:t>Right of </a:t>
            </a:r>
            <a:r>
              <a:rPr lang="hu-HU" sz="3500" dirty="0" err="1">
                <a:solidFill>
                  <a:schemeClr val="tx1"/>
                </a:solidFill>
              </a:rPr>
              <a:t>publicity</a:t>
            </a:r>
            <a:r>
              <a:rPr lang="hu-HU" sz="3500" dirty="0">
                <a:solidFill>
                  <a:schemeClr val="tx1"/>
                </a:solidFill>
              </a:rPr>
              <a:t> in </a:t>
            </a:r>
            <a:r>
              <a:rPr lang="hu-HU" sz="3500" dirty="0" err="1">
                <a:solidFill>
                  <a:schemeClr val="tx1"/>
                </a:solidFill>
              </a:rPr>
              <a:t>the</a:t>
            </a:r>
            <a:r>
              <a:rPr lang="hu-HU" sz="3500" dirty="0">
                <a:solidFill>
                  <a:schemeClr val="tx1"/>
                </a:solidFill>
              </a:rPr>
              <a:t> </a:t>
            </a:r>
            <a:r>
              <a:rPr lang="hu-HU" sz="3500" dirty="0" err="1">
                <a:solidFill>
                  <a:schemeClr val="tx1"/>
                </a:solidFill>
              </a:rPr>
              <a:t>common</a:t>
            </a:r>
            <a:r>
              <a:rPr lang="hu-HU" sz="3500" dirty="0">
                <a:solidFill>
                  <a:schemeClr val="tx1"/>
                </a:solidFill>
              </a:rPr>
              <a:t> </a:t>
            </a:r>
            <a:r>
              <a:rPr lang="hu-HU" sz="3500" dirty="0" err="1">
                <a:solidFill>
                  <a:schemeClr val="tx1"/>
                </a:solidFill>
              </a:rPr>
              <a:t>law</a:t>
            </a:r>
            <a:r>
              <a:rPr lang="hu-HU" sz="3500" dirty="0">
                <a:solidFill>
                  <a:schemeClr val="tx1"/>
                </a:solidFill>
              </a:rPr>
              <a:t> </a:t>
            </a:r>
            <a:r>
              <a:rPr lang="hu-HU" sz="3500" dirty="0" err="1">
                <a:solidFill>
                  <a:schemeClr val="tx1"/>
                </a:solidFill>
              </a:rPr>
              <a:t>countries</a:t>
            </a:r>
            <a:r>
              <a:rPr lang="hu-HU" sz="3500" dirty="0">
                <a:solidFill>
                  <a:schemeClr val="tx1"/>
                </a:solidFill>
              </a:rPr>
              <a:t> </a:t>
            </a:r>
            <a:r>
              <a:rPr lang="hu-HU" sz="3500" dirty="0" smtClean="0">
                <a:solidFill>
                  <a:schemeClr val="tx1"/>
                </a:solidFill>
              </a:rPr>
              <a:t>II – </a:t>
            </a:r>
            <a:r>
              <a:rPr lang="hu-HU" sz="3500" dirty="0" err="1" smtClean="0">
                <a:solidFill>
                  <a:schemeClr val="tx1"/>
                </a:solidFill>
              </a:rPr>
              <a:t>limitations</a:t>
            </a:r>
            <a:r>
              <a:rPr lang="hu-HU" sz="3500" dirty="0" smtClean="0">
                <a:solidFill>
                  <a:schemeClr val="tx1"/>
                </a:solidFill>
              </a:rPr>
              <a:t> </a:t>
            </a:r>
            <a:r>
              <a:rPr lang="hu-HU" sz="3500" dirty="0" err="1" smtClean="0">
                <a:solidFill>
                  <a:schemeClr val="tx1"/>
                </a:solidFill>
              </a:rPr>
              <a:t>on</a:t>
            </a:r>
            <a:r>
              <a:rPr lang="hu-HU" sz="3500" dirty="0" smtClean="0">
                <a:solidFill>
                  <a:schemeClr val="tx1"/>
                </a:solidFill>
              </a:rPr>
              <a:t> </a:t>
            </a:r>
            <a:r>
              <a:rPr lang="hu-HU" sz="3500" dirty="0" err="1" smtClean="0">
                <a:solidFill>
                  <a:schemeClr val="tx1"/>
                </a:solidFill>
              </a:rPr>
              <a:t>the</a:t>
            </a:r>
            <a:r>
              <a:rPr lang="hu-HU" sz="3500" dirty="0" smtClean="0">
                <a:solidFill>
                  <a:schemeClr val="tx1"/>
                </a:solidFill>
              </a:rPr>
              <a:t> </a:t>
            </a:r>
            <a:r>
              <a:rPr lang="hu-HU" sz="3500" dirty="0" err="1" smtClean="0">
                <a:solidFill>
                  <a:schemeClr val="tx1"/>
                </a:solidFill>
              </a:rPr>
              <a:t>right</a:t>
            </a:r>
            <a:r>
              <a:rPr lang="hu-HU" sz="3500" dirty="0" smtClean="0">
                <a:solidFill>
                  <a:schemeClr val="tx1"/>
                </a:solidFill>
              </a:rPr>
              <a:t> of </a:t>
            </a:r>
            <a:r>
              <a:rPr lang="hu-HU" sz="3500" dirty="0" err="1" smtClean="0">
                <a:solidFill>
                  <a:schemeClr val="tx1"/>
                </a:solidFill>
              </a:rPr>
              <a:t>publicity</a:t>
            </a:r>
            <a:r>
              <a:rPr lang="hu-HU" sz="3500" dirty="0" smtClean="0">
                <a:solidFill>
                  <a:schemeClr val="tx1"/>
                </a:solidFill>
              </a:rPr>
              <a:t>? – </a:t>
            </a:r>
            <a:r>
              <a:rPr lang="hu-HU" sz="3500" dirty="0" err="1" smtClean="0">
                <a:solidFill>
                  <a:schemeClr val="tx1"/>
                </a:solidFill>
              </a:rPr>
              <a:t>rogers</a:t>
            </a:r>
            <a:r>
              <a:rPr lang="hu-HU" sz="3500" dirty="0" smtClean="0">
                <a:solidFill>
                  <a:schemeClr val="tx1"/>
                </a:solidFill>
              </a:rPr>
              <a:t>-test</a:t>
            </a:r>
            <a:endParaRPr lang="hu-HU" sz="3500" dirty="0">
              <a:solidFill>
                <a:schemeClr val="tx1"/>
              </a:solidFill>
            </a:endParaRPr>
          </a:p>
        </p:txBody>
      </p:sp>
      <p:sp>
        <p:nvSpPr>
          <p:cNvPr id="3" name="Tartalom helye 2"/>
          <p:cNvSpPr>
            <a:spLocks noGrp="1"/>
          </p:cNvSpPr>
          <p:nvPr>
            <p:ph idx="1"/>
          </p:nvPr>
        </p:nvSpPr>
        <p:spPr>
          <a:xfrm>
            <a:off x="1251678" y="2286001"/>
            <a:ext cx="10178322" cy="4275220"/>
          </a:xfrm>
        </p:spPr>
        <p:txBody>
          <a:bodyPr>
            <a:normAutofit lnSpcReduction="10000"/>
          </a:bodyPr>
          <a:lstStyle/>
          <a:p>
            <a:r>
              <a:rPr lang="en-GB" sz="1600" b="1" dirty="0" smtClean="0">
                <a:solidFill>
                  <a:schemeClr val="tx1"/>
                </a:solidFill>
              </a:rPr>
              <a:t>U.S. Constitution Amendment I:</a:t>
            </a:r>
            <a:r>
              <a:rPr lang="en-GB" sz="1600" dirty="0" smtClean="0">
                <a:solidFill>
                  <a:schemeClr val="tx1"/>
                </a:solidFill>
              </a:rPr>
              <a:t> Congress shall make no law respecting an establishment of religion or prohibiting the free exercise thereof; or abridging the </a:t>
            </a:r>
            <a:r>
              <a:rPr lang="en-GB" sz="1600" b="1" i="1" u="sng" dirty="0" smtClean="0">
                <a:solidFill>
                  <a:schemeClr val="tx1"/>
                </a:solidFill>
              </a:rPr>
              <a:t>freedom of speech, or of the press</a:t>
            </a:r>
            <a:r>
              <a:rPr lang="en-GB" sz="1600" dirty="0" smtClean="0">
                <a:solidFill>
                  <a:schemeClr val="tx1"/>
                </a:solidFill>
              </a:rPr>
              <a:t>; or the right of the people peaceably to assemble, and to petition the government for a redress of grievances.</a:t>
            </a:r>
          </a:p>
          <a:p>
            <a:r>
              <a:rPr lang="en-GB" sz="1600" b="1" dirty="0" smtClean="0">
                <a:solidFill>
                  <a:schemeClr val="tx1"/>
                </a:solidFill>
              </a:rPr>
              <a:t>Transformative </a:t>
            </a:r>
            <a:r>
              <a:rPr lang="hu-HU" sz="1600" b="1" dirty="0" smtClean="0">
                <a:solidFill>
                  <a:schemeClr val="tx1"/>
                </a:solidFill>
              </a:rPr>
              <a:t>U</a:t>
            </a:r>
            <a:r>
              <a:rPr lang="en-GB" sz="1600" b="1" dirty="0" smtClean="0">
                <a:solidFill>
                  <a:schemeClr val="tx1"/>
                </a:solidFill>
              </a:rPr>
              <a:t>se </a:t>
            </a:r>
            <a:r>
              <a:rPr lang="hu-HU" sz="1600" b="1" dirty="0" smtClean="0">
                <a:solidFill>
                  <a:schemeClr val="tx1"/>
                </a:solidFill>
              </a:rPr>
              <a:t>Test</a:t>
            </a:r>
            <a:r>
              <a:rPr lang="en-GB" sz="1600" b="1" dirty="0" smtClean="0">
                <a:solidFill>
                  <a:schemeClr val="tx1"/>
                </a:solidFill>
              </a:rPr>
              <a:t>: </a:t>
            </a:r>
            <a:r>
              <a:rPr lang="en-GB" sz="1600" dirty="0" smtClean="0">
                <a:solidFill>
                  <a:schemeClr val="tx1"/>
                </a:solidFill>
              </a:rPr>
              <a:t>altering the original with new expression, meaning, or message?</a:t>
            </a:r>
            <a:endParaRPr lang="hu-HU" sz="1600" dirty="0" smtClean="0">
              <a:solidFill>
                <a:schemeClr val="tx1"/>
              </a:solidFill>
            </a:endParaRPr>
          </a:p>
          <a:p>
            <a:r>
              <a:rPr lang="hu-HU" sz="1600" b="1" dirty="0" smtClean="0">
                <a:solidFill>
                  <a:schemeClr val="tx1"/>
                </a:solidFill>
              </a:rPr>
              <a:t>Rogers Test: </a:t>
            </a:r>
            <a:r>
              <a:rPr lang="hu-HU" sz="1600" dirty="0">
                <a:solidFill>
                  <a:schemeClr val="tx1"/>
                </a:solidFill>
              </a:rPr>
              <a:t>Rogers v </a:t>
            </a:r>
            <a:r>
              <a:rPr lang="hu-HU" sz="1600" dirty="0" err="1">
                <a:solidFill>
                  <a:schemeClr val="tx1"/>
                </a:solidFill>
              </a:rPr>
              <a:t>Grimaldi</a:t>
            </a:r>
            <a:r>
              <a:rPr lang="hu-HU" sz="1600" dirty="0">
                <a:solidFill>
                  <a:schemeClr val="tx1"/>
                </a:solidFill>
              </a:rPr>
              <a:t>, 875 F. 2d 994 (2d </a:t>
            </a:r>
            <a:r>
              <a:rPr lang="hu-HU" sz="1600" dirty="0" err="1">
                <a:solidFill>
                  <a:schemeClr val="tx1"/>
                </a:solidFill>
              </a:rPr>
              <a:t>Cir</a:t>
            </a:r>
            <a:r>
              <a:rPr lang="hu-HU" sz="1600" dirty="0">
                <a:solidFill>
                  <a:schemeClr val="tx1"/>
                </a:solidFill>
              </a:rPr>
              <a:t>. 1989</a:t>
            </a:r>
            <a:r>
              <a:rPr lang="hu-HU" sz="1600" dirty="0" smtClean="0">
                <a:solidFill>
                  <a:schemeClr val="tx1"/>
                </a:solidFill>
              </a:rPr>
              <a:t>.).</a:t>
            </a:r>
          </a:p>
          <a:p>
            <a:pPr lvl="1"/>
            <a:r>
              <a:rPr lang="en-US" sz="1600" dirty="0">
                <a:solidFill>
                  <a:schemeClr val="tx1"/>
                </a:solidFill>
              </a:rPr>
              <a:t>Ginger Rogers sued Alberto </a:t>
            </a:r>
            <a:r>
              <a:rPr lang="en-US" sz="1600" dirty="0" err="1">
                <a:solidFill>
                  <a:schemeClr val="tx1"/>
                </a:solidFill>
              </a:rPr>
              <a:t>Grimaldi</a:t>
            </a:r>
            <a:r>
              <a:rPr lang="en-US" sz="1600" dirty="0">
                <a:solidFill>
                  <a:schemeClr val="tx1"/>
                </a:solidFill>
              </a:rPr>
              <a:t> </a:t>
            </a:r>
            <a:r>
              <a:rPr lang="en-US" sz="1600" dirty="0" smtClean="0">
                <a:solidFill>
                  <a:schemeClr val="tx1"/>
                </a:solidFill>
              </a:rPr>
              <a:t>for </a:t>
            </a:r>
            <a:r>
              <a:rPr lang="en-US" sz="1600" dirty="0">
                <a:solidFill>
                  <a:schemeClr val="tx1"/>
                </a:solidFill>
              </a:rPr>
              <a:t>production and distribution of the 1986 Federico Fellini film Ginger and Fred, a film about </a:t>
            </a:r>
            <a:r>
              <a:rPr lang="en-US" sz="1600" dirty="0" err="1">
                <a:solidFill>
                  <a:schemeClr val="tx1"/>
                </a:solidFill>
              </a:rPr>
              <a:t>Pippo</a:t>
            </a:r>
            <a:r>
              <a:rPr lang="en-US" sz="1600" dirty="0">
                <a:solidFill>
                  <a:schemeClr val="tx1"/>
                </a:solidFill>
              </a:rPr>
              <a:t> and Amelia, two Italian cabaret performers whose routine emulated the more famous pairing of Fred Astaire and Ginger Rogers. Rogers claimed that the film violated her Lanham Act trademark rights, right of publicity, and was a "false light" defamation</a:t>
            </a:r>
            <a:r>
              <a:rPr lang="en-US" sz="1600" dirty="0" smtClean="0">
                <a:solidFill>
                  <a:schemeClr val="tx1"/>
                </a:solidFill>
              </a:rPr>
              <a:t>.</a:t>
            </a:r>
            <a:endParaRPr lang="hu-HU" sz="1600" dirty="0" smtClean="0">
              <a:solidFill>
                <a:schemeClr val="tx1"/>
              </a:solidFill>
            </a:endParaRPr>
          </a:p>
          <a:p>
            <a:pPr lvl="1"/>
            <a:r>
              <a:rPr lang="hu-HU" sz="1600" dirty="0" err="1" smtClean="0">
                <a:solidFill>
                  <a:schemeClr val="tx1"/>
                </a:solidFill>
              </a:rPr>
              <a:t>Court</a:t>
            </a:r>
            <a:r>
              <a:rPr lang="hu-HU" sz="1600" dirty="0" smtClean="0">
                <a:solidFill>
                  <a:schemeClr val="tx1"/>
                </a:solidFill>
              </a:rPr>
              <a:t> had </a:t>
            </a:r>
            <a:r>
              <a:rPr lang="hu-HU" sz="1600" dirty="0" err="1" smtClean="0">
                <a:solidFill>
                  <a:schemeClr val="tx1"/>
                </a:solidFill>
              </a:rPr>
              <a:t>to</a:t>
            </a:r>
            <a:r>
              <a:rPr lang="hu-HU" sz="1600" dirty="0" smtClean="0">
                <a:solidFill>
                  <a:schemeClr val="tx1"/>
                </a:solidFill>
              </a:rPr>
              <a:t> </a:t>
            </a:r>
            <a:r>
              <a:rPr lang="hu-HU" sz="1600" dirty="0" err="1" smtClean="0">
                <a:solidFill>
                  <a:schemeClr val="tx1"/>
                </a:solidFill>
              </a:rPr>
              <a:t>decide</a:t>
            </a:r>
            <a:r>
              <a:rPr lang="hu-HU" sz="1600" dirty="0" smtClean="0">
                <a:solidFill>
                  <a:schemeClr val="tx1"/>
                </a:solidFill>
              </a:rPr>
              <a:t> w</a:t>
            </a:r>
            <a:r>
              <a:rPr lang="en-US" sz="1600" dirty="0" err="1" smtClean="0">
                <a:solidFill>
                  <a:schemeClr val="tx1"/>
                </a:solidFill>
              </a:rPr>
              <a:t>hether</a:t>
            </a:r>
            <a:r>
              <a:rPr lang="en-US" sz="1600" dirty="0" smtClean="0">
                <a:solidFill>
                  <a:schemeClr val="tx1"/>
                </a:solidFill>
              </a:rPr>
              <a:t> Rogers can prevent the use of the title Ginger and Fred for a fictional movie that only obliquely relates to Rogers and Astaire."</a:t>
            </a:r>
            <a:endParaRPr lang="hu-HU" sz="1600" dirty="0" smtClean="0">
              <a:solidFill>
                <a:schemeClr val="tx1"/>
              </a:solidFill>
            </a:endParaRPr>
          </a:p>
          <a:p>
            <a:pPr lvl="1"/>
            <a:r>
              <a:rPr lang="en-US" sz="1600" b="1" dirty="0">
                <a:solidFill>
                  <a:schemeClr val="tx1"/>
                </a:solidFill>
              </a:rPr>
              <a:t>Judge Jon O. </a:t>
            </a:r>
            <a:r>
              <a:rPr lang="en-US" sz="1600" b="1" dirty="0" smtClean="0">
                <a:solidFill>
                  <a:schemeClr val="tx1"/>
                </a:solidFill>
              </a:rPr>
              <a:t>Newman</a:t>
            </a:r>
            <a:r>
              <a:rPr lang="hu-HU" sz="1600" b="1" dirty="0" smtClean="0">
                <a:solidFill>
                  <a:schemeClr val="tx1"/>
                </a:solidFill>
              </a:rPr>
              <a:t>:</a:t>
            </a:r>
            <a:r>
              <a:rPr lang="en-US" sz="1600" dirty="0" smtClean="0">
                <a:solidFill>
                  <a:schemeClr val="tx1"/>
                </a:solidFill>
              </a:rPr>
              <a:t> "</a:t>
            </a:r>
            <a:r>
              <a:rPr lang="en-US" sz="1600" dirty="0">
                <a:solidFill>
                  <a:schemeClr val="tx1"/>
                </a:solidFill>
              </a:rPr>
              <a:t>suppressing an artistically relevant though </a:t>
            </a:r>
            <a:r>
              <a:rPr lang="en-US" sz="1600" dirty="0" smtClean="0">
                <a:solidFill>
                  <a:schemeClr val="tx1"/>
                </a:solidFill>
              </a:rPr>
              <a:t>ambiguously titled </a:t>
            </a:r>
            <a:r>
              <a:rPr lang="en-US" sz="1600" dirty="0">
                <a:solidFill>
                  <a:schemeClr val="tx1"/>
                </a:solidFill>
              </a:rPr>
              <a:t>film" on trademark grounds would "unduly restrict expression</a:t>
            </a:r>
            <a:r>
              <a:rPr lang="en-US" sz="1600" dirty="0" smtClean="0">
                <a:solidFill>
                  <a:schemeClr val="tx1"/>
                </a:solidFill>
              </a:rPr>
              <a:t>."</a:t>
            </a:r>
            <a:r>
              <a:rPr lang="hu-HU" sz="1600" dirty="0" smtClean="0">
                <a:solidFill>
                  <a:schemeClr val="tx1"/>
                </a:solidFill>
              </a:rPr>
              <a:t> [</a:t>
            </a:r>
            <a:r>
              <a:rPr lang="da-DK" sz="1600" dirty="0">
                <a:solidFill>
                  <a:schemeClr val="tx1"/>
                </a:solidFill>
              </a:rPr>
              <a:t>Rogers, 875 F.2d at 1001</a:t>
            </a:r>
            <a:r>
              <a:rPr lang="da-DK" sz="1600" dirty="0" smtClean="0">
                <a:solidFill>
                  <a:schemeClr val="tx1"/>
                </a:solidFill>
              </a:rPr>
              <a:t>.</a:t>
            </a:r>
            <a:r>
              <a:rPr lang="hu-HU" sz="1600" dirty="0" smtClean="0">
                <a:solidFill>
                  <a:schemeClr val="tx1"/>
                </a:solidFill>
              </a:rPr>
              <a:t>]</a:t>
            </a:r>
          </a:p>
          <a:p>
            <a:pPr lvl="1"/>
            <a:r>
              <a:rPr lang="hu-HU" sz="1600" b="1" dirty="0" smtClean="0">
                <a:solidFill>
                  <a:schemeClr val="tx1"/>
                </a:solidFill>
              </a:rPr>
              <a:t>Decision of </a:t>
            </a:r>
            <a:r>
              <a:rPr lang="hu-HU" sz="1600" b="1" dirty="0" err="1" smtClean="0">
                <a:solidFill>
                  <a:schemeClr val="tx1"/>
                </a:solidFill>
              </a:rPr>
              <a:t>the</a:t>
            </a:r>
            <a:r>
              <a:rPr lang="hu-HU" sz="1600" b="1" dirty="0" smtClean="0">
                <a:solidFill>
                  <a:schemeClr val="tx1"/>
                </a:solidFill>
              </a:rPr>
              <a:t> 2nd </a:t>
            </a:r>
            <a:r>
              <a:rPr lang="hu-HU" sz="1600" b="1" dirty="0" err="1" smtClean="0">
                <a:solidFill>
                  <a:schemeClr val="tx1"/>
                </a:solidFill>
              </a:rPr>
              <a:t>Circuit</a:t>
            </a:r>
            <a:r>
              <a:rPr lang="hu-HU" sz="1600" b="1" dirty="0">
                <a:solidFill>
                  <a:schemeClr val="tx1"/>
                </a:solidFill>
              </a:rPr>
              <a:t> </a:t>
            </a:r>
            <a:r>
              <a:rPr lang="hu-HU" sz="1600" b="1" dirty="0" smtClean="0">
                <a:solidFill>
                  <a:schemeClr val="tx1"/>
                </a:solidFill>
              </a:rPr>
              <a:t>(</a:t>
            </a:r>
            <a:r>
              <a:rPr lang="hu-HU" sz="1600" b="1" dirty="0" err="1" smtClean="0">
                <a:solidFill>
                  <a:schemeClr val="tx1"/>
                </a:solidFill>
              </a:rPr>
              <a:t>the</a:t>
            </a:r>
            <a:r>
              <a:rPr lang="hu-HU" sz="1600" b="1" dirty="0" smtClean="0">
                <a:solidFill>
                  <a:schemeClr val="tx1"/>
                </a:solidFill>
              </a:rPr>
              <a:t> Rogers Test </a:t>
            </a:r>
            <a:r>
              <a:rPr lang="hu-HU" sz="1600" b="1" dirty="0" err="1" smtClean="0">
                <a:solidFill>
                  <a:schemeClr val="tx1"/>
                </a:solidFill>
              </a:rPr>
              <a:t>itself</a:t>
            </a:r>
            <a:r>
              <a:rPr lang="hu-HU" sz="1600" b="1" dirty="0" smtClean="0">
                <a:solidFill>
                  <a:schemeClr val="tx1"/>
                </a:solidFill>
              </a:rPr>
              <a:t>): </a:t>
            </a:r>
            <a:r>
              <a:rPr lang="hu-HU" sz="1600" dirty="0" smtClean="0">
                <a:solidFill>
                  <a:schemeClr val="tx1"/>
                </a:solidFill>
              </a:rPr>
              <a:t> </a:t>
            </a:r>
            <a:r>
              <a:rPr lang="en-US" sz="1600" dirty="0">
                <a:solidFill>
                  <a:schemeClr val="tx1"/>
                </a:solidFill>
              </a:rPr>
              <a:t>section 43(a) of the Lanham Act does not bar a </a:t>
            </a:r>
            <a:r>
              <a:rPr lang="en-US" sz="1600" b="1" i="1" dirty="0">
                <a:solidFill>
                  <a:srgbClr val="FF0000"/>
                </a:solidFill>
              </a:rPr>
              <a:t>minimally relevant use</a:t>
            </a:r>
            <a:r>
              <a:rPr lang="en-US" sz="1600" dirty="0">
                <a:solidFill>
                  <a:schemeClr val="tx1"/>
                </a:solidFill>
              </a:rPr>
              <a:t> of a celebrity's name in the title of an artistic work where the title does not explicitly denote authorship, sponsorship, or endorsement by the celebrity or explicitly mislead as to content</a:t>
            </a:r>
            <a:r>
              <a:rPr lang="en-US" sz="1600" dirty="0" smtClean="0">
                <a:solidFill>
                  <a:schemeClr val="tx1"/>
                </a:solidFill>
              </a:rPr>
              <a:t>.</a:t>
            </a:r>
            <a:r>
              <a:rPr lang="hu-HU" sz="1600" dirty="0" smtClean="0">
                <a:solidFill>
                  <a:schemeClr val="tx1"/>
                </a:solidFill>
              </a:rPr>
              <a:t>” [</a:t>
            </a:r>
            <a:r>
              <a:rPr lang="da-DK" sz="1600" dirty="0">
                <a:solidFill>
                  <a:schemeClr val="tx1"/>
                </a:solidFill>
              </a:rPr>
              <a:t>Rogers, 875 F.2d at </a:t>
            </a:r>
            <a:r>
              <a:rPr lang="da-DK" sz="1600" dirty="0" smtClean="0">
                <a:solidFill>
                  <a:schemeClr val="tx1"/>
                </a:solidFill>
              </a:rPr>
              <a:t>1005</a:t>
            </a:r>
            <a:r>
              <a:rPr lang="hu-HU" sz="1600" dirty="0" smtClean="0">
                <a:solidFill>
                  <a:schemeClr val="tx1"/>
                </a:solidFill>
              </a:rPr>
              <a:t>.]</a:t>
            </a:r>
          </a:p>
        </p:txBody>
      </p:sp>
    </p:spTree>
    <p:extLst>
      <p:ext uri="{BB962C8B-B14F-4D97-AF65-F5344CB8AC3E}">
        <p14:creationId xmlns:p14="http://schemas.microsoft.com/office/powerpoint/2010/main" val="16187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500" dirty="0">
                <a:solidFill>
                  <a:schemeClr val="tx1"/>
                </a:solidFill>
              </a:rPr>
              <a:t>Right of </a:t>
            </a:r>
            <a:r>
              <a:rPr lang="hu-HU" sz="3500" dirty="0" err="1">
                <a:solidFill>
                  <a:schemeClr val="tx1"/>
                </a:solidFill>
              </a:rPr>
              <a:t>publicity</a:t>
            </a:r>
            <a:r>
              <a:rPr lang="hu-HU" sz="3500" dirty="0">
                <a:solidFill>
                  <a:schemeClr val="tx1"/>
                </a:solidFill>
              </a:rPr>
              <a:t> in </a:t>
            </a:r>
            <a:r>
              <a:rPr lang="hu-HU" sz="3500" dirty="0" err="1">
                <a:solidFill>
                  <a:schemeClr val="tx1"/>
                </a:solidFill>
              </a:rPr>
              <a:t>the</a:t>
            </a:r>
            <a:r>
              <a:rPr lang="hu-HU" sz="3500" dirty="0">
                <a:solidFill>
                  <a:schemeClr val="tx1"/>
                </a:solidFill>
              </a:rPr>
              <a:t> </a:t>
            </a:r>
            <a:r>
              <a:rPr lang="hu-HU" sz="3500" dirty="0" err="1">
                <a:solidFill>
                  <a:schemeClr val="tx1"/>
                </a:solidFill>
              </a:rPr>
              <a:t>common</a:t>
            </a:r>
            <a:r>
              <a:rPr lang="hu-HU" sz="3500" dirty="0">
                <a:solidFill>
                  <a:schemeClr val="tx1"/>
                </a:solidFill>
              </a:rPr>
              <a:t> </a:t>
            </a:r>
            <a:r>
              <a:rPr lang="hu-HU" sz="3500" dirty="0" err="1">
                <a:solidFill>
                  <a:schemeClr val="tx1"/>
                </a:solidFill>
              </a:rPr>
              <a:t>law</a:t>
            </a:r>
            <a:r>
              <a:rPr lang="hu-HU" sz="3500" dirty="0">
                <a:solidFill>
                  <a:schemeClr val="tx1"/>
                </a:solidFill>
              </a:rPr>
              <a:t> </a:t>
            </a:r>
            <a:r>
              <a:rPr lang="hu-HU" sz="3500" dirty="0" err="1">
                <a:solidFill>
                  <a:schemeClr val="tx1"/>
                </a:solidFill>
              </a:rPr>
              <a:t>countries</a:t>
            </a:r>
            <a:r>
              <a:rPr lang="hu-HU" sz="3500" dirty="0">
                <a:solidFill>
                  <a:schemeClr val="tx1"/>
                </a:solidFill>
              </a:rPr>
              <a:t> II – </a:t>
            </a:r>
            <a:r>
              <a:rPr lang="hu-HU" sz="3500" dirty="0" err="1">
                <a:solidFill>
                  <a:schemeClr val="tx1"/>
                </a:solidFill>
              </a:rPr>
              <a:t>limitations</a:t>
            </a:r>
            <a:r>
              <a:rPr lang="hu-HU" sz="3500" dirty="0">
                <a:solidFill>
                  <a:schemeClr val="tx1"/>
                </a:solidFill>
              </a:rPr>
              <a:t> </a:t>
            </a:r>
            <a:r>
              <a:rPr lang="hu-HU" sz="3500" dirty="0" err="1">
                <a:solidFill>
                  <a:schemeClr val="tx1"/>
                </a:solidFill>
              </a:rPr>
              <a:t>on</a:t>
            </a:r>
            <a:r>
              <a:rPr lang="hu-HU" sz="3500" dirty="0">
                <a:solidFill>
                  <a:schemeClr val="tx1"/>
                </a:solidFill>
              </a:rPr>
              <a:t> </a:t>
            </a:r>
            <a:r>
              <a:rPr lang="hu-HU" sz="3500" dirty="0" err="1">
                <a:solidFill>
                  <a:schemeClr val="tx1"/>
                </a:solidFill>
              </a:rPr>
              <a:t>the</a:t>
            </a:r>
            <a:r>
              <a:rPr lang="hu-HU" sz="3500" dirty="0">
                <a:solidFill>
                  <a:schemeClr val="tx1"/>
                </a:solidFill>
              </a:rPr>
              <a:t> </a:t>
            </a:r>
            <a:r>
              <a:rPr lang="hu-HU" sz="3500" dirty="0" err="1">
                <a:solidFill>
                  <a:schemeClr val="tx1"/>
                </a:solidFill>
              </a:rPr>
              <a:t>right</a:t>
            </a:r>
            <a:r>
              <a:rPr lang="hu-HU" sz="3500" dirty="0">
                <a:solidFill>
                  <a:schemeClr val="tx1"/>
                </a:solidFill>
              </a:rPr>
              <a:t> of </a:t>
            </a:r>
            <a:r>
              <a:rPr lang="hu-HU" sz="3500" dirty="0" err="1" smtClean="0">
                <a:solidFill>
                  <a:schemeClr val="tx1"/>
                </a:solidFill>
              </a:rPr>
              <a:t>publicity</a:t>
            </a:r>
            <a:r>
              <a:rPr lang="hu-HU" sz="3500" dirty="0" smtClean="0">
                <a:solidFill>
                  <a:schemeClr val="tx1"/>
                </a:solidFill>
              </a:rPr>
              <a:t>?</a:t>
            </a:r>
            <a:endParaRPr lang="hu-HU" sz="3500" dirty="0">
              <a:solidFill>
                <a:schemeClr val="tx1"/>
              </a:solidFill>
            </a:endParaRPr>
          </a:p>
        </p:txBody>
      </p:sp>
      <p:sp>
        <p:nvSpPr>
          <p:cNvPr id="5" name="Tartalom helye 4"/>
          <p:cNvSpPr>
            <a:spLocks noGrp="1"/>
          </p:cNvSpPr>
          <p:nvPr>
            <p:ph idx="1"/>
          </p:nvPr>
        </p:nvSpPr>
        <p:spPr>
          <a:xfrm>
            <a:off x="1251678" y="2286001"/>
            <a:ext cx="10178322" cy="4162925"/>
          </a:xfrm>
        </p:spPr>
        <p:txBody>
          <a:bodyPr>
            <a:noAutofit/>
          </a:bodyPr>
          <a:lstStyle/>
          <a:p>
            <a:r>
              <a:rPr lang="en-US" sz="1600" b="1" dirty="0" err="1">
                <a:solidFill>
                  <a:schemeClr val="tx1"/>
                </a:solidFill>
              </a:rPr>
              <a:t>E.s.s</a:t>
            </a:r>
            <a:r>
              <a:rPr lang="en-US" sz="1600" b="1" dirty="0">
                <a:solidFill>
                  <a:schemeClr val="tx1"/>
                </a:solidFill>
              </a:rPr>
              <a:t>. </a:t>
            </a:r>
            <a:r>
              <a:rPr lang="en-US" sz="1600" b="1" dirty="0" err="1">
                <a:solidFill>
                  <a:schemeClr val="tx1"/>
                </a:solidFill>
              </a:rPr>
              <a:t>Entm't</a:t>
            </a:r>
            <a:r>
              <a:rPr lang="en-US" sz="1600" b="1" dirty="0">
                <a:solidFill>
                  <a:schemeClr val="tx1"/>
                </a:solidFill>
              </a:rPr>
              <a:t> 2000, Inc. v. Rock Star Videos, Inc. 547 F.3d 1095 (9th Cir. 2008</a:t>
            </a:r>
            <a:r>
              <a:rPr lang="en-US" sz="1600" b="1" dirty="0" smtClean="0">
                <a:solidFill>
                  <a:schemeClr val="tx1"/>
                </a:solidFill>
              </a:rPr>
              <a:t>)</a:t>
            </a:r>
            <a:r>
              <a:rPr lang="hu-HU" sz="1600" b="1" dirty="0" smtClean="0">
                <a:solidFill>
                  <a:schemeClr val="tx1"/>
                </a:solidFill>
              </a:rPr>
              <a:t>:</a:t>
            </a:r>
          </a:p>
          <a:p>
            <a:r>
              <a:rPr lang="en-US" sz="1600" dirty="0">
                <a:solidFill>
                  <a:schemeClr val="tx1"/>
                </a:solidFill>
              </a:rPr>
              <a:t>Plaintiff ESS Entertainment 2000, Inc. ("ESS"), operates a </a:t>
            </a:r>
            <a:r>
              <a:rPr lang="en-US" sz="1600" b="1" dirty="0">
                <a:solidFill>
                  <a:schemeClr val="tx1"/>
                </a:solidFill>
              </a:rPr>
              <a:t>strip club</a:t>
            </a:r>
            <a:r>
              <a:rPr lang="en-US" sz="1600" dirty="0">
                <a:solidFill>
                  <a:schemeClr val="tx1"/>
                </a:solidFill>
              </a:rPr>
              <a:t>, which features females dancing nude, called </a:t>
            </a:r>
            <a:r>
              <a:rPr lang="en-US" sz="1600" b="1" dirty="0">
                <a:solidFill>
                  <a:schemeClr val="tx1"/>
                </a:solidFill>
              </a:rPr>
              <a:t>Play Pen</a:t>
            </a:r>
            <a:r>
              <a:rPr lang="en-US" sz="1600" dirty="0">
                <a:solidFill>
                  <a:schemeClr val="tx1"/>
                </a:solidFill>
              </a:rPr>
              <a:t>. ESS claims that defendant </a:t>
            </a:r>
            <a:r>
              <a:rPr lang="en-US" sz="1600" dirty="0" err="1">
                <a:solidFill>
                  <a:schemeClr val="tx1"/>
                </a:solidFill>
              </a:rPr>
              <a:t>Rockstar</a:t>
            </a:r>
            <a:r>
              <a:rPr lang="en-US" sz="1600" dirty="0">
                <a:solidFill>
                  <a:schemeClr val="tx1"/>
                </a:solidFill>
              </a:rPr>
              <a:t> Games Inc., manufacturer and distributor of the </a:t>
            </a:r>
            <a:r>
              <a:rPr lang="en-US" sz="1600" b="1" dirty="0">
                <a:solidFill>
                  <a:schemeClr val="tx1"/>
                </a:solidFill>
              </a:rPr>
              <a:t>Grand Theft Auto</a:t>
            </a:r>
            <a:r>
              <a:rPr lang="en-US" sz="1600" dirty="0">
                <a:solidFill>
                  <a:schemeClr val="tx1"/>
                </a:solidFill>
              </a:rPr>
              <a:t> series of video games, has a game which used </a:t>
            </a:r>
            <a:r>
              <a:rPr lang="en-US" sz="1600" b="1" dirty="0">
                <a:solidFill>
                  <a:schemeClr val="tx1"/>
                </a:solidFill>
              </a:rPr>
              <a:t>Play Pen's distinctive logo and trade dress without its authorization and has created a likelihood of confusion among consumers</a:t>
            </a:r>
            <a:r>
              <a:rPr lang="en-US" sz="1600" dirty="0">
                <a:solidFill>
                  <a:schemeClr val="tx1"/>
                </a:solidFill>
              </a:rPr>
              <a:t> as to whether ESS has endorsed, or is associated with, the video depiction</a:t>
            </a:r>
            <a:r>
              <a:rPr lang="en-US" sz="1600" dirty="0" smtClean="0">
                <a:solidFill>
                  <a:schemeClr val="tx1"/>
                </a:solidFill>
              </a:rPr>
              <a:t>.</a:t>
            </a:r>
            <a:r>
              <a:rPr lang="hu-HU" sz="1600" dirty="0" smtClean="0">
                <a:solidFill>
                  <a:schemeClr val="tx1"/>
                </a:solidFill>
              </a:rPr>
              <a:t> </a:t>
            </a:r>
            <a:r>
              <a:rPr lang="en-US" sz="1600" dirty="0" smtClean="0">
                <a:solidFill>
                  <a:schemeClr val="tx1"/>
                </a:solidFill>
              </a:rPr>
              <a:t>The </a:t>
            </a:r>
            <a:r>
              <a:rPr lang="en-US" sz="1600" dirty="0">
                <a:solidFill>
                  <a:schemeClr val="tx1"/>
                </a:solidFill>
              </a:rPr>
              <a:t>district court granted summary judgment in favor of defendant video game manufacturer, holding that a </a:t>
            </a:r>
            <a:r>
              <a:rPr lang="en-US" sz="1600" b="1" dirty="0">
                <a:solidFill>
                  <a:schemeClr val="tx1"/>
                </a:solidFill>
              </a:rPr>
              <a:t>video game's depiction of an animated strip club called the "Pig Pen" did not infringe upon the trade mark or the trade dress of the operator's club</a:t>
            </a:r>
            <a:r>
              <a:rPr lang="en-US" sz="1600" dirty="0">
                <a:solidFill>
                  <a:schemeClr val="tx1"/>
                </a:solidFill>
              </a:rPr>
              <a:t>. On appeal, the court affirmed the grant of summary judgment</a:t>
            </a:r>
            <a:r>
              <a:rPr lang="en-US" sz="1600" dirty="0" smtClean="0">
                <a:solidFill>
                  <a:schemeClr val="tx1"/>
                </a:solidFill>
              </a:rPr>
              <a:t>.</a:t>
            </a:r>
            <a:endParaRPr lang="hu-HU" sz="1600" dirty="0" smtClean="0">
              <a:solidFill>
                <a:schemeClr val="tx1"/>
              </a:solidFill>
            </a:endParaRPr>
          </a:p>
          <a:p>
            <a:r>
              <a:rPr lang="en-US" sz="1600" dirty="0">
                <a:solidFill>
                  <a:schemeClr val="tx1"/>
                </a:solidFill>
              </a:rPr>
              <a:t>Courts to construe the Lanham Act to apply to artistic works </a:t>
            </a:r>
            <a:r>
              <a:rPr lang="en-US" sz="1600" b="1" dirty="0">
                <a:solidFill>
                  <a:srgbClr val="FF0000"/>
                </a:solidFill>
              </a:rPr>
              <a:t>only where the public interest in avoiding consumer confusion outweighs the public interest in free expression</a:t>
            </a:r>
            <a:r>
              <a:rPr lang="en-US" sz="1600" dirty="0">
                <a:solidFill>
                  <a:schemeClr val="tx1"/>
                </a:solidFill>
              </a:rPr>
              <a:t>. </a:t>
            </a:r>
            <a:r>
              <a:rPr lang="hu-HU" sz="1600" dirty="0" smtClean="0">
                <a:solidFill>
                  <a:schemeClr val="tx1"/>
                </a:solidFill>
              </a:rPr>
              <a:t> </a:t>
            </a:r>
            <a:r>
              <a:rPr lang="en-US" sz="1600" dirty="0" smtClean="0">
                <a:solidFill>
                  <a:schemeClr val="tx1"/>
                </a:solidFill>
              </a:rPr>
              <a:t>An </a:t>
            </a:r>
            <a:r>
              <a:rPr lang="en-US" sz="1600" dirty="0">
                <a:solidFill>
                  <a:schemeClr val="tx1"/>
                </a:solidFill>
              </a:rPr>
              <a:t>artistic work's use of a trademark that otherwise would violate the Lanham Act is </a:t>
            </a:r>
            <a:r>
              <a:rPr lang="en-US" sz="1600" b="1" dirty="0">
                <a:solidFill>
                  <a:srgbClr val="FF0000"/>
                </a:solidFill>
              </a:rPr>
              <a:t>not actionable unless the use of the mark has no artistic relevance to the underlying work</a:t>
            </a:r>
            <a:r>
              <a:rPr lang="en-US" sz="1600" dirty="0">
                <a:solidFill>
                  <a:schemeClr val="tx1"/>
                </a:solidFill>
              </a:rPr>
              <a:t> whatsoever, or, if </a:t>
            </a:r>
            <a:r>
              <a:rPr lang="en-US" sz="1600" b="1" dirty="0">
                <a:solidFill>
                  <a:srgbClr val="FF0000"/>
                </a:solidFill>
              </a:rPr>
              <a:t>it has some artistic relevance, unless it explicitly misleads as to the source or the content of the work</a:t>
            </a:r>
            <a:r>
              <a:rPr lang="en-US" sz="1600" dirty="0">
                <a:solidFill>
                  <a:schemeClr val="tx1"/>
                </a:solidFill>
              </a:rPr>
              <a:t>.</a:t>
            </a:r>
            <a:endParaRPr lang="hu-HU" sz="1600" dirty="0">
              <a:solidFill>
                <a:schemeClr val="tx1"/>
              </a:solidFill>
            </a:endParaRPr>
          </a:p>
        </p:txBody>
      </p:sp>
    </p:spTree>
    <p:extLst>
      <p:ext uri="{BB962C8B-B14F-4D97-AF65-F5344CB8AC3E}">
        <p14:creationId xmlns:p14="http://schemas.microsoft.com/office/powerpoint/2010/main" val="3810899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5150</TotalTime>
  <Words>2834</Words>
  <Application>Microsoft Office PowerPoint</Application>
  <PresentationFormat>Szélesvásznú</PresentationFormat>
  <Paragraphs>118</Paragraphs>
  <Slides>16</Slides>
  <Notes>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16</vt:i4>
      </vt:variant>
    </vt:vector>
  </HeadingPairs>
  <TitlesOfParts>
    <vt:vector size="22" baseType="lpstr">
      <vt:lpstr>Calibri</vt:lpstr>
      <vt:lpstr>Rockwell</vt:lpstr>
      <vt:lpstr>Rockwell Condensed</vt:lpstr>
      <vt:lpstr>Rockwell Extra Bold</vt:lpstr>
      <vt:lpstr>Wingdings</vt:lpstr>
      <vt:lpstr>Fabetű</vt:lpstr>
      <vt:lpstr>Introduction to the Comparative Entertainment Law</vt:lpstr>
      <vt:lpstr>Right of publicity – overlap or frontier with intellectual property rights?</vt:lpstr>
      <vt:lpstr>Right of publicity – an overlap with intellectual property rights?</vt:lpstr>
      <vt:lpstr>Photographs vs images</vt:lpstr>
      <vt:lpstr>Sport related aspects of the right of publicity</vt:lpstr>
      <vt:lpstr>Right of publicity in the common law countries I</vt:lpstr>
      <vt:lpstr>Right of publicity in the common law countries II</vt:lpstr>
      <vt:lpstr>Right of publicity in the common law countries II – limitations on the right of publicity? – rogers-test</vt:lpstr>
      <vt:lpstr>Right of publicity in the common law countries II – limitations on the right of publicity?</vt:lpstr>
      <vt:lpstr>Right of publicity in the common law countries II – limitations on the right of publicity? – Predominant use test</vt:lpstr>
      <vt:lpstr>Irvine and Rihanna</vt:lpstr>
      <vt:lpstr>Image rights in computer games</vt:lpstr>
      <vt:lpstr>Keller v Electronic Arts, No. 10-15387, 2013 WL 3928293 (C.A.9), (July 31, 2013).</vt:lpstr>
      <vt:lpstr>Hart v Electronic Arts, No.: 09-cv-5990 (FLW)</vt:lpstr>
      <vt:lpstr>Oliver Kahn „gegen” EA</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877</cp:revision>
  <dcterms:created xsi:type="dcterms:W3CDTF">2020-02-10T14:27:23Z</dcterms:created>
  <dcterms:modified xsi:type="dcterms:W3CDTF">2020-10-12T17:55:43Z</dcterms:modified>
</cp:coreProperties>
</file>