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482" r:id="rId3"/>
    <p:sldId id="483" r:id="rId4"/>
    <p:sldId id="297" r:id="rId5"/>
    <p:sldId id="295" r:id="rId6"/>
    <p:sldId id="299" r:id="rId7"/>
    <p:sldId id="301" r:id="rId8"/>
    <p:sldId id="302" r:id="rId9"/>
    <p:sldId id="305" r:id="rId10"/>
    <p:sldId id="317" r:id="rId11"/>
    <p:sldId id="303" r:id="rId12"/>
    <p:sldId id="304" r:id="rId13"/>
    <p:sldId id="480" r:id="rId14"/>
    <p:sldId id="481" r:id="rId15"/>
    <p:sldId id="306" r:id="rId16"/>
    <p:sldId id="319" r:id="rId17"/>
    <p:sldId id="411" r:id="rId18"/>
    <p:sldId id="412" r:id="rId19"/>
    <p:sldId id="413" r:id="rId20"/>
    <p:sldId id="414" r:id="rId21"/>
    <p:sldId id="415" r:id="rId22"/>
    <p:sldId id="322" r:id="rId23"/>
    <p:sldId id="325" r:id="rId24"/>
    <p:sldId id="458" r:id="rId25"/>
    <p:sldId id="459" r:id="rId26"/>
    <p:sldId id="460" r:id="rId27"/>
    <p:sldId id="461" r:id="rId28"/>
    <p:sldId id="284" r:id="rId29"/>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0" clrIdx="0">
    <p:extLst>
      <p:ext uri="{19B8F6BF-5375-455C-9EA6-DF929625EA0E}">
        <p15:presenceInfo xmlns:p15="http://schemas.microsoft.com/office/powerpoint/2012/main" userId="User" providerId="None"/>
      </p:ext>
    </p:extLst>
  </p:cmAuthor>
  <p:cmAuthor id="2" name="Harkai István" initials="HI" lastIdx="1" clrIdx="1">
    <p:extLst>
      <p:ext uri="{19B8F6BF-5375-455C-9EA6-DF929625EA0E}">
        <p15:presenceInfo xmlns:p15="http://schemas.microsoft.com/office/powerpoint/2012/main" userId="Harkai Istvá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24" autoAdjust="0"/>
    <p:restoredTop sz="86047" autoAdjust="0"/>
  </p:normalViewPr>
  <p:slideViewPr>
    <p:cSldViewPr snapToGrid="0">
      <p:cViewPr varScale="1">
        <p:scale>
          <a:sx n="100" d="100"/>
          <a:sy n="100" d="100"/>
        </p:scale>
        <p:origin x="122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5763E5-DE99-42BA-934E-5737226B85EC}" type="datetimeFigureOut">
              <a:rPr lang="hu-HU" smtClean="0"/>
              <a:pPr/>
              <a:t>2020. 10. 12.</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90DE59-9875-4DE5-A2AA-D7BB8051D0FB}" type="slidenum">
              <a:rPr lang="hu-HU" smtClean="0"/>
              <a:pPr/>
              <a:t>‹#›</a:t>
            </a:fld>
            <a:endParaRPr lang="hu-HU"/>
          </a:p>
        </p:txBody>
      </p:sp>
    </p:spTree>
    <p:extLst>
      <p:ext uri="{BB962C8B-B14F-4D97-AF65-F5344CB8AC3E}">
        <p14:creationId xmlns:p14="http://schemas.microsoft.com/office/powerpoint/2010/main" val="3178242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ec.europa.eu/digital-single-market/en/eu-copyright-legislation"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s://eur-lex.europa.eu/legal-content/EN/TXT/?uri=CELEX:32001L0029"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ec.europa.eu/digital-single-market/en/eu-copyright-legislation"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eur-lex.europa.eu/legal-content/EN/TXT/HTML/?uri=CELEX:32006L0115&amp;from=EN"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1</a:t>
            </a:fld>
            <a:endParaRPr lang="hu-HU"/>
          </a:p>
        </p:txBody>
      </p:sp>
    </p:spTree>
    <p:extLst>
      <p:ext uri="{BB962C8B-B14F-4D97-AF65-F5344CB8AC3E}">
        <p14:creationId xmlns:p14="http://schemas.microsoft.com/office/powerpoint/2010/main" val="1379804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https://sm.ign.com/ign_hu/screenshot/default/avatar-sagar_edgk.jpg</a:t>
            </a:r>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2</a:t>
            </a:fld>
            <a:endParaRPr lang="hu-HU"/>
          </a:p>
        </p:txBody>
      </p:sp>
    </p:spTree>
    <p:extLst>
      <p:ext uri="{BB962C8B-B14F-4D97-AF65-F5344CB8AC3E}">
        <p14:creationId xmlns:p14="http://schemas.microsoft.com/office/powerpoint/2010/main" val="925493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https://www.traverselegal.com/wp-content/uploads/2017/03/2017-03-24-Copyright-International-Copyright-Protection.jpg</a:t>
            </a:r>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4</a:t>
            </a:fld>
            <a:endParaRPr lang="hu-HU"/>
          </a:p>
        </p:txBody>
      </p:sp>
    </p:spTree>
    <p:extLst>
      <p:ext uri="{BB962C8B-B14F-4D97-AF65-F5344CB8AC3E}">
        <p14:creationId xmlns:p14="http://schemas.microsoft.com/office/powerpoint/2010/main" val="26251127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5</a:t>
            </a:fld>
            <a:endParaRPr lang="hu-HU"/>
          </a:p>
        </p:txBody>
      </p:sp>
    </p:spTree>
    <p:extLst>
      <p:ext uri="{BB962C8B-B14F-4D97-AF65-F5344CB8AC3E}">
        <p14:creationId xmlns:p14="http://schemas.microsoft.com/office/powerpoint/2010/main" val="220025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hlinkClick r:id="rId3"/>
              </a:rPr>
              <a:t>https://ec.europa.eu/digital-single-market/en/eu-copyright-legislation</a:t>
            </a:r>
            <a:endParaRPr lang="hu-HU" dirty="0" smtClean="0"/>
          </a:p>
          <a:p>
            <a:r>
              <a:rPr lang="hu-HU" dirty="0" smtClean="0">
                <a:hlinkClick r:id="rId4"/>
              </a:rPr>
              <a:t>https://eur-lex.europa.eu/legal-content/EN/TXT/?uri=CELEX:32001L0029</a:t>
            </a:r>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15</a:t>
            </a:fld>
            <a:endParaRPr lang="hu-HU"/>
          </a:p>
        </p:txBody>
      </p:sp>
    </p:spTree>
    <p:extLst>
      <p:ext uri="{BB962C8B-B14F-4D97-AF65-F5344CB8AC3E}">
        <p14:creationId xmlns:p14="http://schemas.microsoft.com/office/powerpoint/2010/main" val="732197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hlinkClick r:id="rId3"/>
              </a:rPr>
              <a:t>https://ec.europa.eu/digital-single-market/en/eu-copyright-legislation</a:t>
            </a:r>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16</a:t>
            </a:fld>
            <a:endParaRPr lang="hu-HU"/>
          </a:p>
        </p:txBody>
      </p:sp>
    </p:spTree>
    <p:extLst>
      <p:ext uri="{BB962C8B-B14F-4D97-AF65-F5344CB8AC3E}">
        <p14:creationId xmlns:p14="http://schemas.microsoft.com/office/powerpoint/2010/main" val="3589357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dirty="0" smtClean="0"/>
              <a:t>Exceptions and limitations</a:t>
            </a:r>
          </a:p>
          <a:p>
            <a:r>
              <a:rPr lang="en-US" dirty="0" smtClean="0"/>
              <a:t>1. Temporary acts of reproduction referred to in Article 2,</a:t>
            </a:r>
          </a:p>
          <a:p>
            <a:r>
              <a:rPr lang="en-US" dirty="0" smtClean="0"/>
              <a:t>which are transient or incidental [and] an integral and essential</a:t>
            </a:r>
          </a:p>
          <a:p>
            <a:r>
              <a:rPr lang="en-US" dirty="0" smtClean="0"/>
              <a:t>part of a technological process and whose sole purpose is to</a:t>
            </a:r>
          </a:p>
          <a:p>
            <a:r>
              <a:rPr lang="en-US" dirty="0" smtClean="0"/>
              <a:t>enable:</a:t>
            </a:r>
          </a:p>
          <a:p>
            <a:r>
              <a:rPr lang="en-US" dirty="0" smtClean="0"/>
              <a:t>(a) a transmission in a network between third parties by an</a:t>
            </a:r>
          </a:p>
          <a:p>
            <a:r>
              <a:rPr lang="en-US" dirty="0" smtClean="0"/>
              <a:t>intermediary, or</a:t>
            </a:r>
          </a:p>
          <a:p>
            <a:r>
              <a:rPr lang="en-US" dirty="0" smtClean="0"/>
              <a:t>(b) a lawful use</a:t>
            </a:r>
          </a:p>
          <a:p>
            <a:r>
              <a:rPr lang="en-US" dirty="0" smtClean="0"/>
              <a:t>of a work or other subject-matter to be made, and which have</a:t>
            </a:r>
          </a:p>
          <a:p>
            <a:r>
              <a:rPr lang="en-US" dirty="0" smtClean="0"/>
              <a:t>no independent economic significance, shall be exempted from</a:t>
            </a:r>
          </a:p>
          <a:p>
            <a:r>
              <a:rPr lang="en-US" dirty="0" smtClean="0"/>
              <a:t>the reproduction right provided for in Article 2.</a:t>
            </a:r>
          </a:p>
          <a:p>
            <a:endParaRPr lang="en-US" dirty="0" smtClean="0"/>
          </a:p>
          <a:p>
            <a:r>
              <a:rPr lang="en-US" dirty="0" smtClean="0"/>
              <a:t>2. Member States may provide for exceptions or limitations</a:t>
            </a:r>
          </a:p>
          <a:p>
            <a:r>
              <a:rPr lang="en-US" dirty="0" smtClean="0"/>
              <a:t>to the reproduction right provided for in Article 2 in the</a:t>
            </a:r>
          </a:p>
          <a:p>
            <a:r>
              <a:rPr lang="en-US" dirty="0" smtClean="0"/>
              <a:t>following cases:</a:t>
            </a:r>
          </a:p>
          <a:p>
            <a:r>
              <a:rPr lang="en-US" dirty="0" smtClean="0"/>
              <a:t>(a) in respect of reproductions on paper or any similar</a:t>
            </a:r>
          </a:p>
          <a:p>
            <a:r>
              <a:rPr lang="en-US" dirty="0" smtClean="0"/>
              <a:t>medium, effected by the use of any kind of photographic</a:t>
            </a:r>
          </a:p>
          <a:p>
            <a:r>
              <a:rPr lang="en-US" dirty="0" smtClean="0"/>
              <a:t>technique or by some other process having similar effects,</a:t>
            </a:r>
          </a:p>
          <a:p>
            <a:r>
              <a:rPr lang="en-US" dirty="0" smtClean="0"/>
              <a:t>with the exception of sheet music, provided that the </a:t>
            </a:r>
            <a:r>
              <a:rPr lang="en-US" dirty="0" err="1" smtClean="0"/>
              <a:t>rightholders</a:t>
            </a:r>
            <a:r>
              <a:rPr lang="en-US" dirty="0" smtClean="0"/>
              <a:t> receive fair compensation;</a:t>
            </a:r>
          </a:p>
          <a:p>
            <a:r>
              <a:rPr lang="en-US" dirty="0" smtClean="0"/>
              <a:t>(b) in respect of reproductions on any medium made by a</a:t>
            </a:r>
          </a:p>
          <a:p>
            <a:r>
              <a:rPr lang="en-US" dirty="0" smtClean="0"/>
              <a:t>natural person for private use and for ends that are neither</a:t>
            </a:r>
          </a:p>
          <a:p>
            <a:r>
              <a:rPr lang="en-US" dirty="0" smtClean="0"/>
              <a:t>directly nor indirectly commercial, on condition that the</a:t>
            </a:r>
          </a:p>
          <a:p>
            <a:r>
              <a:rPr lang="en-US" dirty="0" err="1" smtClean="0"/>
              <a:t>rightholders</a:t>
            </a:r>
            <a:r>
              <a:rPr lang="en-US" dirty="0" smtClean="0"/>
              <a:t> receive fair compensation which takes account</a:t>
            </a:r>
          </a:p>
          <a:p>
            <a:r>
              <a:rPr lang="en-US" dirty="0" smtClean="0"/>
              <a:t>of the application or non-application of technological</a:t>
            </a:r>
          </a:p>
          <a:p>
            <a:r>
              <a:rPr lang="en-US" dirty="0" smtClean="0"/>
              <a:t>measures referred to in Article 6 to the work or </a:t>
            </a:r>
            <a:r>
              <a:rPr lang="en-US" dirty="0" err="1" smtClean="0"/>
              <a:t>subjectmatter</a:t>
            </a:r>
            <a:r>
              <a:rPr lang="en-US" dirty="0" smtClean="0"/>
              <a:t> concerned;</a:t>
            </a:r>
          </a:p>
          <a:p>
            <a:r>
              <a:rPr lang="en-US" dirty="0" smtClean="0"/>
              <a:t>(c) in respect of specific acts of reproduction made by publicly</a:t>
            </a:r>
          </a:p>
          <a:p>
            <a:r>
              <a:rPr lang="en-US" dirty="0" smtClean="0"/>
              <a:t>accessible libraries, educational establishments or museums,</a:t>
            </a:r>
          </a:p>
          <a:p>
            <a:r>
              <a:rPr lang="en-US" dirty="0" smtClean="0"/>
              <a:t>or by archives, which are not for direct or indirect</a:t>
            </a:r>
          </a:p>
          <a:p>
            <a:r>
              <a:rPr lang="en-US" dirty="0" smtClean="0"/>
              <a:t>economic or commercial advantage;</a:t>
            </a:r>
          </a:p>
          <a:p>
            <a:r>
              <a:rPr lang="en-US" dirty="0" smtClean="0"/>
              <a:t>(d) in respect of ephemeral recordings of works made by</a:t>
            </a:r>
          </a:p>
          <a:p>
            <a:r>
              <a:rPr lang="en-US" dirty="0" smtClean="0"/>
              <a:t>broadcasting </a:t>
            </a:r>
            <a:r>
              <a:rPr lang="en-US" dirty="0" err="1" smtClean="0"/>
              <a:t>organisations</a:t>
            </a:r>
            <a:r>
              <a:rPr lang="en-US" dirty="0" smtClean="0"/>
              <a:t> by means of their own facilities</a:t>
            </a:r>
          </a:p>
          <a:p>
            <a:r>
              <a:rPr lang="en-US" dirty="0" smtClean="0"/>
              <a:t>and for their own broadcasts; the preservation of these</a:t>
            </a:r>
          </a:p>
          <a:p>
            <a:r>
              <a:rPr lang="en-US" dirty="0" smtClean="0"/>
              <a:t>recordings in official archives may, on the grounds of their</a:t>
            </a:r>
          </a:p>
          <a:p>
            <a:r>
              <a:rPr lang="en-US" dirty="0" smtClean="0"/>
              <a:t>exceptional documentary character, be permitted;</a:t>
            </a:r>
          </a:p>
          <a:p>
            <a:r>
              <a:rPr lang="en-US" dirty="0" smtClean="0"/>
              <a:t>(e) in respect of reproductions of broadcasts made by social</a:t>
            </a:r>
          </a:p>
          <a:p>
            <a:r>
              <a:rPr lang="en-US" dirty="0" smtClean="0"/>
              <a:t>institutions pursuing non-commercial purposes, such as</a:t>
            </a:r>
          </a:p>
          <a:p>
            <a:r>
              <a:rPr lang="en-US" dirty="0" smtClean="0"/>
              <a:t>hospitals or prisons, on condition that the </a:t>
            </a:r>
            <a:r>
              <a:rPr lang="en-US" dirty="0" err="1" smtClean="0"/>
              <a:t>rightholders</a:t>
            </a:r>
            <a:endParaRPr lang="en-US" dirty="0" smtClean="0"/>
          </a:p>
          <a:p>
            <a:r>
              <a:rPr lang="en-US" dirty="0" smtClean="0"/>
              <a:t>receive fair compensation.</a:t>
            </a:r>
          </a:p>
          <a:p>
            <a:endParaRPr lang="en-US" dirty="0" smtClean="0"/>
          </a:p>
          <a:p>
            <a:r>
              <a:rPr lang="en-US" dirty="0" smtClean="0"/>
              <a:t>3. Member States may provide for exceptions or limitations</a:t>
            </a:r>
          </a:p>
          <a:p>
            <a:r>
              <a:rPr lang="en-US" dirty="0" smtClean="0"/>
              <a:t>to the rights provided for in Articles 2 and 3 in the following</a:t>
            </a:r>
          </a:p>
          <a:p>
            <a:r>
              <a:rPr lang="en-US" dirty="0" smtClean="0"/>
              <a:t>cases:</a:t>
            </a:r>
          </a:p>
          <a:p>
            <a:r>
              <a:rPr lang="en-US" dirty="0" smtClean="0"/>
              <a:t>(a) use for the sole purpose of illustration for teaching or</a:t>
            </a:r>
          </a:p>
          <a:p>
            <a:r>
              <a:rPr lang="en-US" dirty="0" smtClean="0"/>
              <a:t>scientific research, as long as the source, including the</a:t>
            </a:r>
          </a:p>
          <a:p>
            <a:r>
              <a:rPr lang="en-US" dirty="0" smtClean="0"/>
              <a:t>author's name, is indicated, unless this turns out to be</a:t>
            </a:r>
          </a:p>
          <a:p>
            <a:r>
              <a:rPr lang="en-US" dirty="0" smtClean="0"/>
              <a:t>impossible and to the extent justified by the non-commercial purpose to be achieved;</a:t>
            </a:r>
          </a:p>
          <a:p>
            <a:r>
              <a:rPr lang="en-US" dirty="0" smtClean="0"/>
              <a:t>(b) uses, for the benefit of people with a disability, which are</a:t>
            </a:r>
          </a:p>
          <a:p>
            <a:r>
              <a:rPr lang="en-US" dirty="0" smtClean="0"/>
              <a:t>directly related to the disability and of a non-commercial</a:t>
            </a:r>
          </a:p>
          <a:p>
            <a:r>
              <a:rPr lang="en-US" dirty="0" smtClean="0"/>
              <a:t>nature, to the extent required by the specific disability;</a:t>
            </a:r>
          </a:p>
          <a:p>
            <a:r>
              <a:rPr lang="en-US" dirty="0" smtClean="0"/>
              <a:t>22.6.2001 EN Official Journal of the European Communities L 167/17</a:t>
            </a:r>
          </a:p>
          <a:p>
            <a:r>
              <a:rPr lang="en-US" dirty="0" smtClean="0"/>
              <a:t>(c) reproduction by the press, communication to the public or</a:t>
            </a:r>
          </a:p>
          <a:p>
            <a:r>
              <a:rPr lang="en-US" dirty="0" smtClean="0"/>
              <a:t>making available of published articles on current</a:t>
            </a:r>
          </a:p>
          <a:p>
            <a:r>
              <a:rPr lang="en-US" dirty="0" smtClean="0"/>
              <a:t>economic, political or religious topics or of broadcast</a:t>
            </a:r>
          </a:p>
          <a:p>
            <a:r>
              <a:rPr lang="en-US" dirty="0" smtClean="0"/>
              <a:t>works or other subject-matter of the same character, in</a:t>
            </a:r>
          </a:p>
          <a:p>
            <a:r>
              <a:rPr lang="en-US" dirty="0" smtClean="0"/>
              <a:t>cases where such use is not expressly reserved, and as long</a:t>
            </a:r>
          </a:p>
          <a:p>
            <a:r>
              <a:rPr lang="en-US" dirty="0" smtClean="0"/>
              <a:t>as the source, including the author's name, is indicated, or</a:t>
            </a:r>
          </a:p>
          <a:p>
            <a:r>
              <a:rPr lang="en-US" dirty="0" smtClean="0"/>
              <a:t>use of works or other subject-matter in connection with</a:t>
            </a:r>
          </a:p>
          <a:p>
            <a:r>
              <a:rPr lang="en-US" dirty="0" smtClean="0"/>
              <a:t>the reporting of current events, to the extent justified by</a:t>
            </a:r>
          </a:p>
          <a:p>
            <a:r>
              <a:rPr lang="en-US" dirty="0" smtClean="0"/>
              <a:t>the informatory purpose and as long as the source,</a:t>
            </a:r>
          </a:p>
          <a:p>
            <a:r>
              <a:rPr lang="en-US" dirty="0" smtClean="0"/>
              <a:t>including the author's name, is indicated, unless this turns</a:t>
            </a:r>
          </a:p>
          <a:p>
            <a:r>
              <a:rPr lang="en-US" dirty="0" smtClean="0"/>
              <a:t>out to be impossible;</a:t>
            </a:r>
          </a:p>
          <a:p>
            <a:r>
              <a:rPr lang="en-US" dirty="0" smtClean="0"/>
              <a:t>(d) quotations for purposes such as criticism or review,</a:t>
            </a:r>
          </a:p>
          <a:p>
            <a:r>
              <a:rPr lang="en-US" dirty="0" smtClean="0"/>
              <a:t>provided that they relate to a work or other subject-matter</a:t>
            </a:r>
          </a:p>
          <a:p>
            <a:r>
              <a:rPr lang="en-US" dirty="0" smtClean="0"/>
              <a:t>which has already been lawfully made available to the</a:t>
            </a:r>
          </a:p>
          <a:p>
            <a:r>
              <a:rPr lang="en-US" dirty="0" smtClean="0"/>
              <a:t>public, that, unless this turns out to be impossible, the</a:t>
            </a:r>
          </a:p>
          <a:p>
            <a:r>
              <a:rPr lang="en-US" dirty="0" smtClean="0"/>
              <a:t>source, including the author's name, is indicated, and that</a:t>
            </a:r>
          </a:p>
          <a:p>
            <a:r>
              <a:rPr lang="en-US" dirty="0" smtClean="0"/>
              <a:t>their use is in accordance with fair practice, and to the</a:t>
            </a:r>
          </a:p>
          <a:p>
            <a:r>
              <a:rPr lang="en-US" dirty="0" smtClean="0"/>
              <a:t>extent required by the specific purpose;</a:t>
            </a:r>
          </a:p>
          <a:p>
            <a:r>
              <a:rPr lang="en-US" dirty="0" smtClean="0"/>
              <a:t>(e) use for the purposes of public security or to ensure the</a:t>
            </a:r>
          </a:p>
          <a:p>
            <a:r>
              <a:rPr lang="en-US" dirty="0" smtClean="0"/>
              <a:t>proper performance or reporting of administrative, parliamentary or judicial proceedings;</a:t>
            </a:r>
          </a:p>
          <a:p>
            <a:r>
              <a:rPr lang="en-US" dirty="0" smtClean="0"/>
              <a:t>(f) use of political speeches as well as extracts of public</a:t>
            </a:r>
          </a:p>
          <a:p>
            <a:r>
              <a:rPr lang="en-US" dirty="0" smtClean="0"/>
              <a:t>lectures or similar works or subject-matter to the extent</a:t>
            </a:r>
          </a:p>
          <a:p>
            <a:r>
              <a:rPr lang="en-US" dirty="0" smtClean="0"/>
              <a:t>justified by the informatory purpose and provided that the</a:t>
            </a:r>
          </a:p>
          <a:p>
            <a:r>
              <a:rPr lang="en-US" dirty="0" smtClean="0"/>
              <a:t>source, including the author's name, is indicated, except</a:t>
            </a:r>
          </a:p>
          <a:p>
            <a:r>
              <a:rPr lang="en-US" dirty="0" smtClean="0"/>
              <a:t>where this turns out to be impossible;</a:t>
            </a:r>
          </a:p>
          <a:p>
            <a:r>
              <a:rPr lang="en-US" dirty="0" smtClean="0"/>
              <a:t>(g) use during religious celebrations or official celebrations</a:t>
            </a:r>
          </a:p>
          <a:p>
            <a:r>
              <a:rPr lang="en-US" dirty="0" err="1" smtClean="0"/>
              <a:t>organised</a:t>
            </a:r>
            <a:r>
              <a:rPr lang="en-US" dirty="0" smtClean="0"/>
              <a:t> by a public authority;</a:t>
            </a:r>
          </a:p>
          <a:p>
            <a:r>
              <a:rPr lang="en-US" dirty="0" smtClean="0"/>
              <a:t>(h) use of works, such as works of architecture or sculpture,</a:t>
            </a:r>
          </a:p>
          <a:p>
            <a:r>
              <a:rPr lang="en-US" dirty="0" smtClean="0"/>
              <a:t>made to be located permanently in public places;</a:t>
            </a:r>
          </a:p>
          <a:p>
            <a:r>
              <a:rPr lang="en-US" dirty="0" smtClean="0"/>
              <a:t>(</a:t>
            </a:r>
            <a:r>
              <a:rPr lang="en-US" dirty="0" err="1" smtClean="0"/>
              <a:t>i</a:t>
            </a:r>
            <a:r>
              <a:rPr lang="en-US" dirty="0" smtClean="0"/>
              <a:t>) incidental inclusion of a work or other subject-matter in</a:t>
            </a:r>
          </a:p>
          <a:p>
            <a:r>
              <a:rPr lang="en-US" dirty="0" smtClean="0"/>
              <a:t>other material;</a:t>
            </a:r>
          </a:p>
          <a:p>
            <a:r>
              <a:rPr lang="en-US" dirty="0" smtClean="0"/>
              <a:t>(j) use for the purpose of advertising the public exhibition or</a:t>
            </a:r>
          </a:p>
          <a:p>
            <a:r>
              <a:rPr lang="en-US" dirty="0" smtClean="0"/>
              <a:t>sale of artistic works, to the extent necessary to promote</a:t>
            </a:r>
          </a:p>
          <a:p>
            <a:r>
              <a:rPr lang="en-US" dirty="0" smtClean="0"/>
              <a:t>the event, excluding any other commercial use;</a:t>
            </a:r>
          </a:p>
          <a:p>
            <a:r>
              <a:rPr lang="en-US" dirty="0" smtClean="0"/>
              <a:t>(k) use for the purpose of caricature, parody or pastiche;</a:t>
            </a:r>
          </a:p>
          <a:p>
            <a:r>
              <a:rPr lang="en-US" dirty="0" smtClean="0"/>
              <a:t>(l) use in connection with the demonstration or repair of</a:t>
            </a:r>
          </a:p>
          <a:p>
            <a:r>
              <a:rPr lang="en-US" dirty="0" smtClean="0"/>
              <a:t>equipment;</a:t>
            </a:r>
          </a:p>
          <a:p>
            <a:r>
              <a:rPr lang="en-US" dirty="0" smtClean="0"/>
              <a:t>(m) use of an artistic work in the form of a building or a</a:t>
            </a:r>
          </a:p>
          <a:p>
            <a:r>
              <a:rPr lang="en-US" dirty="0" smtClean="0"/>
              <a:t>drawing or plan of a building for the purposes of reconstructing the building;</a:t>
            </a:r>
          </a:p>
          <a:p>
            <a:r>
              <a:rPr lang="en-US" dirty="0" smtClean="0"/>
              <a:t>(n) use by communication or making available, for the</a:t>
            </a:r>
          </a:p>
          <a:p>
            <a:r>
              <a:rPr lang="en-US" dirty="0" smtClean="0"/>
              <a:t>purpose of research or private study, to individual</a:t>
            </a:r>
          </a:p>
          <a:p>
            <a:r>
              <a:rPr lang="en-US" dirty="0" smtClean="0"/>
              <a:t>members of the public by dedicated terminals on the</a:t>
            </a:r>
          </a:p>
          <a:p>
            <a:r>
              <a:rPr lang="en-US" dirty="0" smtClean="0"/>
              <a:t>premises of establishments referred to in paragraph 2(c) of</a:t>
            </a:r>
          </a:p>
          <a:p>
            <a:r>
              <a:rPr lang="en-US" dirty="0" smtClean="0"/>
              <a:t>works and other subject-matter not subject to purchase or</a:t>
            </a:r>
          </a:p>
          <a:p>
            <a:r>
              <a:rPr lang="en-US" dirty="0" smtClean="0"/>
              <a:t>licensing terms which are contained in their collections;</a:t>
            </a:r>
          </a:p>
          <a:p>
            <a:r>
              <a:rPr lang="en-US" dirty="0" smtClean="0"/>
              <a:t>(o) use in certain other cases of minor importance where</a:t>
            </a:r>
          </a:p>
          <a:p>
            <a:r>
              <a:rPr lang="en-US" dirty="0" smtClean="0"/>
              <a:t>exceptions or limitations already exist under national law,</a:t>
            </a:r>
          </a:p>
          <a:p>
            <a:r>
              <a:rPr lang="en-US" dirty="0" smtClean="0"/>
              <a:t>provided that they only concern analogue uses and do not</a:t>
            </a:r>
          </a:p>
          <a:p>
            <a:r>
              <a:rPr lang="en-US" dirty="0" smtClean="0"/>
              <a:t>affect the free circulation of goods and services within the</a:t>
            </a:r>
          </a:p>
          <a:p>
            <a:r>
              <a:rPr lang="en-US" dirty="0" smtClean="0"/>
              <a:t>Community, without prejudice to the other exceptions and</a:t>
            </a:r>
          </a:p>
          <a:p>
            <a:r>
              <a:rPr lang="en-US" dirty="0" smtClean="0"/>
              <a:t>limitations contained in this Article.</a:t>
            </a:r>
          </a:p>
          <a:p>
            <a:endParaRPr lang="en-US" dirty="0" smtClean="0"/>
          </a:p>
          <a:p>
            <a:r>
              <a:rPr lang="en-US" dirty="0" smtClean="0"/>
              <a:t>4. Where the Member States may provide for an exception</a:t>
            </a:r>
          </a:p>
          <a:p>
            <a:r>
              <a:rPr lang="en-US" dirty="0" smtClean="0"/>
              <a:t>or limitation to the right of reproduction pursuant to paragraphs 2 and 3, they may provide similarly for an exception or</a:t>
            </a:r>
          </a:p>
          <a:p>
            <a:r>
              <a:rPr lang="en-US" dirty="0" smtClean="0"/>
              <a:t>limitation to the right of distribution as referred to in Article 4</a:t>
            </a:r>
          </a:p>
          <a:p>
            <a:r>
              <a:rPr lang="en-US" dirty="0" smtClean="0"/>
              <a:t>to the extent justified by the purpose of the </a:t>
            </a:r>
            <a:r>
              <a:rPr lang="en-US" dirty="0" err="1" smtClean="0"/>
              <a:t>authorised</a:t>
            </a:r>
            <a:r>
              <a:rPr lang="en-US" dirty="0" smtClean="0"/>
              <a:t> act of</a:t>
            </a:r>
          </a:p>
          <a:p>
            <a:r>
              <a:rPr lang="en-US" dirty="0" smtClean="0"/>
              <a:t>reproduction.</a:t>
            </a:r>
          </a:p>
          <a:p>
            <a:endParaRPr lang="en-US" dirty="0" smtClean="0"/>
          </a:p>
          <a:p>
            <a:r>
              <a:rPr lang="en-US" dirty="0" smtClean="0"/>
              <a:t>5. The exceptions and limitations provided for in paragraphs 1, 2, 3 and 4 shall only be applied in certain special</a:t>
            </a:r>
          </a:p>
          <a:p>
            <a:r>
              <a:rPr lang="en-US" dirty="0" smtClean="0"/>
              <a:t>cases which do not conflict with a normal exploitation of the</a:t>
            </a:r>
          </a:p>
          <a:p>
            <a:r>
              <a:rPr lang="en-US" dirty="0" smtClean="0"/>
              <a:t>work or other subject-matter and do not unreasonably prejudice the legitimate interests of the </a:t>
            </a:r>
            <a:r>
              <a:rPr lang="en-US" dirty="0" err="1" smtClean="0"/>
              <a:t>rightholder</a:t>
            </a:r>
            <a:r>
              <a:rPr lang="en-US" dirty="0" smtClean="0"/>
              <a:t>.</a:t>
            </a:r>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17</a:t>
            </a:fld>
            <a:endParaRPr lang="hu-HU"/>
          </a:p>
        </p:txBody>
      </p:sp>
    </p:spTree>
    <p:extLst>
      <p:ext uri="{BB962C8B-B14F-4D97-AF65-F5344CB8AC3E}">
        <p14:creationId xmlns:p14="http://schemas.microsoft.com/office/powerpoint/2010/main" val="25404427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hlinkClick r:id="rId3"/>
              </a:rPr>
              <a:t>https://eur-lex.europa.eu/legal-content/EN/TXT/HTML/?uri=CELEX:32006L0115&amp;from=EN</a:t>
            </a:r>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22</a:t>
            </a:fld>
            <a:endParaRPr lang="hu-HU"/>
          </a:p>
        </p:txBody>
      </p:sp>
    </p:spTree>
    <p:extLst>
      <p:ext uri="{BB962C8B-B14F-4D97-AF65-F5344CB8AC3E}">
        <p14:creationId xmlns:p14="http://schemas.microsoft.com/office/powerpoint/2010/main" val="1512957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23</a:t>
            </a:fld>
            <a:endParaRPr lang="hu-HU"/>
          </a:p>
        </p:txBody>
      </p:sp>
    </p:spTree>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cstate="print">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cstate="print">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cstate="print">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hu-HU" smtClean="0"/>
              <a:t>Mintacím szerkesztése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u-HU" smtClean="0"/>
              <a:t>Alcím mintájának szerkesztése</a:t>
            </a:r>
            <a:endParaRPr lang="en-US" dirty="0"/>
          </a:p>
        </p:txBody>
      </p:sp>
      <p:sp>
        <p:nvSpPr>
          <p:cNvPr id="4" name="Date Placeholder 3"/>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25372EA8-0DB0-4A6A-A699-96A5869CE44B}" type="slidenum">
              <a:rPr lang="hu-HU" smtClean="0"/>
              <a:pPr/>
              <a:t>‹#›</a:t>
            </a:fld>
            <a:endParaRPr lang="hu-HU"/>
          </a:p>
        </p:txBody>
      </p:sp>
    </p:spTree>
    <p:extLst>
      <p:ext uri="{BB962C8B-B14F-4D97-AF65-F5344CB8AC3E}">
        <p14:creationId xmlns:p14="http://schemas.microsoft.com/office/powerpoint/2010/main" val="4056302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2583860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hu-HU" smtClean="0"/>
              <a:t>Mintacím szerkesztése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3056608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Content Placeholder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1632914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zakaszfejléc">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cstate="print">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hu-HU" smtClean="0"/>
              <a:t>Mintacím szerkesztése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a:xfrm>
            <a:off x="8593667" y="6272784"/>
            <a:ext cx="2644309" cy="365125"/>
          </a:xfrm>
        </p:spPr>
        <p:txBody>
          <a:bodyPr/>
          <a:lstStyle/>
          <a:p>
            <a:fld id="{72D6E732-BF03-49C3-94EC-B4E4401DF857}" type="datetimeFigureOut">
              <a:rPr lang="hu-HU" smtClean="0"/>
              <a:pPr/>
              <a:t>2020. 10. 12.</a:t>
            </a:fld>
            <a:endParaRPr lang="hu-HU"/>
          </a:p>
        </p:txBody>
      </p:sp>
      <p:sp>
        <p:nvSpPr>
          <p:cNvPr id="5" name="Footer Placeholder 4"/>
          <p:cNvSpPr>
            <a:spLocks noGrp="1"/>
          </p:cNvSpPr>
          <p:nvPr>
            <p:ph type="ftr" sz="quarter" idx="11"/>
          </p:nvPr>
        </p:nvSpPr>
        <p:spPr>
          <a:xfrm>
            <a:off x="2182708" y="6272784"/>
            <a:ext cx="6327648" cy="365125"/>
          </a:xfrm>
        </p:spPr>
        <p:txBody>
          <a:bodyPr/>
          <a:lstStyle/>
          <a:p>
            <a:endParaRPr lang="hu-HU"/>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25372EA8-0DB0-4A6A-A699-96A5869CE44B}" type="slidenum">
              <a:rPr lang="hu-HU" smtClean="0"/>
              <a:pPr/>
              <a:t>‹#›</a:t>
            </a:fld>
            <a:endParaRPr lang="hu-HU"/>
          </a:p>
        </p:txBody>
      </p:sp>
    </p:spTree>
    <p:extLst>
      <p:ext uri="{BB962C8B-B14F-4D97-AF65-F5344CB8AC3E}">
        <p14:creationId xmlns:p14="http://schemas.microsoft.com/office/powerpoint/2010/main" val="87209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Date Placeholder 4"/>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3693994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u-HU" smtClean="0"/>
              <a:t>Mintacím szerkesztése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7" name="Date Placeholder 6"/>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8" name="Footer Placeholder 7"/>
          <p:cNvSpPr>
            <a:spLocks noGrp="1"/>
          </p:cNvSpPr>
          <p:nvPr>
            <p:ph type="ftr" sz="quarter" idx="11"/>
          </p:nvPr>
        </p:nvSpPr>
        <p:spPr/>
        <p:txBody>
          <a:bodyPr/>
          <a:lstStyle/>
          <a:p>
            <a:endParaRPr lang="hu-HU"/>
          </a:p>
        </p:txBody>
      </p:sp>
      <p:sp>
        <p:nvSpPr>
          <p:cNvPr id="9" name="Slide Number Placeholder 8"/>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2518359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hu-HU" smtClean="0"/>
              <a:t>Mintacím szerkesztése</a:t>
            </a:r>
            <a:endParaRPr lang="en-US" dirty="0"/>
          </a:p>
        </p:txBody>
      </p:sp>
      <p:sp>
        <p:nvSpPr>
          <p:cNvPr id="3" name="Date Placeholder 2"/>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4" name="Footer Placeholder 3"/>
          <p:cNvSpPr>
            <a:spLocks noGrp="1"/>
          </p:cNvSpPr>
          <p:nvPr>
            <p:ph type="ftr" sz="quarter" idx="11"/>
          </p:nvPr>
        </p:nvSpPr>
        <p:spPr/>
        <p:txBody>
          <a:bodyPr/>
          <a:lstStyle/>
          <a:p>
            <a:endParaRPr lang="hu-HU"/>
          </a:p>
        </p:txBody>
      </p:sp>
      <p:sp>
        <p:nvSpPr>
          <p:cNvPr id="5" name="Slide Number Placeholder 4"/>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3094889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3" name="Footer Placeholder 2"/>
          <p:cNvSpPr>
            <a:spLocks noGrp="1"/>
          </p:cNvSpPr>
          <p:nvPr>
            <p:ph type="ftr" sz="quarter" idx="11"/>
          </p:nvPr>
        </p:nvSpPr>
        <p:spPr/>
        <p:txBody>
          <a:bodyPr/>
          <a:lstStyle/>
          <a:p>
            <a:endParaRPr lang="hu-HU"/>
          </a:p>
        </p:txBody>
      </p:sp>
      <p:sp>
        <p:nvSpPr>
          <p:cNvPr id="4" name="Slide Number Placeholder 3"/>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1020140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artalomrész képaláírással">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cstate="print">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hu-HU" smtClean="0"/>
              <a:t>Mintacím szerkesztése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ate Placeholder 4"/>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6" name="Footer Placeholder 5"/>
          <p:cNvSpPr>
            <a:spLocks noGrp="1"/>
          </p:cNvSpPr>
          <p:nvPr>
            <p:ph type="ftr" sz="quarter" idx="11"/>
          </p:nvPr>
        </p:nvSpPr>
        <p:spPr/>
        <p:txBody>
          <a:bodyPr/>
          <a:lstStyle/>
          <a:p>
            <a:endParaRPr lang="hu-HU"/>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2032391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cstate="print">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hu-HU" smtClean="0"/>
              <a:t>Mintacím szerkesztése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smtClean="0"/>
              <a:t>Kép beszúrásához kattintson az ikonra</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ate Placeholder 4"/>
          <p:cNvSpPr>
            <a:spLocks noGrp="1"/>
          </p:cNvSpPr>
          <p:nvPr>
            <p:ph type="dt" sz="half" idx="10"/>
          </p:nvPr>
        </p:nvSpPr>
        <p:spPr/>
        <p:txBody>
          <a:bodyPr/>
          <a:lstStyle/>
          <a:p>
            <a:fld id="{72D6E732-BF03-49C3-94EC-B4E4401DF857}" type="datetimeFigureOut">
              <a:rPr lang="hu-HU" smtClean="0"/>
              <a:pPr/>
              <a:t>2020. 10. 12.</a:t>
            </a:fld>
            <a:endParaRPr lang="hu-HU"/>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4100468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hu-HU" smtClean="0"/>
              <a:t>Mintacím szerkesztése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72D6E732-BF03-49C3-94EC-B4E4401DF857}" type="datetimeFigureOut">
              <a:rPr lang="hu-HU" smtClean="0"/>
              <a:pPr/>
              <a:t>2020. 10. 12.</a:t>
            </a:fld>
            <a:endParaRPr lang="hu-HU"/>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hu-HU"/>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cstate="print">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25372EA8-0DB0-4A6A-A699-96A5869CE44B}" type="slidenum">
              <a:rPr lang="hu-HU" smtClean="0"/>
              <a:pPr/>
              <a:t>‹#›</a:t>
            </a:fld>
            <a:endParaRPr lang="hu-HU"/>
          </a:p>
        </p:txBody>
      </p:sp>
    </p:spTree>
    <p:extLst>
      <p:ext uri="{BB962C8B-B14F-4D97-AF65-F5344CB8AC3E}">
        <p14:creationId xmlns:p14="http://schemas.microsoft.com/office/powerpoint/2010/main" val="3531855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image" Target="../media/image10.jpeg"/><Relationship Id="rId3" Type="http://schemas.microsoft.com/office/2007/relationships/hdphoto" Target="../media/hdphoto2.wdp"/><Relationship Id="rId7" Type="http://schemas.openxmlformats.org/officeDocument/2006/relationships/hyperlink" Target="http://copy21.com/"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hyperlink" Target="mailto:harkai.istvan89@gmail.com" TargetMode="External"/><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normAutofit/>
          </a:bodyPr>
          <a:lstStyle/>
          <a:p>
            <a:r>
              <a:rPr lang="en-GB" sz="4000" dirty="0" smtClean="0">
                <a:solidFill>
                  <a:schemeClr val="tx1"/>
                </a:solidFill>
              </a:rPr>
              <a:t>Introduction to the Comparative Entertainment Law</a:t>
            </a:r>
            <a:endParaRPr lang="en-GB" sz="4000" dirty="0">
              <a:solidFill>
                <a:schemeClr val="tx1"/>
              </a:solidFill>
            </a:endParaRPr>
          </a:p>
        </p:txBody>
      </p:sp>
      <p:sp>
        <p:nvSpPr>
          <p:cNvPr id="3" name="Alcím 2"/>
          <p:cNvSpPr>
            <a:spLocks noGrp="1"/>
          </p:cNvSpPr>
          <p:nvPr>
            <p:ph type="subTitle" idx="1"/>
          </p:nvPr>
        </p:nvSpPr>
        <p:spPr/>
        <p:txBody>
          <a:bodyPr>
            <a:noAutofit/>
          </a:bodyPr>
          <a:lstStyle/>
          <a:p>
            <a:r>
              <a:rPr lang="hu-HU" sz="1500" dirty="0" smtClean="0">
                <a:latin typeface="+mj-lt"/>
              </a:rPr>
              <a:t>Dr. </a:t>
            </a:r>
            <a:r>
              <a:rPr lang="en-GB" sz="1500" dirty="0" smtClean="0">
                <a:latin typeface="+mj-lt"/>
              </a:rPr>
              <a:t>István Harkai</a:t>
            </a:r>
            <a:r>
              <a:rPr lang="hu-HU" sz="1500">
                <a:latin typeface="+mj-lt"/>
              </a:rPr>
              <a:t> </a:t>
            </a:r>
            <a:r>
              <a:rPr lang="hu-HU" sz="1500" smtClean="0">
                <a:latin typeface="+mj-lt"/>
              </a:rPr>
              <a:t>PhD,</a:t>
            </a:r>
            <a:r>
              <a:rPr lang="en-GB" sz="1500" smtClean="0">
                <a:latin typeface="+mj-lt"/>
              </a:rPr>
              <a:t> </a:t>
            </a:r>
            <a:r>
              <a:rPr lang="en-GB" sz="1500" dirty="0" smtClean="0">
                <a:latin typeface="+mj-lt"/>
              </a:rPr>
              <a:t>Assistant Lecturer</a:t>
            </a:r>
          </a:p>
          <a:p>
            <a:r>
              <a:rPr lang="en-GB" sz="1500" dirty="0" smtClean="0">
                <a:latin typeface="+mj-lt"/>
              </a:rPr>
              <a:t>University of Szeged Faculty of Law and Political Sciences</a:t>
            </a:r>
          </a:p>
          <a:p>
            <a:r>
              <a:rPr lang="en-GB" sz="1500" dirty="0" smtClean="0">
                <a:latin typeface="+mj-lt"/>
              </a:rPr>
              <a:t>Institute of Comparative Law and Legal Theory</a:t>
            </a:r>
          </a:p>
        </p:txBody>
      </p:sp>
      <p:pic>
        <p:nvPicPr>
          <p:cNvPr id="4" name="Kép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18520" y="5684520"/>
            <a:ext cx="1173480" cy="1173480"/>
          </a:xfrm>
          <a:prstGeom prst="rect">
            <a:avLst/>
          </a:prstGeom>
        </p:spPr>
      </p:pic>
      <p:pic>
        <p:nvPicPr>
          <p:cNvPr id="5" name="Kép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6128656"/>
            <a:ext cx="713278" cy="729343"/>
          </a:xfrm>
          <a:prstGeom prst="rect">
            <a:avLst/>
          </a:prstGeom>
        </p:spPr>
      </p:pic>
      <p:pic>
        <p:nvPicPr>
          <p:cNvPr id="1026" name="Picture 2" descr="cszb128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3" y="4763"/>
            <a:ext cx="12001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12635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500" dirty="0">
                <a:solidFill>
                  <a:schemeClr val="tx1"/>
                </a:solidFill>
              </a:rPr>
              <a:t>WIPO Performance and Phonograms Treaty (WPPT)</a:t>
            </a:r>
            <a:endParaRPr lang="hu-HU" sz="3500" dirty="0">
              <a:solidFill>
                <a:schemeClr val="tx1"/>
              </a:solidFill>
            </a:endParaRPr>
          </a:p>
        </p:txBody>
      </p:sp>
      <p:sp>
        <p:nvSpPr>
          <p:cNvPr id="3" name="Tartalom helye 2"/>
          <p:cNvSpPr>
            <a:spLocks noGrp="1"/>
          </p:cNvSpPr>
          <p:nvPr>
            <p:ph idx="1"/>
          </p:nvPr>
        </p:nvSpPr>
        <p:spPr/>
        <p:txBody>
          <a:bodyPr>
            <a:normAutofit lnSpcReduction="10000"/>
          </a:bodyPr>
          <a:lstStyle/>
          <a:p>
            <a:r>
              <a:rPr lang="en-US" sz="1800" b="1" dirty="0">
                <a:latin typeface="+mj-lt"/>
              </a:rPr>
              <a:t>Article 16</a:t>
            </a:r>
            <a:r>
              <a:rPr lang="hu-HU" sz="1800" b="1" dirty="0">
                <a:latin typeface="+mj-lt"/>
              </a:rPr>
              <a:t> </a:t>
            </a:r>
            <a:r>
              <a:rPr lang="hu-HU" sz="1800" b="1" dirty="0" smtClean="0">
                <a:latin typeface="+mj-lt"/>
              </a:rPr>
              <a:t>– </a:t>
            </a:r>
            <a:r>
              <a:rPr lang="en-US" sz="1800" b="1" dirty="0">
                <a:solidFill>
                  <a:srgbClr val="FF0000"/>
                </a:solidFill>
                <a:latin typeface="+mj-lt"/>
              </a:rPr>
              <a:t>Limitations and Exceptions</a:t>
            </a:r>
            <a:r>
              <a:rPr lang="hu-HU" sz="1800" b="1" dirty="0">
                <a:latin typeface="+mj-lt"/>
              </a:rPr>
              <a:t>:</a:t>
            </a:r>
          </a:p>
          <a:p>
            <a:pPr lvl="1"/>
            <a:r>
              <a:rPr lang="en-US" dirty="0">
                <a:latin typeface="+mj-lt"/>
              </a:rPr>
              <a:t>(1) Contracting Parties may, in their national legislation, provide for the </a:t>
            </a:r>
            <a:r>
              <a:rPr lang="en-US" dirty="0">
                <a:solidFill>
                  <a:srgbClr val="00B050"/>
                </a:solidFill>
                <a:latin typeface="+mj-lt"/>
              </a:rPr>
              <a:t>same kinds of limitations or exceptions with regard to the protection of performers and producers of phonograms as they provide for</a:t>
            </a:r>
            <a:r>
              <a:rPr lang="en-US" dirty="0">
                <a:latin typeface="+mj-lt"/>
              </a:rPr>
              <a:t>, in their national legislation, in connection with the protection of </a:t>
            </a:r>
            <a:r>
              <a:rPr lang="en-US" dirty="0">
                <a:solidFill>
                  <a:srgbClr val="00B050"/>
                </a:solidFill>
                <a:latin typeface="+mj-lt"/>
              </a:rPr>
              <a:t>copyright in literary and artistic works</a:t>
            </a:r>
            <a:r>
              <a:rPr lang="en-US" dirty="0">
                <a:latin typeface="+mj-lt"/>
              </a:rPr>
              <a:t>.</a:t>
            </a:r>
            <a:endParaRPr lang="hu-HU" dirty="0">
              <a:latin typeface="+mj-lt"/>
            </a:endParaRPr>
          </a:p>
          <a:p>
            <a:pPr lvl="1"/>
            <a:r>
              <a:rPr lang="en-US" dirty="0">
                <a:latin typeface="+mj-lt"/>
              </a:rPr>
              <a:t>(2) Contracting Parties shall confine any limitations of or exceptions to rights provided for in this Treaty to certain special cases which do not conflict with a normal exploitation of the performance or phonogram and do not unreasonably prejudice the legitimate interests of the performer or of the producer of the phonogram.</a:t>
            </a:r>
            <a:r>
              <a:rPr lang="hu-HU" dirty="0">
                <a:latin typeface="+mj-lt"/>
              </a:rPr>
              <a:t> (</a:t>
            </a:r>
            <a:r>
              <a:rPr lang="hu-HU" dirty="0" err="1">
                <a:solidFill>
                  <a:srgbClr val="00B050"/>
                </a:solidFill>
                <a:latin typeface="+mj-lt"/>
              </a:rPr>
              <a:t>Three</a:t>
            </a:r>
            <a:r>
              <a:rPr lang="hu-HU" dirty="0">
                <a:solidFill>
                  <a:srgbClr val="00B050"/>
                </a:solidFill>
                <a:latin typeface="+mj-lt"/>
              </a:rPr>
              <a:t> </a:t>
            </a:r>
            <a:r>
              <a:rPr lang="hu-HU" dirty="0" err="1">
                <a:solidFill>
                  <a:srgbClr val="00B050"/>
                </a:solidFill>
                <a:latin typeface="+mj-lt"/>
              </a:rPr>
              <a:t>step</a:t>
            </a:r>
            <a:r>
              <a:rPr lang="hu-HU" dirty="0">
                <a:solidFill>
                  <a:srgbClr val="00B050"/>
                </a:solidFill>
                <a:latin typeface="+mj-lt"/>
              </a:rPr>
              <a:t>-test</a:t>
            </a:r>
            <a:r>
              <a:rPr lang="hu-HU" dirty="0">
                <a:latin typeface="+mj-lt"/>
              </a:rPr>
              <a:t>)</a:t>
            </a:r>
            <a:r>
              <a:rPr lang="en-US" dirty="0">
                <a:latin typeface="+mj-lt"/>
              </a:rPr>
              <a:t> </a:t>
            </a:r>
          </a:p>
          <a:p>
            <a:r>
              <a:rPr lang="en-US" sz="1800" b="1" dirty="0">
                <a:latin typeface="+mj-lt"/>
              </a:rPr>
              <a:t>Article 17</a:t>
            </a:r>
            <a:r>
              <a:rPr lang="hu-HU" sz="1800" b="1" dirty="0">
                <a:latin typeface="+mj-lt"/>
              </a:rPr>
              <a:t> </a:t>
            </a:r>
            <a:r>
              <a:rPr lang="hu-HU" sz="1800" b="1" dirty="0" smtClean="0">
                <a:latin typeface="+mj-lt"/>
              </a:rPr>
              <a:t>– </a:t>
            </a:r>
            <a:r>
              <a:rPr lang="en-US" sz="1800" b="1" dirty="0">
                <a:solidFill>
                  <a:srgbClr val="FF0000"/>
                </a:solidFill>
                <a:latin typeface="+mj-lt"/>
              </a:rPr>
              <a:t>Term of Protection</a:t>
            </a:r>
            <a:r>
              <a:rPr lang="hu-HU" sz="1800" b="1" dirty="0">
                <a:latin typeface="+mj-lt"/>
              </a:rPr>
              <a:t>:</a:t>
            </a:r>
            <a:endParaRPr lang="en-US" sz="1800" dirty="0">
              <a:latin typeface="+mj-lt"/>
            </a:endParaRPr>
          </a:p>
          <a:p>
            <a:pPr lvl="1"/>
            <a:r>
              <a:rPr lang="en-US" dirty="0">
                <a:latin typeface="+mj-lt"/>
              </a:rPr>
              <a:t>(1) The term of protection to be granted to performers under this Treaty shall last, at least, until the end of a period of </a:t>
            </a:r>
            <a:r>
              <a:rPr lang="en-US" b="1" dirty="0">
                <a:solidFill>
                  <a:srgbClr val="FF0000"/>
                </a:solidFill>
                <a:latin typeface="+mj-lt"/>
              </a:rPr>
              <a:t>50 years</a:t>
            </a:r>
            <a:r>
              <a:rPr lang="en-US" dirty="0">
                <a:solidFill>
                  <a:srgbClr val="FF0000"/>
                </a:solidFill>
                <a:latin typeface="+mj-lt"/>
              </a:rPr>
              <a:t> computed from the end of the year in which the performance was fixed in a phonogram</a:t>
            </a:r>
            <a:r>
              <a:rPr lang="en-US" dirty="0" smtClean="0">
                <a:latin typeface="+mj-lt"/>
              </a:rPr>
              <a:t>.</a:t>
            </a:r>
            <a:endParaRPr lang="en-US" dirty="0">
              <a:latin typeface="+mj-lt"/>
            </a:endParaRPr>
          </a:p>
          <a:p>
            <a:r>
              <a:rPr lang="en-US" sz="1800" b="1" dirty="0">
                <a:latin typeface="+mj-lt"/>
              </a:rPr>
              <a:t>Article 18</a:t>
            </a:r>
            <a:r>
              <a:rPr lang="hu-HU" sz="1800" b="1" dirty="0">
                <a:latin typeface="+mj-lt"/>
              </a:rPr>
              <a:t> </a:t>
            </a:r>
            <a:r>
              <a:rPr lang="hu-HU" sz="1800" b="1" dirty="0" smtClean="0">
                <a:latin typeface="+mj-lt"/>
              </a:rPr>
              <a:t>– </a:t>
            </a:r>
            <a:r>
              <a:rPr lang="en-US" sz="1800" b="1" dirty="0">
                <a:solidFill>
                  <a:srgbClr val="FF0000"/>
                </a:solidFill>
                <a:latin typeface="+mj-lt"/>
              </a:rPr>
              <a:t>Obligations concerning Technological Measures</a:t>
            </a:r>
            <a:r>
              <a:rPr lang="hu-HU" sz="1800" b="1" dirty="0">
                <a:latin typeface="+mj-lt"/>
              </a:rPr>
              <a:t>:</a:t>
            </a:r>
            <a:r>
              <a:rPr lang="hu-HU" sz="1800" dirty="0">
                <a:latin typeface="+mj-lt"/>
              </a:rPr>
              <a:t> </a:t>
            </a:r>
            <a:r>
              <a:rPr lang="en-US" sz="1800" dirty="0">
                <a:latin typeface="+mj-lt"/>
              </a:rPr>
              <a:t>Contracting Parties shall provide adequate legal protection and effective legal remedies against the circumvention of effective technological measures that are used by performers or producers of phonograms in connection with the exercise of their rights under this Treaty and that restrict acts, in respect of their performances or phonograms, which are not authorized by the performers or the producers of phonograms concerned or permitted by law.</a:t>
            </a:r>
          </a:p>
          <a:p>
            <a:endParaRPr lang="hu-HU" dirty="0">
              <a:latin typeface="+mj-lt"/>
            </a:endParaRPr>
          </a:p>
        </p:txBody>
      </p:sp>
    </p:spTree>
    <p:extLst>
      <p:ext uri="{BB962C8B-B14F-4D97-AF65-F5344CB8AC3E}">
        <p14:creationId xmlns:p14="http://schemas.microsoft.com/office/powerpoint/2010/main" val="3542474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000" dirty="0" smtClean="0">
                <a:solidFill>
                  <a:schemeClr val="tx1"/>
                </a:solidFill>
              </a:rPr>
              <a:t>Beijing treaty on audio</a:t>
            </a:r>
            <a:r>
              <a:rPr lang="hu-HU" sz="3000" dirty="0" smtClean="0">
                <a:solidFill>
                  <a:schemeClr val="tx1"/>
                </a:solidFill>
              </a:rPr>
              <a:t>-</a:t>
            </a:r>
            <a:r>
              <a:rPr lang="en-GB" sz="3000" dirty="0" smtClean="0">
                <a:solidFill>
                  <a:schemeClr val="tx1"/>
                </a:solidFill>
              </a:rPr>
              <a:t>visual performances (Beijing, 2012)</a:t>
            </a:r>
            <a:endParaRPr lang="en-GB" sz="3000" dirty="0">
              <a:solidFill>
                <a:schemeClr val="tx1"/>
              </a:solidFill>
            </a:endParaRPr>
          </a:p>
        </p:txBody>
      </p:sp>
      <p:sp>
        <p:nvSpPr>
          <p:cNvPr id="3" name="Tartalom helye 2"/>
          <p:cNvSpPr>
            <a:spLocks noGrp="1"/>
          </p:cNvSpPr>
          <p:nvPr>
            <p:ph idx="1"/>
          </p:nvPr>
        </p:nvSpPr>
        <p:spPr/>
        <p:txBody>
          <a:bodyPr>
            <a:normAutofit/>
          </a:bodyPr>
          <a:lstStyle/>
          <a:p>
            <a:r>
              <a:rPr lang="en-GB" b="1" dirty="0" smtClean="0">
                <a:latin typeface="+mj-lt"/>
              </a:rPr>
              <a:t>Article 2 – </a:t>
            </a:r>
            <a:r>
              <a:rPr lang="en-GB" b="1" dirty="0" smtClean="0">
                <a:solidFill>
                  <a:srgbClr val="FF0000"/>
                </a:solidFill>
                <a:latin typeface="+mj-lt"/>
              </a:rPr>
              <a:t>Definitions:</a:t>
            </a:r>
            <a:r>
              <a:rPr lang="en-GB" b="1" dirty="0" smtClean="0">
                <a:latin typeface="+mj-lt"/>
              </a:rPr>
              <a:t> </a:t>
            </a:r>
            <a:r>
              <a:rPr lang="en-GB" dirty="0" smtClean="0">
                <a:solidFill>
                  <a:srgbClr val="00B050"/>
                </a:solidFill>
                <a:latin typeface="+mj-lt"/>
              </a:rPr>
              <a:t>performers are actors, singers, musicians, dancers, and other persons who act, sing, deliver, declaim, play in, interpret, or otherwise perform literary or artistic works or expressions of folklore.</a:t>
            </a:r>
          </a:p>
          <a:p>
            <a:r>
              <a:rPr lang="en-GB" b="1" dirty="0" smtClean="0">
                <a:latin typeface="+mj-lt"/>
              </a:rPr>
              <a:t>Article 5 – </a:t>
            </a:r>
            <a:r>
              <a:rPr lang="en-GB" b="1" dirty="0" smtClean="0">
                <a:solidFill>
                  <a:srgbClr val="FF0000"/>
                </a:solidFill>
                <a:latin typeface="+mj-lt"/>
              </a:rPr>
              <a:t>Moral Rights</a:t>
            </a:r>
            <a:r>
              <a:rPr lang="en-GB" b="1" dirty="0" smtClean="0">
                <a:latin typeface="+mj-lt"/>
              </a:rPr>
              <a:t>: </a:t>
            </a:r>
            <a:r>
              <a:rPr lang="en-GB" dirty="0" smtClean="0">
                <a:latin typeface="+mj-lt"/>
              </a:rPr>
              <a:t>Independently of a performer's economic rights, and even after the transfer of those rights, the performer shall, as regards his live performances or performances fixed in audio-visual fixations, have the right:</a:t>
            </a:r>
          </a:p>
          <a:p>
            <a:pPr lvl="1"/>
            <a:r>
              <a:rPr lang="en-GB" dirty="0" smtClean="0">
                <a:latin typeface="+mj-lt"/>
              </a:rPr>
              <a:t>(</a:t>
            </a:r>
            <a:r>
              <a:rPr lang="en-GB" dirty="0" err="1" smtClean="0">
                <a:latin typeface="+mj-lt"/>
              </a:rPr>
              <a:t>i</a:t>
            </a:r>
            <a:r>
              <a:rPr lang="en-GB" dirty="0" smtClean="0">
                <a:latin typeface="+mj-lt"/>
              </a:rPr>
              <a:t>) to </a:t>
            </a:r>
            <a:r>
              <a:rPr lang="en-GB" b="1" dirty="0" smtClean="0">
                <a:solidFill>
                  <a:srgbClr val="FF0000"/>
                </a:solidFill>
                <a:latin typeface="+mj-lt"/>
              </a:rPr>
              <a:t>claim to be identified as the performer of his performances</a:t>
            </a:r>
            <a:r>
              <a:rPr lang="en-GB" dirty="0" smtClean="0">
                <a:latin typeface="+mj-lt"/>
              </a:rPr>
              <a:t>, except where omission is dictated by the manner of the use of the performance; and</a:t>
            </a:r>
          </a:p>
          <a:p>
            <a:pPr lvl="1"/>
            <a:r>
              <a:rPr lang="en-GB" dirty="0" smtClean="0">
                <a:latin typeface="+mj-lt"/>
              </a:rPr>
              <a:t>(ii)  </a:t>
            </a:r>
            <a:r>
              <a:rPr lang="en-GB" b="1" dirty="0" smtClean="0">
                <a:solidFill>
                  <a:srgbClr val="FF0000"/>
                </a:solidFill>
                <a:latin typeface="+mj-lt"/>
              </a:rPr>
              <a:t>to object to any distortion, mutilation or other modification of his performances that would be prejudicial to his reputation</a:t>
            </a:r>
            <a:r>
              <a:rPr lang="en-GB" dirty="0" smtClean="0">
                <a:latin typeface="+mj-lt"/>
              </a:rPr>
              <a:t>, taking due account of the nature of audio-visual fixations.</a:t>
            </a:r>
          </a:p>
          <a:p>
            <a:endParaRPr lang="en-GB" b="1" dirty="0">
              <a:latin typeface="+mj-lt"/>
            </a:endParaRPr>
          </a:p>
        </p:txBody>
      </p:sp>
    </p:spTree>
    <p:extLst>
      <p:ext uri="{BB962C8B-B14F-4D97-AF65-F5344CB8AC3E}">
        <p14:creationId xmlns:p14="http://schemas.microsoft.com/office/powerpoint/2010/main" val="1442165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500" dirty="0">
                <a:solidFill>
                  <a:schemeClr val="tx1"/>
                </a:solidFill>
              </a:rPr>
              <a:t>Beijing treaty on audio</a:t>
            </a:r>
            <a:r>
              <a:rPr lang="hu-HU" sz="3500" dirty="0">
                <a:solidFill>
                  <a:schemeClr val="tx1"/>
                </a:solidFill>
              </a:rPr>
              <a:t>-</a:t>
            </a:r>
            <a:r>
              <a:rPr lang="en-GB" sz="3500" dirty="0">
                <a:solidFill>
                  <a:schemeClr val="tx1"/>
                </a:solidFill>
              </a:rPr>
              <a:t>visual performances (Beijing, 2012)</a:t>
            </a:r>
            <a:endParaRPr lang="hu-HU" sz="3500" dirty="0">
              <a:solidFill>
                <a:schemeClr val="tx1"/>
              </a:solidFill>
            </a:endParaRPr>
          </a:p>
        </p:txBody>
      </p:sp>
      <p:sp>
        <p:nvSpPr>
          <p:cNvPr id="3" name="Tartalom helye 2"/>
          <p:cNvSpPr>
            <a:spLocks noGrp="1"/>
          </p:cNvSpPr>
          <p:nvPr>
            <p:ph idx="1"/>
          </p:nvPr>
        </p:nvSpPr>
        <p:spPr/>
        <p:txBody>
          <a:bodyPr>
            <a:normAutofit fontScale="85000" lnSpcReduction="20000"/>
          </a:bodyPr>
          <a:lstStyle/>
          <a:p>
            <a:r>
              <a:rPr lang="en-GB" b="1" dirty="0" smtClean="0">
                <a:latin typeface="+mj-lt"/>
              </a:rPr>
              <a:t>Article 6 – </a:t>
            </a:r>
            <a:r>
              <a:rPr lang="en-GB" b="1" dirty="0" smtClean="0">
                <a:solidFill>
                  <a:srgbClr val="FF0000"/>
                </a:solidFill>
                <a:latin typeface="+mj-lt"/>
              </a:rPr>
              <a:t>Economic Rights of Performers in their Unfixed Performances</a:t>
            </a:r>
          </a:p>
          <a:p>
            <a:pPr lvl="1"/>
            <a:r>
              <a:rPr lang="en-GB" dirty="0" smtClean="0">
                <a:latin typeface="+mj-lt"/>
              </a:rPr>
              <a:t>(</a:t>
            </a:r>
            <a:r>
              <a:rPr lang="en-GB" dirty="0" err="1" smtClean="0">
                <a:latin typeface="+mj-lt"/>
              </a:rPr>
              <a:t>i</a:t>
            </a:r>
            <a:r>
              <a:rPr lang="en-GB" dirty="0" smtClean="0">
                <a:latin typeface="+mj-lt"/>
              </a:rPr>
              <a:t>) the broadcasting and communication to the public of their unfixed performances except where the performance is already a broadcast performance; and</a:t>
            </a:r>
          </a:p>
          <a:p>
            <a:pPr lvl="1"/>
            <a:r>
              <a:rPr lang="en-GB" dirty="0" smtClean="0">
                <a:latin typeface="+mj-lt"/>
              </a:rPr>
              <a:t>(ii) the fixation of their unfixed performances.</a:t>
            </a:r>
          </a:p>
          <a:p>
            <a:r>
              <a:rPr lang="en-GB" b="1" dirty="0" smtClean="0">
                <a:latin typeface="+mj-lt"/>
              </a:rPr>
              <a:t>Article 7 – </a:t>
            </a:r>
            <a:r>
              <a:rPr lang="en-GB" b="1" dirty="0" smtClean="0">
                <a:solidFill>
                  <a:srgbClr val="FF0000"/>
                </a:solidFill>
                <a:latin typeface="+mj-lt"/>
              </a:rPr>
              <a:t>Right of Reproduction</a:t>
            </a:r>
            <a:r>
              <a:rPr lang="en-GB" b="1" dirty="0" smtClean="0">
                <a:latin typeface="+mj-lt"/>
              </a:rPr>
              <a:t>:</a:t>
            </a:r>
            <a:r>
              <a:rPr lang="en-GB" dirty="0" smtClean="0">
                <a:latin typeface="+mj-lt"/>
              </a:rPr>
              <a:t> Performers shall enjoy the exclusive right of authorizing the </a:t>
            </a:r>
            <a:r>
              <a:rPr lang="en-GB" b="1" dirty="0" smtClean="0">
                <a:solidFill>
                  <a:srgbClr val="FF0000"/>
                </a:solidFill>
                <a:latin typeface="+mj-lt"/>
              </a:rPr>
              <a:t>direct or indirect reproduction </a:t>
            </a:r>
            <a:r>
              <a:rPr lang="en-GB" dirty="0" smtClean="0">
                <a:latin typeface="+mj-lt"/>
              </a:rPr>
              <a:t>of their performances fixed in audio-visual fixations, in any manner or form.</a:t>
            </a:r>
          </a:p>
          <a:p>
            <a:r>
              <a:rPr lang="en-GB" b="1" dirty="0" smtClean="0">
                <a:latin typeface="+mj-lt"/>
              </a:rPr>
              <a:t>Article 8 – </a:t>
            </a:r>
            <a:r>
              <a:rPr lang="en-GB" b="1" dirty="0" smtClean="0">
                <a:solidFill>
                  <a:srgbClr val="FF0000"/>
                </a:solidFill>
                <a:latin typeface="+mj-lt"/>
              </a:rPr>
              <a:t>Right of Distribution</a:t>
            </a:r>
            <a:r>
              <a:rPr lang="en-GB" b="1" dirty="0" smtClean="0">
                <a:latin typeface="+mj-lt"/>
              </a:rPr>
              <a:t>: </a:t>
            </a:r>
            <a:r>
              <a:rPr lang="en-GB" dirty="0" smtClean="0">
                <a:latin typeface="+mj-lt"/>
              </a:rPr>
              <a:t>Performers shall enjoy the exclusive right of authorizing the </a:t>
            </a:r>
            <a:r>
              <a:rPr lang="en-GB" b="1" dirty="0" smtClean="0">
                <a:solidFill>
                  <a:srgbClr val="FF0000"/>
                </a:solidFill>
                <a:latin typeface="+mj-lt"/>
              </a:rPr>
              <a:t>making available to the public </a:t>
            </a:r>
            <a:r>
              <a:rPr lang="en-GB" dirty="0" smtClean="0">
                <a:latin typeface="+mj-lt"/>
              </a:rPr>
              <a:t>of the original and copies of their performances fixed in audio-visual fixations through sale or other transfer of ownership.</a:t>
            </a:r>
          </a:p>
          <a:p>
            <a:r>
              <a:rPr lang="en-GB" b="1" dirty="0" smtClean="0">
                <a:latin typeface="+mj-lt"/>
              </a:rPr>
              <a:t>Article 9 – </a:t>
            </a:r>
            <a:r>
              <a:rPr lang="en-GB" b="1" dirty="0" smtClean="0">
                <a:solidFill>
                  <a:srgbClr val="FF0000"/>
                </a:solidFill>
                <a:latin typeface="+mj-lt"/>
              </a:rPr>
              <a:t>Right of Rental</a:t>
            </a:r>
            <a:r>
              <a:rPr lang="en-GB" b="1" dirty="0" smtClean="0">
                <a:latin typeface="+mj-lt"/>
              </a:rPr>
              <a:t>: </a:t>
            </a:r>
            <a:r>
              <a:rPr lang="en-GB" dirty="0" smtClean="0">
                <a:latin typeface="+mj-lt"/>
              </a:rPr>
              <a:t>Performers shall enjoy the exclusive right of authorizing the </a:t>
            </a:r>
            <a:r>
              <a:rPr lang="en-GB" b="1" dirty="0" smtClean="0">
                <a:solidFill>
                  <a:srgbClr val="FF0000"/>
                </a:solidFill>
                <a:latin typeface="+mj-lt"/>
              </a:rPr>
              <a:t>commercial rental to the public </a:t>
            </a:r>
            <a:r>
              <a:rPr lang="en-GB" dirty="0" smtClean="0">
                <a:latin typeface="+mj-lt"/>
              </a:rPr>
              <a:t>of the original and copies of their performances fixed in audio-visual fixations (…) even after distribution of them by, or pursuant to, authorisation by the performer.</a:t>
            </a:r>
          </a:p>
          <a:p>
            <a:r>
              <a:rPr lang="en-GB" b="1" dirty="0" smtClean="0">
                <a:latin typeface="+mj-lt"/>
              </a:rPr>
              <a:t>Article 10 – </a:t>
            </a:r>
            <a:r>
              <a:rPr lang="en-GB" b="1" dirty="0" smtClean="0">
                <a:solidFill>
                  <a:srgbClr val="FF0000"/>
                </a:solidFill>
                <a:latin typeface="+mj-lt"/>
              </a:rPr>
              <a:t>Right of Making Available of Fixed Performances</a:t>
            </a:r>
            <a:r>
              <a:rPr lang="en-GB" b="1" dirty="0" smtClean="0">
                <a:latin typeface="+mj-lt"/>
              </a:rPr>
              <a:t>: </a:t>
            </a:r>
            <a:r>
              <a:rPr lang="hu-HU" dirty="0" smtClean="0">
                <a:latin typeface="+mj-lt"/>
              </a:rPr>
              <a:t>P</a:t>
            </a:r>
            <a:r>
              <a:rPr lang="en-GB" dirty="0" err="1" smtClean="0">
                <a:latin typeface="+mj-lt"/>
              </a:rPr>
              <a:t>erformers</a:t>
            </a:r>
            <a:r>
              <a:rPr lang="en-GB" dirty="0" smtClean="0">
                <a:latin typeface="+mj-lt"/>
              </a:rPr>
              <a:t> shall enjoy the exclusive right of authorizing the </a:t>
            </a:r>
            <a:r>
              <a:rPr lang="en-GB" b="1" dirty="0" smtClean="0">
                <a:solidFill>
                  <a:srgbClr val="FF0000"/>
                </a:solidFill>
                <a:latin typeface="+mj-lt"/>
              </a:rPr>
              <a:t>making available to the public </a:t>
            </a:r>
            <a:r>
              <a:rPr lang="en-GB" dirty="0" smtClean="0">
                <a:latin typeface="+mj-lt"/>
              </a:rPr>
              <a:t>of their performances fixed in audio-visual fixations, by wire or wireless means, in such a way that members of the public may access them from a place and at a time individually chosen by them.</a:t>
            </a:r>
          </a:p>
          <a:p>
            <a:r>
              <a:rPr lang="en-GB" b="1" dirty="0" smtClean="0">
                <a:latin typeface="+mj-lt"/>
              </a:rPr>
              <a:t>Article 11 – </a:t>
            </a:r>
            <a:r>
              <a:rPr lang="en-GB" b="1" dirty="0" smtClean="0">
                <a:solidFill>
                  <a:srgbClr val="FF0000"/>
                </a:solidFill>
                <a:latin typeface="+mj-lt"/>
              </a:rPr>
              <a:t>Right of Broadcasting and Communication to the Public</a:t>
            </a:r>
            <a:r>
              <a:rPr lang="en-GB" b="1" dirty="0" smtClean="0">
                <a:latin typeface="+mj-lt"/>
              </a:rPr>
              <a:t>: </a:t>
            </a:r>
            <a:r>
              <a:rPr lang="en-GB" dirty="0" smtClean="0">
                <a:latin typeface="+mj-lt"/>
              </a:rPr>
              <a:t>Performers shall enjoy the exclusive right of authorizing the </a:t>
            </a:r>
            <a:r>
              <a:rPr lang="en-GB" b="1" dirty="0" smtClean="0">
                <a:solidFill>
                  <a:srgbClr val="FF0000"/>
                </a:solidFill>
                <a:latin typeface="+mj-lt"/>
              </a:rPr>
              <a:t>broadcasting and communication to the public </a:t>
            </a:r>
            <a:r>
              <a:rPr lang="en-GB" dirty="0" smtClean="0">
                <a:latin typeface="+mj-lt"/>
              </a:rPr>
              <a:t>of their performances fixed in audio-visual fixations.</a:t>
            </a:r>
            <a:endParaRPr lang="en-GB" b="1" dirty="0" smtClean="0">
              <a:latin typeface="+mj-lt"/>
            </a:endParaRPr>
          </a:p>
        </p:txBody>
      </p:sp>
    </p:spTree>
    <p:extLst>
      <p:ext uri="{BB962C8B-B14F-4D97-AF65-F5344CB8AC3E}">
        <p14:creationId xmlns:p14="http://schemas.microsoft.com/office/powerpoint/2010/main" val="175268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500" dirty="0">
                <a:solidFill>
                  <a:schemeClr val="tx1"/>
                </a:solidFill>
              </a:rPr>
              <a:t>Beijing treaty on audio</a:t>
            </a:r>
            <a:r>
              <a:rPr lang="hu-HU" sz="3500" dirty="0">
                <a:solidFill>
                  <a:schemeClr val="tx1"/>
                </a:solidFill>
              </a:rPr>
              <a:t>-</a:t>
            </a:r>
            <a:r>
              <a:rPr lang="en-GB" sz="3500" dirty="0">
                <a:solidFill>
                  <a:schemeClr val="tx1"/>
                </a:solidFill>
              </a:rPr>
              <a:t>visual performances (Beijing, 2012)</a:t>
            </a:r>
            <a:endParaRPr lang="hu-HU" sz="3500" dirty="0">
              <a:solidFill>
                <a:schemeClr val="tx1"/>
              </a:solidFill>
            </a:endParaRPr>
          </a:p>
        </p:txBody>
      </p:sp>
      <p:sp>
        <p:nvSpPr>
          <p:cNvPr id="3" name="Tartalom helye 2"/>
          <p:cNvSpPr>
            <a:spLocks noGrp="1"/>
          </p:cNvSpPr>
          <p:nvPr>
            <p:ph idx="1"/>
          </p:nvPr>
        </p:nvSpPr>
        <p:spPr/>
        <p:txBody>
          <a:bodyPr>
            <a:normAutofit/>
          </a:bodyPr>
          <a:lstStyle/>
          <a:p>
            <a:r>
              <a:rPr lang="en-GB" b="1" dirty="0" smtClean="0">
                <a:latin typeface="+mj-lt"/>
              </a:rPr>
              <a:t>Article 12 – Transfer of Rights:</a:t>
            </a:r>
          </a:p>
          <a:p>
            <a:r>
              <a:rPr lang="en-GB" dirty="0" smtClean="0">
                <a:latin typeface="+mj-lt"/>
              </a:rPr>
              <a:t>(1) A Contracting Party may provide in its national law that </a:t>
            </a:r>
            <a:r>
              <a:rPr lang="en-GB" dirty="0" smtClean="0">
                <a:solidFill>
                  <a:srgbClr val="FF0000"/>
                </a:solidFill>
                <a:latin typeface="+mj-lt"/>
              </a:rPr>
              <a:t>once a performer has consented to fixation of his or her performance in an audio-visual fixation, the exclusive rights of authorization</a:t>
            </a:r>
            <a:r>
              <a:rPr lang="en-GB" dirty="0" smtClean="0">
                <a:latin typeface="+mj-lt"/>
              </a:rPr>
              <a:t> provided for in Articles 7 to 11 of this Treaty </a:t>
            </a:r>
            <a:r>
              <a:rPr lang="en-GB" dirty="0" smtClean="0">
                <a:solidFill>
                  <a:srgbClr val="FF0000"/>
                </a:solidFill>
                <a:latin typeface="+mj-lt"/>
              </a:rPr>
              <a:t>shall be owned or exercised by or transferred to the producer of such audio-visual fixation subject to any contract to the contrary between the performer and the producer of the audio-visual fixation</a:t>
            </a:r>
            <a:r>
              <a:rPr lang="en-GB" dirty="0" smtClean="0">
                <a:latin typeface="+mj-lt"/>
              </a:rPr>
              <a:t> as determined by the national law.</a:t>
            </a:r>
          </a:p>
          <a:p>
            <a:r>
              <a:rPr lang="en-GB" dirty="0" smtClean="0">
                <a:latin typeface="+mj-lt"/>
              </a:rPr>
              <a:t>(2) A Contracting Party may require with respect to audio-visual fixations produced under its national law that such consent or contract be in writing and signed by both parties to the contract or by their duly authorized representatives.</a:t>
            </a:r>
          </a:p>
          <a:p>
            <a:r>
              <a:rPr lang="en-GB" dirty="0" smtClean="0">
                <a:latin typeface="+mj-lt"/>
              </a:rPr>
              <a:t>(3) Independent of the transfer of exclusive rights described above, national laws or individual, collective or other agreements may provide the performer with the right to receive royalties or equitable remuneration for any use of the performance, as provided for under this Treaty including as regards Articles 10 and 11.</a:t>
            </a:r>
            <a:endParaRPr lang="en-GB" dirty="0">
              <a:latin typeface="+mj-lt"/>
            </a:endParaRPr>
          </a:p>
        </p:txBody>
      </p:sp>
    </p:spTree>
    <p:extLst>
      <p:ext uri="{BB962C8B-B14F-4D97-AF65-F5344CB8AC3E}">
        <p14:creationId xmlns:p14="http://schemas.microsoft.com/office/powerpoint/2010/main" val="885123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500" dirty="0">
                <a:solidFill>
                  <a:schemeClr val="tx1"/>
                </a:solidFill>
              </a:rPr>
              <a:t>Beijing treaty on audio</a:t>
            </a:r>
            <a:r>
              <a:rPr lang="hu-HU" sz="3500" dirty="0">
                <a:solidFill>
                  <a:schemeClr val="tx1"/>
                </a:solidFill>
              </a:rPr>
              <a:t>-</a:t>
            </a:r>
            <a:r>
              <a:rPr lang="en-GB" sz="3500" dirty="0">
                <a:solidFill>
                  <a:schemeClr val="tx1"/>
                </a:solidFill>
              </a:rPr>
              <a:t>visual performances (Beijing, 2012)</a:t>
            </a:r>
            <a:endParaRPr lang="hu-HU" sz="3500" dirty="0">
              <a:solidFill>
                <a:schemeClr val="tx1"/>
              </a:solidFill>
            </a:endParaRPr>
          </a:p>
        </p:txBody>
      </p:sp>
      <p:sp>
        <p:nvSpPr>
          <p:cNvPr id="3" name="Tartalom helye 2"/>
          <p:cNvSpPr>
            <a:spLocks noGrp="1"/>
          </p:cNvSpPr>
          <p:nvPr>
            <p:ph idx="1"/>
          </p:nvPr>
        </p:nvSpPr>
        <p:spPr/>
        <p:txBody>
          <a:bodyPr>
            <a:normAutofit/>
          </a:bodyPr>
          <a:lstStyle/>
          <a:p>
            <a:r>
              <a:rPr lang="en-GB" b="1" dirty="0" smtClean="0">
                <a:latin typeface="+mj-lt"/>
              </a:rPr>
              <a:t>Article 13 – Limitations and Exceptions:</a:t>
            </a:r>
          </a:p>
          <a:p>
            <a:r>
              <a:rPr lang="en-GB" dirty="0" smtClean="0">
                <a:latin typeface="+mj-lt"/>
              </a:rPr>
              <a:t>(1) Contracting Parties may, in their national legislation, provide for the </a:t>
            </a:r>
            <a:r>
              <a:rPr lang="en-GB" dirty="0" smtClean="0">
                <a:solidFill>
                  <a:srgbClr val="FF0000"/>
                </a:solidFill>
                <a:latin typeface="+mj-lt"/>
              </a:rPr>
              <a:t>same kinds of limitations or exceptions with regard to the protection of performers as they provide for</a:t>
            </a:r>
            <a:r>
              <a:rPr lang="en-GB" dirty="0" smtClean="0">
                <a:latin typeface="+mj-lt"/>
              </a:rPr>
              <a:t>, in their national legislation, in connection with the protection of </a:t>
            </a:r>
            <a:r>
              <a:rPr lang="en-GB" dirty="0" smtClean="0">
                <a:solidFill>
                  <a:srgbClr val="FF0000"/>
                </a:solidFill>
                <a:latin typeface="+mj-lt"/>
              </a:rPr>
              <a:t>copyright in literary and artistic works</a:t>
            </a:r>
            <a:r>
              <a:rPr lang="en-GB" dirty="0" smtClean="0">
                <a:latin typeface="+mj-lt"/>
              </a:rPr>
              <a:t>.</a:t>
            </a:r>
          </a:p>
          <a:p>
            <a:r>
              <a:rPr lang="en-GB" dirty="0" smtClean="0">
                <a:latin typeface="+mj-lt"/>
              </a:rPr>
              <a:t>(2) Contracting Parties shall confine any limitations of or exceptions to rights provided for in this Treaty to certain special cases which do not conflict with a normal exploitation of the performance and do not unreasonably prejudice the legitimate interests of the performer.</a:t>
            </a:r>
            <a:r>
              <a:rPr lang="hu-HU" dirty="0" smtClean="0">
                <a:latin typeface="+mj-lt"/>
              </a:rPr>
              <a:t> (</a:t>
            </a:r>
            <a:r>
              <a:rPr lang="hu-HU" dirty="0" err="1" smtClean="0">
                <a:latin typeface="+mj-lt"/>
              </a:rPr>
              <a:t>Three</a:t>
            </a:r>
            <a:r>
              <a:rPr lang="hu-HU" dirty="0" smtClean="0">
                <a:latin typeface="+mj-lt"/>
              </a:rPr>
              <a:t> </a:t>
            </a:r>
            <a:r>
              <a:rPr lang="hu-HU" dirty="0" err="1" smtClean="0">
                <a:latin typeface="+mj-lt"/>
              </a:rPr>
              <a:t>step-est</a:t>
            </a:r>
            <a:r>
              <a:rPr lang="hu-HU" dirty="0" smtClean="0">
                <a:latin typeface="+mj-lt"/>
              </a:rPr>
              <a:t>)</a:t>
            </a:r>
            <a:endParaRPr lang="en-GB" dirty="0">
              <a:latin typeface="+mj-lt"/>
            </a:endParaRPr>
          </a:p>
        </p:txBody>
      </p:sp>
    </p:spTree>
    <p:extLst>
      <p:ext uri="{BB962C8B-B14F-4D97-AF65-F5344CB8AC3E}">
        <p14:creationId xmlns:p14="http://schemas.microsoft.com/office/powerpoint/2010/main" val="404598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sz="3500" dirty="0" smtClean="0">
                <a:solidFill>
                  <a:schemeClr val="tx1"/>
                </a:solidFill>
              </a:rPr>
              <a:t>2001/29/EC </a:t>
            </a:r>
            <a:r>
              <a:rPr lang="hu-HU" sz="3500" dirty="0" err="1" smtClean="0">
                <a:solidFill>
                  <a:schemeClr val="tx1"/>
                </a:solidFill>
              </a:rPr>
              <a:t>Infosoc</a:t>
            </a:r>
            <a:r>
              <a:rPr lang="hu-HU" sz="3500" dirty="0" smtClean="0">
                <a:solidFill>
                  <a:schemeClr val="tx1"/>
                </a:solidFill>
              </a:rPr>
              <a:t> </a:t>
            </a:r>
            <a:r>
              <a:rPr lang="hu-HU" sz="3500" dirty="0" err="1" smtClean="0">
                <a:solidFill>
                  <a:schemeClr val="tx1"/>
                </a:solidFill>
              </a:rPr>
              <a:t>Directive</a:t>
            </a:r>
            <a:endParaRPr lang="hu-HU" sz="3500" dirty="0">
              <a:solidFill>
                <a:schemeClr val="tx1"/>
              </a:solidFill>
            </a:endParaRPr>
          </a:p>
        </p:txBody>
      </p:sp>
      <p:sp>
        <p:nvSpPr>
          <p:cNvPr id="3" name="Tartalom helye 2"/>
          <p:cNvSpPr>
            <a:spLocks noGrp="1"/>
          </p:cNvSpPr>
          <p:nvPr>
            <p:ph idx="1"/>
          </p:nvPr>
        </p:nvSpPr>
        <p:spPr/>
        <p:txBody>
          <a:bodyPr>
            <a:normAutofit/>
          </a:bodyPr>
          <a:lstStyle/>
          <a:p>
            <a:r>
              <a:rPr lang="en-US" dirty="0">
                <a:latin typeface="+mj-lt"/>
              </a:rPr>
              <a:t>(9) Any </a:t>
            </a:r>
            <a:r>
              <a:rPr lang="en-US" dirty="0" smtClean="0">
                <a:latin typeface="+mj-lt"/>
              </a:rPr>
              <a:t>harmonization </a:t>
            </a:r>
            <a:r>
              <a:rPr lang="en-US" dirty="0">
                <a:latin typeface="+mj-lt"/>
              </a:rPr>
              <a:t>of copyright and related rights must take as a basis a high level of protection, since such rights are crucial to intellectual creation. Their protection helps to ensure the maintenance and development of creativity in the interests of authors, performers, producers, consumers, culture, industry and the public at large. Intellectual property has therefore been </a:t>
            </a:r>
            <a:r>
              <a:rPr lang="en-US" dirty="0" smtClean="0">
                <a:latin typeface="+mj-lt"/>
              </a:rPr>
              <a:t>recognized </a:t>
            </a:r>
            <a:r>
              <a:rPr lang="en-US" dirty="0">
                <a:latin typeface="+mj-lt"/>
              </a:rPr>
              <a:t>as an integral part of property</a:t>
            </a:r>
            <a:r>
              <a:rPr lang="en-US" dirty="0" smtClean="0">
                <a:latin typeface="+mj-lt"/>
              </a:rPr>
              <a:t>.</a:t>
            </a:r>
            <a:endParaRPr lang="hu-HU" dirty="0" smtClean="0">
              <a:latin typeface="+mj-lt"/>
            </a:endParaRPr>
          </a:p>
          <a:p>
            <a:r>
              <a:rPr lang="en-US" dirty="0">
                <a:latin typeface="+mj-lt"/>
              </a:rPr>
              <a:t>(10) If authors or performers are to continue their creative and artistic work, they have to receive an appropriate reward for the use of their work, as must producers in order to be able to finance this work. The investment required to produce products such as phonograms, films or multimedia products, and services such as "on-demand" services, is considerable. Adequate legal protection of intellectual property rights is necessary in order to guarantee the availability of such a reward and provide the opportunity for satisfactory returns on this investment</a:t>
            </a:r>
            <a:r>
              <a:rPr lang="en-US" dirty="0" smtClean="0">
                <a:latin typeface="+mj-lt"/>
              </a:rPr>
              <a:t>.</a:t>
            </a:r>
            <a:endParaRPr lang="hu-HU" dirty="0" smtClean="0">
              <a:latin typeface="+mj-lt"/>
            </a:endParaRPr>
          </a:p>
          <a:p>
            <a:endParaRPr lang="hu-HU" dirty="0">
              <a:latin typeface="+mj-lt"/>
            </a:endParaRPr>
          </a:p>
        </p:txBody>
      </p:sp>
    </p:spTree>
    <p:extLst>
      <p:ext uri="{BB962C8B-B14F-4D97-AF65-F5344CB8AC3E}">
        <p14:creationId xmlns:p14="http://schemas.microsoft.com/office/powerpoint/2010/main" val="31819571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solidFill>
                  <a:schemeClr val="tx1"/>
                </a:solidFill>
              </a:rPr>
              <a:t>2001/29/EC </a:t>
            </a:r>
            <a:r>
              <a:rPr lang="hu-HU" dirty="0" err="1" smtClean="0">
                <a:solidFill>
                  <a:schemeClr val="tx1"/>
                </a:solidFill>
              </a:rPr>
              <a:t>Infosoc</a:t>
            </a:r>
            <a:r>
              <a:rPr lang="hu-HU" dirty="0" smtClean="0">
                <a:solidFill>
                  <a:schemeClr val="tx1"/>
                </a:solidFill>
              </a:rPr>
              <a:t> </a:t>
            </a:r>
            <a:r>
              <a:rPr lang="hu-HU" dirty="0" err="1" smtClean="0">
                <a:solidFill>
                  <a:schemeClr val="tx1"/>
                </a:solidFill>
              </a:rPr>
              <a:t>Directive</a:t>
            </a:r>
            <a:endParaRPr lang="hu-HU" dirty="0">
              <a:solidFill>
                <a:schemeClr val="tx1"/>
              </a:solidFill>
            </a:endParaRPr>
          </a:p>
        </p:txBody>
      </p:sp>
      <p:sp>
        <p:nvSpPr>
          <p:cNvPr id="3" name="Tartalom helye 2"/>
          <p:cNvSpPr>
            <a:spLocks noGrp="1"/>
          </p:cNvSpPr>
          <p:nvPr>
            <p:ph idx="1"/>
          </p:nvPr>
        </p:nvSpPr>
        <p:spPr/>
        <p:txBody>
          <a:bodyPr>
            <a:normAutofit/>
          </a:bodyPr>
          <a:lstStyle/>
          <a:p>
            <a:r>
              <a:rPr lang="en-GB" sz="1800" b="1" dirty="0" smtClean="0">
                <a:latin typeface="+mj-lt"/>
              </a:rPr>
              <a:t>Article 2 –</a:t>
            </a:r>
            <a:r>
              <a:rPr lang="hu-HU" sz="1800" b="1" dirty="0" smtClean="0">
                <a:latin typeface="+mj-lt"/>
              </a:rPr>
              <a:t> </a:t>
            </a:r>
            <a:r>
              <a:rPr lang="en-GB" sz="1800" b="1" dirty="0" smtClean="0">
                <a:solidFill>
                  <a:srgbClr val="FF0000"/>
                </a:solidFill>
                <a:latin typeface="+mj-lt"/>
              </a:rPr>
              <a:t>Reproduction right</a:t>
            </a:r>
            <a:r>
              <a:rPr lang="en-GB" sz="1800" b="1" dirty="0" smtClean="0">
                <a:latin typeface="+mj-lt"/>
              </a:rPr>
              <a:t> : </a:t>
            </a:r>
            <a:r>
              <a:rPr lang="en-GB" sz="1800" dirty="0" smtClean="0">
                <a:latin typeface="+mj-lt"/>
              </a:rPr>
              <a:t>Member States shall provide for the exclusive right to authorise or prohibit </a:t>
            </a:r>
            <a:r>
              <a:rPr lang="en-GB" sz="1800" b="1" dirty="0" smtClean="0">
                <a:solidFill>
                  <a:srgbClr val="FF0000"/>
                </a:solidFill>
                <a:latin typeface="+mj-lt"/>
              </a:rPr>
              <a:t>direct or indirect, temporary or permanent reproduction </a:t>
            </a:r>
            <a:r>
              <a:rPr lang="en-GB" sz="1800" dirty="0" smtClean="0">
                <a:latin typeface="+mj-lt"/>
              </a:rPr>
              <a:t>by </a:t>
            </a:r>
            <a:r>
              <a:rPr lang="en-GB" sz="1800" b="1" dirty="0" smtClean="0">
                <a:solidFill>
                  <a:srgbClr val="FF0000"/>
                </a:solidFill>
                <a:latin typeface="+mj-lt"/>
              </a:rPr>
              <a:t>any means and in any form, in whole or in part</a:t>
            </a:r>
            <a:r>
              <a:rPr lang="en-GB" sz="1800" dirty="0" smtClean="0">
                <a:latin typeface="+mj-lt"/>
              </a:rPr>
              <a:t>:</a:t>
            </a:r>
          </a:p>
          <a:p>
            <a:pPr lvl="1"/>
            <a:r>
              <a:rPr lang="en-GB" dirty="0" smtClean="0">
                <a:latin typeface="+mj-lt"/>
              </a:rPr>
              <a:t>(b) </a:t>
            </a:r>
            <a:r>
              <a:rPr lang="en-GB" b="1" dirty="0" smtClean="0">
                <a:solidFill>
                  <a:srgbClr val="FF0000"/>
                </a:solidFill>
                <a:latin typeface="+mj-lt"/>
              </a:rPr>
              <a:t>for performers, of fixations of their performances</a:t>
            </a:r>
            <a:r>
              <a:rPr lang="en-GB" dirty="0" smtClean="0">
                <a:latin typeface="+mj-lt"/>
              </a:rPr>
              <a:t>;</a:t>
            </a:r>
          </a:p>
          <a:p>
            <a:r>
              <a:rPr lang="en-GB" sz="1800" b="1" dirty="0" smtClean="0">
                <a:latin typeface="+mj-lt"/>
              </a:rPr>
              <a:t>Article 3 – </a:t>
            </a:r>
            <a:r>
              <a:rPr lang="en-GB" sz="1800" b="1" dirty="0" smtClean="0">
                <a:solidFill>
                  <a:srgbClr val="FF0000"/>
                </a:solidFill>
                <a:latin typeface="+mj-lt"/>
              </a:rPr>
              <a:t>Right of communication to the public of works and right of making available to the public other subject-matter</a:t>
            </a:r>
            <a:r>
              <a:rPr lang="en-GB" sz="1800" b="1" dirty="0" smtClean="0">
                <a:latin typeface="+mj-lt"/>
              </a:rPr>
              <a:t>:</a:t>
            </a:r>
          </a:p>
          <a:p>
            <a:pPr lvl="1"/>
            <a:r>
              <a:rPr lang="en-US" dirty="0">
                <a:latin typeface="+mj-lt"/>
              </a:rPr>
              <a:t>1. Member States shall provide authors with the exclusive right to </a:t>
            </a:r>
            <a:r>
              <a:rPr lang="en-US" dirty="0" smtClean="0">
                <a:latin typeface="+mj-lt"/>
              </a:rPr>
              <a:t>authorize </a:t>
            </a:r>
            <a:r>
              <a:rPr lang="en-US" dirty="0">
                <a:latin typeface="+mj-lt"/>
              </a:rPr>
              <a:t>or prohibit any communication to the public of their works, by wire or wireless means, including the making available to the public of their works in such a way that members of the public may access them from a place and at a time individually chosen by them.</a:t>
            </a:r>
          </a:p>
          <a:p>
            <a:pPr lvl="1"/>
            <a:r>
              <a:rPr lang="en-US" dirty="0">
                <a:latin typeface="+mj-lt"/>
              </a:rPr>
              <a:t>2. Member States shall provide for the exclusive right to </a:t>
            </a:r>
            <a:r>
              <a:rPr lang="en-US" dirty="0" smtClean="0">
                <a:latin typeface="+mj-lt"/>
              </a:rPr>
              <a:t>authorize </a:t>
            </a:r>
            <a:r>
              <a:rPr lang="en-US" dirty="0">
                <a:latin typeface="+mj-lt"/>
              </a:rPr>
              <a:t>or prohibit the making available to the public, by wire or wireless means, in such a way that members of the public may access them from a place and at a time individually chosen by them:</a:t>
            </a:r>
          </a:p>
          <a:p>
            <a:pPr lvl="2"/>
            <a:r>
              <a:rPr lang="en-US" sz="1800" dirty="0">
                <a:latin typeface="+mj-lt"/>
              </a:rPr>
              <a:t>(a) </a:t>
            </a:r>
            <a:r>
              <a:rPr lang="en-US" sz="1800" b="1" dirty="0">
                <a:solidFill>
                  <a:srgbClr val="FF0000"/>
                </a:solidFill>
                <a:latin typeface="+mj-lt"/>
              </a:rPr>
              <a:t>for performers, of fixations of their performances;</a:t>
            </a:r>
          </a:p>
          <a:p>
            <a:endParaRPr lang="en-GB" sz="1800" dirty="0">
              <a:latin typeface="+mj-lt"/>
            </a:endParaRPr>
          </a:p>
        </p:txBody>
      </p:sp>
    </p:spTree>
    <p:extLst>
      <p:ext uri="{BB962C8B-B14F-4D97-AF65-F5344CB8AC3E}">
        <p14:creationId xmlns:p14="http://schemas.microsoft.com/office/powerpoint/2010/main" val="29802453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solidFill>
                  <a:schemeClr val="tx1"/>
                </a:solidFill>
              </a:rPr>
              <a:t>2001/29/EC </a:t>
            </a:r>
            <a:r>
              <a:rPr lang="hu-HU" dirty="0" err="1">
                <a:solidFill>
                  <a:schemeClr val="tx1"/>
                </a:solidFill>
              </a:rPr>
              <a:t>Infosoc</a:t>
            </a:r>
            <a:r>
              <a:rPr lang="hu-HU" dirty="0">
                <a:solidFill>
                  <a:schemeClr val="tx1"/>
                </a:solidFill>
              </a:rPr>
              <a:t> </a:t>
            </a:r>
            <a:r>
              <a:rPr lang="hu-HU" dirty="0" err="1">
                <a:solidFill>
                  <a:schemeClr val="tx1"/>
                </a:solidFill>
              </a:rPr>
              <a:t>Directive</a:t>
            </a:r>
            <a:endParaRPr lang="hu-HU" dirty="0"/>
          </a:p>
        </p:txBody>
      </p:sp>
      <p:sp>
        <p:nvSpPr>
          <p:cNvPr id="3" name="Tartalom helye 2"/>
          <p:cNvSpPr>
            <a:spLocks noGrp="1"/>
          </p:cNvSpPr>
          <p:nvPr>
            <p:ph idx="1"/>
          </p:nvPr>
        </p:nvSpPr>
        <p:spPr/>
        <p:txBody>
          <a:bodyPr>
            <a:normAutofit/>
          </a:bodyPr>
          <a:lstStyle/>
          <a:p>
            <a:r>
              <a:rPr lang="en-GB" b="1" dirty="0" smtClean="0">
                <a:latin typeface="+mj-lt"/>
              </a:rPr>
              <a:t>Article 5 1.</a:t>
            </a:r>
            <a:r>
              <a:rPr lang="hu-HU" b="1" dirty="0" smtClean="0">
                <a:latin typeface="+mj-lt"/>
              </a:rPr>
              <a:t> –</a:t>
            </a:r>
            <a:r>
              <a:rPr lang="en-GB" b="1" dirty="0" smtClean="0">
                <a:latin typeface="+mj-lt"/>
              </a:rPr>
              <a:t> </a:t>
            </a:r>
            <a:r>
              <a:rPr lang="en-GB" b="1" dirty="0" smtClean="0">
                <a:solidFill>
                  <a:srgbClr val="FF0000"/>
                </a:solidFill>
                <a:latin typeface="+mj-lt"/>
              </a:rPr>
              <a:t>Exceptions and limitations</a:t>
            </a:r>
            <a:r>
              <a:rPr lang="en-GB" b="1" dirty="0" smtClean="0">
                <a:latin typeface="+mj-lt"/>
              </a:rPr>
              <a:t>: </a:t>
            </a:r>
            <a:r>
              <a:rPr lang="en-GB" dirty="0" smtClean="0">
                <a:latin typeface="+mj-lt"/>
              </a:rPr>
              <a:t>Temporary acts of reproduction referred to in </a:t>
            </a:r>
            <a:r>
              <a:rPr lang="en-GB" b="1" dirty="0" smtClean="0">
                <a:solidFill>
                  <a:srgbClr val="FF0000"/>
                </a:solidFill>
                <a:latin typeface="+mj-lt"/>
              </a:rPr>
              <a:t>Article 2,</a:t>
            </a:r>
            <a:r>
              <a:rPr lang="en-GB" dirty="0" smtClean="0">
                <a:latin typeface="+mj-lt"/>
              </a:rPr>
              <a:t> which are transient or incidental and an integral and essential part of a technological process and whose sole purpose is to enable:</a:t>
            </a:r>
          </a:p>
          <a:p>
            <a:pPr lvl="1"/>
            <a:r>
              <a:rPr lang="en-GB" b="1" dirty="0" smtClean="0">
                <a:latin typeface="+mj-lt"/>
              </a:rPr>
              <a:t>a) </a:t>
            </a:r>
            <a:r>
              <a:rPr lang="en-GB" dirty="0" smtClean="0">
                <a:latin typeface="+mj-lt"/>
              </a:rPr>
              <a:t>A </a:t>
            </a:r>
            <a:r>
              <a:rPr lang="en-GB" dirty="0" smtClean="0">
                <a:solidFill>
                  <a:srgbClr val="FF0000"/>
                </a:solidFill>
                <a:latin typeface="+mj-lt"/>
              </a:rPr>
              <a:t>transmission in a network between third parties by an intermediary,</a:t>
            </a:r>
            <a:r>
              <a:rPr lang="en-GB" dirty="0" smtClean="0">
                <a:latin typeface="+mj-lt"/>
              </a:rPr>
              <a:t> or</a:t>
            </a:r>
          </a:p>
          <a:p>
            <a:pPr lvl="1"/>
            <a:r>
              <a:rPr lang="en-GB" b="1" dirty="0" smtClean="0">
                <a:latin typeface="+mj-lt"/>
              </a:rPr>
              <a:t>b) </a:t>
            </a:r>
            <a:r>
              <a:rPr lang="en-GB" dirty="0" smtClean="0">
                <a:latin typeface="+mj-lt"/>
              </a:rPr>
              <a:t>a lawful use</a:t>
            </a:r>
            <a:r>
              <a:rPr lang="en-GB" b="1" dirty="0" smtClean="0">
                <a:latin typeface="+mj-lt"/>
              </a:rPr>
              <a:t> </a:t>
            </a:r>
            <a:r>
              <a:rPr lang="en-GB" dirty="0" smtClean="0">
                <a:latin typeface="+mj-lt"/>
              </a:rPr>
              <a:t>of a work or other subject-matter to be made, and which </a:t>
            </a:r>
            <a:r>
              <a:rPr lang="en-GB" dirty="0" smtClean="0">
                <a:solidFill>
                  <a:srgbClr val="FF0000"/>
                </a:solidFill>
                <a:latin typeface="+mj-lt"/>
              </a:rPr>
              <a:t>have no independent economic significance</a:t>
            </a:r>
            <a:r>
              <a:rPr lang="en-GB" dirty="0" smtClean="0">
                <a:latin typeface="+mj-lt"/>
              </a:rPr>
              <a:t>, </a:t>
            </a:r>
            <a:r>
              <a:rPr lang="en-GB" b="1" dirty="0" smtClean="0">
                <a:solidFill>
                  <a:srgbClr val="00B050"/>
                </a:solidFill>
                <a:latin typeface="+mj-lt"/>
              </a:rPr>
              <a:t>shall be exempted</a:t>
            </a:r>
            <a:r>
              <a:rPr lang="en-GB" dirty="0" smtClean="0">
                <a:latin typeface="+mj-lt"/>
              </a:rPr>
              <a:t> from the </a:t>
            </a:r>
            <a:r>
              <a:rPr lang="en-GB" dirty="0" smtClean="0">
                <a:solidFill>
                  <a:srgbClr val="FF0000"/>
                </a:solidFill>
                <a:latin typeface="+mj-lt"/>
              </a:rPr>
              <a:t>reproduction right </a:t>
            </a:r>
            <a:r>
              <a:rPr lang="en-GB" dirty="0" smtClean="0">
                <a:latin typeface="+mj-lt"/>
              </a:rPr>
              <a:t>provided for in Article 2.</a:t>
            </a:r>
          </a:p>
        </p:txBody>
      </p:sp>
    </p:spTree>
    <p:extLst>
      <p:ext uri="{BB962C8B-B14F-4D97-AF65-F5344CB8AC3E}">
        <p14:creationId xmlns:p14="http://schemas.microsoft.com/office/powerpoint/2010/main" val="37231381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solidFill>
                  <a:schemeClr val="tx1"/>
                </a:solidFill>
              </a:rPr>
              <a:t>2001/29/EC </a:t>
            </a:r>
            <a:r>
              <a:rPr lang="hu-HU" dirty="0" err="1">
                <a:solidFill>
                  <a:schemeClr val="tx1"/>
                </a:solidFill>
              </a:rPr>
              <a:t>Infosoc</a:t>
            </a:r>
            <a:r>
              <a:rPr lang="hu-HU" dirty="0">
                <a:solidFill>
                  <a:schemeClr val="tx1"/>
                </a:solidFill>
              </a:rPr>
              <a:t> </a:t>
            </a:r>
            <a:r>
              <a:rPr lang="hu-HU" dirty="0" err="1">
                <a:solidFill>
                  <a:schemeClr val="tx1"/>
                </a:solidFill>
              </a:rPr>
              <a:t>Directive</a:t>
            </a:r>
            <a:endParaRPr lang="hu-HU" dirty="0"/>
          </a:p>
        </p:txBody>
      </p:sp>
      <p:sp>
        <p:nvSpPr>
          <p:cNvPr id="3" name="Tartalom helye 2"/>
          <p:cNvSpPr>
            <a:spLocks noGrp="1"/>
          </p:cNvSpPr>
          <p:nvPr>
            <p:ph idx="1"/>
          </p:nvPr>
        </p:nvSpPr>
        <p:spPr/>
        <p:txBody>
          <a:bodyPr>
            <a:normAutofit lnSpcReduction="10000"/>
          </a:bodyPr>
          <a:lstStyle/>
          <a:p>
            <a:r>
              <a:rPr lang="en-GB" b="1" dirty="0" smtClean="0">
                <a:latin typeface="+mj-lt"/>
              </a:rPr>
              <a:t>Article 5 2. – </a:t>
            </a:r>
            <a:r>
              <a:rPr lang="en-GB" b="1" dirty="0" smtClean="0">
                <a:solidFill>
                  <a:srgbClr val="FF0000"/>
                </a:solidFill>
                <a:latin typeface="+mj-lt"/>
              </a:rPr>
              <a:t>Exceptions and limitations</a:t>
            </a:r>
            <a:r>
              <a:rPr lang="en-GB" b="1" dirty="0" smtClean="0">
                <a:latin typeface="+mj-lt"/>
              </a:rPr>
              <a:t>: </a:t>
            </a:r>
            <a:r>
              <a:rPr lang="en-GB" dirty="0" smtClean="0">
                <a:latin typeface="+mj-lt"/>
              </a:rPr>
              <a:t>Member States </a:t>
            </a:r>
            <a:r>
              <a:rPr lang="en-GB" b="1" dirty="0" smtClean="0">
                <a:solidFill>
                  <a:srgbClr val="00B050"/>
                </a:solidFill>
                <a:latin typeface="+mj-lt"/>
              </a:rPr>
              <a:t>may provide</a:t>
            </a:r>
            <a:r>
              <a:rPr lang="en-GB" dirty="0" smtClean="0">
                <a:latin typeface="+mj-lt"/>
              </a:rPr>
              <a:t> for exceptions or limitations to the reproduction right provided for in </a:t>
            </a:r>
            <a:r>
              <a:rPr lang="en-GB" b="1" dirty="0" smtClean="0">
                <a:solidFill>
                  <a:srgbClr val="FF0000"/>
                </a:solidFill>
                <a:latin typeface="+mj-lt"/>
              </a:rPr>
              <a:t>Article 2</a:t>
            </a:r>
            <a:r>
              <a:rPr lang="en-GB" dirty="0" smtClean="0">
                <a:latin typeface="+mj-lt"/>
              </a:rPr>
              <a:t> in the following cases:</a:t>
            </a:r>
          </a:p>
          <a:p>
            <a:pPr lvl="1"/>
            <a:r>
              <a:rPr lang="en-GB" dirty="0" smtClean="0">
                <a:latin typeface="+mj-lt"/>
              </a:rPr>
              <a:t>a) in respect of </a:t>
            </a:r>
            <a:r>
              <a:rPr lang="en-GB" dirty="0" smtClean="0">
                <a:solidFill>
                  <a:srgbClr val="00B050"/>
                </a:solidFill>
                <a:latin typeface="+mj-lt"/>
              </a:rPr>
              <a:t>reproductions on paper or any similar medium, effected by the use of any kind of photographic technique or by some other process having similar effects,</a:t>
            </a:r>
            <a:r>
              <a:rPr lang="en-GB" dirty="0" smtClean="0">
                <a:latin typeface="+mj-lt"/>
              </a:rPr>
              <a:t> with the </a:t>
            </a:r>
            <a:r>
              <a:rPr lang="en-GB" dirty="0" smtClean="0">
                <a:solidFill>
                  <a:srgbClr val="00B050"/>
                </a:solidFill>
                <a:latin typeface="+mj-lt"/>
              </a:rPr>
              <a:t>exception of sheet music</a:t>
            </a:r>
            <a:r>
              <a:rPr lang="en-GB" dirty="0" smtClean="0">
                <a:latin typeface="+mj-lt"/>
              </a:rPr>
              <a:t>, provided that the </a:t>
            </a:r>
            <a:r>
              <a:rPr lang="en-GB" dirty="0" err="1" smtClean="0">
                <a:solidFill>
                  <a:srgbClr val="00B050"/>
                </a:solidFill>
                <a:latin typeface="+mj-lt"/>
              </a:rPr>
              <a:t>rightholders</a:t>
            </a:r>
            <a:r>
              <a:rPr lang="en-GB" dirty="0" smtClean="0">
                <a:solidFill>
                  <a:srgbClr val="00B050"/>
                </a:solidFill>
                <a:latin typeface="+mj-lt"/>
              </a:rPr>
              <a:t> receive fair compensation</a:t>
            </a:r>
            <a:r>
              <a:rPr lang="en-GB" dirty="0" smtClean="0">
                <a:latin typeface="+mj-lt"/>
              </a:rPr>
              <a:t>;</a:t>
            </a:r>
          </a:p>
          <a:p>
            <a:pPr lvl="1"/>
            <a:r>
              <a:rPr lang="en-GB" dirty="0" smtClean="0">
                <a:latin typeface="+mj-lt"/>
              </a:rPr>
              <a:t>(b) in respect of reproductions on any medium made by a </a:t>
            </a:r>
            <a:r>
              <a:rPr lang="en-GB" dirty="0" smtClean="0">
                <a:solidFill>
                  <a:srgbClr val="00B050"/>
                </a:solidFill>
                <a:latin typeface="+mj-lt"/>
              </a:rPr>
              <a:t>natural person for private use</a:t>
            </a:r>
            <a:r>
              <a:rPr lang="en-GB" dirty="0" smtClean="0">
                <a:latin typeface="+mj-lt"/>
              </a:rPr>
              <a:t> and for ends that are </a:t>
            </a:r>
            <a:r>
              <a:rPr lang="en-GB" dirty="0" smtClean="0">
                <a:solidFill>
                  <a:srgbClr val="00B050"/>
                </a:solidFill>
                <a:latin typeface="+mj-lt"/>
              </a:rPr>
              <a:t>neither directly nor indirectly commercial,</a:t>
            </a:r>
            <a:r>
              <a:rPr lang="en-GB" dirty="0" smtClean="0">
                <a:latin typeface="+mj-lt"/>
              </a:rPr>
              <a:t> on condition that the </a:t>
            </a:r>
            <a:r>
              <a:rPr lang="en-GB" dirty="0" err="1" smtClean="0">
                <a:solidFill>
                  <a:srgbClr val="00B050"/>
                </a:solidFill>
                <a:latin typeface="+mj-lt"/>
              </a:rPr>
              <a:t>rightholders</a:t>
            </a:r>
            <a:r>
              <a:rPr lang="en-GB" dirty="0" smtClean="0">
                <a:solidFill>
                  <a:srgbClr val="00B050"/>
                </a:solidFill>
                <a:latin typeface="+mj-lt"/>
              </a:rPr>
              <a:t> receive fair compensation</a:t>
            </a:r>
            <a:r>
              <a:rPr lang="en-GB" dirty="0" smtClean="0">
                <a:latin typeface="+mj-lt"/>
              </a:rPr>
              <a:t> which takes account of the application or non-application of technological measures referred to in Article 6 to the work or subject matter concerned;</a:t>
            </a:r>
          </a:p>
          <a:p>
            <a:pPr lvl="1"/>
            <a:r>
              <a:rPr lang="en-GB" dirty="0" smtClean="0">
                <a:latin typeface="+mj-lt"/>
              </a:rPr>
              <a:t>(c) in respect of specific acts of reproduction made by </a:t>
            </a:r>
            <a:r>
              <a:rPr lang="en-GB" dirty="0" smtClean="0">
                <a:solidFill>
                  <a:srgbClr val="00B050"/>
                </a:solidFill>
                <a:latin typeface="+mj-lt"/>
              </a:rPr>
              <a:t>publicly accessible libraries, educational establishments or museums, or by archives, which are not for direct or indirect economic or commercial advantage</a:t>
            </a:r>
            <a:r>
              <a:rPr lang="en-GB" dirty="0" smtClean="0">
                <a:latin typeface="+mj-lt"/>
              </a:rPr>
              <a:t>;</a:t>
            </a:r>
          </a:p>
          <a:p>
            <a:pPr lvl="1"/>
            <a:r>
              <a:rPr lang="en-GB" dirty="0" smtClean="0">
                <a:latin typeface="+mj-lt"/>
              </a:rPr>
              <a:t>(d) in respect of </a:t>
            </a:r>
            <a:r>
              <a:rPr lang="en-GB" dirty="0" smtClean="0">
                <a:solidFill>
                  <a:srgbClr val="00B050"/>
                </a:solidFill>
                <a:latin typeface="+mj-lt"/>
              </a:rPr>
              <a:t>ephemeral recordings of works made by broadcasting organisations</a:t>
            </a:r>
            <a:r>
              <a:rPr lang="en-GB" dirty="0" smtClean="0">
                <a:latin typeface="+mj-lt"/>
              </a:rPr>
              <a:t> by means of their own facilities and for their own broadcasts; the preservation of these recordings in official archives may, on the grounds of their exceptional documentary character, be permitted;</a:t>
            </a:r>
          </a:p>
          <a:p>
            <a:pPr lvl="1"/>
            <a:r>
              <a:rPr lang="en-GB" dirty="0" smtClean="0">
                <a:latin typeface="+mj-lt"/>
              </a:rPr>
              <a:t>(e) in respect of reproductions of broadcasts made by social institutions pursuing non-commercial purposes, such as hospitals or prisons, on condition that the </a:t>
            </a:r>
            <a:r>
              <a:rPr lang="en-GB" dirty="0" err="1" smtClean="0">
                <a:latin typeface="+mj-lt"/>
              </a:rPr>
              <a:t>rightholders</a:t>
            </a:r>
            <a:r>
              <a:rPr lang="en-GB" dirty="0" smtClean="0">
                <a:latin typeface="+mj-lt"/>
              </a:rPr>
              <a:t> receive fair compensation.</a:t>
            </a:r>
            <a:endParaRPr lang="en-GB" dirty="0">
              <a:latin typeface="+mj-lt"/>
            </a:endParaRPr>
          </a:p>
        </p:txBody>
      </p:sp>
    </p:spTree>
    <p:extLst>
      <p:ext uri="{BB962C8B-B14F-4D97-AF65-F5344CB8AC3E}">
        <p14:creationId xmlns:p14="http://schemas.microsoft.com/office/powerpoint/2010/main" val="13891648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solidFill>
                  <a:schemeClr val="tx1"/>
                </a:solidFill>
              </a:rPr>
              <a:t>2001/29/EC </a:t>
            </a:r>
            <a:r>
              <a:rPr lang="hu-HU" dirty="0" err="1">
                <a:solidFill>
                  <a:schemeClr val="tx1"/>
                </a:solidFill>
              </a:rPr>
              <a:t>Infosoc</a:t>
            </a:r>
            <a:r>
              <a:rPr lang="hu-HU" dirty="0">
                <a:solidFill>
                  <a:schemeClr val="tx1"/>
                </a:solidFill>
              </a:rPr>
              <a:t> </a:t>
            </a:r>
            <a:r>
              <a:rPr lang="hu-HU" dirty="0" err="1">
                <a:solidFill>
                  <a:schemeClr val="tx1"/>
                </a:solidFill>
              </a:rPr>
              <a:t>Directive</a:t>
            </a:r>
            <a:endParaRPr lang="hu-HU" dirty="0"/>
          </a:p>
        </p:txBody>
      </p:sp>
      <p:sp>
        <p:nvSpPr>
          <p:cNvPr id="3" name="Tartalom helye 2"/>
          <p:cNvSpPr>
            <a:spLocks noGrp="1"/>
          </p:cNvSpPr>
          <p:nvPr>
            <p:ph idx="1"/>
          </p:nvPr>
        </p:nvSpPr>
        <p:spPr/>
        <p:txBody>
          <a:bodyPr>
            <a:normAutofit lnSpcReduction="10000"/>
          </a:bodyPr>
          <a:lstStyle/>
          <a:p>
            <a:r>
              <a:rPr lang="en-GB" b="1" dirty="0" smtClean="0">
                <a:latin typeface="+mj-lt"/>
              </a:rPr>
              <a:t>Article 5 2. – </a:t>
            </a:r>
            <a:r>
              <a:rPr lang="en-GB" b="1" dirty="0" smtClean="0">
                <a:solidFill>
                  <a:srgbClr val="FF0000"/>
                </a:solidFill>
                <a:latin typeface="+mj-lt"/>
              </a:rPr>
              <a:t>Exceptions and limitations</a:t>
            </a:r>
            <a:r>
              <a:rPr lang="en-GB" b="1" dirty="0" smtClean="0">
                <a:latin typeface="+mj-lt"/>
              </a:rPr>
              <a:t>: </a:t>
            </a:r>
            <a:r>
              <a:rPr lang="en-GB" dirty="0" smtClean="0">
                <a:latin typeface="+mj-lt"/>
              </a:rPr>
              <a:t>Member States </a:t>
            </a:r>
            <a:r>
              <a:rPr lang="en-GB" b="1" dirty="0" smtClean="0">
                <a:solidFill>
                  <a:srgbClr val="00B050"/>
                </a:solidFill>
                <a:latin typeface="+mj-lt"/>
              </a:rPr>
              <a:t>may provide</a:t>
            </a:r>
            <a:r>
              <a:rPr lang="en-GB" dirty="0" smtClean="0">
                <a:latin typeface="+mj-lt"/>
              </a:rPr>
              <a:t> for exceptions or limitations to the rights provided for in </a:t>
            </a:r>
            <a:r>
              <a:rPr lang="en-GB" b="1" dirty="0" smtClean="0">
                <a:solidFill>
                  <a:srgbClr val="FF0000"/>
                </a:solidFill>
                <a:latin typeface="+mj-lt"/>
              </a:rPr>
              <a:t>Articles 2 and 3</a:t>
            </a:r>
            <a:r>
              <a:rPr lang="en-GB" dirty="0" smtClean="0">
                <a:latin typeface="+mj-lt"/>
              </a:rPr>
              <a:t> in the following cases:</a:t>
            </a:r>
          </a:p>
          <a:p>
            <a:pPr lvl="1"/>
            <a:r>
              <a:rPr lang="en-GB" dirty="0" smtClean="0">
                <a:latin typeface="+mj-lt"/>
              </a:rPr>
              <a:t>(a) use for the sole purpose of </a:t>
            </a:r>
            <a:r>
              <a:rPr lang="en-GB" dirty="0" smtClean="0">
                <a:solidFill>
                  <a:srgbClr val="00B050"/>
                </a:solidFill>
                <a:latin typeface="+mj-lt"/>
              </a:rPr>
              <a:t>illustration for teaching or scientific research, as long as the source, including the author's name, is indicated</a:t>
            </a:r>
            <a:r>
              <a:rPr lang="en-GB" dirty="0" smtClean="0">
                <a:latin typeface="+mj-lt"/>
              </a:rPr>
              <a:t>, unless this turns out to be impossible and to the extent justified by the </a:t>
            </a:r>
            <a:r>
              <a:rPr lang="en-GB" dirty="0" smtClean="0">
                <a:solidFill>
                  <a:srgbClr val="00B050"/>
                </a:solidFill>
                <a:latin typeface="+mj-lt"/>
              </a:rPr>
              <a:t>non-commercial purpose</a:t>
            </a:r>
            <a:r>
              <a:rPr lang="en-GB" dirty="0" smtClean="0">
                <a:latin typeface="+mj-lt"/>
              </a:rPr>
              <a:t> to be achieved;</a:t>
            </a:r>
          </a:p>
          <a:p>
            <a:pPr lvl="1"/>
            <a:r>
              <a:rPr lang="en-GB" dirty="0" smtClean="0">
                <a:latin typeface="+mj-lt"/>
              </a:rPr>
              <a:t>(b) uses, for the </a:t>
            </a:r>
            <a:r>
              <a:rPr lang="en-GB" dirty="0" smtClean="0">
                <a:solidFill>
                  <a:srgbClr val="00B050"/>
                </a:solidFill>
                <a:latin typeface="+mj-lt"/>
              </a:rPr>
              <a:t>benefit of people with a disability</a:t>
            </a:r>
            <a:r>
              <a:rPr lang="en-GB" dirty="0" smtClean="0">
                <a:latin typeface="+mj-lt"/>
              </a:rPr>
              <a:t>, which are directly related to the disability and of a non-commercial nature, to the extent required by the specific disability;</a:t>
            </a:r>
          </a:p>
          <a:p>
            <a:pPr lvl="1"/>
            <a:r>
              <a:rPr lang="en-GB" dirty="0" smtClean="0">
                <a:latin typeface="+mj-lt"/>
              </a:rPr>
              <a:t>(c) </a:t>
            </a:r>
            <a:r>
              <a:rPr lang="en-GB" dirty="0" smtClean="0">
                <a:solidFill>
                  <a:srgbClr val="00B050"/>
                </a:solidFill>
                <a:latin typeface="+mj-lt"/>
              </a:rPr>
              <a:t>reproduction by the press, communication to the public or making available of published articles on current economic, political or religious topics or of broadcast works or other subject-matter of the same character</a:t>
            </a:r>
            <a:r>
              <a:rPr lang="en-GB" dirty="0" smtClean="0">
                <a:latin typeface="+mj-lt"/>
              </a:rPr>
              <a:t>, in cases where such use is not expressly reserved, and as long as the source, including the author's name, is indicated, or use of works or other subject-matter in connection with the reporting of current events, to the extent </a:t>
            </a:r>
            <a:r>
              <a:rPr lang="en-GB" dirty="0" smtClean="0">
                <a:solidFill>
                  <a:srgbClr val="00B050"/>
                </a:solidFill>
                <a:latin typeface="+mj-lt"/>
              </a:rPr>
              <a:t>justified by the </a:t>
            </a:r>
            <a:r>
              <a:rPr lang="en-GB" dirty="0" err="1" smtClean="0">
                <a:solidFill>
                  <a:srgbClr val="00B050"/>
                </a:solidFill>
                <a:latin typeface="+mj-lt"/>
              </a:rPr>
              <a:t>informatory</a:t>
            </a:r>
            <a:r>
              <a:rPr lang="en-GB" dirty="0" smtClean="0">
                <a:solidFill>
                  <a:srgbClr val="00B050"/>
                </a:solidFill>
                <a:latin typeface="+mj-lt"/>
              </a:rPr>
              <a:t> purpose and as long as the source, including the author's name, is indicated, unless this turns out to be impossible</a:t>
            </a:r>
            <a:r>
              <a:rPr lang="en-GB" dirty="0" smtClean="0">
                <a:latin typeface="+mj-lt"/>
              </a:rPr>
              <a:t>;</a:t>
            </a:r>
          </a:p>
          <a:p>
            <a:pPr lvl="1"/>
            <a:r>
              <a:rPr lang="en-GB" dirty="0" smtClean="0">
                <a:latin typeface="+mj-lt"/>
              </a:rPr>
              <a:t>(d) </a:t>
            </a:r>
            <a:r>
              <a:rPr lang="en-GB" dirty="0" smtClean="0">
                <a:solidFill>
                  <a:srgbClr val="00B050"/>
                </a:solidFill>
                <a:latin typeface="+mj-lt"/>
              </a:rPr>
              <a:t>quotations for purposes such as criticism or review, provided that they relate to a work or other subject-matter which has already been lawfully made available to the public</a:t>
            </a:r>
            <a:r>
              <a:rPr lang="en-GB" dirty="0" smtClean="0">
                <a:latin typeface="+mj-lt"/>
              </a:rPr>
              <a:t>, that, unless this turns out to be impossible, the source, including the author's name, is indicated, and that their use is in accordance with fair practice, and to the extent required by the specific purpose;</a:t>
            </a:r>
          </a:p>
        </p:txBody>
      </p:sp>
    </p:spTree>
    <p:extLst>
      <p:ext uri="{BB962C8B-B14F-4D97-AF65-F5344CB8AC3E}">
        <p14:creationId xmlns:p14="http://schemas.microsoft.com/office/powerpoint/2010/main" val="3204669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500" dirty="0" smtClean="0">
                <a:solidFill>
                  <a:schemeClr val="tx1"/>
                </a:solidFill>
              </a:rPr>
              <a:t>Motion</a:t>
            </a:r>
            <a:r>
              <a:rPr lang="hu-HU" sz="3500" dirty="0" smtClean="0">
                <a:solidFill>
                  <a:schemeClr val="tx1"/>
                </a:solidFill>
              </a:rPr>
              <a:t> </a:t>
            </a:r>
            <a:r>
              <a:rPr lang="en-GB" sz="3500" dirty="0" smtClean="0">
                <a:solidFill>
                  <a:schemeClr val="tx1"/>
                </a:solidFill>
              </a:rPr>
              <a:t>Capture</a:t>
            </a:r>
            <a:r>
              <a:rPr lang="hu-HU" sz="3500" dirty="0" smtClean="0">
                <a:solidFill>
                  <a:schemeClr val="tx1"/>
                </a:solidFill>
              </a:rPr>
              <a:t> </a:t>
            </a:r>
            <a:r>
              <a:rPr lang="en-GB" sz="3500" dirty="0" smtClean="0">
                <a:solidFill>
                  <a:schemeClr val="tx1"/>
                </a:solidFill>
              </a:rPr>
              <a:t>AI</a:t>
            </a:r>
            <a:r>
              <a:rPr lang="hu-HU" sz="3500" dirty="0" smtClean="0">
                <a:solidFill>
                  <a:schemeClr val="tx1"/>
                </a:solidFill>
              </a:rPr>
              <a:t> </a:t>
            </a:r>
            <a:r>
              <a:rPr lang="en-GB" sz="3500" dirty="0" smtClean="0">
                <a:solidFill>
                  <a:schemeClr val="tx1"/>
                </a:solidFill>
              </a:rPr>
              <a:t>Motion</a:t>
            </a:r>
            <a:r>
              <a:rPr lang="hu-HU" sz="3500" dirty="0" smtClean="0">
                <a:solidFill>
                  <a:schemeClr val="tx1"/>
                </a:solidFill>
              </a:rPr>
              <a:t> </a:t>
            </a:r>
            <a:r>
              <a:rPr lang="en-GB" sz="3500" dirty="0" smtClean="0">
                <a:solidFill>
                  <a:schemeClr val="tx1"/>
                </a:solidFill>
              </a:rPr>
              <a:t>Capture</a:t>
            </a:r>
            <a:r>
              <a:rPr lang="hu-HU" sz="3500" dirty="0" smtClean="0">
                <a:solidFill>
                  <a:schemeClr val="tx1"/>
                </a:solidFill>
              </a:rPr>
              <a:t> </a:t>
            </a:r>
            <a:r>
              <a:rPr lang="en-GB" sz="3500" dirty="0" smtClean="0">
                <a:solidFill>
                  <a:schemeClr val="tx1"/>
                </a:solidFill>
              </a:rPr>
              <a:t>Technological</a:t>
            </a:r>
            <a:r>
              <a:rPr lang="hu-HU" sz="3500" dirty="0" smtClean="0">
                <a:solidFill>
                  <a:schemeClr val="tx1"/>
                </a:solidFill>
              </a:rPr>
              <a:t> </a:t>
            </a:r>
            <a:r>
              <a:rPr lang="en-GB" sz="3500" dirty="0" err="1" smtClean="0">
                <a:solidFill>
                  <a:schemeClr val="tx1"/>
                </a:solidFill>
              </a:rPr>
              <a:t>Challanges</a:t>
            </a:r>
            <a:r>
              <a:rPr lang="hu-HU" sz="3500" dirty="0" smtClean="0">
                <a:solidFill>
                  <a:schemeClr val="tx1"/>
                </a:solidFill>
              </a:rPr>
              <a:t> </a:t>
            </a:r>
            <a:r>
              <a:rPr lang="en-GB" sz="3500" dirty="0" smtClean="0">
                <a:solidFill>
                  <a:schemeClr val="tx1"/>
                </a:solidFill>
              </a:rPr>
              <a:t>that</a:t>
            </a:r>
            <a:r>
              <a:rPr lang="hu-HU" sz="3500" dirty="0" smtClean="0">
                <a:solidFill>
                  <a:schemeClr val="tx1"/>
                </a:solidFill>
              </a:rPr>
              <a:t> </a:t>
            </a:r>
            <a:r>
              <a:rPr lang="en-GB" sz="3500" dirty="0" smtClean="0">
                <a:solidFill>
                  <a:schemeClr val="tx1"/>
                </a:solidFill>
              </a:rPr>
              <a:t>the</a:t>
            </a:r>
            <a:r>
              <a:rPr lang="hu-HU" sz="3500" dirty="0" smtClean="0">
                <a:solidFill>
                  <a:schemeClr val="tx1"/>
                </a:solidFill>
              </a:rPr>
              <a:t> </a:t>
            </a:r>
            <a:r>
              <a:rPr lang="en-GB" sz="3500" dirty="0" smtClean="0">
                <a:solidFill>
                  <a:schemeClr val="tx1"/>
                </a:solidFill>
              </a:rPr>
              <a:t>Performers</a:t>
            </a:r>
            <a:r>
              <a:rPr lang="hu-HU" sz="3500" dirty="0" smtClean="0">
                <a:solidFill>
                  <a:schemeClr val="tx1"/>
                </a:solidFill>
              </a:rPr>
              <a:t> </a:t>
            </a:r>
            <a:r>
              <a:rPr lang="en-GB" sz="3500" dirty="0" smtClean="0">
                <a:solidFill>
                  <a:schemeClr val="tx1"/>
                </a:solidFill>
              </a:rPr>
              <a:t>have</a:t>
            </a:r>
            <a:r>
              <a:rPr lang="hu-HU" sz="3500" dirty="0" smtClean="0">
                <a:solidFill>
                  <a:schemeClr val="tx1"/>
                </a:solidFill>
              </a:rPr>
              <a:t> </a:t>
            </a:r>
            <a:r>
              <a:rPr lang="en-GB" sz="3500" dirty="0" smtClean="0">
                <a:solidFill>
                  <a:schemeClr val="tx1"/>
                </a:solidFill>
              </a:rPr>
              <a:t>to</a:t>
            </a:r>
            <a:r>
              <a:rPr lang="hu-HU" sz="3500" dirty="0" smtClean="0">
                <a:solidFill>
                  <a:schemeClr val="tx1"/>
                </a:solidFill>
              </a:rPr>
              <a:t> </a:t>
            </a:r>
            <a:r>
              <a:rPr lang="en-GB" sz="3500" dirty="0" smtClean="0">
                <a:solidFill>
                  <a:schemeClr val="tx1"/>
                </a:solidFill>
              </a:rPr>
              <a:t>face</a:t>
            </a:r>
            <a:endParaRPr lang="en-GB" sz="3500" dirty="0">
              <a:solidFill>
                <a:schemeClr val="tx1"/>
              </a:solidFill>
            </a:endParaRPr>
          </a:p>
        </p:txBody>
      </p:sp>
      <p:sp>
        <p:nvSpPr>
          <p:cNvPr id="3" name="Tartalom helye 2"/>
          <p:cNvSpPr>
            <a:spLocks noGrp="1"/>
          </p:cNvSpPr>
          <p:nvPr>
            <p:ph idx="1"/>
          </p:nvPr>
        </p:nvSpPr>
        <p:spPr/>
        <p:txBody>
          <a:bodyPr/>
          <a:lstStyle/>
          <a:p>
            <a:r>
              <a:rPr lang="en-GB" b="1" dirty="0" smtClean="0">
                <a:latin typeface="+mj-lt"/>
              </a:rPr>
              <a:t>Motion capture: </a:t>
            </a:r>
            <a:r>
              <a:rPr lang="en-GB" dirty="0" smtClean="0">
                <a:latin typeface="+mj-lt"/>
              </a:rPr>
              <a:t>movements, performance, gestures, </a:t>
            </a:r>
            <a:r>
              <a:rPr lang="en-GB" dirty="0" err="1" smtClean="0">
                <a:latin typeface="+mj-lt"/>
              </a:rPr>
              <a:t>mimi</a:t>
            </a:r>
            <a:r>
              <a:rPr lang="hu-HU" dirty="0" smtClean="0">
                <a:latin typeface="+mj-lt"/>
              </a:rPr>
              <a:t>c</a:t>
            </a:r>
            <a:r>
              <a:rPr lang="en-GB" dirty="0" smtClean="0">
                <a:latin typeface="+mj-lt"/>
              </a:rPr>
              <a:t> of a performing artist are caught by digital technology.</a:t>
            </a:r>
          </a:p>
          <a:p>
            <a:r>
              <a:rPr lang="en-GB" b="1" dirty="0" smtClean="0">
                <a:latin typeface="+mj-lt"/>
              </a:rPr>
              <a:t>AI motion capture: </a:t>
            </a:r>
            <a:r>
              <a:rPr lang="en-GB" dirty="0" smtClean="0">
                <a:latin typeface="+mj-lt"/>
              </a:rPr>
              <a:t>by exploiting the advantages of the Artificial Intelligence performers can be embodied on the screen.</a:t>
            </a:r>
            <a:endParaRPr lang="hu-HU" dirty="0" smtClean="0">
              <a:latin typeface="+mj-lt"/>
            </a:endParaRPr>
          </a:p>
          <a:p>
            <a:endParaRPr lang="en-GB" dirty="0" smtClean="0">
              <a:latin typeface="+mj-lt"/>
            </a:endParaRPr>
          </a:p>
        </p:txBody>
      </p:sp>
      <p:pic>
        <p:nvPicPr>
          <p:cNvPr id="4" name="Kép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11870" y="3709220"/>
            <a:ext cx="4374356" cy="2462980"/>
          </a:xfrm>
          <a:prstGeom prst="rect">
            <a:avLst/>
          </a:prstGeom>
        </p:spPr>
      </p:pic>
    </p:spTree>
    <p:extLst>
      <p:ext uri="{BB962C8B-B14F-4D97-AF65-F5344CB8AC3E}">
        <p14:creationId xmlns:p14="http://schemas.microsoft.com/office/powerpoint/2010/main" val="22377823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solidFill>
                  <a:schemeClr val="tx1"/>
                </a:solidFill>
              </a:rPr>
              <a:t>2001/29/EC </a:t>
            </a:r>
            <a:r>
              <a:rPr lang="hu-HU" dirty="0" err="1">
                <a:solidFill>
                  <a:schemeClr val="tx1"/>
                </a:solidFill>
              </a:rPr>
              <a:t>Infosoc</a:t>
            </a:r>
            <a:r>
              <a:rPr lang="hu-HU" dirty="0">
                <a:solidFill>
                  <a:schemeClr val="tx1"/>
                </a:solidFill>
              </a:rPr>
              <a:t> </a:t>
            </a:r>
            <a:r>
              <a:rPr lang="hu-HU" dirty="0" err="1">
                <a:solidFill>
                  <a:schemeClr val="tx1"/>
                </a:solidFill>
              </a:rPr>
              <a:t>Directive</a:t>
            </a:r>
            <a:endParaRPr lang="hu-HU" dirty="0"/>
          </a:p>
        </p:txBody>
      </p:sp>
      <p:sp>
        <p:nvSpPr>
          <p:cNvPr id="3" name="Tartalom helye 2"/>
          <p:cNvSpPr>
            <a:spLocks noGrp="1"/>
          </p:cNvSpPr>
          <p:nvPr>
            <p:ph idx="1"/>
          </p:nvPr>
        </p:nvSpPr>
        <p:spPr/>
        <p:txBody>
          <a:bodyPr>
            <a:noAutofit/>
          </a:bodyPr>
          <a:lstStyle/>
          <a:p>
            <a:r>
              <a:rPr lang="en-GB" sz="1600" b="1" dirty="0" smtClean="0">
                <a:latin typeface="+mj-lt"/>
              </a:rPr>
              <a:t>Article 5 2. – </a:t>
            </a:r>
            <a:r>
              <a:rPr lang="en-GB" sz="1600" b="1" dirty="0" smtClean="0">
                <a:solidFill>
                  <a:srgbClr val="FF0000"/>
                </a:solidFill>
                <a:latin typeface="+mj-lt"/>
              </a:rPr>
              <a:t>Exceptions and limitations</a:t>
            </a:r>
            <a:r>
              <a:rPr lang="en-GB" sz="1600" b="1" dirty="0" smtClean="0">
                <a:latin typeface="+mj-lt"/>
              </a:rPr>
              <a:t>: </a:t>
            </a:r>
            <a:r>
              <a:rPr lang="en-GB" sz="1600" dirty="0" smtClean="0">
                <a:latin typeface="+mj-lt"/>
              </a:rPr>
              <a:t>Member States </a:t>
            </a:r>
            <a:r>
              <a:rPr lang="en-GB" sz="1600" b="1" dirty="0" smtClean="0">
                <a:solidFill>
                  <a:srgbClr val="00B050"/>
                </a:solidFill>
                <a:latin typeface="+mj-lt"/>
              </a:rPr>
              <a:t>may provide</a:t>
            </a:r>
            <a:r>
              <a:rPr lang="en-GB" sz="1600" dirty="0" smtClean="0">
                <a:latin typeface="+mj-lt"/>
              </a:rPr>
              <a:t> for exceptions or limitations to the rights provided for in </a:t>
            </a:r>
            <a:r>
              <a:rPr lang="en-GB" sz="1600" b="1" dirty="0" smtClean="0">
                <a:solidFill>
                  <a:srgbClr val="FF0000"/>
                </a:solidFill>
                <a:latin typeface="+mj-lt"/>
              </a:rPr>
              <a:t>Articles 2 and 3</a:t>
            </a:r>
            <a:r>
              <a:rPr lang="en-GB" sz="1600" dirty="0" smtClean="0">
                <a:latin typeface="+mj-lt"/>
              </a:rPr>
              <a:t> in the following cases:</a:t>
            </a:r>
          </a:p>
          <a:p>
            <a:pPr lvl="1"/>
            <a:r>
              <a:rPr lang="en-GB" sz="1600" dirty="0" smtClean="0">
                <a:latin typeface="+mj-lt"/>
              </a:rPr>
              <a:t>(e) use for the purposes of public security or to ensure the proper performance or reporting of administrative, parliamentary or judicial proceedings;</a:t>
            </a:r>
          </a:p>
          <a:p>
            <a:pPr lvl="1"/>
            <a:r>
              <a:rPr lang="en-GB" sz="1600" dirty="0" smtClean="0">
                <a:latin typeface="+mj-lt"/>
              </a:rPr>
              <a:t>(f) use of </a:t>
            </a:r>
            <a:r>
              <a:rPr lang="en-GB" sz="1600" dirty="0" smtClean="0">
                <a:solidFill>
                  <a:srgbClr val="00B050"/>
                </a:solidFill>
                <a:latin typeface="+mj-lt"/>
              </a:rPr>
              <a:t>political speeches as well as extracts of public lectures or similar works or subject-matter to the extent justified by the </a:t>
            </a:r>
            <a:r>
              <a:rPr lang="en-GB" sz="1600" dirty="0" err="1" smtClean="0">
                <a:solidFill>
                  <a:srgbClr val="00B050"/>
                </a:solidFill>
                <a:latin typeface="+mj-lt"/>
              </a:rPr>
              <a:t>informatory</a:t>
            </a:r>
            <a:r>
              <a:rPr lang="en-GB" sz="1600" dirty="0" smtClean="0">
                <a:solidFill>
                  <a:srgbClr val="00B050"/>
                </a:solidFill>
                <a:latin typeface="+mj-lt"/>
              </a:rPr>
              <a:t> purpose and provided that the source, including the author's name, is indicated</a:t>
            </a:r>
            <a:r>
              <a:rPr lang="en-GB" sz="1600" dirty="0" smtClean="0">
                <a:latin typeface="+mj-lt"/>
              </a:rPr>
              <a:t>, except where this turns out to be impossible;</a:t>
            </a:r>
          </a:p>
          <a:p>
            <a:pPr lvl="1"/>
            <a:r>
              <a:rPr lang="en-GB" sz="1600" dirty="0" smtClean="0">
                <a:latin typeface="+mj-lt"/>
              </a:rPr>
              <a:t>(g) use during </a:t>
            </a:r>
            <a:r>
              <a:rPr lang="en-GB" sz="1600" dirty="0" smtClean="0">
                <a:solidFill>
                  <a:srgbClr val="00B050"/>
                </a:solidFill>
                <a:latin typeface="+mj-lt"/>
              </a:rPr>
              <a:t>religious celebrations </a:t>
            </a:r>
            <a:r>
              <a:rPr lang="en-GB" sz="1600" dirty="0" smtClean="0">
                <a:latin typeface="+mj-lt"/>
              </a:rPr>
              <a:t>or </a:t>
            </a:r>
            <a:r>
              <a:rPr lang="en-GB" sz="1600" dirty="0" smtClean="0">
                <a:solidFill>
                  <a:srgbClr val="00B050"/>
                </a:solidFill>
                <a:latin typeface="+mj-lt"/>
              </a:rPr>
              <a:t>official celebrations organised by a public authority</a:t>
            </a:r>
            <a:r>
              <a:rPr lang="en-GB" sz="1600" dirty="0" smtClean="0">
                <a:latin typeface="+mj-lt"/>
              </a:rPr>
              <a:t>;</a:t>
            </a:r>
          </a:p>
          <a:p>
            <a:pPr lvl="1"/>
            <a:r>
              <a:rPr lang="en-GB" sz="1600" dirty="0" smtClean="0">
                <a:latin typeface="+mj-lt"/>
              </a:rPr>
              <a:t>(h) use of works, such as works of architecture or sculpture, made to be located permanently in public places;</a:t>
            </a:r>
          </a:p>
          <a:p>
            <a:pPr lvl="1"/>
            <a:r>
              <a:rPr lang="en-GB" sz="1600" dirty="0" smtClean="0">
                <a:latin typeface="+mj-lt"/>
              </a:rPr>
              <a:t>(</a:t>
            </a:r>
            <a:r>
              <a:rPr lang="en-GB" sz="1600" dirty="0" err="1" smtClean="0">
                <a:latin typeface="+mj-lt"/>
              </a:rPr>
              <a:t>i</a:t>
            </a:r>
            <a:r>
              <a:rPr lang="en-GB" sz="1600" dirty="0" smtClean="0">
                <a:latin typeface="+mj-lt"/>
              </a:rPr>
              <a:t>) incidental inclusion of a work or other subject-matter in other material;</a:t>
            </a:r>
          </a:p>
          <a:p>
            <a:pPr lvl="1"/>
            <a:r>
              <a:rPr lang="en-GB" sz="1600" dirty="0" smtClean="0">
                <a:latin typeface="+mj-lt"/>
              </a:rPr>
              <a:t>(j) use for the purpose of advertising the public exhibition or sale of artistic works, to the extent necessary to promote the event, excluding any other commercial use;</a:t>
            </a:r>
          </a:p>
          <a:p>
            <a:pPr lvl="1"/>
            <a:r>
              <a:rPr lang="en-GB" sz="1600" dirty="0" smtClean="0">
                <a:latin typeface="+mj-lt"/>
              </a:rPr>
              <a:t>(k) </a:t>
            </a:r>
            <a:r>
              <a:rPr lang="en-GB" sz="1600" dirty="0" smtClean="0">
                <a:solidFill>
                  <a:srgbClr val="00B050"/>
                </a:solidFill>
                <a:latin typeface="+mj-lt"/>
              </a:rPr>
              <a:t>use for the purpose of caricature, parody or pastiche</a:t>
            </a:r>
            <a:r>
              <a:rPr lang="en-GB" sz="1600" dirty="0" smtClean="0">
                <a:latin typeface="+mj-lt"/>
              </a:rPr>
              <a:t>;</a:t>
            </a:r>
          </a:p>
          <a:p>
            <a:pPr lvl="1"/>
            <a:r>
              <a:rPr lang="en-GB" sz="1600" dirty="0" smtClean="0">
                <a:latin typeface="+mj-lt"/>
              </a:rPr>
              <a:t>(l) use in connection with the demonstration or repair of equipment;</a:t>
            </a:r>
          </a:p>
          <a:p>
            <a:pPr lvl="1"/>
            <a:r>
              <a:rPr lang="en-GB" sz="1600" dirty="0" smtClean="0">
                <a:latin typeface="+mj-lt"/>
              </a:rPr>
              <a:t>(m) use of an artistic work in the form of a building or a drawing or plan of a building for the purposes of reconstructing the building;</a:t>
            </a:r>
          </a:p>
        </p:txBody>
      </p:sp>
    </p:spTree>
    <p:extLst>
      <p:ext uri="{BB962C8B-B14F-4D97-AF65-F5344CB8AC3E}">
        <p14:creationId xmlns:p14="http://schemas.microsoft.com/office/powerpoint/2010/main" val="4654168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solidFill>
                  <a:schemeClr val="tx1"/>
                </a:solidFill>
              </a:rPr>
              <a:t>2001/29/EC </a:t>
            </a:r>
            <a:r>
              <a:rPr lang="hu-HU" dirty="0" err="1">
                <a:solidFill>
                  <a:schemeClr val="tx1"/>
                </a:solidFill>
              </a:rPr>
              <a:t>Infosoc</a:t>
            </a:r>
            <a:r>
              <a:rPr lang="hu-HU" dirty="0">
                <a:solidFill>
                  <a:schemeClr val="tx1"/>
                </a:solidFill>
              </a:rPr>
              <a:t> </a:t>
            </a:r>
            <a:r>
              <a:rPr lang="hu-HU" dirty="0" err="1">
                <a:solidFill>
                  <a:schemeClr val="tx1"/>
                </a:solidFill>
              </a:rPr>
              <a:t>Directive</a:t>
            </a:r>
            <a:endParaRPr lang="hu-HU" dirty="0"/>
          </a:p>
        </p:txBody>
      </p:sp>
      <p:sp>
        <p:nvSpPr>
          <p:cNvPr id="3" name="Tartalom helye 2"/>
          <p:cNvSpPr>
            <a:spLocks noGrp="1"/>
          </p:cNvSpPr>
          <p:nvPr>
            <p:ph idx="1"/>
          </p:nvPr>
        </p:nvSpPr>
        <p:spPr/>
        <p:txBody>
          <a:bodyPr>
            <a:noAutofit/>
          </a:bodyPr>
          <a:lstStyle/>
          <a:p>
            <a:r>
              <a:rPr lang="en-GB" sz="1600" b="1" dirty="0" smtClean="0">
                <a:latin typeface="+mj-lt"/>
              </a:rPr>
              <a:t>Article 5 2. – </a:t>
            </a:r>
            <a:r>
              <a:rPr lang="en-GB" sz="1600" b="1" dirty="0" smtClean="0">
                <a:solidFill>
                  <a:srgbClr val="FF0000"/>
                </a:solidFill>
                <a:latin typeface="+mj-lt"/>
              </a:rPr>
              <a:t>Exceptions and limitations</a:t>
            </a:r>
            <a:r>
              <a:rPr lang="en-GB" sz="1600" b="1" dirty="0" smtClean="0">
                <a:latin typeface="+mj-lt"/>
              </a:rPr>
              <a:t>: </a:t>
            </a:r>
            <a:r>
              <a:rPr lang="en-GB" sz="1600" dirty="0" smtClean="0">
                <a:latin typeface="+mj-lt"/>
              </a:rPr>
              <a:t>Member States </a:t>
            </a:r>
            <a:r>
              <a:rPr lang="en-GB" sz="1600" b="1" dirty="0" smtClean="0">
                <a:solidFill>
                  <a:srgbClr val="00B050"/>
                </a:solidFill>
                <a:latin typeface="+mj-lt"/>
              </a:rPr>
              <a:t>may provide</a:t>
            </a:r>
            <a:r>
              <a:rPr lang="en-GB" sz="1600" dirty="0" smtClean="0">
                <a:latin typeface="+mj-lt"/>
              </a:rPr>
              <a:t> for exceptions or limitations to the rights provided for in </a:t>
            </a:r>
            <a:r>
              <a:rPr lang="en-GB" sz="1600" b="1" dirty="0" smtClean="0">
                <a:solidFill>
                  <a:srgbClr val="FF0000"/>
                </a:solidFill>
                <a:latin typeface="+mj-lt"/>
              </a:rPr>
              <a:t>Articles 2 and 3</a:t>
            </a:r>
            <a:r>
              <a:rPr lang="en-GB" sz="1600" dirty="0" smtClean="0">
                <a:latin typeface="+mj-lt"/>
              </a:rPr>
              <a:t> in the following cases:</a:t>
            </a:r>
          </a:p>
          <a:p>
            <a:pPr lvl="1"/>
            <a:r>
              <a:rPr lang="en-GB" sz="1600" dirty="0" smtClean="0">
                <a:latin typeface="+mj-lt"/>
              </a:rPr>
              <a:t>n) use by </a:t>
            </a:r>
            <a:r>
              <a:rPr lang="en-GB" sz="1600" dirty="0" smtClean="0">
                <a:solidFill>
                  <a:srgbClr val="00B050"/>
                </a:solidFill>
                <a:latin typeface="+mj-lt"/>
              </a:rPr>
              <a:t>communication or making available, for the purpose of research or private study, to individual members of the public by dedicated terminals on the premises of establishments</a:t>
            </a:r>
            <a:r>
              <a:rPr lang="en-GB" sz="1600" dirty="0" smtClean="0">
                <a:latin typeface="+mj-lt"/>
              </a:rPr>
              <a:t> referred to in paragraph 2(c) of works and other subject-matter not subject to purchase or licensing terms which are contained in their collections;</a:t>
            </a:r>
          </a:p>
          <a:p>
            <a:pPr lvl="1"/>
            <a:r>
              <a:rPr lang="en-GB" sz="1600" dirty="0" smtClean="0">
                <a:latin typeface="+mj-lt"/>
              </a:rPr>
              <a:t>(o) use in certain other cases of minor importance where exceptions or limitations already exist under national law, provided that they only concern analogue uses and do not affect the free circulation of goods and services within the Community, without prejudice to the other exceptions and limitations contained in this Article.</a:t>
            </a:r>
          </a:p>
          <a:p>
            <a:r>
              <a:rPr lang="en-GB" sz="1600" b="1" dirty="0" smtClean="0">
                <a:latin typeface="+mj-lt"/>
              </a:rPr>
              <a:t>Article 5 4. – </a:t>
            </a:r>
            <a:r>
              <a:rPr lang="en-GB" sz="1600" b="1" dirty="0" smtClean="0">
                <a:solidFill>
                  <a:srgbClr val="FF0000"/>
                </a:solidFill>
                <a:latin typeface="+mj-lt"/>
              </a:rPr>
              <a:t>Exceptions and limitations</a:t>
            </a:r>
            <a:r>
              <a:rPr lang="en-GB" sz="1600" b="1" dirty="0" smtClean="0">
                <a:latin typeface="+mj-lt"/>
              </a:rPr>
              <a:t>: </a:t>
            </a:r>
            <a:r>
              <a:rPr lang="en-GB" sz="1600" dirty="0" smtClean="0">
                <a:latin typeface="+mj-lt"/>
              </a:rPr>
              <a:t>Where the Member States may provide for an exception or limitation to the right of reproduction pursuant to paragraphs 2 and 3, they may provide similarly for an exception or limitation to the right of distribution as referred to in Article 4 to the extent justified by the purpose of the authorised act of reproduction.</a:t>
            </a:r>
          </a:p>
          <a:p>
            <a:r>
              <a:rPr lang="en-GB" sz="1600" b="1" dirty="0" smtClean="0">
                <a:latin typeface="+mj-lt"/>
              </a:rPr>
              <a:t>Article 5 5. </a:t>
            </a:r>
            <a:r>
              <a:rPr lang="en-GB" sz="1600" b="1" dirty="0" smtClean="0">
                <a:solidFill>
                  <a:srgbClr val="FF0000"/>
                </a:solidFill>
                <a:latin typeface="+mj-lt"/>
              </a:rPr>
              <a:t>Three step test</a:t>
            </a:r>
            <a:r>
              <a:rPr lang="en-GB" sz="1600" b="1" dirty="0" smtClean="0">
                <a:latin typeface="+mj-lt"/>
              </a:rPr>
              <a:t>: </a:t>
            </a:r>
            <a:r>
              <a:rPr lang="en-GB" sz="1600" dirty="0" smtClean="0">
                <a:latin typeface="+mj-lt"/>
              </a:rPr>
              <a:t>The exceptions and limitations provided for in paragraphs 1, 2, 3 and 4 shall only be applied in </a:t>
            </a:r>
            <a:r>
              <a:rPr lang="en-GB" sz="1600" dirty="0" smtClean="0">
                <a:solidFill>
                  <a:srgbClr val="00B050"/>
                </a:solidFill>
                <a:latin typeface="+mj-lt"/>
              </a:rPr>
              <a:t>certain special cases</a:t>
            </a:r>
            <a:r>
              <a:rPr lang="en-GB" sz="1600" dirty="0" smtClean="0">
                <a:latin typeface="+mj-lt"/>
              </a:rPr>
              <a:t> which </a:t>
            </a:r>
            <a:r>
              <a:rPr lang="en-GB" sz="1600" dirty="0" smtClean="0">
                <a:solidFill>
                  <a:srgbClr val="00B050"/>
                </a:solidFill>
                <a:latin typeface="+mj-lt"/>
              </a:rPr>
              <a:t>do not conflict with the normal exploitation of the work or other subject-matter </a:t>
            </a:r>
            <a:r>
              <a:rPr lang="en-GB" sz="1600" dirty="0" smtClean="0">
                <a:latin typeface="+mj-lt"/>
              </a:rPr>
              <a:t>and </a:t>
            </a:r>
            <a:r>
              <a:rPr lang="en-GB" sz="1600" dirty="0" smtClean="0">
                <a:solidFill>
                  <a:srgbClr val="00B050"/>
                </a:solidFill>
                <a:latin typeface="+mj-lt"/>
              </a:rPr>
              <a:t>do not unreasonably prejudice the legitimate interests of the </a:t>
            </a:r>
            <a:r>
              <a:rPr lang="en-GB" sz="1600" dirty="0" err="1" smtClean="0">
                <a:solidFill>
                  <a:srgbClr val="00B050"/>
                </a:solidFill>
                <a:latin typeface="+mj-lt"/>
              </a:rPr>
              <a:t>rightholder</a:t>
            </a:r>
            <a:r>
              <a:rPr lang="en-GB" sz="1600" dirty="0" smtClean="0">
                <a:latin typeface="+mj-lt"/>
              </a:rPr>
              <a:t>.</a:t>
            </a:r>
            <a:endParaRPr lang="en-GB" sz="1600" b="1" dirty="0" smtClean="0">
              <a:latin typeface="+mj-lt"/>
            </a:endParaRPr>
          </a:p>
        </p:txBody>
      </p:sp>
    </p:spTree>
    <p:extLst>
      <p:ext uri="{BB962C8B-B14F-4D97-AF65-F5344CB8AC3E}">
        <p14:creationId xmlns:p14="http://schemas.microsoft.com/office/powerpoint/2010/main" val="25715423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500" dirty="0" smtClean="0">
                <a:solidFill>
                  <a:schemeClr val="tx1"/>
                </a:solidFill>
              </a:rPr>
              <a:t>2006/115/</a:t>
            </a:r>
            <a:r>
              <a:rPr lang="en-GB" sz="3500" dirty="0" err="1" smtClean="0">
                <a:solidFill>
                  <a:schemeClr val="tx1"/>
                </a:solidFill>
              </a:rPr>
              <a:t>ec</a:t>
            </a:r>
            <a:r>
              <a:rPr lang="en-GB" sz="3500" dirty="0" smtClean="0">
                <a:solidFill>
                  <a:schemeClr val="tx1"/>
                </a:solidFill>
              </a:rPr>
              <a:t> rental and lending right/certain rights related to copyright </a:t>
            </a:r>
            <a:endParaRPr lang="en-GB" sz="3500" dirty="0">
              <a:solidFill>
                <a:schemeClr val="tx1"/>
              </a:solidFill>
            </a:endParaRPr>
          </a:p>
        </p:txBody>
      </p:sp>
      <p:sp>
        <p:nvSpPr>
          <p:cNvPr id="3" name="Tartalom helye 2"/>
          <p:cNvSpPr>
            <a:spLocks noGrp="1"/>
          </p:cNvSpPr>
          <p:nvPr>
            <p:ph idx="1"/>
          </p:nvPr>
        </p:nvSpPr>
        <p:spPr/>
        <p:txBody>
          <a:bodyPr/>
          <a:lstStyle/>
          <a:p>
            <a:r>
              <a:rPr lang="hu-HU" b="1" dirty="0" err="1" smtClean="0">
                <a:latin typeface="+mj-lt"/>
              </a:rPr>
              <a:t>Article</a:t>
            </a:r>
            <a:r>
              <a:rPr lang="hu-HU" b="1" dirty="0" smtClean="0">
                <a:latin typeface="+mj-lt"/>
              </a:rPr>
              <a:t> 3 1. – </a:t>
            </a:r>
            <a:r>
              <a:rPr lang="hu-HU" b="1" dirty="0" err="1" smtClean="0">
                <a:solidFill>
                  <a:srgbClr val="FF0000"/>
                </a:solidFill>
                <a:latin typeface="+mj-lt"/>
              </a:rPr>
              <a:t>Rental</a:t>
            </a:r>
            <a:r>
              <a:rPr lang="hu-HU" b="1" dirty="0" smtClean="0">
                <a:solidFill>
                  <a:srgbClr val="FF0000"/>
                </a:solidFill>
                <a:latin typeface="+mj-lt"/>
              </a:rPr>
              <a:t> and</a:t>
            </a:r>
            <a:r>
              <a:rPr lang="hu-HU" b="1" dirty="0" smtClean="0">
                <a:latin typeface="+mj-lt"/>
              </a:rPr>
              <a:t> </a:t>
            </a:r>
            <a:r>
              <a:rPr lang="hu-HU" b="1" dirty="0" err="1" smtClean="0">
                <a:solidFill>
                  <a:srgbClr val="FF0000"/>
                </a:solidFill>
                <a:latin typeface="+mj-lt"/>
              </a:rPr>
              <a:t>lending</a:t>
            </a:r>
            <a:r>
              <a:rPr lang="hu-HU" b="1" dirty="0" smtClean="0">
                <a:solidFill>
                  <a:srgbClr val="FF0000"/>
                </a:solidFill>
                <a:latin typeface="+mj-lt"/>
              </a:rPr>
              <a:t> right</a:t>
            </a:r>
            <a:r>
              <a:rPr lang="hu-HU" b="1" dirty="0" smtClean="0">
                <a:latin typeface="+mj-lt"/>
              </a:rPr>
              <a:t>: </a:t>
            </a:r>
            <a:r>
              <a:rPr lang="hu-HU" dirty="0" smtClean="0">
                <a:latin typeface="+mj-lt"/>
              </a:rPr>
              <a:t>The </a:t>
            </a:r>
            <a:r>
              <a:rPr lang="hu-HU" dirty="0" err="1" smtClean="0">
                <a:latin typeface="+mj-lt"/>
              </a:rPr>
              <a:t>exclusive</a:t>
            </a:r>
            <a:r>
              <a:rPr lang="hu-HU" dirty="0" smtClean="0">
                <a:latin typeface="+mj-lt"/>
              </a:rPr>
              <a:t> right </a:t>
            </a:r>
            <a:r>
              <a:rPr lang="hu-HU" dirty="0" err="1" smtClean="0">
                <a:latin typeface="+mj-lt"/>
              </a:rPr>
              <a:t>to</a:t>
            </a:r>
            <a:r>
              <a:rPr lang="hu-HU" dirty="0" smtClean="0">
                <a:latin typeface="+mj-lt"/>
              </a:rPr>
              <a:t> </a:t>
            </a:r>
            <a:r>
              <a:rPr lang="hu-HU" dirty="0" err="1" smtClean="0">
                <a:latin typeface="+mj-lt"/>
              </a:rPr>
              <a:t>authorise</a:t>
            </a:r>
            <a:r>
              <a:rPr lang="hu-HU" dirty="0" smtClean="0">
                <a:latin typeface="+mj-lt"/>
              </a:rPr>
              <a:t> </a:t>
            </a:r>
            <a:r>
              <a:rPr lang="hu-HU" dirty="0" err="1" smtClean="0">
                <a:latin typeface="+mj-lt"/>
              </a:rPr>
              <a:t>or</a:t>
            </a:r>
            <a:r>
              <a:rPr lang="hu-HU" dirty="0" smtClean="0">
                <a:latin typeface="+mj-lt"/>
              </a:rPr>
              <a:t> </a:t>
            </a:r>
            <a:r>
              <a:rPr lang="hu-HU" dirty="0" err="1" smtClean="0">
                <a:latin typeface="+mj-lt"/>
              </a:rPr>
              <a:t>prohibit</a:t>
            </a:r>
            <a:r>
              <a:rPr lang="hu-HU" dirty="0" smtClean="0">
                <a:latin typeface="+mj-lt"/>
              </a:rPr>
              <a:t> </a:t>
            </a:r>
            <a:r>
              <a:rPr lang="hu-HU" b="1" dirty="0" err="1" smtClean="0">
                <a:solidFill>
                  <a:srgbClr val="FF0000"/>
                </a:solidFill>
                <a:latin typeface="+mj-lt"/>
              </a:rPr>
              <a:t>rental</a:t>
            </a:r>
            <a:r>
              <a:rPr lang="hu-HU" b="1" dirty="0" smtClean="0">
                <a:solidFill>
                  <a:srgbClr val="FF0000"/>
                </a:solidFill>
                <a:latin typeface="+mj-lt"/>
              </a:rPr>
              <a:t> and </a:t>
            </a:r>
            <a:r>
              <a:rPr lang="hu-HU" b="1" dirty="0" err="1" smtClean="0">
                <a:solidFill>
                  <a:srgbClr val="FF0000"/>
                </a:solidFill>
                <a:latin typeface="+mj-lt"/>
              </a:rPr>
              <a:t>lending</a:t>
            </a:r>
            <a:r>
              <a:rPr lang="hu-HU" b="1" dirty="0" smtClean="0">
                <a:solidFill>
                  <a:srgbClr val="FF0000"/>
                </a:solidFill>
                <a:latin typeface="+mj-lt"/>
              </a:rPr>
              <a:t> </a:t>
            </a:r>
            <a:r>
              <a:rPr lang="hu-HU" dirty="0" err="1" smtClean="0">
                <a:latin typeface="+mj-lt"/>
              </a:rPr>
              <a:t>shall</a:t>
            </a:r>
            <a:r>
              <a:rPr lang="hu-HU" dirty="0" smtClean="0">
                <a:latin typeface="+mj-lt"/>
              </a:rPr>
              <a:t> </a:t>
            </a:r>
            <a:r>
              <a:rPr lang="hu-HU" dirty="0" err="1" smtClean="0">
                <a:latin typeface="+mj-lt"/>
              </a:rPr>
              <a:t>belong</a:t>
            </a:r>
            <a:r>
              <a:rPr lang="hu-HU" dirty="0" smtClean="0">
                <a:latin typeface="+mj-lt"/>
              </a:rPr>
              <a:t> </a:t>
            </a:r>
            <a:r>
              <a:rPr lang="hu-HU" dirty="0" err="1" smtClean="0">
                <a:latin typeface="+mj-lt"/>
              </a:rPr>
              <a:t>to</a:t>
            </a:r>
            <a:r>
              <a:rPr lang="hu-HU" dirty="0" smtClean="0">
                <a:latin typeface="+mj-lt"/>
              </a:rPr>
              <a:t> </a:t>
            </a:r>
            <a:r>
              <a:rPr lang="hu-HU" dirty="0" err="1" smtClean="0">
                <a:latin typeface="+mj-lt"/>
              </a:rPr>
              <a:t>the</a:t>
            </a:r>
            <a:r>
              <a:rPr lang="hu-HU" dirty="0" smtClean="0">
                <a:latin typeface="+mj-lt"/>
              </a:rPr>
              <a:t> </a:t>
            </a:r>
            <a:r>
              <a:rPr lang="hu-HU" dirty="0" err="1" smtClean="0">
                <a:latin typeface="+mj-lt"/>
              </a:rPr>
              <a:t>performer</a:t>
            </a:r>
            <a:r>
              <a:rPr lang="hu-HU" dirty="0" smtClean="0">
                <a:latin typeface="+mj-lt"/>
              </a:rPr>
              <a:t> </a:t>
            </a:r>
            <a:r>
              <a:rPr lang="hu-HU" dirty="0" err="1" smtClean="0">
                <a:latin typeface="+mj-lt"/>
              </a:rPr>
              <a:t>in</a:t>
            </a:r>
            <a:r>
              <a:rPr lang="hu-HU" dirty="0" smtClean="0">
                <a:latin typeface="+mj-lt"/>
              </a:rPr>
              <a:t> </a:t>
            </a:r>
            <a:r>
              <a:rPr lang="hu-HU" dirty="0" err="1" smtClean="0">
                <a:latin typeface="+mj-lt"/>
              </a:rPr>
              <a:t>respect</a:t>
            </a:r>
            <a:r>
              <a:rPr lang="hu-HU" dirty="0" smtClean="0">
                <a:latin typeface="+mj-lt"/>
              </a:rPr>
              <a:t> of </a:t>
            </a:r>
            <a:r>
              <a:rPr lang="hu-HU" dirty="0" err="1" smtClean="0">
                <a:latin typeface="+mj-lt"/>
              </a:rPr>
              <a:t>fixation</a:t>
            </a:r>
            <a:r>
              <a:rPr lang="hu-HU" dirty="0" smtClean="0">
                <a:latin typeface="+mj-lt"/>
              </a:rPr>
              <a:t> </a:t>
            </a:r>
            <a:r>
              <a:rPr lang="hu-HU" dirty="0" err="1" smtClean="0">
                <a:latin typeface="+mj-lt"/>
              </a:rPr>
              <a:t>of</a:t>
            </a:r>
            <a:r>
              <a:rPr lang="hu-HU" dirty="0" smtClean="0">
                <a:latin typeface="+mj-lt"/>
              </a:rPr>
              <a:t> </a:t>
            </a:r>
            <a:r>
              <a:rPr lang="hu-HU" dirty="0" err="1" smtClean="0">
                <a:latin typeface="+mj-lt"/>
              </a:rPr>
              <a:t>his</a:t>
            </a:r>
            <a:r>
              <a:rPr lang="hu-HU" dirty="0" smtClean="0">
                <a:latin typeface="+mj-lt"/>
              </a:rPr>
              <a:t> performance.</a:t>
            </a:r>
            <a:endParaRPr lang="hu-HU" b="1" dirty="0" smtClean="0">
              <a:latin typeface="+mj-lt"/>
            </a:endParaRPr>
          </a:p>
          <a:p>
            <a:r>
              <a:rPr lang="hu-HU" b="1" dirty="0" err="1" smtClean="0">
                <a:latin typeface="+mj-lt"/>
              </a:rPr>
              <a:t>Article</a:t>
            </a:r>
            <a:r>
              <a:rPr lang="hu-HU" b="1" dirty="0" smtClean="0">
                <a:latin typeface="+mj-lt"/>
              </a:rPr>
              <a:t> 7 1. – </a:t>
            </a:r>
            <a:r>
              <a:rPr lang="hu-HU" b="1" dirty="0" err="1" smtClean="0">
                <a:solidFill>
                  <a:srgbClr val="FF0000"/>
                </a:solidFill>
                <a:latin typeface="+mj-lt"/>
              </a:rPr>
              <a:t>Fixation</a:t>
            </a:r>
            <a:r>
              <a:rPr lang="hu-HU" b="1" dirty="0" smtClean="0">
                <a:latin typeface="+mj-lt"/>
              </a:rPr>
              <a:t> </a:t>
            </a:r>
            <a:r>
              <a:rPr lang="hu-HU" b="1" dirty="0" smtClean="0">
                <a:solidFill>
                  <a:srgbClr val="FF0000"/>
                </a:solidFill>
                <a:latin typeface="+mj-lt"/>
              </a:rPr>
              <a:t>right</a:t>
            </a:r>
            <a:r>
              <a:rPr lang="hu-HU" b="1" dirty="0" smtClean="0">
                <a:latin typeface="+mj-lt"/>
              </a:rPr>
              <a:t>: </a:t>
            </a:r>
            <a:r>
              <a:rPr lang="hu-HU" dirty="0" err="1" smtClean="0">
                <a:latin typeface="+mj-lt"/>
              </a:rPr>
              <a:t>authorise</a:t>
            </a:r>
            <a:r>
              <a:rPr lang="hu-HU" dirty="0" smtClean="0">
                <a:latin typeface="+mj-lt"/>
              </a:rPr>
              <a:t> </a:t>
            </a:r>
            <a:r>
              <a:rPr lang="hu-HU" dirty="0" err="1" smtClean="0">
                <a:latin typeface="+mj-lt"/>
              </a:rPr>
              <a:t>or</a:t>
            </a:r>
            <a:r>
              <a:rPr lang="hu-HU" dirty="0" smtClean="0">
                <a:latin typeface="+mj-lt"/>
              </a:rPr>
              <a:t> </a:t>
            </a:r>
            <a:r>
              <a:rPr lang="hu-HU" dirty="0" err="1" smtClean="0">
                <a:latin typeface="+mj-lt"/>
              </a:rPr>
              <a:t>prohibit</a:t>
            </a:r>
            <a:r>
              <a:rPr lang="hu-HU" dirty="0" smtClean="0">
                <a:latin typeface="+mj-lt"/>
              </a:rPr>
              <a:t> </a:t>
            </a:r>
            <a:r>
              <a:rPr lang="hu-HU" dirty="0" err="1" smtClean="0">
                <a:latin typeface="+mj-lt"/>
              </a:rPr>
              <a:t>the</a:t>
            </a:r>
            <a:r>
              <a:rPr lang="hu-HU" dirty="0" smtClean="0">
                <a:latin typeface="+mj-lt"/>
              </a:rPr>
              <a:t> </a:t>
            </a:r>
            <a:r>
              <a:rPr lang="hu-HU" b="1" dirty="0" err="1" smtClean="0">
                <a:solidFill>
                  <a:srgbClr val="FF0000"/>
                </a:solidFill>
                <a:latin typeface="+mj-lt"/>
              </a:rPr>
              <a:t>fixation</a:t>
            </a:r>
            <a:r>
              <a:rPr lang="hu-HU" dirty="0" smtClean="0">
                <a:latin typeface="+mj-lt"/>
              </a:rPr>
              <a:t> of </a:t>
            </a:r>
            <a:r>
              <a:rPr lang="hu-HU" dirty="0" err="1" smtClean="0">
                <a:latin typeface="+mj-lt"/>
              </a:rPr>
              <a:t>their</a:t>
            </a:r>
            <a:r>
              <a:rPr lang="hu-HU" dirty="0" smtClean="0">
                <a:latin typeface="+mj-lt"/>
              </a:rPr>
              <a:t> </a:t>
            </a:r>
            <a:r>
              <a:rPr lang="hu-HU" dirty="0" err="1" smtClean="0">
                <a:latin typeface="+mj-lt"/>
              </a:rPr>
              <a:t>performances</a:t>
            </a:r>
            <a:r>
              <a:rPr lang="hu-HU" dirty="0" smtClean="0">
                <a:latin typeface="+mj-lt"/>
              </a:rPr>
              <a:t>.</a:t>
            </a:r>
          </a:p>
          <a:p>
            <a:r>
              <a:rPr lang="hu-HU" b="1" dirty="0" err="1" smtClean="0">
                <a:latin typeface="+mj-lt"/>
              </a:rPr>
              <a:t>Article</a:t>
            </a:r>
            <a:r>
              <a:rPr lang="hu-HU" b="1" dirty="0" smtClean="0">
                <a:latin typeface="+mj-lt"/>
              </a:rPr>
              <a:t> 8 1. – </a:t>
            </a:r>
            <a:r>
              <a:rPr lang="hu-HU" b="1" dirty="0" err="1" smtClean="0">
                <a:solidFill>
                  <a:srgbClr val="FF0000"/>
                </a:solidFill>
                <a:latin typeface="+mj-lt"/>
              </a:rPr>
              <a:t>Broadcasting</a:t>
            </a:r>
            <a:r>
              <a:rPr lang="hu-HU" b="1" dirty="0" smtClean="0">
                <a:latin typeface="+mj-lt"/>
              </a:rPr>
              <a:t> </a:t>
            </a:r>
            <a:r>
              <a:rPr lang="hu-HU" b="1" dirty="0" smtClean="0">
                <a:solidFill>
                  <a:srgbClr val="FF0000"/>
                </a:solidFill>
                <a:latin typeface="+mj-lt"/>
              </a:rPr>
              <a:t>and</a:t>
            </a:r>
            <a:r>
              <a:rPr lang="hu-HU" b="1" dirty="0" smtClean="0">
                <a:latin typeface="+mj-lt"/>
              </a:rPr>
              <a:t> </a:t>
            </a:r>
            <a:r>
              <a:rPr lang="hu-HU" b="1" dirty="0" err="1" smtClean="0">
                <a:solidFill>
                  <a:srgbClr val="FF0000"/>
                </a:solidFill>
                <a:latin typeface="+mj-lt"/>
              </a:rPr>
              <a:t>communication</a:t>
            </a:r>
            <a:r>
              <a:rPr lang="hu-HU" b="1" dirty="0" smtClean="0">
                <a:latin typeface="+mj-lt"/>
              </a:rPr>
              <a:t> </a:t>
            </a:r>
            <a:r>
              <a:rPr lang="hu-HU" b="1" dirty="0" err="1" smtClean="0">
                <a:solidFill>
                  <a:srgbClr val="FF0000"/>
                </a:solidFill>
                <a:latin typeface="+mj-lt"/>
              </a:rPr>
              <a:t>to</a:t>
            </a:r>
            <a:r>
              <a:rPr lang="hu-HU" b="1" dirty="0" smtClean="0">
                <a:latin typeface="+mj-lt"/>
              </a:rPr>
              <a:t> </a:t>
            </a:r>
            <a:r>
              <a:rPr lang="hu-HU" b="1" dirty="0" err="1" smtClean="0">
                <a:solidFill>
                  <a:srgbClr val="FF0000"/>
                </a:solidFill>
                <a:latin typeface="+mj-lt"/>
              </a:rPr>
              <a:t>the</a:t>
            </a:r>
            <a:r>
              <a:rPr lang="hu-HU" b="1" dirty="0" smtClean="0">
                <a:latin typeface="+mj-lt"/>
              </a:rPr>
              <a:t> </a:t>
            </a:r>
            <a:r>
              <a:rPr lang="hu-HU" b="1" dirty="0" err="1" smtClean="0">
                <a:solidFill>
                  <a:srgbClr val="FF0000"/>
                </a:solidFill>
                <a:latin typeface="+mj-lt"/>
              </a:rPr>
              <a:t>public</a:t>
            </a:r>
            <a:r>
              <a:rPr lang="hu-HU" b="1" dirty="0" smtClean="0">
                <a:latin typeface="+mj-lt"/>
              </a:rPr>
              <a:t>: </a:t>
            </a:r>
            <a:r>
              <a:rPr lang="en-US" b="1" dirty="0" smtClean="0">
                <a:solidFill>
                  <a:srgbClr val="FF0000"/>
                </a:solidFill>
                <a:latin typeface="+mj-lt"/>
              </a:rPr>
              <a:t>broadcasting </a:t>
            </a:r>
            <a:r>
              <a:rPr lang="en-US" b="1" dirty="0">
                <a:solidFill>
                  <a:srgbClr val="FF0000"/>
                </a:solidFill>
                <a:latin typeface="+mj-lt"/>
              </a:rPr>
              <a:t>by wireless means</a:t>
            </a:r>
            <a:r>
              <a:rPr lang="en-US" dirty="0">
                <a:latin typeface="+mj-lt"/>
              </a:rPr>
              <a:t> and the </a:t>
            </a:r>
            <a:r>
              <a:rPr lang="en-US" b="1" dirty="0">
                <a:solidFill>
                  <a:srgbClr val="FF0000"/>
                </a:solidFill>
                <a:latin typeface="+mj-lt"/>
              </a:rPr>
              <a:t>communication to the public</a:t>
            </a:r>
            <a:r>
              <a:rPr lang="en-US" dirty="0">
                <a:latin typeface="+mj-lt"/>
              </a:rPr>
              <a:t> of their performances, except where the performance is itself already a broadcast performance or is made from a fixation</a:t>
            </a:r>
            <a:r>
              <a:rPr lang="en-US" dirty="0" smtClean="0">
                <a:latin typeface="+mj-lt"/>
              </a:rPr>
              <a:t>.</a:t>
            </a:r>
            <a:endParaRPr lang="hu-HU" dirty="0" smtClean="0">
              <a:latin typeface="+mj-lt"/>
            </a:endParaRPr>
          </a:p>
          <a:p>
            <a:r>
              <a:rPr lang="hu-HU" b="1" dirty="0" err="1" smtClean="0">
                <a:latin typeface="+mj-lt"/>
              </a:rPr>
              <a:t>Article</a:t>
            </a:r>
            <a:r>
              <a:rPr lang="hu-HU" b="1" dirty="0" smtClean="0">
                <a:latin typeface="+mj-lt"/>
              </a:rPr>
              <a:t> 9 1. – </a:t>
            </a:r>
            <a:r>
              <a:rPr lang="hu-HU" b="1" dirty="0" err="1" smtClean="0">
                <a:solidFill>
                  <a:srgbClr val="FF0000"/>
                </a:solidFill>
                <a:latin typeface="+mj-lt"/>
              </a:rPr>
              <a:t>Distribution</a:t>
            </a:r>
            <a:r>
              <a:rPr lang="hu-HU" b="1" dirty="0" smtClean="0">
                <a:latin typeface="+mj-lt"/>
              </a:rPr>
              <a:t> </a:t>
            </a:r>
            <a:r>
              <a:rPr lang="hu-HU" b="1" dirty="0" smtClean="0">
                <a:solidFill>
                  <a:srgbClr val="FF0000"/>
                </a:solidFill>
                <a:latin typeface="+mj-lt"/>
              </a:rPr>
              <a:t>right</a:t>
            </a:r>
            <a:r>
              <a:rPr lang="hu-HU" b="1" dirty="0" smtClean="0">
                <a:latin typeface="+mj-lt"/>
              </a:rPr>
              <a:t>: </a:t>
            </a:r>
            <a:r>
              <a:rPr lang="en-US" b="1" dirty="0">
                <a:solidFill>
                  <a:srgbClr val="FF0000"/>
                </a:solidFill>
                <a:latin typeface="+mj-lt"/>
              </a:rPr>
              <a:t>make available to the public</a:t>
            </a:r>
            <a:r>
              <a:rPr lang="en-US" dirty="0">
                <a:latin typeface="+mj-lt"/>
              </a:rPr>
              <a:t>, by sale or otherwise, </a:t>
            </a:r>
            <a:r>
              <a:rPr lang="hu-HU" dirty="0" err="1" smtClean="0">
                <a:latin typeface="+mj-lt"/>
              </a:rPr>
              <a:t>for</a:t>
            </a:r>
            <a:r>
              <a:rPr lang="hu-HU" dirty="0" smtClean="0">
                <a:latin typeface="+mj-lt"/>
              </a:rPr>
              <a:t> </a:t>
            </a:r>
            <a:r>
              <a:rPr lang="hu-HU" dirty="0" err="1" smtClean="0">
                <a:latin typeface="+mj-lt"/>
              </a:rPr>
              <a:t>performers</a:t>
            </a:r>
            <a:r>
              <a:rPr lang="hu-HU" dirty="0" smtClean="0">
                <a:latin typeface="+mj-lt"/>
              </a:rPr>
              <a:t>, </a:t>
            </a:r>
            <a:r>
              <a:rPr lang="hu-HU" dirty="0" err="1" smtClean="0">
                <a:latin typeface="+mj-lt"/>
              </a:rPr>
              <a:t>in</a:t>
            </a:r>
            <a:r>
              <a:rPr lang="hu-HU" dirty="0" smtClean="0">
                <a:latin typeface="+mj-lt"/>
              </a:rPr>
              <a:t> </a:t>
            </a:r>
            <a:r>
              <a:rPr lang="hu-HU" dirty="0" err="1" smtClean="0">
                <a:latin typeface="+mj-lt"/>
              </a:rPr>
              <a:t>respect</a:t>
            </a:r>
            <a:r>
              <a:rPr lang="hu-HU" dirty="0" smtClean="0">
                <a:latin typeface="+mj-lt"/>
              </a:rPr>
              <a:t> of </a:t>
            </a:r>
            <a:r>
              <a:rPr lang="hu-HU" dirty="0" err="1" smtClean="0">
                <a:latin typeface="+mj-lt"/>
              </a:rPr>
              <a:t>their</a:t>
            </a:r>
            <a:r>
              <a:rPr lang="hu-HU" dirty="0" smtClean="0">
                <a:latin typeface="+mj-lt"/>
              </a:rPr>
              <a:t> </a:t>
            </a:r>
            <a:r>
              <a:rPr lang="hu-HU" dirty="0" err="1" smtClean="0">
                <a:latin typeface="+mj-lt"/>
              </a:rPr>
              <a:t>performances</a:t>
            </a:r>
            <a:r>
              <a:rPr lang="hu-HU" dirty="0" smtClean="0">
                <a:latin typeface="+mj-lt"/>
              </a:rPr>
              <a:t>.</a:t>
            </a:r>
          </a:p>
        </p:txBody>
      </p:sp>
    </p:spTree>
    <p:extLst>
      <p:ext uri="{BB962C8B-B14F-4D97-AF65-F5344CB8AC3E}">
        <p14:creationId xmlns:p14="http://schemas.microsoft.com/office/powerpoint/2010/main" val="22226842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smtClean="0">
                <a:solidFill>
                  <a:schemeClr val="tx1"/>
                </a:solidFill>
              </a:rPr>
              <a:t>93/83/EEC Satellite Directive</a:t>
            </a:r>
            <a:r>
              <a:rPr lang="hu-HU" sz="4000" dirty="0" smtClean="0">
                <a:solidFill>
                  <a:schemeClr val="tx1"/>
                </a:solidFill>
              </a:rPr>
              <a:t>; </a:t>
            </a:r>
            <a:r>
              <a:rPr lang="en-US" sz="4000" dirty="0" smtClean="0">
                <a:solidFill>
                  <a:schemeClr val="tx1"/>
                </a:solidFill>
              </a:rPr>
              <a:t>2011/77/EU – term Directive</a:t>
            </a:r>
            <a:endParaRPr lang="en-GB" sz="4000" dirty="0">
              <a:solidFill>
                <a:schemeClr val="tx1"/>
              </a:solidFill>
            </a:endParaRPr>
          </a:p>
        </p:txBody>
      </p:sp>
      <p:sp>
        <p:nvSpPr>
          <p:cNvPr id="3" name="Tartalom helye 2"/>
          <p:cNvSpPr>
            <a:spLocks noGrp="1"/>
          </p:cNvSpPr>
          <p:nvPr>
            <p:ph idx="1"/>
          </p:nvPr>
        </p:nvSpPr>
        <p:spPr/>
        <p:txBody>
          <a:bodyPr>
            <a:normAutofit fontScale="92500" lnSpcReduction="10000"/>
          </a:bodyPr>
          <a:lstStyle/>
          <a:p>
            <a:r>
              <a:rPr lang="hu-HU" b="1" dirty="0" err="1" smtClean="0">
                <a:latin typeface="+mj-lt"/>
              </a:rPr>
              <a:t>Satellite</a:t>
            </a:r>
            <a:r>
              <a:rPr lang="hu-HU" b="1" dirty="0" smtClean="0">
                <a:latin typeface="+mj-lt"/>
              </a:rPr>
              <a:t> </a:t>
            </a:r>
            <a:r>
              <a:rPr lang="hu-HU" b="1" dirty="0" err="1" smtClean="0">
                <a:latin typeface="+mj-lt"/>
              </a:rPr>
              <a:t>Directive</a:t>
            </a:r>
            <a:r>
              <a:rPr lang="hu-HU" b="1" dirty="0" smtClean="0">
                <a:latin typeface="+mj-lt"/>
              </a:rPr>
              <a:t>: </a:t>
            </a:r>
            <a:r>
              <a:rPr lang="hu-HU" b="1" dirty="0" err="1" smtClean="0">
                <a:latin typeface="+mj-lt"/>
              </a:rPr>
              <a:t>Article</a:t>
            </a:r>
            <a:r>
              <a:rPr lang="hu-HU" b="1" dirty="0" smtClean="0">
                <a:latin typeface="+mj-lt"/>
              </a:rPr>
              <a:t> 4 1. – </a:t>
            </a:r>
            <a:r>
              <a:rPr lang="hu-HU" b="1" dirty="0" err="1" smtClean="0">
                <a:solidFill>
                  <a:srgbClr val="FF0000"/>
                </a:solidFill>
                <a:latin typeface="+mj-lt"/>
              </a:rPr>
              <a:t>Rights</a:t>
            </a:r>
            <a:r>
              <a:rPr lang="hu-HU" b="1" dirty="0" smtClean="0">
                <a:solidFill>
                  <a:srgbClr val="FF0000"/>
                </a:solidFill>
                <a:latin typeface="+mj-lt"/>
              </a:rPr>
              <a:t> of </a:t>
            </a:r>
            <a:r>
              <a:rPr lang="hu-HU" b="1" dirty="0" err="1" smtClean="0">
                <a:solidFill>
                  <a:srgbClr val="FF0000"/>
                </a:solidFill>
                <a:latin typeface="+mj-lt"/>
              </a:rPr>
              <a:t>performers</a:t>
            </a:r>
            <a:r>
              <a:rPr lang="hu-HU" b="1" dirty="0" smtClean="0">
                <a:latin typeface="+mj-lt"/>
              </a:rPr>
              <a:t>: </a:t>
            </a:r>
            <a:r>
              <a:rPr lang="hu-HU" dirty="0" err="1" smtClean="0">
                <a:latin typeface="+mj-lt"/>
              </a:rPr>
              <a:t>For</a:t>
            </a:r>
            <a:r>
              <a:rPr lang="hu-HU" dirty="0" smtClean="0">
                <a:latin typeface="+mj-lt"/>
              </a:rPr>
              <a:t> </a:t>
            </a:r>
            <a:r>
              <a:rPr lang="hu-HU" dirty="0" err="1" smtClean="0">
                <a:latin typeface="+mj-lt"/>
              </a:rPr>
              <a:t>the</a:t>
            </a:r>
            <a:r>
              <a:rPr lang="hu-HU" dirty="0" smtClean="0">
                <a:latin typeface="+mj-lt"/>
              </a:rPr>
              <a:t> </a:t>
            </a:r>
            <a:r>
              <a:rPr lang="hu-HU" dirty="0" err="1" smtClean="0">
                <a:latin typeface="+mj-lt"/>
              </a:rPr>
              <a:t>purpose</a:t>
            </a:r>
            <a:r>
              <a:rPr lang="hu-HU" dirty="0" smtClean="0">
                <a:latin typeface="+mj-lt"/>
              </a:rPr>
              <a:t> </a:t>
            </a:r>
            <a:r>
              <a:rPr lang="hu-HU" dirty="0" err="1" smtClean="0">
                <a:latin typeface="+mj-lt"/>
              </a:rPr>
              <a:t>of</a:t>
            </a:r>
            <a:r>
              <a:rPr lang="hu-HU" dirty="0" smtClean="0">
                <a:latin typeface="+mj-lt"/>
              </a:rPr>
              <a:t> </a:t>
            </a:r>
            <a:r>
              <a:rPr lang="hu-HU" dirty="0" err="1" smtClean="0">
                <a:latin typeface="+mj-lt"/>
              </a:rPr>
              <a:t>communication</a:t>
            </a:r>
            <a:r>
              <a:rPr lang="hu-HU" dirty="0" smtClean="0">
                <a:latin typeface="+mj-lt"/>
              </a:rPr>
              <a:t> </a:t>
            </a:r>
            <a:r>
              <a:rPr lang="hu-HU" dirty="0" err="1" smtClean="0">
                <a:latin typeface="+mj-lt"/>
              </a:rPr>
              <a:t>to</a:t>
            </a:r>
            <a:r>
              <a:rPr lang="hu-HU" dirty="0" smtClean="0">
                <a:latin typeface="+mj-lt"/>
              </a:rPr>
              <a:t> </a:t>
            </a:r>
            <a:r>
              <a:rPr lang="hu-HU" dirty="0" err="1" smtClean="0">
                <a:latin typeface="+mj-lt"/>
              </a:rPr>
              <a:t>the</a:t>
            </a:r>
            <a:r>
              <a:rPr lang="hu-HU" dirty="0" smtClean="0">
                <a:latin typeface="+mj-lt"/>
              </a:rPr>
              <a:t> </a:t>
            </a:r>
            <a:r>
              <a:rPr lang="hu-HU" dirty="0" err="1" smtClean="0">
                <a:latin typeface="+mj-lt"/>
              </a:rPr>
              <a:t>public</a:t>
            </a:r>
            <a:r>
              <a:rPr lang="hu-HU" dirty="0" smtClean="0">
                <a:latin typeface="+mj-lt"/>
              </a:rPr>
              <a:t> </a:t>
            </a:r>
            <a:r>
              <a:rPr lang="hu-HU" dirty="0" err="1" smtClean="0">
                <a:latin typeface="+mj-lt"/>
              </a:rPr>
              <a:t>by</a:t>
            </a:r>
            <a:r>
              <a:rPr lang="hu-HU" dirty="0" smtClean="0">
                <a:latin typeface="+mj-lt"/>
              </a:rPr>
              <a:t> </a:t>
            </a:r>
            <a:r>
              <a:rPr lang="hu-HU" dirty="0" err="1" smtClean="0">
                <a:latin typeface="+mj-lt"/>
              </a:rPr>
              <a:t>satellite</a:t>
            </a:r>
            <a:r>
              <a:rPr lang="hu-HU" dirty="0" smtClean="0">
                <a:latin typeface="+mj-lt"/>
              </a:rPr>
              <a:t>, </a:t>
            </a:r>
            <a:r>
              <a:rPr lang="hu-HU" dirty="0" err="1" smtClean="0">
                <a:latin typeface="+mj-lt"/>
              </a:rPr>
              <a:t>the</a:t>
            </a:r>
            <a:r>
              <a:rPr lang="hu-HU" dirty="0" smtClean="0">
                <a:latin typeface="+mj-lt"/>
              </a:rPr>
              <a:t> </a:t>
            </a:r>
            <a:r>
              <a:rPr lang="hu-HU" dirty="0" err="1" smtClean="0">
                <a:latin typeface="+mj-lt"/>
              </a:rPr>
              <a:t>rights</a:t>
            </a:r>
            <a:r>
              <a:rPr lang="hu-HU" dirty="0" smtClean="0">
                <a:latin typeface="+mj-lt"/>
              </a:rPr>
              <a:t> </a:t>
            </a:r>
            <a:r>
              <a:rPr lang="hu-HU" dirty="0" err="1" smtClean="0">
                <a:latin typeface="+mj-lt"/>
              </a:rPr>
              <a:t>of</a:t>
            </a:r>
            <a:r>
              <a:rPr lang="hu-HU" dirty="0" smtClean="0">
                <a:latin typeface="+mj-lt"/>
              </a:rPr>
              <a:t> </a:t>
            </a:r>
            <a:r>
              <a:rPr lang="hu-HU" dirty="0" err="1" smtClean="0">
                <a:latin typeface="+mj-lt"/>
              </a:rPr>
              <a:t>performers</a:t>
            </a:r>
            <a:r>
              <a:rPr lang="hu-HU" dirty="0" smtClean="0">
                <a:latin typeface="+mj-lt"/>
              </a:rPr>
              <a:t> (…) </a:t>
            </a:r>
            <a:r>
              <a:rPr lang="hu-HU" dirty="0" err="1" smtClean="0">
                <a:latin typeface="+mj-lt"/>
              </a:rPr>
              <a:t>shall</a:t>
            </a:r>
            <a:r>
              <a:rPr lang="hu-HU" dirty="0" smtClean="0">
                <a:latin typeface="+mj-lt"/>
              </a:rPr>
              <a:t> be </a:t>
            </a:r>
            <a:r>
              <a:rPr lang="hu-HU" dirty="0" err="1" smtClean="0">
                <a:latin typeface="+mj-lt"/>
              </a:rPr>
              <a:t>protected</a:t>
            </a:r>
            <a:r>
              <a:rPr lang="hu-HU" dirty="0">
                <a:latin typeface="+mj-lt"/>
              </a:rPr>
              <a:t> </a:t>
            </a:r>
            <a:r>
              <a:rPr lang="hu-HU" dirty="0" smtClean="0">
                <a:latin typeface="+mj-lt"/>
              </a:rPr>
              <a:t>(…).</a:t>
            </a:r>
          </a:p>
          <a:p>
            <a:r>
              <a:rPr lang="hu-HU" b="1" dirty="0" smtClean="0">
                <a:latin typeface="+mj-lt"/>
              </a:rPr>
              <a:t>Term </a:t>
            </a:r>
            <a:r>
              <a:rPr lang="hu-HU" b="1" dirty="0" err="1" smtClean="0">
                <a:latin typeface="+mj-lt"/>
              </a:rPr>
              <a:t>Directive</a:t>
            </a:r>
            <a:r>
              <a:rPr lang="hu-HU" b="1" dirty="0" smtClean="0">
                <a:latin typeface="+mj-lt"/>
              </a:rPr>
              <a:t>:</a:t>
            </a:r>
            <a:endParaRPr lang="hu-HU" dirty="0" smtClean="0">
              <a:latin typeface="+mj-lt"/>
            </a:endParaRPr>
          </a:p>
          <a:p>
            <a:pPr lvl="1"/>
            <a:r>
              <a:rPr lang="hu-HU" dirty="0" smtClean="0">
                <a:latin typeface="+mj-lt"/>
              </a:rPr>
              <a:t>(1) (…) </a:t>
            </a:r>
            <a:r>
              <a:rPr lang="hu-HU" dirty="0" err="1" smtClean="0">
                <a:latin typeface="+mj-lt"/>
              </a:rPr>
              <a:t>the</a:t>
            </a:r>
            <a:r>
              <a:rPr lang="hu-HU" dirty="0" smtClean="0">
                <a:latin typeface="+mj-lt"/>
              </a:rPr>
              <a:t> </a:t>
            </a:r>
            <a:r>
              <a:rPr lang="hu-HU" dirty="0" err="1" smtClean="0">
                <a:latin typeface="+mj-lt"/>
              </a:rPr>
              <a:t>term</a:t>
            </a:r>
            <a:r>
              <a:rPr lang="hu-HU" dirty="0" smtClean="0">
                <a:latin typeface="+mj-lt"/>
              </a:rPr>
              <a:t> of </a:t>
            </a:r>
            <a:r>
              <a:rPr lang="hu-HU" dirty="0" err="1" smtClean="0">
                <a:latin typeface="+mj-lt"/>
              </a:rPr>
              <a:t>protection</a:t>
            </a:r>
            <a:r>
              <a:rPr lang="hu-HU" dirty="0" smtClean="0">
                <a:latin typeface="+mj-lt"/>
              </a:rPr>
              <a:t> </a:t>
            </a:r>
            <a:r>
              <a:rPr lang="hu-HU" dirty="0" err="1" smtClean="0">
                <a:latin typeface="+mj-lt"/>
              </a:rPr>
              <a:t>for</a:t>
            </a:r>
            <a:r>
              <a:rPr lang="hu-HU" dirty="0" smtClean="0">
                <a:latin typeface="+mj-lt"/>
              </a:rPr>
              <a:t> </a:t>
            </a:r>
            <a:r>
              <a:rPr lang="hu-HU" dirty="0" err="1" smtClean="0">
                <a:latin typeface="+mj-lt"/>
              </a:rPr>
              <a:t>performers</a:t>
            </a:r>
            <a:r>
              <a:rPr lang="hu-HU" dirty="0" smtClean="0">
                <a:latin typeface="+mj-lt"/>
              </a:rPr>
              <a:t> and </a:t>
            </a:r>
            <a:r>
              <a:rPr lang="hu-HU" dirty="0" err="1" smtClean="0">
                <a:latin typeface="+mj-lt"/>
              </a:rPr>
              <a:t>producers</a:t>
            </a:r>
            <a:r>
              <a:rPr lang="hu-HU" dirty="0" smtClean="0">
                <a:latin typeface="+mj-lt"/>
              </a:rPr>
              <a:t> of </a:t>
            </a:r>
            <a:r>
              <a:rPr lang="hu-HU" dirty="0" err="1" smtClean="0">
                <a:latin typeface="+mj-lt"/>
              </a:rPr>
              <a:t>phonograms</a:t>
            </a:r>
            <a:r>
              <a:rPr lang="hu-HU" dirty="0" smtClean="0">
                <a:latin typeface="+mj-lt"/>
              </a:rPr>
              <a:t> is 50 </a:t>
            </a:r>
            <a:r>
              <a:rPr lang="hu-HU" dirty="0" err="1" smtClean="0">
                <a:latin typeface="+mj-lt"/>
              </a:rPr>
              <a:t>years</a:t>
            </a:r>
            <a:r>
              <a:rPr lang="hu-HU" dirty="0" smtClean="0">
                <a:latin typeface="+mj-lt"/>
              </a:rPr>
              <a:t>.</a:t>
            </a:r>
          </a:p>
          <a:p>
            <a:pPr lvl="1"/>
            <a:r>
              <a:rPr lang="hu-HU" dirty="0" smtClean="0">
                <a:latin typeface="+mj-lt"/>
              </a:rPr>
              <a:t>(2) </a:t>
            </a:r>
            <a:r>
              <a:rPr lang="en-US" dirty="0" smtClean="0">
                <a:latin typeface="+mj-lt"/>
              </a:rPr>
              <a:t>In the case of performers this </a:t>
            </a:r>
            <a:r>
              <a:rPr lang="en-US" b="1" dirty="0" smtClean="0">
                <a:solidFill>
                  <a:srgbClr val="FF0000"/>
                </a:solidFill>
                <a:latin typeface="+mj-lt"/>
              </a:rPr>
              <a:t>period starts with the performance or, when the fixation of the performance is lawfully published or lawfully communicated to the public within 50 years after the performance is made</a:t>
            </a:r>
            <a:r>
              <a:rPr lang="en-US" dirty="0" smtClean="0">
                <a:latin typeface="+mj-lt"/>
              </a:rPr>
              <a:t>, with the </a:t>
            </a:r>
            <a:r>
              <a:rPr lang="en-US" b="1" dirty="0" smtClean="0">
                <a:solidFill>
                  <a:srgbClr val="FF0000"/>
                </a:solidFill>
                <a:latin typeface="+mj-lt"/>
              </a:rPr>
              <a:t>first such publication or the first such communication to the public</a:t>
            </a:r>
            <a:r>
              <a:rPr lang="en-US" dirty="0" smtClean="0">
                <a:latin typeface="+mj-lt"/>
              </a:rPr>
              <a:t>, whichever is the earliest.</a:t>
            </a:r>
            <a:endParaRPr lang="hu-HU" dirty="0" smtClean="0">
              <a:latin typeface="+mj-lt"/>
            </a:endParaRPr>
          </a:p>
          <a:p>
            <a:pPr lvl="1"/>
            <a:r>
              <a:rPr lang="hu-HU" dirty="0" smtClean="0">
                <a:latin typeface="+mj-lt"/>
              </a:rPr>
              <a:t>(4) The </a:t>
            </a:r>
            <a:r>
              <a:rPr lang="hu-HU" dirty="0" err="1" smtClean="0">
                <a:latin typeface="+mj-lt"/>
              </a:rPr>
              <a:t>socially</a:t>
            </a:r>
            <a:r>
              <a:rPr lang="hu-HU" dirty="0" smtClean="0">
                <a:latin typeface="+mj-lt"/>
              </a:rPr>
              <a:t> </a:t>
            </a:r>
            <a:r>
              <a:rPr lang="hu-HU" dirty="0" err="1" smtClean="0">
                <a:latin typeface="+mj-lt"/>
              </a:rPr>
              <a:t>recognised</a:t>
            </a:r>
            <a:r>
              <a:rPr lang="hu-HU" dirty="0" smtClean="0">
                <a:latin typeface="+mj-lt"/>
              </a:rPr>
              <a:t> </a:t>
            </a:r>
            <a:r>
              <a:rPr lang="hu-HU" dirty="0" err="1" smtClean="0">
                <a:latin typeface="+mj-lt"/>
              </a:rPr>
              <a:t>importance</a:t>
            </a:r>
            <a:r>
              <a:rPr lang="hu-HU" dirty="0" smtClean="0">
                <a:latin typeface="+mj-lt"/>
              </a:rPr>
              <a:t> of </a:t>
            </a:r>
            <a:r>
              <a:rPr lang="hu-HU" dirty="0" err="1" smtClean="0">
                <a:latin typeface="+mj-lt"/>
              </a:rPr>
              <a:t>the</a:t>
            </a:r>
            <a:r>
              <a:rPr lang="hu-HU" dirty="0" smtClean="0">
                <a:latin typeface="+mj-lt"/>
              </a:rPr>
              <a:t> </a:t>
            </a:r>
            <a:r>
              <a:rPr lang="hu-HU" b="1" dirty="0" err="1" smtClean="0">
                <a:solidFill>
                  <a:srgbClr val="FF0000"/>
                </a:solidFill>
                <a:latin typeface="+mj-lt"/>
              </a:rPr>
              <a:t>creative</a:t>
            </a:r>
            <a:r>
              <a:rPr lang="hu-HU" b="1" dirty="0" smtClean="0">
                <a:solidFill>
                  <a:srgbClr val="FF0000"/>
                </a:solidFill>
                <a:latin typeface="+mj-lt"/>
              </a:rPr>
              <a:t> </a:t>
            </a:r>
            <a:r>
              <a:rPr lang="hu-HU" b="1" dirty="0" err="1" smtClean="0">
                <a:solidFill>
                  <a:srgbClr val="FF0000"/>
                </a:solidFill>
                <a:latin typeface="+mj-lt"/>
              </a:rPr>
              <a:t>contribution</a:t>
            </a:r>
            <a:r>
              <a:rPr lang="hu-HU" dirty="0" smtClean="0">
                <a:solidFill>
                  <a:srgbClr val="FF0000"/>
                </a:solidFill>
                <a:latin typeface="+mj-lt"/>
              </a:rPr>
              <a:t> </a:t>
            </a:r>
            <a:r>
              <a:rPr lang="hu-HU" dirty="0" err="1" smtClean="0">
                <a:latin typeface="+mj-lt"/>
              </a:rPr>
              <a:t>of</a:t>
            </a:r>
            <a:r>
              <a:rPr lang="hu-HU" dirty="0" smtClean="0">
                <a:latin typeface="+mj-lt"/>
              </a:rPr>
              <a:t> </a:t>
            </a:r>
            <a:r>
              <a:rPr lang="hu-HU" dirty="0" err="1" smtClean="0">
                <a:latin typeface="+mj-lt"/>
              </a:rPr>
              <a:t>performers</a:t>
            </a:r>
            <a:r>
              <a:rPr lang="hu-HU" dirty="0" smtClean="0">
                <a:latin typeface="+mj-lt"/>
              </a:rPr>
              <a:t> </a:t>
            </a:r>
            <a:r>
              <a:rPr lang="hu-HU" dirty="0" err="1" smtClean="0">
                <a:latin typeface="+mj-lt"/>
              </a:rPr>
              <a:t>should</a:t>
            </a:r>
            <a:r>
              <a:rPr lang="hu-HU" dirty="0" smtClean="0">
                <a:latin typeface="+mj-lt"/>
              </a:rPr>
              <a:t> be </a:t>
            </a:r>
            <a:r>
              <a:rPr lang="hu-HU" dirty="0" err="1" smtClean="0">
                <a:latin typeface="+mj-lt"/>
              </a:rPr>
              <a:t>reflected</a:t>
            </a:r>
            <a:r>
              <a:rPr lang="hu-HU" dirty="0" smtClean="0">
                <a:latin typeface="+mj-lt"/>
              </a:rPr>
              <a:t> </a:t>
            </a:r>
            <a:r>
              <a:rPr lang="hu-HU" dirty="0" err="1" smtClean="0">
                <a:latin typeface="+mj-lt"/>
              </a:rPr>
              <a:t>in</a:t>
            </a:r>
            <a:r>
              <a:rPr lang="hu-HU" dirty="0" smtClean="0">
                <a:latin typeface="+mj-lt"/>
              </a:rPr>
              <a:t> a </a:t>
            </a:r>
            <a:r>
              <a:rPr lang="hu-HU" dirty="0" err="1" smtClean="0">
                <a:latin typeface="+mj-lt"/>
              </a:rPr>
              <a:t>level</a:t>
            </a:r>
            <a:r>
              <a:rPr lang="hu-HU" dirty="0" smtClean="0">
                <a:latin typeface="+mj-lt"/>
              </a:rPr>
              <a:t> of </a:t>
            </a:r>
            <a:r>
              <a:rPr lang="hu-HU" dirty="0" err="1" smtClean="0">
                <a:latin typeface="+mj-lt"/>
              </a:rPr>
              <a:t>protection</a:t>
            </a:r>
            <a:r>
              <a:rPr lang="hu-HU" dirty="0" smtClean="0">
                <a:latin typeface="+mj-lt"/>
              </a:rPr>
              <a:t> </a:t>
            </a:r>
            <a:r>
              <a:rPr lang="hu-HU" dirty="0" err="1" smtClean="0">
                <a:latin typeface="+mj-lt"/>
              </a:rPr>
              <a:t>that</a:t>
            </a:r>
            <a:r>
              <a:rPr lang="hu-HU" dirty="0" smtClean="0">
                <a:latin typeface="+mj-lt"/>
              </a:rPr>
              <a:t> </a:t>
            </a:r>
            <a:r>
              <a:rPr lang="hu-HU" dirty="0" err="1" smtClean="0">
                <a:latin typeface="+mj-lt"/>
              </a:rPr>
              <a:t>acknowledges</a:t>
            </a:r>
            <a:r>
              <a:rPr lang="hu-HU" dirty="0" smtClean="0">
                <a:latin typeface="+mj-lt"/>
              </a:rPr>
              <a:t> </a:t>
            </a:r>
            <a:r>
              <a:rPr lang="hu-HU" dirty="0" err="1" smtClean="0">
                <a:latin typeface="+mj-lt"/>
              </a:rPr>
              <a:t>their</a:t>
            </a:r>
            <a:r>
              <a:rPr lang="hu-HU" dirty="0" smtClean="0">
                <a:latin typeface="+mj-lt"/>
              </a:rPr>
              <a:t> </a:t>
            </a:r>
            <a:r>
              <a:rPr lang="hu-HU" dirty="0" err="1" smtClean="0">
                <a:latin typeface="+mj-lt"/>
              </a:rPr>
              <a:t>creative</a:t>
            </a:r>
            <a:r>
              <a:rPr lang="hu-HU" dirty="0" smtClean="0">
                <a:latin typeface="+mj-lt"/>
              </a:rPr>
              <a:t> and </a:t>
            </a:r>
            <a:r>
              <a:rPr lang="hu-HU" dirty="0" err="1" smtClean="0">
                <a:latin typeface="+mj-lt"/>
              </a:rPr>
              <a:t>artistic</a:t>
            </a:r>
            <a:r>
              <a:rPr lang="hu-HU" dirty="0" smtClean="0">
                <a:latin typeface="+mj-lt"/>
              </a:rPr>
              <a:t> </a:t>
            </a:r>
            <a:r>
              <a:rPr lang="hu-HU" dirty="0" err="1" smtClean="0">
                <a:latin typeface="+mj-lt"/>
              </a:rPr>
              <a:t>contribution</a:t>
            </a:r>
            <a:r>
              <a:rPr lang="hu-HU" dirty="0" smtClean="0">
                <a:latin typeface="+mj-lt"/>
              </a:rPr>
              <a:t>.</a:t>
            </a:r>
          </a:p>
          <a:p>
            <a:pPr lvl="1"/>
            <a:r>
              <a:rPr lang="hu-HU" dirty="0" smtClean="0">
                <a:latin typeface="+mj-lt"/>
              </a:rPr>
              <a:t>(5) </a:t>
            </a:r>
            <a:r>
              <a:rPr lang="hu-HU" b="1" dirty="0" err="1" smtClean="0">
                <a:solidFill>
                  <a:srgbClr val="FF0000"/>
                </a:solidFill>
                <a:latin typeface="+mj-lt"/>
              </a:rPr>
              <a:t>Perfomers</a:t>
            </a:r>
            <a:r>
              <a:rPr lang="hu-HU" b="1" dirty="0" smtClean="0">
                <a:solidFill>
                  <a:srgbClr val="FF0000"/>
                </a:solidFill>
                <a:latin typeface="+mj-lt"/>
              </a:rPr>
              <a:t> </a:t>
            </a:r>
            <a:r>
              <a:rPr lang="hu-HU" b="1" dirty="0" err="1" smtClean="0">
                <a:solidFill>
                  <a:srgbClr val="FF0000"/>
                </a:solidFill>
                <a:latin typeface="+mj-lt"/>
              </a:rPr>
              <a:t>generally</a:t>
            </a:r>
            <a:r>
              <a:rPr lang="hu-HU" b="1" dirty="0" smtClean="0">
                <a:solidFill>
                  <a:srgbClr val="FF0000"/>
                </a:solidFill>
                <a:latin typeface="+mj-lt"/>
              </a:rPr>
              <a:t> start </a:t>
            </a:r>
            <a:r>
              <a:rPr lang="hu-HU" b="1" dirty="0" err="1" smtClean="0">
                <a:solidFill>
                  <a:srgbClr val="FF0000"/>
                </a:solidFill>
                <a:latin typeface="+mj-lt"/>
              </a:rPr>
              <a:t>their</a:t>
            </a:r>
            <a:r>
              <a:rPr lang="hu-HU" b="1" dirty="0" smtClean="0">
                <a:solidFill>
                  <a:srgbClr val="FF0000"/>
                </a:solidFill>
                <a:latin typeface="+mj-lt"/>
              </a:rPr>
              <a:t> </a:t>
            </a:r>
            <a:r>
              <a:rPr lang="hu-HU" b="1" dirty="0" err="1" smtClean="0">
                <a:solidFill>
                  <a:srgbClr val="FF0000"/>
                </a:solidFill>
                <a:latin typeface="+mj-lt"/>
              </a:rPr>
              <a:t>careers</a:t>
            </a:r>
            <a:r>
              <a:rPr lang="hu-HU" b="1" dirty="0" smtClean="0">
                <a:solidFill>
                  <a:srgbClr val="FF0000"/>
                </a:solidFill>
                <a:latin typeface="+mj-lt"/>
              </a:rPr>
              <a:t> </a:t>
            </a:r>
            <a:r>
              <a:rPr lang="hu-HU" b="1" dirty="0" err="1" smtClean="0">
                <a:solidFill>
                  <a:srgbClr val="FF0000"/>
                </a:solidFill>
                <a:latin typeface="+mj-lt"/>
              </a:rPr>
              <a:t>young</a:t>
            </a:r>
            <a:r>
              <a:rPr lang="hu-HU" dirty="0" smtClean="0">
                <a:latin typeface="+mj-lt"/>
              </a:rPr>
              <a:t> and </a:t>
            </a:r>
            <a:r>
              <a:rPr lang="hu-HU" dirty="0" err="1" smtClean="0">
                <a:latin typeface="+mj-lt"/>
              </a:rPr>
              <a:t>the</a:t>
            </a:r>
            <a:r>
              <a:rPr lang="hu-HU" dirty="0" smtClean="0">
                <a:latin typeface="+mj-lt"/>
              </a:rPr>
              <a:t> </a:t>
            </a:r>
            <a:r>
              <a:rPr lang="hu-HU" b="1" dirty="0" err="1" smtClean="0">
                <a:solidFill>
                  <a:srgbClr val="FF0000"/>
                </a:solidFill>
                <a:latin typeface="+mj-lt"/>
              </a:rPr>
              <a:t>current</a:t>
            </a:r>
            <a:r>
              <a:rPr lang="hu-HU" b="1" dirty="0" smtClean="0">
                <a:solidFill>
                  <a:srgbClr val="FF0000"/>
                </a:solidFill>
                <a:latin typeface="+mj-lt"/>
              </a:rPr>
              <a:t> </a:t>
            </a:r>
            <a:r>
              <a:rPr lang="hu-HU" b="1" dirty="0" err="1" smtClean="0">
                <a:solidFill>
                  <a:srgbClr val="FF0000"/>
                </a:solidFill>
                <a:latin typeface="+mj-lt"/>
              </a:rPr>
              <a:t>term</a:t>
            </a:r>
            <a:r>
              <a:rPr lang="hu-HU" b="1" dirty="0" smtClean="0">
                <a:solidFill>
                  <a:srgbClr val="FF0000"/>
                </a:solidFill>
                <a:latin typeface="+mj-lt"/>
              </a:rPr>
              <a:t> of </a:t>
            </a:r>
            <a:r>
              <a:rPr lang="hu-HU" b="1" dirty="0" err="1" smtClean="0">
                <a:solidFill>
                  <a:srgbClr val="FF0000"/>
                </a:solidFill>
                <a:latin typeface="+mj-lt"/>
              </a:rPr>
              <a:t>protection</a:t>
            </a:r>
            <a:r>
              <a:rPr lang="hu-HU" b="1" dirty="0" smtClean="0">
                <a:solidFill>
                  <a:srgbClr val="FF0000"/>
                </a:solidFill>
                <a:latin typeface="+mj-lt"/>
              </a:rPr>
              <a:t> </a:t>
            </a:r>
            <a:r>
              <a:rPr lang="hu-HU" b="1" dirty="0" err="1" smtClean="0">
                <a:solidFill>
                  <a:srgbClr val="FF0000"/>
                </a:solidFill>
                <a:latin typeface="+mj-lt"/>
              </a:rPr>
              <a:t>of</a:t>
            </a:r>
            <a:r>
              <a:rPr lang="hu-HU" b="1" dirty="0" smtClean="0">
                <a:solidFill>
                  <a:srgbClr val="FF0000"/>
                </a:solidFill>
                <a:latin typeface="+mj-lt"/>
              </a:rPr>
              <a:t> 50 </a:t>
            </a:r>
            <a:r>
              <a:rPr lang="hu-HU" b="1" dirty="0" err="1" smtClean="0">
                <a:solidFill>
                  <a:srgbClr val="FF0000"/>
                </a:solidFill>
                <a:latin typeface="+mj-lt"/>
              </a:rPr>
              <a:t>years</a:t>
            </a:r>
            <a:r>
              <a:rPr lang="hu-HU" b="1" dirty="0" smtClean="0">
                <a:solidFill>
                  <a:srgbClr val="FF0000"/>
                </a:solidFill>
                <a:latin typeface="+mj-lt"/>
              </a:rPr>
              <a:t> </a:t>
            </a:r>
            <a:r>
              <a:rPr lang="hu-HU" b="1" dirty="0" err="1" smtClean="0">
                <a:solidFill>
                  <a:srgbClr val="FF0000"/>
                </a:solidFill>
                <a:latin typeface="+mj-lt"/>
              </a:rPr>
              <a:t>applicable</a:t>
            </a:r>
            <a:r>
              <a:rPr lang="hu-HU" b="1" dirty="0" smtClean="0">
                <a:solidFill>
                  <a:srgbClr val="FF0000"/>
                </a:solidFill>
                <a:latin typeface="+mj-lt"/>
              </a:rPr>
              <a:t> </a:t>
            </a:r>
            <a:r>
              <a:rPr lang="hu-HU" b="1" dirty="0" err="1" smtClean="0">
                <a:solidFill>
                  <a:srgbClr val="FF0000"/>
                </a:solidFill>
                <a:latin typeface="+mj-lt"/>
              </a:rPr>
              <a:t>to</a:t>
            </a:r>
            <a:r>
              <a:rPr lang="hu-HU" b="1" dirty="0" smtClean="0">
                <a:solidFill>
                  <a:srgbClr val="FF0000"/>
                </a:solidFill>
                <a:latin typeface="+mj-lt"/>
              </a:rPr>
              <a:t> </a:t>
            </a:r>
            <a:r>
              <a:rPr lang="hu-HU" b="1" dirty="0" err="1" smtClean="0">
                <a:solidFill>
                  <a:srgbClr val="FF0000"/>
                </a:solidFill>
                <a:latin typeface="+mj-lt"/>
              </a:rPr>
              <a:t>fixations</a:t>
            </a:r>
            <a:r>
              <a:rPr lang="hu-HU" b="1" dirty="0" smtClean="0">
                <a:solidFill>
                  <a:srgbClr val="FF0000"/>
                </a:solidFill>
                <a:latin typeface="+mj-lt"/>
              </a:rPr>
              <a:t> of </a:t>
            </a:r>
            <a:r>
              <a:rPr lang="hu-HU" b="1" dirty="0" err="1" smtClean="0">
                <a:solidFill>
                  <a:srgbClr val="FF0000"/>
                </a:solidFill>
                <a:latin typeface="+mj-lt"/>
              </a:rPr>
              <a:t>performances</a:t>
            </a:r>
            <a:r>
              <a:rPr lang="hu-HU" b="1" dirty="0" smtClean="0">
                <a:solidFill>
                  <a:srgbClr val="FF0000"/>
                </a:solidFill>
                <a:latin typeface="+mj-lt"/>
              </a:rPr>
              <a:t> </a:t>
            </a:r>
            <a:r>
              <a:rPr lang="hu-HU" b="1" dirty="0" err="1" smtClean="0">
                <a:solidFill>
                  <a:srgbClr val="FF0000"/>
                </a:solidFill>
                <a:latin typeface="+mj-lt"/>
              </a:rPr>
              <a:t>often</a:t>
            </a:r>
            <a:r>
              <a:rPr lang="hu-HU" b="1" dirty="0" smtClean="0">
                <a:solidFill>
                  <a:srgbClr val="FF0000"/>
                </a:solidFill>
                <a:latin typeface="+mj-lt"/>
              </a:rPr>
              <a:t> </a:t>
            </a:r>
            <a:r>
              <a:rPr lang="hu-HU" b="1" dirty="0" err="1" smtClean="0">
                <a:solidFill>
                  <a:srgbClr val="FF0000"/>
                </a:solidFill>
                <a:latin typeface="+mj-lt"/>
              </a:rPr>
              <a:t>does</a:t>
            </a:r>
            <a:r>
              <a:rPr lang="hu-HU" b="1" dirty="0" smtClean="0">
                <a:solidFill>
                  <a:srgbClr val="FF0000"/>
                </a:solidFill>
                <a:latin typeface="+mj-lt"/>
              </a:rPr>
              <a:t> </a:t>
            </a:r>
            <a:r>
              <a:rPr lang="hu-HU" b="1" dirty="0" err="1" smtClean="0">
                <a:solidFill>
                  <a:srgbClr val="FF0000"/>
                </a:solidFill>
                <a:latin typeface="+mj-lt"/>
              </a:rPr>
              <a:t>not</a:t>
            </a:r>
            <a:r>
              <a:rPr lang="hu-HU" b="1" dirty="0" smtClean="0">
                <a:solidFill>
                  <a:srgbClr val="FF0000"/>
                </a:solidFill>
                <a:latin typeface="+mj-lt"/>
              </a:rPr>
              <a:t> </a:t>
            </a:r>
            <a:r>
              <a:rPr lang="hu-HU" b="1" dirty="0" err="1" smtClean="0">
                <a:solidFill>
                  <a:srgbClr val="FF0000"/>
                </a:solidFill>
                <a:latin typeface="+mj-lt"/>
              </a:rPr>
              <a:t>protect</a:t>
            </a:r>
            <a:r>
              <a:rPr lang="hu-HU" b="1" dirty="0" smtClean="0">
                <a:solidFill>
                  <a:srgbClr val="FF0000"/>
                </a:solidFill>
                <a:latin typeface="+mj-lt"/>
              </a:rPr>
              <a:t> </a:t>
            </a:r>
            <a:r>
              <a:rPr lang="hu-HU" b="1" dirty="0" err="1" smtClean="0">
                <a:solidFill>
                  <a:srgbClr val="FF0000"/>
                </a:solidFill>
                <a:latin typeface="+mj-lt"/>
              </a:rPr>
              <a:t>their</a:t>
            </a:r>
            <a:r>
              <a:rPr lang="hu-HU" b="1" dirty="0" smtClean="0">
                <a:solidFill>
                  <a:srgbClr val="FF0000"/>
                </a:solidFill>
                <a:latin typeface="+mj-lt"/>
              </a:rPr>
              <a:t> </a:t>
            </a:r>
            <a:r>
              <a:rPr lang="hu-HU" b="1" dirty="0" err="1" smtClean="0">
                <a:solidFill>
                  <a:srgbClr val="FF0000"/>
                </a:solidFill>
                <a:latin typeface="+mj-lt"/>
              </a:rPr>
              <a:t>performaces</a:t>
            </a:r>
            <a:r>
              <a:rPr lang="hu-HU" b="1" dirty="0" smtClean="0">
                <a:solidFill>
                  <a:srgbClr val="FF0000"/>
                </a:solidFill>
                <a:latin typeface="+mj-lt"/>
              </a:rPr>
              <a:t> </a:t>
            </a:r>
            <a:r>
              <a:rPr lang="hu-HU" b="1" dirty="0" err="1" smtClean="0">
                <a:solidFill>
                  <a:srgbClr val="FF0000"/>
                </a:solidFill>
                <a:latin typeface="+mj-lt"/>
              </a:rPr>
              <a:t>for</a:t>
            </a:r>
            <a:r>
              <a:rPr lang="hu-HU" b="1" dirty="0" smtClean="0">
                <a:solidFill>
                  <a:srgbClr val="FF0000"/>
                </a:solidFill>
                <a:latin typeface="+mj-lt"/>
              </a:rPr>
              <a:t> </a:t>
            </a:r>
            <a:r>
              <a:rPr lang="hu-HU" b="1" dirty="0" err="1" smtClean="0">
                <a:solidFill>
                  <a:srgbClr val="FF0000"/>
                </a:solidFill>
                <a:latin typeface="+mj-lt"/>
              </a:rPr>
              <a:t>their</a:t>
            </a:r>
            <a:r>
              <a:rPr lang="hu-HU" b="1" dirty="0" smtClean="0">
                <a:solidFill>
                  <a:srgbClr val="FF0000"/>
                </a:solidFill>
                <a:latin typeface="+mj-lt"/>
              </a:rPr>
              <a:t> </a:t>
            </a:r>
            <a:r>
              <a:rPr lang="hu-HU" b="1" dirty="0" err="1" smtClean="0">
                <a:solidFill>
                  <a:srgbClr val="FF0000"/>
                </a:solidFill>
                <a:latin typeface="+mj-lt"/>
              </a:rPr>
              <a:t>entire</a:t>
            </a:r>
            <a:r>
              <a:rPr lang="hu-HU" b="1" dirty="0" smtClean="0">
                <a:solidFill>
                  <a:srgbClr val="FF0000"/>
                </a:solidFill>
                <a:latin typeface="+mj-lt"/>
              </a:rPr>
              <a:t> </a:t>
            </a:r>
            <a:r>
              <a:rPr lang="hu-HU" b="1" dirty="0" err="1" smtClean="0">
                <a:solidFill>
                  <a:srgbClr val="FF0000"/>
                </a:solidFill>
                <a:latin typeface="+mj-lt"/>
              </a:rPr>
              <a:t>lifetime</a:t>
            </a:r>
            <a:r>
              <a:rPr lang="hu-HU" dirty="0" smtClean="0">
                <a:latin typeface="+mj-lt"/>
              </a:rPr>
              <a:t>. </a:t>
            </a:r>
            <a:r>
              <a:rPr lang="hu-HU" dirty="0" err="1" smtClean="0">
                <a:latin typeface="+mj-lt"/>
              </a:rPr>
              <a:t>Therefore</a:t>
            </a:r>
            <a:r>
              <a:rPr lang="hu-HU" dirty="0" smtClean="0">
                <a:latin typeface="+mj-lt"/>
              </a:rPr>
              <a:t>, </a:t>
            </a:r>
            <a:r>
              <a:rPr lang="hu-HU" dirty="0" err="1" smtClean="0">
                <a:latin typeface="+mj-lt"/>
              </a:rPr>
              <a:t>some</a:t>
            </a:r>
            <a:r>
              <a:rPr lang="hu-HU" dirty="0" smtClean="0">
                <a:latin typeface="+mj-lt"/>
              </a:rPr>
              <a:t> </a:t>
            </a:r>
            <a:r>
              <a:rPr lang="hu-HU" dirty="0" err="1" smtClean="0">
                <a:latin typeface="+mj-lt"/>
              </a:rPr>
              <a:t>perfomers</a:t>
            </a:r>
            <a:r>
              <a:rPr lang="hu-HU" dirty="0" smtClean="0">
                <a:latin typeface="+mj-lt"/>
              </a:rPr>
              <a:t> </a:t>
            </a:r>
            <a:r>
              <a:rPr lang="hu-HU" dirty="0" err="1" smtClean="0">
                <a:latin typeface="+mj-lt"/>
              </a:rPr>
              <a:t>face</a:t>
            </a:r>
            <a:r>
              <a:rPr lang="hu-HU" dirty="0" smtClean="0">
                <a:latin typeface="+mj-lt"/>
              </a:rPr>
              <a:t> an </a:t>
            </a:r>
            <a:r>
              <a:rPr lang="hu-HU" dirty="0" err="1" smtClean="0">
                <a:latin typeface="+mj-lt"/>
              </a:rPr>
              <a:t>income</a:t>
            </a:r>
            <a:r>
              <a:rPr lang="hu-HU" dirty="0" smtClean="0">
                <a:latin typeface="+mj-lt"/>
              </a:rPr>
              <a:t> </a:t>
            </a:r>
            <a:r>
              <a:rPr lang="hu-HU" dirty="0" err="1" smtClean="0">
                <a:latin typeface="+mj-lt"/>
              </a:rPr>
              <a:t>gap</a:t>
            </a:r>
            <a:r>
              <a:rPr lang="hu-HU" dirty="0" smtClean="0">
                <a:latin typeface="+mj-lt"/>
              </a:rPr>
              <a:t> </a:t>
            </a:r>
            <a:r>
              <a:rPr lang="hu-HU" dirty="0" err="1" smtClean="0">
                <a:latin typeface="+mj-lt"/>
              </a:rPr>
              <a:t>at</a:t>
            </a:r>
            <a:r>
              <a:rPr lang="hu-HU" dirty="0" smtClean="0">
                <a:latin typeface="+mj-lt"/>
              </a:rPr>
              <a:t> </a:t>
            </a:r>
            <a:r>
              <a:rPr lang="hu-HU" dirty="0" err="1" smtClean="0">
                <a:latin typeface="+mj-lt"/>
              </a:rPr>
              <a:t>the</a:t>
            </a:r>
            <a:r>
              <a:rPr lang="hu-HU" dirty="0" smtClean="0">
                <a:latin typeface="+mj-lt"/>
              </a:rPr>
              <a:t> end of </a:t>
            </a:r>
            <a:r>
              <a:rPr lang="hu-HU" dirty="0" err="1" smtClean="0">
                <a:latin typeface="+mj-lt"/>
              </a:rPr>
              <a:t>their</a:t>
            </a:r>
            <a:r>
              <a:rPr lang="hu-HU" dirty="0" smtClean="0">
                <a:latin typeface="+mj-lt"/>
              </a:rPr>
              <a:t> </a:t>
            </a:r>
            <a:r>
              <a:rPr lang="hu-HU" dirty="0" err="1" smtClean="0">
                <a:latin typeface="+mj-lt"/>
              </a:rPr>
              <a:t>lifetime</a:t>
            </a:r>
            <a:r>
              <a:rPr lang="hu-HU" dirty="0" smtClean="0">
                <a:latin typeface="+mj-lt"/>
              </a:rPr>
              <a:t>. </a:t>
            </a:r>
            <a:r>
              <a:rPr lang="hu-HU" dirty="0" err="1" smtClean="0">
                <a:latin typeface="+mj-lt"/>
              </a:rPr>
              <a:t>In</a:t>
            </a:r>
            <a:r>
              <a:rPr lang="hu-HU" dirty="0" smtClean="0">
                <a:latin typeface="+mj-lt"/>
              </a:rPr>
              <a:t> </a:t>
            </a:r>
            <a:r>
              <a:rPr lang="hu-HU" dirty="0" err="1" smtClean="0">
                <a:latin typeface="+mj-lt"/>
              </a:rPr>
              <a:t>addition</a:t>
            </a:r>
            <a:r>
              <a:rPr lang="hu-HU" dirty="0" smtClean="0">
                <a:latin typeface="+mj-lt"/>
              </a:rPr>
              <a:t>, </a:t>
            </a:r>
            <a:r>
              <a:rPr lang="hu-HU" dirty="0" err="1" smtClean="0">
                <a:latin typeface="+mj-lt"/>
              </a:rPr>
              <a:t>performers</a:t>
            </a:r>
            <a:r>
              <a:rPr lang="hu-HU" dirty="0" smtClean="0">
                <a:latin typeface="+mj-lt"/>
              </a:rPr>
              <a:t> </a:t>
            </a:r>
            <a:r>
              <a:rPr lang="hu-HU" dirty="0" err="1" smtClean="0">
                <a:latin typeface="+mj-lt"/>
              </a:rPr>
              <a:t>are</a:t>
            </a:r>
            <a:r>
              <a:rPr lang="hu-HU" dirty="0" smtClean="0">
                <a:latin typeface="+mj-lt"/>
              </a:rPr>
              <a:t> </a:t>
            </a:r>
            <a:r>
              <a:rPr lang="hu-HU" dirty="0" err="1" smtClean="0">
                <a:latin typeface="+mj-lt"/>
              </a:rPr>
              <a:t>often</a:t>
            </a:r>
            <a:r>
              <a:rPr lang="hu-HU" dirty="0" smtClean="0">
                <a:latin typeface="+mj-lt"/>
              </a:rPr>
              <a:t> </a:t>
            </a:r>
            <a:r>
              <a:rPr lang="hu-HU" dirty="0" err="1" smtClean="0">
                <a:latin typeface="+mj-lt"/>
              </a:rPr>
              <a:t>unable</a:t>
            </a:r>
            <a:r>
              <a:rPr lang="hu-HU" dirty="0" smtClean="0">
                <a:latin typeface="+mj-lt"/>
              </a:rPr>
              <a:t> </a:t>
            </a:r>
            <a:r>
              <a:rPr lang="hu-HU" dirty="0" err="1" smtClean="0">
                <a:latin typeface="+mj-lt"/>
              </a:rPr>
              <a:t>to</a:t>
            </a:r>
            <a:r>
              <a:rPr lang="hu-HU" dirty="0" smtClean="0">
                <a:latin typeface="+mj-lt"/>
              </a:rPr>
              <a:t> </a:t>
            </a:r>
            <a:r>
              <a:rPr lang="hu-HU" dirty="0" err="1" smtClean="0">
                <a:latin typeface="+mj-lt"/>
              </a:rPr>
              <a:t>rely</a:t>
            </a:r>
            <a:r>
              <a:rPr lang="hu-HU" dirty="0" smtClean="0">
                <a:latin typeface="+mj-lt"/>
              </a:rPr>
              <a:t> </a:t>
            </a:r>
            <a:r>
              <a:rPr lang="hu-HU" dirty="0" err="1" smtClean="0">
                <a:latin typeface="+mj-lt"/>
              </a:rPr>
              <a:t>on</a:t>
            </a:r>
            <a:r>
              <a:rPr lang="hu-HU" dirty="0" smtClean="0">
                <a:latin typeface="+mj-lt"/>
              </a:rPr>
              <a:t> </a:t>
            </a:r>
            <a:r>
              <a:rPr lang="hu-HU" dirty="0" err="1" smtClean="0">
                <a:latin typeface="+mj-lt"/>
              </a:rPr>
              <a:t>their</a:t>
            </a:r>
            <a:r>
              <a:rPr lang="hu-HU" dirty="0" smtClean="0">
                <a:latin typeface="+mj-lt"/>
              </a:rPr>
              <a:t> </a:t>
            </a:r>
            <a:r>
              <a:rPr lang="hu-HU" dirty="0" err="1" smtClean="0">
                <a:latin typeface="+mj-lt"/>
              </a:rPr>
              <a:t>rights</a:t>
            </a:r>
            <a:r>
              <a:rPr lang="hu-HU" dirty="0" smtClean="0">
                <a:latin typeface="+mj-lt"/>
              </a:rPr>
              <a:t> </a:t>
            </a:r>
            <a:r>
              <a:rPr lang="hu-HU" dirty="0" err="1" smtClean="0">
                <a:latin typeface="+mj-lt"/>
              </a:rPr>
              <a:t>to</a:t>
            </a:r>
            <a:r>
              <a:rPr lang="hu-HU" dirty="0" smtClean="0">
                <a:latin typeface="+mj-lt"/>
              </a:rPr>
              <a:t> </a:t>
            </a:r>
            <a:r>
              <a:rPr lang="hu-HU" dirty="0" err="1" smtClean="0">
                <a:latin typeface="+mj-lt"/>
              </a:rPr>
              <a:t>prevent</a:t>
            </a:r>
            <a:r>
              <a:rPr lang="hu-HU" dirty="0" smtClean="0">
                <a:latin typeface="+mj-lt"/>
              </a:rPr>
              <a:t> </a:t>
            </a:r>
            <a:r>
              <a:rPr lang="hu-HU" dirty="0" err="1" smtClean="0">
                <a:latin typeface="+mj-lt"/>
              </a:rPr>
              <a:t>or</a:t>
            </a:r>
            <a:r>
              <a:rPr lang="hu-HU" dirty="0" smtClean="0">
                <a:latin typeface="+mj-lt"/>
              </a:rPr>
              <a:t> </a:t>
            </a:r>
            <a:r>
              <a:rPr lang="hu-HU" dirty="0" err="1" smtClean="0">
                <a:latin typeface="+mj-lt"/>
              </a:rPr>
              <a:t>restrict</a:t>
            </a:r>
            <a:r>
              <a:rPr lang="hu-HU" dirty="0" smtClean="0">
                <a:latin typeface="+mj-lt"/>
              </a:rPr>
              <a:t> an </a:t>
            </a:r>
            <a:r>
              <a:rPr lang="hu-HU" dirty="0" err="1" smtClean="0">
                <a:latin typeface="+mj-lt"/>
              </a:rPr>
              <a:t>objectionable</a:t>
            </a:r>
            <a:r>
              <a:rPr lang="hu-HU" dirty="0" smtClean="0">
                <a:latin typeface="+mj-lt"/>
              </a:rPr>
              <a:t> </a:t>
            </a:r>
            <a:r>
              <a:rPr lang="hu-HU" dirty="0" err="1" smtClean="0">
                <a:latin typeface="+mj-lt"/>
              </a:rPr>
              <a:t>use</a:t>
            </a:r>
            <a:r>
              <a:rPr lang="hu-HU" dirty="0" smtClean="0">
                <a:latin typeface="+mj-lt"/>
              </a:rPr>
              <a:t> of </a:t>
            </a:r>
            <a:r>
              <a:rPr lang="hu-HU" dirty="0" err="1" smtClean="0">
                <a:latin typeface="+mj-lt"/>
              </a:rPr>
              <a:t>their</a:t>
            </a:r>
            <a:r>
              <a:rPr lang="hu-HU" dirty="0" smtClean="0">
                <a:latin typeface="+mj-lt"/>
              </a:rPr>
              <a:t> </a:t>
            </a:r>
            <a:r>
              <a:rPr lang="hu-HU" dirty="0" err="1" smtClean="0">
                <a:latin typeface="+mj-lt"/>
              </a:rPr>
              <a:t>performances</a:t>
            </a:r>
            <a:r>
              <a:rPr lang="hu-HU" dirty="0" smtClean="0">
                <a:latin typeface="+mj-lt"/>
              </a:rPr>
              <a:t> </a:t>
            </a:r>
            <a:r>
              <a:rPr lang="hu-HU" dirty="0" err="1" smtClean="0">
                <a:latin typeface="+mj-lt"/>
              </a:rPr>
              <a:t>that</a:t>
            </a:r>
            <a:r>
              <a:rPr lang="hu-HU" dirty="0" smtClean="0">
                <a:latin typeface="+mj-lt"/>
              </a:rPr>
              <a:t> </a:t>
            </a:r>
            <a:r>
              <a:rPr lang="hu-HU" dirty="0" err="1" smtClean="0">
                <a:latin typeface="+mj-lt"/>
              </a:rPr>
              <a:t>may</a:t>
            </a:r>
            <a:r>
              <a:rPr lang="hu-HU" dirty="0" smtClean="0">
                <a:latin typeface="+mj-lt"/>
              </a:rPr>
              <a:t> </a:t>
            </a:r>
            <a:r>
              <a:rPr lang="hu-HU" dirty="0" err="1" smtClean="0">
                <a:latin typeface="+mj-lt"/>
              </a:rPr>
              <a:t>occur</a:t>
            </a:r>
            <a:r>
              <a:rPr lang="hu-HU" dirty="0" smtClean="0">
                <a:latin typeface="+mj-lt"/>
              </a:rPr>
              <a:t> </a:t>
            </a:r>
            <a:r>
              <a:rPr lang="hu-HU" dirty="0" err="1" smtClean="0">
                <a:latin typeface="+mj-lt"/>
              </a:rPr>
              <a:t>during</a:t>
            </a:r>
            <a:r>
              <a:rPr lang="hu-HU" dirty="0" smtClean="0">
                <a:latin typeface="+mj-lt"/>
              </a:rPr>
              <a:t> </a:t>
            </a:r>
            <a:r>
              <a:rPr lang="hu-HU" dirty="0" err="1" smtClean="0">
                <a:latin typeface="+mj-lt"/>
              </a:rPr>
              <a:t>their</a:t>
            </a:r>
            <a:r>
              <a:rPr lang="hu-HU" dirty="0" smtClean="0">
                <a:latin typeface="+mj-lt"/>
              </a:rPr>
              <a:t> </a:t>
            </a:r>
            <a:r>
              <a:rPr lang="hu-HU" dirty="0" err="1" smtClean="0">
                <a:latin typeface="+mj-lt"/>
              </a:rPr>
              <a:t>lifetime</a:t>
            </a:r>
            <a:r>
              <a:rPr lang="hu-HU" dirty="0" smtClean="0">
                <a:latin typeface="+mj-lt"/>
              </a:rPr>
              <a:t>.</a:t>
            </a:r>
          </a:p>
          <a:p>
            <a:pPr lvl="1"/>
            <a:r>
              <a:rPr lang="hu-HU" dirty="0" smtClean="0">
                <a:latin typeface="+mj-lt"/>
              </a:rPr>
              <a:t>(7) The </a:t>
            </a:r>
            <a:r>
              <a:rPr lang="hu-HU" b="1" dirty="0" err="1" smtClean="0">
                <a:latin typeface="+mj-lt"/>
              </a:rPr>
              <a:t>term</a:t>
            </a:r>
            <a:r>
              <a:rPr lang="hu-HU" b="1" dirty="0" smtClean="0">
                <a:latin typeface="+mj-lt"/>
              </a:rPr>
              <a:t> of </a:t>
            </a:r>
            <a:r>
              <a:rPr lang="hu-HU" b="1" dirty="0" err="1" smtClean="0">
                <a:latin typeface="+mj-lt"/>
              </a:rPr>
              <a:t>protection</a:t>
            </a:r>
            <a:r>
              <a:rPr lang="hu-HU" dirty="0" smtClean="0">
                <a:latin typeface="+mj-lt"/>
              </a:rPr>
              <a:t> </a:t>
            </a:r>
            <a:r>
              <a:rPr lang="hu-HU" dirty="0" err="1" smtClean="0">
                <a:latin typeface="+mj-lt"/>
              </a:rPr>
              <a:t>for</a:t>
            </a:r>
            <a:r>
              <a:rPr lang="hu-HU" dirty="0" smtClean="0">
                <a:latin typeface="+mj-lt"/>
              </a:rPr>
              <a:t> </a:t>
            </a:r>
            <a:r>
              <a:rPr lang="hu-HU" dirty="0" err="1" smtClean="0">
                <a:latin typeface="+mj-lt"/>
              </a:rPr>
              <a:t>fixation</a:t>
            </a:r>
            <a:r>
              <a:rPr lang="hu-HU" dirty="0" smtClean="0">
                <a:latin typeface="+mj-lt"/>
              </a:rPr>
              <a:t> </a:t>
            </a:r>
            <a:r>
              <a:rPr lang="hu-HU" dirty="0" err="1" smtClean="0">
                <a:latin typeface="+mj-lt"/>
              </a:rPr>
              <a:t>of</a:t>
            </a:r>
            <a:r>
              <a:rPr lang="hu-HU" dirty="0" smtClean="0">
                <a:latin typeface="+mj-lt"/>
              </a:rPr>
              <a:t> </a:t>
            </a:r>
            <a:r>
              <a:rPr lang="hu-HU" dirty="0" err="1" smtClean="0">
                <a:latin typeface="+mj-lt"/>
              </a:rPr>
              <a:t>performances</a:t>
            </a:r>
            <a:r>
              <a:rPr lang="hu-HU" dirty="0" smtClean="0">
                <a:latin typeface="+mj-lt"/>
              </a:rPr>
              <a:t> and </a:t>
            </a:r>
            <a:r>
              <a:rPr lang="hu-HU" dirty="0" err="1" smtClean="0">
                <a:latin typeface="+mj-lt"/>
              </a:rPr>
              <a:t>for</a:t>
            </a:r>
            <a:r>
              <a:rPr lang="hu-HU" dirty="0" smtClean="0">
                <a:latin typeface="+mj-lt"/>
              </a:rPr>
              <a:t> </a:t>
            </a:r>
            <a:r>
              <a:rPr lang="hu-HU" dirty="0" err="1" smtClean="0">
                <a:latin typeface="+mj-lt"/>
              </a:rPr>
              <a:t>phonograms</a:t>
            </a:r>
            <a:r>
              <a:rPr lang="hu-HU" dirty="0" smtClean="0">
                <a:latin typeface="+mj-lt"/>
              </a:rPr>
              <a:t> </a:t>
            </a:r>
            <a:r>
              <a:rPr lang="hu-HU" dirty="0" err="1" smtClean="0">
                <a:latin typeface="+mj-lt"/>
              </a:rPr>
              <a:t>should</a:t>
            </a:r>
            <a:r>
              <a:rPr lang="hu-HU" dirty="0" smtClean="0">
                <a:latin typeface="+mj-lt"/>
              </a:rPr>
              <a:t> </a:t>
            </a:r>
            <a:r>
              <a:rPr lang="hu-HU" dirty="0" err="1" smtClean="0">
                <a:latin typeface="+mj-lt"/>
              </a:rPr>
              <a:t>therefore</a:t>
            </a:r>
            <a:r>
              <a:rPr lang="hu-HU" dirty="0" smtClean="0">
                <a:latin typeface="+mj-lt"/>
              </a:rPr>
              <a:t> be </a:t>
            </a:r>
            <a:r>
              <a:rPr lang="hu-HU" b="1" dirty="0" err="1" smtClean="0">
                <a:solidFill>
                  <a:srgbClr val="FF0000"/>
                </a:solidFill>
                <a:latin typeface="+mj-lt"/>
              </a:rPr>
              <a:t>extended</a:t>
            </a:r>
            <a:r>
              <a:rPr lang="hu-HU" b="1" dirty="0" smtClean="0">
                <a:solidFill>
                  <a:srgbClr val="FF0000"/>
                </a:solidFill>
                <a:latin typeface="+mj-lt"/>
              </a:rPr>
              <a:t> </a:t>
            </a:r>
            <a:r>
              <a:rPr lang="hu-HU" b="1" dirty="0" err="1" smtClean="0">
                <a:solidFill>
                  <a:srgbClr val="FF0000"/>
                </a:solidFill>
                <a:latin typeface="+mj-lt"/>
              </a:rPr>
              <a:t>to</a:t>
            </a:r>
            <a:r>
              <a:rPr lang="hu-HU" b="1" dirty="0" smtClean="0">
                <a:solidFill>
                  <a:srgbClr val="FF0000"/>
                </a:solidFill>
                <a:latin typeface="+mj-lt"/>
              </a:rPr>
              <a:t> 70 </a:t>
            </a:r>
            <a:r>
              <a:rPr lang="hu-HU" b="1" dirty="0" err="1" smtClean="0">
                <a:solidFill>
                  <a:srgbClr val="FF0000"/>
                </a:solidFill>
                <a:latin typeface="+mj-lt"/>
              </a:rPr>
              <a:t>years</a:t>
            </a:r>
            <a:r>
              <a:rPr lang="hu-HU" b="1" dirty="0" smtClean="0">
                <a:solidFill>
                  <a:srgbClr val="FF0000"/>
                </a:solidFill>
                <a:latin typeface="+mj-lt"/>
              </a:rPr>
              <a:t> </a:t>
            </a:r>
            <a:r>
              <a:rPr lang="hu-HU" dirty="0" err="1" smtClean="0">
                <a:latin typeface="+mj-lt"/>
              </a:rPr>
              <a:t>after</a:t>
            </a:r>
            <a:r>
              <a:rPr lang="hu-HU" dirty="0" smtClean="0">
                <a:latin typeface="+mj-lt"/>
              </a:rPr>
              <a:t> </a:t>
            </a:r>
            <a:r>
              <a:rPr lang="hu-HU" dirty="0" err="1" smtClean="0">
                <a:latin typeface="+mj-lt"/>
              </a:rPr>
              <a:t>the</a:t>
            </a:r>
            <a:r>
              <a:rPr lang="hu-HU" dirty="0" smtClean="0">
                <a:latin typeface="+mj-lt"/>
              </a:rPr>
              <a:t> </a:t>
            </a:r>
            <a:r>
              <a:rPr lang="hu-HU" dirty="0" err="1" smtClean="0">
                <a:latin typeface="+mj-lt"/>
              </a:rPr>
              <a:t>relevant</a:t>
            </a:r>
            <a:r>
              <a:rPr lang="hu-HU" dirty="0" smtClean="0">
                <a:latin typeface="+mj-lt"/>
              </a:rPr>
              <a:t> </a:t>
            </a:r>
            <a:r>
              <a:rPr lang="hu-HU" dirty="0" err="1" smtClean="0">
                <a:latin typeface="+mj-lt"/>
              </a:rPr>
              <a:t>event</a:t>
            </a:r>
            <a:r>
              <a:rPr lang="hu-HU" dirty="0" smtClean="0">
                <a:latin typeface="+mj-lt"/>
              </a:rPr>
              <a:t>.</a:t>
            </a:r>
            <a:endParaRPr lang="hu-HU" dirty="0">
              <a:latin typeface="+mj-lt"/>
            </a:endParaRPr>
          </a:p>
        </p:txBody>
      </p:sp>
    </p:spTree>
    <p:extLst>
      <p:ext uri="{BB962C8B-B14F-4D97-AF65-F5344CB8AC3E}">
        <p14:creationId xmlns:p14="http://schemas.microsoft.com/office/powerpoint/2010/main" val="8434690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smtClean="0">
                <a:solidFill>
                  <a:schemeClr val="tx1"/>
                </a:solidFill>
              </a:rPr>
              <a:t>Protection of performers in the Hungarian copyright law</a:t>
            </a:r>
            <a:endParaRPr lang="en-GB" sz="4000" dirty="0">
              <a:solidFill>
                <a:schemeClr val="tx1"/>
              </a:solidFill>
            </a:endParaRPr>
          </a:p>
        </p:txBody>
      </p:sp>
      <p:sp>
        <p:nvSpPr>
          <p:cNvPr id="3" name="Tartalom helye 2"/>
          <p:cNvSpPr>
            <a:spLocks noGrp="1"/>
          </p:cNvSpPr>
          <p:nvPr>
            <p:ph idx="1"/>
          </p:nvPr>
        </p:nvSpPr>
        <p:spPr>
          <a:xfrm>
            <a:off x="1069848" y="2121408"/>
            <a:ext cx="10058400" cy="4163278"/>
          </a:xfrm>
        </p:spPr>
        <p:txBody>
          <a:bodyPr>
            <a:normAutofit/>
          </a:bodyPr>
          <a:lstStyle/>
          <a:p>
            <a:r>
              <a:rPr lang="en-GB" sz="1700" b="1" dirty="0" smtClean="0">
                <a:latin typeface="+mj-lt"/>
              </a:rPr>
              <a:t>Section 73 (1)</a:t>
            </a:r>
            <a:r>
              <a:rPr lang="en-GB" sz="1700" dirty="0" smtClean="0">
                <a:latin typeface="+mj-lt"/>
              </a:rPr>
              <a:t> Unless otherwise provided by statute, the performer’s authorization is required for</a:t>
            </a:r>
          </a:p>
          <a:p>
            <a:pPr lvl="1"/>
            <a:r>
              <a:rPr lang="en-GB" sz="1700" dirty="0" smtClean="0">
                <a:latin typeface="+mj-lt"/>
              </a:rPr>
              <a:t>a) fixing his unfixed performance;</a:t>
            </a:r>
          </a:p>
          <a:p>
            <a:pPr lvl="1"/>
            <a:r>
              <a:rPr lang="en-GB" sz="1700" dirty="0" smtClean="0">
                <a:latin typeface="+mj-lt"/>
              </a:rPr>
              <a:t>b) broadcasting his unfixed performance or communicating it in some other manner to the public, unless the performance broadcast or communicated in some other manner to the public is itself a broadcast performance;</a:t>
            </a:r>
          </a:p>
          <a:p>
            <a:pPr lvl="1"/>
            <a:r>
              <a:rPr lang="en-GB" sz="1700" dirty="0" smtClean="0">
                <a:latin typeface="+mj-lt"/>
              </a:rPr>
              <a:t>c) reproducing his fixed performance;</a:t>
            </a:r>
          </a:p>
          <a:p>
            <a:pPr lvl="1"/>
            <a:r>
              <a:rPr lang="en-GB" sz="1700" dirty="0" smtClean="0">
                <a:latin typeface="+mj-lt"/>
              </a:rPr>
              <a:t>d) distributing his fixed performance;</a:t>
            </a:r>
          </a:p>
          <a:p>
            <a:pPr lvl="1"/>
            <a:r>
              <a:rPr lang="en-GB" sz="1700" dirty="0" smtClean="0">
                <a:latin typeface="+mj-lt"/>
              </a:rPr>
              <a:t>e) making his performance available to the public by cable or any other device or in any other manner so that members of the public may access these works from a place and at a time individually chosen by them.</a:t>
            </a:r>
          </a:p>
          <a:p>
            <a:r>
              <a:rPr lang="en-GB" sz="1700" dirty="0" smtClean="0">
                <a:latin typeface="+mj-lt"/>
              </a:rPr>
              <a:t>(2) In the case of an ensemble of performers, the members of the ensemble may exercise the rights referred to in Subsection (1) through the agency of their representative(s).</a:t>
            </a:r>
          </a:p>
          <a:p>
            <a:r>
              <a:rPr lang="en-GB" sz="1700" dirty="0" smtClean="0">
                <a:latin typeface="+mj-lt"/>
              </a:rPr>
              <a:t>(3) A performer who authorizes the fixation of his performance in a motion picture work transfers, by means of his authorization - unless otherwise stipulated - the economic rights referred to in Subsection (1) (Subsection (3) of Section 64) to the producer of the film. This provision does not affect the performers’ claim to remuneration pursuant to Sections 20 and 28. Subsection (6) of Section 23 must also be duly applied to performers.</a:t>
            </a:r>
            <a:endParaRPr lang="en-GB" sz="1700" dirty="0">
              <a:latin typeface="+mj-lt"/>
            </a:endParaRPr>
          </a:p>
        </p:txBody>
      </p:sp>
    </p:spTree>
    <p:extLst>
      <p:ext uri="{BB962C8B-B14F-4D97-AF65-F5344CB8AC3E}">
        <p14:creationId xmlns:p14="http://schemas.microsoft.com/office/powerpoint/2010/main" val="14425018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smtClean="0">
                <a:solidFill>
                  <a:schemeClr val="tx1"/>
                </a:solidFill>
              </a:rPr>
              <a:t>Protection of performers in the Hungarian copyright law</a:t>
            </a:r>
            <a:endParaRPr lang="en-GB" sz="4000" dirty="0">
              <a:solidFill>
                <a:schemeClr val="tx1"/>
              </a:solidFill>
            </a:endParaRPr>
          </a:p>
        </p:txBody>
      </p:sp>
      <p:sp>
        <p:nvSpPr>
          <p:cNvPr id="3" name="Tartalom helye 2"/>
          <p:cNvSpPr>
            <a:spLocks noGrp="1"/>
          </p:cNvSpPr>
          <p:nvPr>
            <p:ph idx="1"/>
          </p:nvPr>
        </p:nvSpPr>
        <p:spPr>
          <a:xfrm>
            <a:off x="1069848" y="2121408"/>
            <a:ext cx="10058400" cy="4163278"/>
          </a:xfrm>
        </p:spPr>
        <p:txBody>
          <a:bodyPr>
            <a:normAutofit/>
          </a:bodyPr>
          <a:lstStyle/>
          <a:p>
            <a:r>
              <a:rPr lang="en-GB" sz="1700" b="1" dirty="0" smtClean="0">
                <a:latin typeface="+mj-lt"/>
              </a:rPr>
              <a:t>Section 74 (1)</a:t>
            </a:r>
            <a:r>
              <a:rPr lang="en-GB" sz="1700" dirty="0" smtClean="0">
                <a:latin typeface="+mj-lt"/>
              </a:rPr>
              <a:t> Unless otherwise provided by this Act, remuneration is due performers for the uses described in Subsection (1) of Section 73.</a:t>
            </a:r>
          </a:p>
          <a:p>
            <a:r>
              <a:rPr lang="en-GB" sz="1700" dirty="0" smtClean="0">
                <a:latin typeface="+mj-lt"/>
              </a:rPr>
              <a:t>(2) The provisions of Subsection (3) of Section 27 pertaining to the exercise of the right provided for in Paragraph e) of Subsection (1) of Section 73 and the payment of a fee for the recording of a performance made for broadcasting or communication to the public [Subsection (6) of Section 26] must also be duly applied in the case of performers and their collective rights management organizations.</a:t>
            </a:r>
          </a:p>
          <a:p>
            <a:r>
              <a:rPr lang="en-GB" sz="1700" dirty="0" smtClean="0">
                <a:latin typeface="+mj-lt"/>
              </a:rPr>
              <a:t>(3) The collective management organization of performing artists may not deduct management fees from royalties received for the subsequent broadcast - following the first broadcast - of a recording of a performance made for broadcasting or communication to the public, and shall disburse the royalties in full to the right holders, except for payment obligations established by legislation, court ruling or regulatory decision.</a:t>
            </a:r>
            <a:endParaRPr lang="en-GB" sz="1700" dirty="0">
              <a:latin typeface="+mj-lt"/>
            </a:endParaRPr>
          </a:p>
        </p:txBody>
      </p:sp>
    </p:spTree>
    <p:extLst>
      <p:ext uri="{BB962C8B-B14F-4D97-AF65-F5344CB8AC3E}">
        <p14:creationId xmlns:p14="http://schemas.microsoft.com/office/powerpoint/2010/main" val="35394057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smtClean="0">
                <a:solidFill>
                  <a:schemeClr val="tx1"/>
                </a:solidFill>
              </a:rPr>
              <a:t>Protection of performers in the Hungarian copyright law</a:t>
            </a:r>
            <a:endParaRPr lang="en-GB" sz="4000" dirty="0">
              <a:solidFill>
                <a:schemeClr val="tx1"/>
              </a:solidFill>
            </a:endParaRPr>
          </a:p>
        </p:txBody>
      </p:sp>
      <p:sp>
        <p:nvSpPr>
          <p:cNvPr id="3" name="Tartalom helye 2"/>
          <p:cNvSpPr>
            <a:spLocks noGrp="1"/>
          </p:cNvSpPr>
          <p:nvPr>
            <p:ph idx="1"/>
          </p:nvPr>
        </p:nvSpPr>
        <p:spPr>
          <a:xfrm>
            <a:off x="1069848" y="2121407"/>
            <a:ext cx="10058400" cy="4424535"/>
          </a:xfrm>
        </p:spPr>
        <p:txBody>
          <a:bodyPr>
            <a:noAutofit/>
          </a:bodyPr>
          <a:lstStyle/>
          <a:p>
            <a:r>
              <a:rPr lang="en-GB" sz="1700" b="1" dirty="0" smtClean="0">
                <a:latin typeface="+mj-lt"/>
              </a:rPr>
              <a:t>Section 74/A (1)</a:t>
            </a:r>
            <a:r>
              <a:rPr lang="en-GB" sz="1700" dirty="0" smtClean="0">
                <a:latin typeface="+mj-lt"/>
              </a:rPr>
              <a:t> Where a contract on the fixation of performances with a phonogram producer gives the performer a right to claim a non-recurring remuneration, the performer shall have the right to obtain an annual supplementary remuneration from the phonogram producer for each full year immediately following the 50th year after the phonogram was lawfully published or, failing such publication, the 50th year after it was lawfully communicated to the public. The right to obtain such annual supplementary remuneration may not be waived by the performer. Performers shall be able to exercise their right to claim supplementary remuneration only through collective right management.</a:t>
            </a:r>
          </a:p>
          <a:p>
            <a:r>
              <a:rPr lang="en-GB" sz="1700" dirty="0" smtClean="0">
                <a:latin typeface="+mj-lt"/>
              </a:rPr>
              <a:t>(2) Payment of the remuneration referred to in Subsection (1) to the collective rights-management body shall correspond to 20 per cent of the revenue acquired during the year preceding that for which the said remuneration is paid, from the reproduction, distribution and making available of the phonogram in question [Paragraph c) of Subsection (1) of Section 76], following the fiftieth year after it was lawfully published or, failing such publication, the fiftieth year after it was lawfully communicated to the public. Phonogram producers are required to provide to performers who are entitled to supplementary remuneration, and to the collective rights-management body, any information which may be necessary for the distribution of that remuneration.</a:t>
            </a:r>
          </a:p>
          <a:p>
            <a:r>
              <a:rPr lang="en-GB" sz="1700" dirty="0" smtClean="0">
                <a:latin typeface="+mj-lt"/>
              </a:rPr>
              <a:t>(3) Where a performer is entitled to recurring payments under contract on the fixation of performances with a phonogram producer corresponding to the income from use of their performances, the performer shall receive remuneration following the fiftieth year calculated from the first day of the year after the year when the phonogram was lawfully published or, failing such publication, the fiftieth year after it was lawfully communicated to the public. Any provision for the deduction of advance payments or any contractually defined deductions shall be null and void.</a:t>
            </a:r>
            <a:endParaRPr lang="en-GB" sz="1700" dirty="0">
              <a:latin typeface="+mj-lt"/>
            </a:endParaRPr>
          </a:p>
        </p:txBody>
      </p:sp>
    </p:spTree>
    <p:extLst>
      <p:ext uri="{BB962C8B-B14F-4D97-AF65-F5344CB8AC3E}">
        <p14:creationId xmlns:p14="http://schemas.microsoft.com/office/powerpoint/2010/main" val="24033691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smtClean="0">
                <a:solidFill>
                  <a:schemeClr val="tx1"/>
                </a:solidFill>
              </a:rPr>
              <a:t>Protection of performers in the Hungarian copyright law</a:t>
            </a:r>
            <a:endParaRPr lang="en-GB" sz="4000" dirty="0">
              <a:solidFill>
                <a:schemeClr val="tx1"/>
              </a:solidFill>
            </a:endParaRPr>
          </a:p>
        </p:txBody>
      </p:sp>
      <p:sp>
        <p:nvSpPr>
          <p:cNvPr id="3" name="Tartalom helye 2"/>
          <p:cNvSpPr>
            <a:spLocks noGrp="1"/>
          </p:cNvSpPr>
          <p:nvPr>
            <p:ph idx="1"/>
          </p:nvPr>
        </p:nvSpPr>
        <p:spPr>
          <a:xfrm>
            <a:off x="1069848" y="2121407"/>
            <a:ext cx="10058400" cy="4424535"/>
          </a:xfrm>
        </p:spPr>
        <p:txBody>
          <a:bodyPr>
            <a:noAutofit/>
          </a:bodyPr>
          <a:lstStyle/>
          <a:p>
            <a:r>
              <a:rPr lang="en-US" sz="1700" b="1" dirty="0">
                <a:latin typeface="+mj-lt"/>
              </a:rPr>
              <a:t>Section </a:t>
            </a:r>
            <a:r>
              <a:rPr lang="en-US" sz="1700" b="1" dirty="0" smtClean="0">
                <a:latin typeface="+mj-lt"/>
              </a:rPr>
              <a:t>75</a:t>
            </a:r>
            <a:r>
              <a:rPr lang="hu-HU" sz="1700" b="1" dirty="0" smtClean="0">
                <a:latin typeface="+mj-lt"/>
              </a:rPr>
              <a:t> </a:t>
            </a:r>
            <a:r>
              <a:rPr lang="en-US" sz="1700" b="1" dirty="0" smtClean="0">
                <a:latin typeface="+mj-lt"/>
              </a:rPr>
              <a:t>(1</a:t>
            </a:r>
            <a:r>
              <a:rPr lang="en-US" sz="1700" b="1" dirty="0">
                <a:latin typeface="+mj-lt"/>
              </a:rPr>
              <a:t>) </a:t>
            </a:r>
            <a:r>
              <a:rPr lang="en-US" sz="1700" dirty="0">
                <a:latin typeface="+mj-lt"/>
              </a:rPr>
              <a:t>In the case of the uses referred to in Subsection (1) of Section 73, performers have the moral right to have their names indicated, depending on the nature of the use and in a manner consistent with it. In the case of ensembles of performers, this right applies to indicating the names of the ensemble, the leader of the ensemble, and the chief performers.</a:t>
            </a:r>
          </a:p>
          <a:p>
            <a:r>
              <a:rPr lang="en-US" sz="1700" dirty="0">
                <a:latin typeface="+mj-lt"/>
              </a:rPr>
              <a:t>(2) </a:t>
            </a:r>
            <a:r>
              <a:rPr lang="en-US" sz="1700" dirty="0" smtClean="0">
                <a:latin typeface="+mj-lt"/>
              </a:rPr>
              <a:t>The </a:t>
            </a:r>
            <a:r>
              <a:rPr lang="en-US" sz="1700" dirty="0">
                <a:latin typeface="+mj-lt"/>
              </a:rPr>
              <a:t>distortion, mutilation or alteration of a performance in any way, including any other wrongful conduct relating to a performance, that does injury to the integrity or reputation of a performer is an infringement of his moral rights.</a:t>
            </a:r>
          </a:p>
          <a:p>
            <a:endParaRPr lang="en-GB" sz="1700" dirty="0">
              <a:latin typeface="+mj-lt"/>
            </a:endParaRPr>
          </a:p>
        </p:txBody>
      </p:sp>
    </p:spTree>
    <p:extLst>
      <p:ext uri="{BB962C8B-B14F-4D97-AF65-F5344CB8AC3E}">
        <p14:creationId xmlns:p14="http://schemas.microsoft.com/office/powerpoint/2010/main" val="24457955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45274" cy="6857999"/>
          </a:xfrm>
          <a:prstGeom prst="rect">
            <a:avLst/>
          </a:prstGeom>
          <a:blipFill dpi="0" rotWithShape="1">
            <a:blip r:embed="rId2" cstate="print">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2"/>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4" name="Oval 13"/>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5" name="Oval 14"/>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4" name="Cím 3"/>
          <p:cNvSpPr txBox="1">
            <a:spLocks/>
          </p:cNvSpPr>
          <p:nvPr/>
        </p:nvSpPr>
        <p:spPr>
          <a:xfrm>
            <a:off x="382280" y="484632"/>
            <a:ext cx="6743844"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5">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hu-HU" sz="4000" dirty="0" err="1" smtClean="0">
                <a:solidFill>
                  <a:schemeClr val="tx1"/>
                </a:solidFill>
              </a:rPr>
              <a:t>Thank</a:t>
            </a:r>
            <a:r>
              <a:rPr lang="hu-HU" sz="4000" dirty="0" smtClean="0">
                <a:solidFill>
                  <a:schemeClr val="tx1"/>
                </a:solidFill>
              </a:rPr>
              <a:t> </a:t>
            </a:r>
            <a:r>
              <a:rPr lang="hu-HU" sz="4000" dirty="0" err="1" smtClean="0">
                <a:solidFill>
                  <a:schemeClr val="tx1"/>
                </a:solidFill>
              </a:rPr>
              <a:t>you</a:t>
            </a:r>
            <a:r>
              <a:rPr lang="hu-HU" sz="4000" dirty="0" smtClean="0">
                <a:solidFill>
                  <a:schemeClr val="tx1"/>
                </a:solidFill>
              </a:rPr>
              <a:t> </a:t>
            </a:r>
            <a:r>
              <a:rPr lang="hu-HU" sz="4000" dirty="0" err="1" smtClean="0">
                <a:solidFill>
                  <a:schemeClr val="tx1"/>
                </a:solidFill>
              </a:rPr>
              <a:t>for</a:t>
            </a:r>
            <a:r>
              <a:rPr lang="hu-HU" sz="4000" dirty="0" smtClean="0">
                <a:solidFill>
                  <a:schemeClr val="tx1"/>
                </a:solidFill>
              </a:rPr>
              <a:t> </a:t>
            </a:r>
            <a:r>
              <a:rPr lang="hu-HU" sz="4000" dirty="0" err="1" smtClean="0">
                <a:solidFill>
                  <a:schemeClr val="tx1"/>
                </a:solidFill>
              </a:rPr>
              <a:t>your</a:t>
            </a:r>
            <a:r>
              <a:rPr lang="hu-HU" sz="4000" dirty="0" smtClean="0">
                <a:solidFill>
                  <a:schemeClr val="tx1"/>
                </a:solidFill>
              </a:rPr>
              <a:t> </a:t>
            </a:r>
            <a:r>
              <a:rPr lang="hu-HU" sz="4000" dirty="0" err="1" smtClean="0">
                <a:solidFill>
                  <a:schemeClr val="tx1"/>
                </a:solidFill>
              </a:rPr>
              <a:t>attention</a:t>
            </a:r>
            <a:endParaRPr lang="en-US" sz="4000" dirty="0">
              <a:solidFill>
                <a:schemeClr val="tx1"/>
              </a:solidFill>
            </a:endParaRPr>
          </a:p>
        </p:txBody>
      </p:sp>
      <p:sp>
        <p:nvSpPr>
          <p:cNvPr id="5" name="Alcím 4"/>
          <p:cNvSpPr txBox="1">
            <a:spLocks/>
          </p:cNvSpPr>
          <p:nvPr/>
        </p:nvSpPr>
        <p:spPr>
          <a:xfrm>
            <a:off x="382279" y="2121408"/>
            <a:ext cx="6743845" cy="4050792"/>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r>
              <a:rPr lang="en-US" sz="2600" dirty="0" err="1">
                <a:latin typeface="+mj-lt"/>
              </a:rPr>
              <a:t>Harkai</a:t>
            </a:r>
            <a:r>
              <a:rPr lang="en-US" sz="2600" dirty="0">
                <a:latin typeface="+mj-lt"/>
              </a:rPr>
              <a:t> </a:t>
            </a:r>
            <a:r>
              <a:rPr lang="en-US" sz="2600" dirty="0" err="1">
                <a:latin typeface="+mj-lt"/>
              </a:rPr>
              <a:t>István</a:t>
            </a:r>
            <a:r>
              <a:rPr lang="en-US" sz="2600" dirty="0">
                <a:latin typeface="+mj-lt"/>
              </a:rPr>
              <a:t> (</a:t>
            </a:r>
            <a:r>
              <a:rPr lang="en-US" sz="2600" dirty="0" smtClean="0">
                <a:latin typeface="+mj-lt"/>
                <a:hlinkClick r:id="rId6"/>
              </a:rPr>
              <a:t>harkai.istvan89@gmail.com</a:t>
            </a:r>
            <a:r>
              <a:rPr lang="hu-HU" sz="2600" dirty="0" smtClean="0">
                <a:latin typeface="+mj-lt"/>
              </a:rPr>
              <a:t>; harkai.istvan@juris.u-szeged.hu</a:t>
            </a:r>
            <a:r>
              <a:rPr lang="en-US" sz="2600" dirty="0" smtClean="0">
                <a:latin typeface="+mj-lt"/>
              </a:rPr>
              <a:t>)</a:t>
            </a:r>
            <a:endParaRPr lang="en-US" sz="2600" dirty="0">
              <a:latin typeface="+mj-lt"/>
            </a:endParaRPr>
          </a:p>
          <a:p>
            <a:r>
              <a:rPr lang="hu-HU" sz="2600" dirty="0" err="1" smtClean="0">
                <a:latin typeface="+mj-lt"/>
              </a:rPr>
              <a:t>Blog</a:t>
            </a:r>
            <a:r>
              <a:rPr lang="hu-HU" sz="2600" dirty="0" smtClean="0">
                <a:latin typeface="+mj-lt"/>
              </a:rPr>
              <a:t>: C</a:t>
            </a:r>
            <a:r>
              <a:rPr lang="en-US" sz="2600" dirty="0" err="1" smtClean="0">
                <a:latin typeface="+mj-lt"/>
              </a:rPr>
              <a:t>opy</a:t>
            </a:r>
            <a:r>
              <a:rPr lang="en-US" sz="2600" dirty="0" smtClean="0">
                <a:latin typeface="+mj-lt"/>
              </a:rPr>
              <a:t> </a:t>
            </a:r>
            <a:r>
              <a:rPr lang="en-US" sz="2600" dirty="0">
                <a:latin typeface="+mj-lt"/>
              </a:rPr>
              <a:t>21 (</a:t>
            </a:r>
            <a:r>
              <a:rPr lang="en-US" sz="2600" dirty="0">
                <a:latin typeface="+mj-lt"/>
                <a:hlinkClick r:id="rId7"/>
              </a:rPr>
              <a:t>http://copy21.com</a:t>
            </a:r>
            <a:r>
              <a:rPr lang="en-US" sz="2600" dirty="0" smtClean="0">
                <a:latin typeface="+mj-lt"/>
                <a:hlinkClick r:id="rId7"/>
              </a:rPr>
              <a:t>/</a:t>
            </a:r>
            <a:r>
              <a:rPr lang="en-US" sz="2600" dirty="0" smtClean="0">
                <a:latin typeface="+mj-lt"/>
              </a:rPr>
              <a:t>)</a:t>
            </a:r>
            <a:r>
              <a:rPr lang="hu-HU" sz="2600" dirty="0" smtClean="0">
                <a:latin typeface="+mj-lt"/>
              </a:rPr>
              <a:t>.</a:t>
            </a:r>
          </a:p>
          <a:p>
            <a:pPr algn="just"/>
            <a:r>
              <a:rPr lang="en-US" sz="1500" i="1" dirty="0"/>
              <a:t>This teaching material has been made at the University of Szeged, and supported by the European Union by the project </a:t>
            </a:r>
            <a:r>
              <a:rPr lang="en-US" sz="1500" i="1" dirty="0" err="1"/>
              <a:t>nr</a:t>
            </a:r>
            <a:r>
              <a:rPr lang="en-US" sz="1500" i="1" dirty="0"/>
              <a:t>. EFOP-3.6.2-16-2017-00007, titled Aspects on the development of intelligent, sustainable and inclusive society: social, technological, innovation networks in employment and digital economy. The project has been supported by the European Union, co-financed by the European Social Fund and the budget of Hungary.</a:t>
            </a:r>
            <a:endParaRPr lang="hu-HU" sz="1500" dirty="0" smtClean="0">
              <a:latin typeface="+mj-lt"/>
            </a:endParaRPr>
          </a:p>
        </p:txBody>
      </p:sp>
      <p:pic>
        <p:nvPicPr>
          <p:cNvPr id="2" name="Kép 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666276" y="4423734"/>
            <a:ext cx="3525724" cy="2434265"/>
          </a:xfrm>
          <a:prstGeom prst="rect">
            <a:avLst/>
          </a:prstGeom>
        </p:spPr>
      </p:pic>
      <p:pic>
        <p:nvPicPr>
          <p:cNvPr id="2050" name="Picture 2" descr="cszb128t"/>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762725" y="5572125"/>
            <a:ext cx="12001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07634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smtClean="0">
                <a:solidFill>
                  <a:schemeClr val="tx1"/>
                </a:solidFill>
              </a:rPr>
              <a:t>relevance </a:t>
            </a:r>
            <a:r>
              <a:rPr lang="en-GB" dirty="0">
                <a:solidFill>
                  <a:schemeClr val="tx1"/>
                </a:solidFill>
              </a:rPr>
              <a:t>in related rights</a:t>
            </a:r>
            <a:endParaRPr lang="hu-HU" dirty="0"/>
          </a:p>
        </p:txBody>
      </p:sp>
      <p:sp>
        <p:nvSpPr>
          <p:cNvPr id="3" name="Tartalom helye 2"/>
          <p:cNvSpPr>
            <a:spLocks noGrp="1"/>
          </p:cNvSpPr>
          <p:nvPr>
            <p:ph idx="1"/>
          </p:nvPr>
        </p:nvSpPr>
        <p:spPr/>
        <p:txBody>
          <a:bodyPr/>
          <a:lstStyle/>
          <a:p>
            <a:r>
              <a:rPr lang="en-GB" b="1" dirty="0" smtClean="0">
                <a:latin typeface="+mj-lt"/>
              </a:rPr>
              <a:t>Relevance:</a:t>
            </a:r>
          </a:p>
          <a:p>
            <a:pPr lvl="1"/>
            <a:r>
              <a:rPr lang="en-GB" dirty="0" smtClean="0">
                <a:latin typeface="+mj-lt"/>
              </a:rPr>
              <a:t>Use of motion capture technologies is increasingly relevant not only in the motion picture industry, but in the video game industry as well.</a:t>
            </a:r>
          </a:p>
          <a:p>
            <a:r>
              <a:rPr lang="en-GB" b="1" dirty="0" smtClean="0">
                <a:latin typeface="+mj-lt"/>
              </a:rPr>
              <a:t>Purpose of motion capture: </a:t>
            </a:r>
            <a:r>
              <a:rPr lang="en-GB" dirty="0" smtClean="0">
                <a:latin typeface="+mj-lt"/>
              </a:rPr>
              <a:t>The purpose of this specific technology is</a:t>
            </a:r>
          </a:p>
          <a:p>
            <a:pPr lvl="1"/>
            <a:r>
              <a:rPr lang="en-GB" dirty="0" smtClean="0">
                <a:latin typeface="+mj-lt"/>
              </a:rPr>
              <a:t>either to substitute the performing artist with its digital lookalike,  by adding different digital features so that on the screen a completely new creature will be visible.</a:t>
            </a:r>
          </a:p>
          <a:p>
            <a:pPr lvl="1"/>
            <a:r>
              <a:rPr lang="en-GB" dirty="0" smtClean="0">
                <a:latin typeface="+mj-lt"/>
              </a:rPr>
              <a:t>or to visualize characters without actual performance of actors in the background.</a:t>
            </a:r>
          </a:p>
          <a:p>
            <a:endParaRPr lang="en-GB" dirty="0">
              <a:latin typeface="+mj-lt"/>
            </a:endParaRPr>
          </a:p>
        </p:txBody>
      </p:sp>
    </p:spTree>
    <p:extLst>
      <p:ext uri="{BB962C8B-B14F-4D97-AF65-F5344CB8AC3E}">
        <p14:creationId xmlns:p14="http://schemas.microsoft.com/office/powerpoint/2010/main" val="3147147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ím 6"/>
          <p:cNvSpPr>
            <a:spLocks noGrp="1"/>
          </p:cNvSpPr>
          <p:nvPr>
            <p:ph type="title"/>
          </p:nvPr>
        </p:nvSpPr>
        <p:spPr/>
        <p:txBody>
          <a:bodyPr>
            <a:noAutofit/>
          </a:bodyPr>
          <a:lstStyle/>
          <a:p>
            <a:r>
              <a:rPr lang="en-GB" sz="3500" dirty="0" smtClean="0">
                <a:solidFill>
                  <a:schemeClr val="tx1"/>
                </a:solidFill>
              </a:rPr>
              <a:t>Performers in the international and European copyright law</a:t>
            </a:r>
            <a:endParaRPr lang="en-GB" sz="3500" dirty="0">
              <a:solidFill>
                <a:schemeClr val="tx1"/>
              </a:solidFill>
            </a:endParaRPr>
          </a:p>
        </p:txBody>
      </p:sp>
      <p:pic>
        <p:nvPicPr>
          <p:cNvPr id="4" name="Kép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5969" y="2093976"/>
            <a:ext cx="5066157" cy="4199281"/>
          </a:xfrm>
          <a:prstGeom prst="rect">
            <a:avLst/>
          </a:prstGeom>
        </p:spPr>
      </p:pic>
    </p:spTree>
    <p:extLst>
      <p:ext uri="{BB962C8B-B14F-4D97-AF65-F5344CB8AC3E}">
        <p14:creationId xmlns:p14="http://schemas.microsoft.com/office/powerpoint/2010/main" val="3120205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Autofit/>
          </a:bodyPr>
          <a:lstStyle/>
          <a:p>
            <a:r>
              <a:rPr lang="en-GB" sz="2500" dirty="0" smtClean="0">
                <a:solidFill>
                  <a:schemeClr val="tx1"/>
                </a:solidFill>
              </a:rPr>
              <a:t>International Convention for the protection of performers, producers and broadcasting organizations (Rome convention of 1961)</a:t>
            </a:r>
            <a:endParaRPr lang="en-GB" sz="2500" dirty="0">
              <a:solidFill>
                <a:schemeClr val="tx1"/>
              </a:solidFill>
            </a:endParaRPr>
          </a:p>
        </p:txBody>
      </p:sp>
      <p:sp>
        <p:nvSpPr>
          <p:cNvPr id="3" name="Tartalom helye 2"/>
          <p:cNvSpPr>
            <a:spLocks noGrp="1"/>
          </p:cNvSpPr>
          <p:nvPr>
            <p:ph idx="1"/>
          </p:nvPr>
        </p:nvSpPr>
        <p:spPr>
          <a:xfrm>
            <a:off x="900112" y="2093976"/>
            <a:ext cx="10058400" cy="4050792"/>
          </a:xfrm>
        </p:spPr>
        <p:txBody>
          <a:bodyPr/>
          <a:lstStyle/>
          <a:p>
            <a:r>
              <a:rPr lang="en-GB" b="1" dirty="0" smtClean="0">
                <a:latin typeface="+mj-lt"/>
              </a:rPr>
              <a:t>Article 1 – Safeguard of Copyright Proper:</a:t>
            </a:r>
            <a:r>
              <a:rPr lang="en-GB" dirty="0" smtClean="0">
                <a:latin typeface="+mj-lt"/>
              </a:rPr>
              <a:t> Protection granted under this Convention shall </a:t>
            </a:r>
            <a:r>
              <a:rPr lang="en-GB" b="1" dirty="0" smtClean="0">
                <a:solidFill>
                  <a:srgbClr val="FF0000"/>
                </a:solidFill>
                <a:latin typeface="+mj-lt"/>
              </a:rPr>
              <a:t>leave intact and shall in no way affect the protection of copyright</a:t>
            </a:r>
            <a:r>
              <a:rPr lang="en-GB" dirty="0" smtClean="0">
                <a:latin typeface="+mj-lt"/>
              </a:rPr>
              <a:t> in literary and artistic works. Consequently, no provision of this Convention may be interpreted as prejudicing such protection.</a:t>
            </a:r>
          </a:p>
          <a:p>
            <a:r>
              <a:rPr lang="en-GB" b="1" dirty="0" smtClean="0">
                <a:latin typeface="+mj-lt"/>
              </a:rPr>
              <a:t>Article 3 (a): </a:t>
            </a:r>
            <a:r>
              <a:rPr lang="en-GB" b="1" dirty="0" smtClean="0">
                <a:solidFill>
                  <a:srgbClr val="FF0000"/>
                </a:solidFill>
                <a:latin typeface="+mj-lt"/>
              </a:rPr>
              <a:t>„performers” means</a:t>
            </a:r>
            <a:r>
              <a:rPr lang="en-GB" dirty="0" smtClean="0">
                <a:latin typeface="+mj-lt"/>
              </a:rPr>
              <a:t> </a:t>
            </a:r>
            <a:r>
              <a:rPr lang="en-GB" dirty="0" smtClean="0">
                <a:solidFill>
                  <a:srgbClr val="00B050"/>
                </a:solidFill>
                <a:latin typeface="+mj-lt"/>
              </a:rPr>
              <a:t>actors, singers, musicians, dancers, and other persons who act, sing, deliver, declaim, play in, or otherwise perform literary or artistic works</a:t>
            </a:r>
            <a:r>
              <a:rPr lang="en-GB" dirty="0" smtClean="0">
                <a:latin typeface="+mj-lt"/>
              </a:rPr>
              <a:t>.</a:t>
            </a:r>
          </a:p>
          <a:p>
            <a:r>
              <a:rPr lang="en-GB" b="1" dirty="0" smtClean="0">
                <a:latin typeface="+mj-lt"/>
              </a:rPr>
              <a:t>Article 9 – Variety and Circus Artists: </a:t>
            </a:r>
            <a:r>
              <a:rPr lang="en-GB" dirty="0" smtClean="0">
                <a:latin typeface="+mj-lt"/>
              </a:rPr>
              <a:t>Any Contracting State may, by its domestic laws and regulations, extend the protection provided for in this Convention to artists who do not perform literary or artistic works.</a:t>
            </a:r>
            <a:endParaRPr lang="en-GB" b="1" dirty="0" smtClean="0">
              <a:latin typeface="+mj-lt"/>
            </a:endParaRPr>
          </a:p>
        </p:txBody>
      </p:sp>
    </p:spTree>
    <p:extLst>
      <p:ext uri="{BB962C8B-B14F-4D97-AF65-F5344CB8AC3E}">
        <p14:creationId xmlns:p14="http://schemas.microsoft.com/office/powerpoint/2010/main" val="835729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2500" dirty="0">
                <a:solidFill>
                  <a:schemeClr val="tx1"/>
                </a:solidFill>
              </a:rPr>
              <a:t>International Convention for the protection of performers, producers and broadcasting organizations (Rome convention of 1961)</a:t>
            </a:r>
            <a:endParaRPr lang="hu-HU" sz="2500" dirty="0">
              <a:solidFill>
                <a:schemeClr val="tx1"/>
              </a:solidFill>
            </a:endParaRPr>
          </a:p>
        </p:txBody>
      </p:sp>
      <p:sp>
        <p:nvSpPr>
          <p:cNvPr id="3" name="Tartalom helye 2"/>
          <p:cNvSpPr>
            <a:spLocks noGrp="1"/>
          </p:cNvSpPr>
          <p:nvPr>
            <p:ph idx="1"/>
          </p:nvPr>
        </p:nvSpPr>
        <p:spPr>
          <a:xfrm>
            <a:off x="1069848" y="2121408"/>
            <a:ext cx="10058400" cy="4344706"/>
          </a:xfrm>
        </p:spPr>
        <p:txBody>
          <a:bodyPr>
            <a:noAutofit/>
          </a:bodyPr>
          <a:lstStyle/>
          <a:p>
            <a:r>
              <a:rPr lang="en-GB" sz="1700" b="1" dirty="0" smtClean="0">
                <a:latin typeface="+mj-lt"/>
              </a:rPr>
              <a:t>ECONOMIC RIGHTS OF THE PERFORMERS:</a:t>
            </a:r>
          </a:p>
          <a:p>
            <a:r>
              <a:rPr lang="en-GB" sz="1700" b="1" dirty="0" smtClean="0">
                <a:latin typeface="+mj-lt"/>
              </a:rPr>
              <a:t>Article 7 1. (a)-(c): </a:t>
            </a:r>
            <a:r>
              <a:rPr lang="hu-HU" sz="1700" dirty="0" smtClean="0">
                <a:latin typeface="+mj-lt"/>
              </a:rPr>
              <a:t>T</a:t>
            </a:r>
            <a:r>
              <a:rPr lang="en-GB" sz="1700" dirty="0" smtClean="0">
                <a:latin typeface="+mj-lt"/>
              </a:rPr>
              <a:t>he protection provided for performers by this Convention shall include the </a:t>
            </a:r>
            <a:r>
              <a:rPr lang="en-GB" sz="1700" b="1" dirty="0" smtClean="0">
                <a:solidFill>
                  <a:srgbClr val="FF0000"/>
                </a:solidFill>
                <a:latin typeface="+mj-lt"/>
              </a:rPr>
              <a:t>possibility of preventing</a:t>
            </a:r>
            <a:r>
              <a:rPr lang="en-GB" sz="1700" dirty="0" smtClean="0">
                <a:latin typeface="+mj-lt"/>
              </a:rPr>
              <a:t>:</a:t>
            </a:r>
          </a:p>
          <a:p>
            <a:pPr lvl="1"/>
            <a:r>
              <a:rPr lang="en-GB" sz="1700" dirty="0" smtClean="0">
                <a:latin typeface="+mj-lt"/>
              </a:rPr>
              <a:t>The </a:t>
            </a:r>
            <a:r>
              <a:rPr lang="en-GB" sz="1700" b="1" dirty="0" smtClean="0">
                <a:solidFill>
                  <a:srgbClr val="FF0000"/>
                </a:solidFill>
                <a:latin typeface="+mj-lt"/>
              </a:rPr>
              <a:t>broadcasting and the communication to the public</a:t>
            </a:r>
            <a:r>
              <a:rPr lang="en-GB" sz="1700" dirty="0" smtClean="0">
                <a:latin typeface="+mj-lt"/>
              </a:rPr>
              <a:t>, without their consent, of their performance, except where the performance used in the broadcasting or the public communication is itself already a broadcast performance or is made from a fixation;</a:t>
            </a:r>
          </a:p>
          <a:p>
            <a:pPr lvl="1"/>
            <a:r>
              <a:rPr lang="en-GB" sz="1700" dirty="0" smtClean="0">
                <a:latin typeface="+mj-lt"/>
              </a:rPr>
              <a:t>The </a:t>
            </a:r>
            <a:r>
              <a:rPr lang="en-GB" sz="1700" b="1" dirty="0" smtClean="0">
                <a:solidFill>
                  <a:srgbClr val="FF0000"/>
                </a:solidFill>
                <a:latin typeface="+mj-lt"/>
              </a:rPr>
              <a:t>fixation</a:t>
            </a:r>
            <a:r>
              <a:rPr lang="en-GB" sz="1700" dirty="0" smtClean="0">
                <a:latin typeface="+mj-lt"/>
              </a:rPr>
              <a:t>, without their consent, </a:t>
            </a:r>
            <a:r>
              <a:rPr lang="en-GB" sz="1700" b="1" dirty="0" smtClean="0">
                <a:solidFill>
                  <a:srgbClr val="FF0000"/>
                </a:solidFill>
                <a:latin typeface="+mj-lt"/>
              </a:rPr>
              <a:t>of their unfixed performance</a:t>
            </a:r>
            <a:r>
              <a:rPr lang="en-GB" sz="1700" dirty="0" smtClean="0">
                <a:latin typeface="+mj-lt"/>
              </a:rPr>
              <a:t>;</a:t>
            </a:r>
          </a:p>
          <a:p>
            <a:pPr lvl="1"/>
            <a:r>
              <a:rPr lang="en-GB" sz="1700" dirty="0" smtClean="0">
                <a:latin typeface="+mj-lt"/>
              </a:rPr>
              <a:t>The </a:t>
            </a:r>
            <a:r>
              <a:rPr lang="en-GB" sz="1700" b="1" dirty="0" smtClean="0">
                <a:solidFill>
                  <a:srgbClr val="FF0000"/>
                </a:solidFill>
                <a:latin typeface="+mj-lt"/>
              </a:rPr>
              <a:t>reproduction</a:t>
            </a:r>
            <a:r>
              <a:rPr lang="en-GB" sz="1700" dirty="0" smtClean="0">
                <a:latin typeface="+mj-lt"/>
              </a:rPr>
              <a:t>, without their consent, </a:t>
            </a:r>
            <a:r>
              <a:rPr lang="en-GB" sz="1700" b="1" dirty="0" smtClean="0">
                <a:solidFill>
                  <a:srgbClr val="FF0000"/>
                </a:solidFill>
                <a:latin typeface="+mj-lt"/>
              </a:rPr>
              <a:t>of a fixation of their performance</a:t>
            </a:r>
            <a:r>
              <a:rPr lang="en-GB" sz="1700" dirty="0" smtClean="0">
                <a:latin typeface="+mj-lt"/>
              </a:rPr>
              <a:t>:</a:t>
            </a:r>
          </a:p>
          <a:p>
            <a:pPr lvl="2"/>
            <a:r>
              <a:rPr lang="en-GB" sz="1700" dirty="0" smtClean="0">
                <a:latin typeface="+mj-lt"/>
              </a:rPr>
              <a:t>If the original fixation itself was made without their consent;</a:t>
            </a:r>
          </a:p>
          <a:p>
            <a:pPr lvl="2"/>
            <a:r>
              <a:rPr lang="en-GB" sz="1700" dirty="0" smtClean="0">
                <a:latin typeface="+mj-lt"/>
              </a:rPr>
              <a:t>If the reproduction is made for purposes different from those for which the performers gave their consent;</a:t>
            </a:r>
          </a:p>
          <a:p>
            <a:pPr lvl="2"/>
            <a:r>
              <a:rPr lang="en-GB" sz="1700" dirty="0" smtClean="0">
                <a:latin typeface="+mj-lt"/>
              </a:rPr>
              <a:t>If the original fixation was made in accordance with the provisions of Article 15, and the reproduction is made for purposes different from those referred to in those provisions.</a:t>
            </a:r>
          </a:p>
          <a:p>
            <a:pPr lvl="1"/>
            <a:endParaRPr lang="en-GB" sz="1700" dirty="0" smtClean="0">
              <a:latin typeface="+mj-lt"/>
            </a:endParaRPr>
          </a:p>
          <a:p>
            <a:endParaRPr lang="en-GB" sz="1700" dirty="0">
              <a:latin typeface="+mj-lt"/>
            </a:endParaRPr>
          </a:p>
        </p:txBody>
      </p:sp>
    </p:spTree>
    <p:extLst>
      <p:ext uri="{BB962C8B-B14F-4D97-AF65-F5344CB8AC3E}">
        <p14:creationId xmlns:p14="http://schemas.microsoft.com/office/powerpoint/2010/main" val="3729164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500" dirty="0" smtClean="0">
                <a:solidFill>
                  <a:schemeClr val="tx1"/>
                </a:solidFill>
              </a:rPr>
              <a:t>Agreement on trade-related aspects of intellectual property rights</a:t>
            </a:r>
            <a:endParaRPr lang="en-GB" sz="3500" dirty="0">
              <a:solidFill>
                <a:schemeClr val="tx1"/>
              </a:solidFill>
            </a:endParaRPr>
          </a:p>
        </p:txBody>
      </p:sp>
      <p:sp>
        <p:nvSpPr>
          <p:cNvPr id="3" name="Tartalom helye 2"/>
          <p:cNvSpPr>
            <a:spLocks noGrp="1"/>
          </p:cNvSpPr>
          <p:nvPr>
            <p:ph idx="1"/>
          </p:nvPr>
        </p:nvSpPr>
        <p:spPr/>
        <p:txBody>
          <a:bodyPr>
            <a:normAutofit/>
          </a:bodyPr>
          <a:lstStyle/>
          <a:p>
            <a:r>
              <a:rPr lang="en-GB" b="1" dirty="0" smtClean="0">
                <a:latin typeface="+mj-lt"/>
              </a:rPr>
              <a:t>Article 14 1.: </a:t>
            </a:r>
            <a:r>
              <a:rPr lang="en-GB" dirty="0" smtClean="0">
                <a:latin typeface="+mj-lt"/>
              </a:rPr>
              <a:t>In respect of a </a:t>
            </a:r>
            <a:r>
              <a:rPr lang="en-GB" dirty="0" smtClean="0">
                <a:solidFill>
                  <a:srgbClr val="FF0000"/>
                </a:solidFill>
                <a:latin typeface="+mj-lt"/>
              </a:rPr>
              <a:t>fixation</a:t>
            </a:r>
            <a:r>
              <a:rPr lang="en-GB" dirty="0" smtClean="0">
                <a:latin typeface="+mj-lt"/>
              </a:rPr>
              <a:t> of their </a:t>
            </a:r>
            <a:r>
              <a:rPr lang="en-GB" dirty="0" smtClean="0">
                <a:solidFill>
                  <a:srgbClr val="FF0000"/>
                </a:solidFill>
                <a:latin typeface="+mj-lt"/>
              </a:rPr>
              <a:t>performance on a phonogram</a:t>
            </a:r>
            <a:r>
              <a:rPr lang="en-GB" dirty="0" smtClean="0">
                <a:latin typeface="+mj-lt"/>
              </a:rPr>
              <a:t>, performers shall have the possibility of preventing the following acts when undertaken without their authorization:</a:t>
            </a:r>
            <a:endParaRPr lang="en-GB" b="1" dirty="0" smtClean="0">
              <a:latin typeface="+mj-lt"/>
            </a:endParaRPr>
          </a:p>
          <a:p>
            <a:pPr lvl="1"/>
            <a:r>
              <a:rPr lang="en-GB" sz="2000" dirty="0" smtClean="0">
                <a:latin typeface="+mj-lt"/>
              </a:rPr>
              <a:t>The </a:t>
            </a:r>
            <a:r>
              <a:rPr lang="en-GB" sz="2000" dirty="0" smtClean="0">
                <a:solidFill>
                  <a:srgbClr val="FF0000"/>
                </a:solidFill>
                <a:latin typeface="+mj-lt"/>
              </a:rPr>
              <a:t>fixation of their unfixed performance and the reproduction of such fixation</a:t>
            </a:r>
            <a:r>
              <a:rPr lang="en-GB" sz="2000" dirty="0" smtClean="0">
                <a:latin typeface="+mj-lt"/>
              </a:rPr>
              <a:t>.</a:t>
            </a:r>
          </a:p>
          <a:p>
            <a:pPr lvl="1"/>
            <a:r>
              <a:rPr lang="en-GB" sz="2000" dirty="0" smtClean="0">
                <a:latin typeface="+mj-lt"/>
              </a:rPr>
              <a:t>The broadcasting by wireless means and the communication to the public of their live performance.” </a:t>
            </a:r>
            <a:r>
              <a:rPr lang="en-GB" b="1" dirty="0" smtClean="0">
                <a:latin typeface="+mj-lt"/>
              </a:rPr>
              <a:t>Article 14 5.: </a:t>
            </a:r>
            <a:r>
              <a:rPr lang="en-GB" dirty="0" smtClean="0">
                <a:latin typeface="+mj-lt"/>
              </a:rPr>
              <a:t>The term of the protection available under this Agreement to performers (…) shall last until the end of a period of </a:t>
            </a:r>
            <a:r>
              <a:rPr lang="en-GB" b="1" dirty="0" smtClean="0">
                <a:latin typeface="+mj-lt"/>
              </a:rPr>
              <a:t>50 years</a:t>
            </a:r>
            <a:r>
              <a:rPr lang="en-GB" dirty="0" smtClean="0">
                <a:latin typeface="+mj-lt"/>
              </a:rPr>
              <a:t> computed from the end of the calendar year in which the fixation was made or the performance took place.</a:t>
            </a:r>
            <a:endParaRPr lang="en-GB" b="1" dirty="0" smtClean="0">
              <a:latin typeface="+mj-lt"/>
            </a:endParaRPr>
          </a:p>
        </p:txBody>
      </p:sp>
    </p:spTree>
    <p:extLst>
      <p:ext uri="{BB962C8B-B14F-4D97-AF65-F5344CB8AC3E}">
        <p14:creationId xmlns:p14="http://schemas.microsoft.com/office/powerpoint/2010/main" val="104853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500" dirty="0" smtClean="0">
                <a:solidFill>
                  <a:schemeClr val="tx1"/>
                </a:solidFill>
              </a:rPr>
              <a:t>WIPO Performance and Phonograms Treaty (WPPT)</a:t>
            </a:r>
            <a:endParaRPr lang="en-GB" sz="3500" dirty="0">
              <a:solidFill>
                <a:schemeClr val="tx1"/>
              </a:solidFill>
            </a:endParaRPr>
          </a:p>
        </p:txBody>
      </p:sp>
      <p:sp>
        <p:nvSpPr>
          <p:cNvPr id="3" name="Tartalom helye 2"/>
          <p:cNvSpPr>
            <a:spLocks noGrp="1"/>
          </p:cNvSpPr>
          <p:nvPr>
            <p:ph idx="1"/>
          </p:nvPr>
        </p:nvSpPr>
        <p:spPr/>
        <p:txBody>
          <a:bodyPr>
            <a:normAutofit/>
          </a:bodyPr>
          <a:lstStyle/>
          <a:p>
            <a:r>
              <a:rPr lang="en-GB" sz="1800" b="1" dirty="0" smtClean="0">
                <a:latin typeface="+mj-lt"/>
              </a:rPr>
              <a:t>Article 5 (1) – Moral rights of Performers:</a:t>
            </a:r>
          </a:p>
          <a:p>
            <a:pPr lvl="1"/>
            <a:r>
              <a:rPr lang="en-GB" dirty="0" smtClean="0">
                <a:latin typeface="+mj-lt"/>
              </a:rPr>
              <a:t>Independently of a performer’s economic rights, and even after the transfer of those rights, the performer shall, as regards his live aural performances or performances fixed in phonograms, </a:t>
            </a:r>
            <a:r>
              <a:rPr lang="en-GB" b="1" dirty="0" smtClean="0">
                <a:solidFill>
                  <a:srgbClr val="FF0000"/>
                </a:solidFill>
                <a:latin typeface="+mj-lt"/>
              </a:rPr>
              <a:t>have the right to claim to be identified as the performer of his performances</a:t>
            </a:r>
            <a:r>
              <a:rPr lang="en-GB" dirty="0" smtClean="0">
                <a:latin typeface="+mj-lt"/>
              </a:rPr>
              <a:t>, except where omission is dictated by the manner of the use of the performance, and to object to any distortion, mutilation or other modification of his performances that would be prejudicial to his reputation.</a:t>
            </a:r>
          </a:p>
        </p:txBody>
      </p:sp>
    </p:spTree>
    <p:extLst>
      <p:ext uri="{BB962C8B-B14F-4D97-AF65-F5344CB8AC3E}">
        <p14:creationId xmlns:p14="http://schemas.microsoft.com/office/powerpoint/2010/main" val="4271852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500" dirty="0" smtClean="0">
                <a:solidFill>
                  <a:schemeClr val="tx1"/>
                </a:solidFill>
              </a:rPr>
              <a:t>WIPO Performance and Phonograms Treaty (WPPT)</a:t>
            </a:r>
            <a:endParaRPr lang="hu-HU" sz="3500" dirty="0">
              <a:solidFill>
                <a:schemeClr val="tx1"/>
              </a:solidFill>
            </a:endParaRPr>
          </a:p>
        </p:txBody>
      </p:sp>
      <p:sp>
        <p:nvSpPr>
          <p:cNvPr id="3" name="Tartalom helye 2"/>
          <p:cNvSpPr>
            <a:spLocks noGrp="1"/>
          </p:cNvSpPr>
          <p:nvPr>
            <p:ph idx="1"/>
          </p:nvPr>
        </p:nvSpPr>
        <p:spPr/>
        <p:txBody>
          <a:bodyPr>
            <a:normAutofit/>
          </a:bodyPr>
          <a:lstStyle/>
          <a:p>
            <a:r>
              <a:rPr lang="en-GB" sz="1500" b="1" dirty="0">
                <a:latin typeface="+mj-lt"/>
              </a:rPr>
              <a:t>Article 6 – Economic Rights of Performers in their </a:t>
            </a:r>
            <a:r>
              <a:rPr lang="en-GB" sz="1500" b="1" dirty="0">
                <a:solidFill>
                  <a:srgbClr val="00B050"/>
                </a:solidFill>
                <a:latin typeface="+mj-lt"/>
              </a:rPr>
              <a:t>Unfixed Performances</a:t>
            </a:r>
            <a:r>
              <a:rPr lang="en-GB" sz="1500" b="1" dirty="0">
                <a:latin typeface="+mj-lt"/>
              </a:rPr>
              <a:t>: </a:t>
            </a:r>
            <a:r>
              <a:rPr lang="en-GB" sz="1500" dirty="0" smtClean="0">
                <a:latin typeface="+mj-lt"/>
              </a:rPr>
              <a:t>Performers </a:t>
            </a:r>
            <a:r>
              <a:rPr lang="en-GB" sz="1500" dirty="0">
                <a:latin typeface="+mj-lt"/>
              </a:rPr>
              <a:t>shall enjoy the exclusive right of authorizing, as regards their performances:</a:t>
            </a:r>
          </a:p>
          <a:p>
            <a:pPr lvl="1"/>
            <a:r>
              <a:rPr lang="en-GB" sz="1500" dirty="0">
                <a:latin typeface="+mj-lt"/>
              </a:rPr>
              <a:t>(</a:t>
            </a:r>
            <a:r>
              <a:rPr lang="en-GB" sz="1500" dirty="0" err="1">
                <a:latin typeface="+mj-lt"/>
              </a:rPr>
              <a:t>i</a:t>
            </a:r>
            <a:r>
              <a:rPr lang="en-GB" sz="1500" dirty="0">
                <a:latin typeface="+mj-lt"/>
              </a:rPr>
              <a:t>) the </a:t>
            </a:r>
            <a:r>
              <a:rPr lang="en-GB" sz="1500" b="1" dirty="0">
                <a:solidFill>
                  <a:srgbClr val="FF0000"/>
                </a:solidFill>
                <a:latin typeface="+mj-lt"/>
              </a:rPr>
              <a:t>broadcasting and communication to the public</a:t>
            </a:r>
            <a:r>
              <a:rPr lang="en-GB" sz="1500" dirty="0">
                <a:latin typeface="+mj-lt"/>
              </a:rPr>
              <a:t> of their unfixed performances except where the performance is already a broadcast performance; and</a:t>
            </a:r>
          </a:p>
          <a:p>
            <a:pPr lvl="1"/>
            <a:r>
              <a:rPr lang="en-GB" sz="1500" dirty="0">
                <a:latin typeface="+mj-lt"/>
              </a:rPr>
              <a:t>(ii) the fixation of their unfixed performances</a:t>
            </a:r>
            <a:r>
              <a:rPr lang="en-GB" sz="1500" dirty="0" smtClean="0">
                <a:latin typeface="+mj-lt"/>
              </a:rPr>
              <a:t>.</a:t>
            </a:r>
            <a:endParaRPr lang="en-GB" sz="1500" dirty="0">
              <a:latin typeface="+mj-lt"/>
            </a:endParaRPr>
          </a:p>
          <a:p>
            <a:r>
              <a:rPr lang="en-GB" sz="1500" b="1" dirty="0">
                <a:latin typeface="+mj-lt"/>
              </a:rPr>
              <a:t>Article 7 – </a:t>
            </a:r>
            <a:r>
              <a:rPr lang="en-GB" sz="1500" b="1" dirty="0">
                <a:solidFill>
                  <a:srgbClr val="FF0000"/>
                </a:solidFill>
                <a:latin typeface="+mj-lt"/>
              </a:rPr>
              <a:t>Right of reproduction</a:t>
            </a:r>
            <a:r>
              <a:rPr lang="en-GB" sz="1500" b="1" dirty="0">
                <a:latin typeface="+mj-lt"/>
              </a:rPr>
              <a:t>: </a:t>
            </a:r>
            <a:r>
              <a:rPr lang="en-GB" sz="1500" dirty="0" smtClean="0">
                <a:latin typeface="+mj-lt"/>
              </a:rPr>
              <a:t>Performers </a:t>
            </a:r>
            <a:r>
              <a:rPr lang="en-GB" sz="1500" dirty="0">
                <a:latin typeface="+mj-lt"/>
              </a:rPr>
              <a:t>shall enjoy the exclusive right of authorizing the direct or indirect reproduction of their performances fixed in phonograms, in any manner or form</a:t>
            </a:r>
            <a:r>
              <a:rPr lang="en-GB" sz="1500" dirty="0" smtClean="0">
                <a:latin typeface="+mj-lt"/>
              </a:rPr>
              <a:t>.</a:t>
            </a:r>
            <a:endParaRPr lang="en-GB" sz="1500" dirty="0">
              <a:latin typeface="+mj-lt"/>
            </a:endParaRPr>
          </a:p>
          <a:p>
            <a:r>
              <a:rPr lang="en-GB" sz="1500" b="1" dirty="0">
                <a:latin typeface="+mj-lt"/>
              </a:rPr>
              <a:t>Article 8 – </a:t>
            </a:r>
            <a:r>
              <a:rPr lang="en-GB" sz="1500" b="1" dirty="0">
                <a:solidFill>
                  <a:srgbClr val="FF0000"/>
                </a:solidFill>
                <a:latin typeface="+mj-lt"/>
              </a:rPr>
              <a:t>Right of Distribution</a:t>
            </a:r>
            <a:r>
              <a:rPr lang="en-GB" sz="1500" b="1" dirty="0">
                <a:latin typeface="+mj-lt"/>
              </a:rPr>
              <a:t>: </a:t>
            </a:r>
            <a:r>
              <a:rPr lang="hu-HU" sz="1500" dirty="0" smtClean="0">
                <a:latin typeface="+mj-lt"/>
              </a:rPr>
              <a:t>P</a:t>
            </a:r>
            <a:r>
              <a:rPr lang="en-GB" sz="1500" dirty="0" err="1" smtClean="0">
                <a:latin typeface="+mj-lt"/>
              </a:rPr>
              <a:t>erformers</a:t>
            </a:r>
            <a:r>
              <a:rPr lang="en-GB" sz="1500" dirty="0" smtClean="0">
                <a:latin typeface="+mj-lt"/>
              </a:rPr>
              <a:t> </a:t>
            </a:r>
            <a:r>
              <a:rPr lang="en-GB" sz="1500" dirty="0">
                <a:latin typeface="+mj-lt"/>
              </a:rPr>
              <a:t>shall enjoy the exclusive right of authorizing the making available to the public of the original and copies of their performances fixed in phonograms through sale or other transfer of ownership</a:t>
            </a:r>
            <a:r>
              <a:rPr lang="en-GB" sz="1500" dirty="0" smtClean="0">
                <a:latin typeface="+mj-lt"/>
              </a:rPr>
              <a:t>.</a:t>
            </a:r>
            <a:endParaRPr lang="en-GB" sz="1500" dirty="0">
              <a:latin typeface="+mj-lt"/>
            </a:endParaRPr>
          </a:p>
          <a:p>
            <a:r>
              <a:rPr lang="en-GB" sz="1500" b="1" dirty="0">
                <a:latin typeface="+mj-lt"/>
              </a:rPr>
              <a:t>Article 9 – </a:t>
            </a:r>
            <a:r>
              <a:rPr lang="en-GB" sz="1500" b="1" dirty="0">
                <a:solidFill>
                  <a:srgbClr val="FF0000"/>
                </a:solidFill>
                <a:latin typeface="+mj-lt"/>
              </a:rPr>
              <a:t>Right of Rental</a:t>
            </a:r>
            <a:r>
              <a:rPr lang="en-GB" sz="1500" b="1" dirty="0">
                <a:latin typeface="+mj-lt"/>
              </a:rPr>
              <a:t>: </a:t>
            </a:r>
            <a:r>
              <a:rPr lang="en-GB" sz="1500" dirty="0" smtClean="0">
                <a:latin typeface="+mj-lt"/>
              </a:rPr>
              <a:t>Performers </a:t>
            </a:r>
            <a:r>
              <a:rPr lang="en-GB" sz="1500" dirty="0">
                <a:latin typeface="+mj-lt"/>
              </a:rPr>
              <a:t>shall enjoy the exclusive right of authorizing the commercial rental to the public of the original and copies of their performances fixed in phonograms (…) even after distribution of them by, or pursuant to, authorization by the performer.</a:t>
            </a:r>
          </a:p>
          <a:p>
            <a:r>
              <a:rPr lang="en-GB" sz="1500" b="1" dirty="0">
                <a:latin typeface="+mj-lt"/>
              </a:rPr>
              <a:t>Article 10 – </a:t>
            </a:r>
            <a:r>
              <a:rPr lang="en-GB" sz="1500" b="1" dirty="0">
                <a:solidFill>
                  <a:srgbClr val="FF0000"/>
                </a:solidFill>
                <a:latin typeface="+mj-lt"/>
              </a:rPr>
              <a:t>Right of Making Available of Fixed Performances</a:t>
            </a:r>
            <a:r>
              <a:rPr lang="en-GB" sz="1500" b="1" dirty="0">
                <a:latin typeface="+mj-lt"/>
              </a:rPr>
              <a:t>: </a:t>
            </a:r>
            <a:r>
              <a:rPr lang="en-GB" sz="1500" dirty="0" smtClean="0">
                <a:latin typeface="+mj-lt"/>
              </a:rPr>
              <a:t>Performers </a:t>
            </a:r>
            <a:r>
              <a:rPr lang="en-GB" sz="1500" dirty="0">
                <a:latin typeface="+mj-lt"/>
              </a:rPr>
              <a:t>shall enjoy the exclusive right of authorizing the making available to the public of their performances fixed in phonograms, by wire or wireless means, in such a way that members of the public may access them from a place and at a time individually chosen by them</a:t>
            </a:r>
            <a:r>
              <a:rPr lang="en-GB" sz="1500" dirty="0" smtClean="0">
                <a:latin typeface="+mj-lt"/>
              </a:rPr>
              <a:t>.”(</a:t>
            </a:r>
            <a:r>
              <a:rPr lang="en-GB" sz="1500" dirty="0">
                <a:latin typeface="+mj-lt"/>
              </a:rPr>
              <a:t>ON-DEMAND, interactive uses!)</a:t>
            </a:r>
            <a:endParaRPr lang="en-GB" sz="1500" b="1" dirty="0">
              <a:latin typeface="+mj-lt"/>
            </a:endParaRPr>
          </a:p>
          <a:p>
            <a:endParaRPr lang="hu-HU" dirty="0">
              <a:latin typeface="+mj-lt"/>
            </a:endParaRPr>
          </a:p>
        </p:txBody>
      </p:sp>
    </p:spTree>
    <p:extLst>
      <p:ext uri="{BB962C8B-B14F-4D97-AF65-F5344CB8AC3E}">
        <p14:creationId xmlns:p14="http://schemas.microsoft.com/office/powerpoint/2010/main" val="11163503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abetű">
  <a:themeElements>
    <a:clrScheme name="Fabetű">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Fabetű">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abetű">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TM03090434[[fn=Fás világ]]</Template>
  <TotalTime>5159</TotalTime>
  <Words>5511</Words>
  <Application>Microsoft Office PowerPoint</Application>
  <PresentationFormat>Szélesvásznú</PresentationFormat>
  <Paragraphs>279</Paragraphs>
  <Slides>28</Slides>
  <Notes>9</Notes>
  <HiddenSlides>0</HiddenSlides>
  <MMClips>0</MMClips>
  <ScaleCrop>false</ScaleCrop>
  <HeadingPairs>
    <vt:vector size="6" baseType="variant">
      <vt:variant>
        <vt:lpstr>Használt betűtípusok</vt:lpstr>
      </vt:variant>
      <vt:variant>
        <vt:i4>5</vt:i4>
      </vt:variant>
      <vt:variant>
        <vt:lpstr>Téma</vt:lpstr>
      </vt:variant>
      <vt:variant>
        <vt:i4>1</vt:i4>
      </vt:variant>
      <vt:variant>
        <vt:lpstr>Diacímek</vt:lpstr>
      </vt:variant>
      <vt:variant>
        <vt:i4>28</vt:i4>
      </vt:variant>
    </vt:vector>
  </HeadingPairs>
  <TitlesOfParts>
    <vt:vector size="34" baseType="lpstr">
      <vt:lpstr>Calibri</vt:lpstr>
      <vt:lpstr>Rockwell</vt:lpstr>
      <vt:lpstr>Rockwell Condensed</vt:lpstr>
      <vt:lpstr>Rockwell Extra Bold</vt:lpstr>
      <vt:lpstr>Wingdings</vt:lpstr>
      <vt:lpstr>Fabetű</vt:lpstr>
      <vt:lpstr>Introduction to the Comparative Entertainment Law</vt:lpstr>
      <vt:lpstr>Motion Capture AI Motion Capture Technological Challanges that the Performers have to face</vt:lpstr>
      <vt:lpstr>relevance in related rights</vt:lpstr>
      <vt:lpstr>Performers in the international and European copyright law</vt:lpstr>
      <vt:lpstr>International Convention for the protection of performers, producers and broadcasting organizations (Rome convention of 1961)</vt:lpstr>
      <vt:lpstr>International Convention for the protection of performers, producers and broadcasting organizations (Rome convention of 1961)</vt:lpstr>
      <vt:lpstr>Agreement on trade-related aspects of intellectual property rights</vt:lpstr>
      <vt:lpstr>WIPO Performance and Phonograms Treaty (WPPT)</vt:lpstr>
      <vt:lpstr>WIPO Performance and Phonograms Treaty (WPPT)</vt:lpstr>
      <vt:lpstr>WIPO Performance and Phonograms Treaty (WPPT)</vt:lpstr>
      <vt:lpstr>Beijing treaty on audio-visual performances (Beijing, 2012)</vt:lpstr>
      <vt:lpstr>Beijing treaty on audio-visual performances (Beijing, 2012)</vt:lpstr>
      <vt:lpstr>Beijing treaty on audio-visual performances (Beijing, 2012)</vt:lpstr>
      <vt:lpstr>Beijing treaty on audio-visual performances (Beijing, 2012)</vt:lpstr>
      <vt:lpstr>2001/29/EC Infosoc Directive</vt:lpstr>
      <vt:lpstr>2001/29/EC Infosoc Directive</vt:lpstr>
      <vt:lpstr>2001/29/EC Infosoc Directive</vt:lpstr>
      <vt:lpstr>2001/29/EC Infosoc Directive</vt:lpstr>
      <vt:lpstr>2001/29/EC Infosoc Directive</vt:lpstr>
      <vt:lpstr>2001/29/EC Infosoc Directive</vt:lpstr>
      <vt:lpstr>2001/29/EC Infosoc Directive</vt:lpstr>
      <vt:lpstr>2006/115/ec rental and lending right/certain rights related to copyright </vt:lpstr>
      <vt:lpstr>93/83/EEC Satellite Directive; 2011/77/EU – term Directive</vt:lpstr>
      <vt:lpstr>Protection of performers in the Hungarian copyright law</vt:lpstr>
      <vt:lpstr>Protection of performers in the Hungarian copyright law</vt:lpstr>
      <vt:lpstr>Protection of performers in the Hungarian copyright law</vt:lpstr>
      <vt:lpstr>Protection of performers in the Hungarian copyright law</vt:lpstr>
      <vt:lpstr>PowerPoint-bemutató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Comparative Entertainment Law</dc:title>
  <dc:creator>User</dc:creator>
  <cp:lastModifiedBy>Windows-felhasználó</cp:lastModifiedBy>
  <cp:revision>883</cp:revision>
  <dcterms:created xsi:type="dcterms:W3CDTF">2020-02-10T14:27:23Z</dcterms:created>
  <dcterms:modified xsi:type="dcterms:W3CDTF">2020-10-12T17:55:15Z</dcterms:modified>
</cp:coreProperties>
</file>