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60" r:id="rId4"/>
    <p:sldId id="262" r:id="rId5"/>
    <p:sldId id="266" r:id="rId6"/>
    <p:sldId id="267" r:id="rId7"/>
    <p:sldId id="268" r:id="rId8"/>
    <p:sldId id="270" r:id="rId9"/>
    <p:sldId id="271" r:id="rId10"/>
    <p:sldId id="467" r:id="rId11"/>
    <p:sldId id="468" r:id="rId12"/>
    <p:sldId id="469" r:id="rId13"/>
    <p:sldId id="470" r:id="rId14"/>
    <p:sldId id="471" r:id="rId15"/>
    <p:sldId id="284" r:id="rId1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https://hu.pinterest.com/pin/677791812644517247/</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300894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dirty="0" smtClean="0"/>
              <a:t>https://i.quotev.com/img/q/u/19/4/17/o7yffdmwxy.jpg</a:t>
            </a:r>
            <a:endParaRPr lang="en-GB" dirty="0"/>
          </a:p>
        </p:txBody>
      </p:sp>
      <p:sp>
        <p:nvSpPr>
          <p:cNvPr id="4" name="Dia számának helye 3"/>
          <p:cNvSpPr>
            <a:spLocks noGrp="1"/>
          </p:cNvSpPr>
          <p:nvPr>
            <p:ph type="sldNum" sz="quarter" idx="10"/>
          </p:nvPr>
        </p:nvSpPr>
        <p:spPr/>
        <p:txBody>
          <a:bodyPr/>
          <a:lstStyle/>
          <a:p>
            <a:fld id="{4A90DE59-9875-4DE5-A2AA-D7BB8051D0FB}" type="slidenum">
              <a:rPr lang="hu-HU" smtClean="0"/>
              <a:pPr/>
              <a:t>3</a:t>
            </a:fld>
            <a:endParaRPr lang="hu-HU"/>
          </a:p>
        </p:txBody>
      </p:sp>
    </p:spTree>
    <p:extLst>
      <p:ext uri="{BB962C8B-B14F-4D97-AF65-F5344CB8AC3E}">
        <p14:creationId xmlns:p14="http://schemas.microsoft.com/office/powerpoint/2010/main" val="66090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10"/>
          </p:nvPr>
        </p:nvSpPr>
        <p:spPr/>
        <p:txBody>
          <a:bodyPr/>
          <a:lstStyle/>
          <a:p>
            <a:fld id="{4A90DE59-9875-4DE5-A2AA-D7BB8051D0FB}" type="slidenum">
              <a:rPr lang="hu-HU" smtClean="0"/>
              <a:pPr/>
              <a:t>4</a:t>
            </a:fld>
            <a:endParaRPr lang="hu-HU"/>
          </a:p>
        </p:txBody>
      </p:sp>
    </p:spTree>
    <p:extLst>
      <p:ext uri="{BB962C8B-B14F-4D97-AF65-F5344CB8AC3E}">
        <p14:creationId xmlns:p14="http://schemas.microsoft.com/office/powerpoint/2010/main" val="301214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10"/>
          </p:nvPr>
        </p:nvSpPr>
        <p:spPr/>
        <p:txBody>
          <a:bodyPr/>
          <a:lstStyle/>
          <a:p>
            <a:fld id="{4A90DE59-9875-4DE5-A2AA-D7BB8051D0FB}" type="slidenum">
              <a:rPr lang="hu-HU" smtClean="0"/>
              <a:pPr/>
              <a:t>5</a:t>
            </a:fld>
            <a:endParaRPr lang="hu-HU"/>
          </a:p>
        </p:txBody>
      </p:sp>
    </p:spTree>
    <p:extLst>
      <p:ext uri="{BB962C8B-B14F-4D97-AF65-F5344CB8AC3E}">
        <p14:creationId xmlns:p14="http://schemas.microsoft.com/office/powerpoint/2010/main" val="2336808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https://i.pinimg.com/564x/d9/db/e7/d9dbe79cd4a467d66c20b7308115afff.jpg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6</a:t>
            </a:fld>
            <a:endParaRPr lang="hu-HU"/>
          </a:p>
        </p:txBody>
      </p:sp>
    </p:spTree>
    <p:extLst>
      <p:ext uri="{BB962C8B-B14F-4D97-AF65-F5344CB8AC3E}">
        <p14:creationId xmlns:p14="http://schemas.microsoft.com/office/powerpoint/2010/main" val="193549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10"/>
          </p:nvPr>
        </p:nvSpPr>
        <p:spPr/>
        <p:txBody>
          <a:bodyPr/>
          <a:lstStyle/>
          <a:p>
            <a:fld id="{4A90DE59-9875-4DE5-A2AA-D7BB8051D0FB}" type="slidenum">
              <a:rPr lang="hu-HU" smtClean="0"/>
              <a:pPr/>
              <a:t>9</a:t>
            </a:fld>
            <a:endParaRPr lang="hu-HU"/>
          </a:p>
        </p:txBody>
      </p:sp>
    </p:spTree>
    <p:extLst>
      <p:ext uri="{BB962C8B-B14F-4D97-AF65-F5344CB8AC3E}">
        <p14:creationId xmlns:p14="http://schemas.microsoft.com/office/powerpoint/2010/main" val="134719299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2.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Relationship Between Copyright and Subsidiary Rights (under </a:t>
            </a:r>
            <a:r>
              <a:rPr lang="en-GB" sz="4000" dirty="0" err="1" smtClean="0">
                <a:solidFill>
                  <a:schemeClr val="tx1"/>
                </a:solidFill>
              </a:rPr>
              <a:t>hungarian</a:t>
            </a:r>
            <a:r>
              <a:rPr lang="en-GB" sz="4000" dirty="0" smtClean="0">
                <a:solidFill>
                  <a:schemeClr val="tx1"/>
                </a:solidFill>
              </a:rPr>
              <a:t> copyright law)</a:t>
            </a:r>
            <a:endParaRPr lang="en-GB" sz="4000" dirty="0">
              <a:solidFill>
                <a:schemeClr val="tx1"/>
              </a:solidFill>
            </a:endParaRPr>
          </a:p>
        </p:txBody>
      </p:sp>
      <p:sp>
        <p:nvSpPr>
          <p:cNvPr id="3" name="Tartalom helye 2"/>
          <p:cNvSpPr>
            <a:spLocks noGrp="1"/>
          </p:cNvSpPr>
          <p:nvPr>
            <p:ph idx="1"/>
          </p:nvPr>
        </p:nvSpPr>
        <p:spPr/>
        <p:txBody>
          <a:bodyPr/>
          <a:lstStyle/>
          <a:p>
            <a:r>
              <a:rPr lang="en-GB" b="1" dirty="0" smtClean="0">
                <a:latin typeface="+mj-lt"/>
              </a:rPr>
              <a:t>Act LXXVI of 1999 on Copyright: Section 83 (1) </a:t>
            </a:r>
            <a:r>
              <a:rPr lang="en-GB" dirty="0" smtClean="0">
                <a:latin typeface="+mj-lt"/>
              </a:rPr>
              <a:t>Protection of the rights stipulated in this Chapter cannot influence the protection of copyrights in literary, scientific and art works.</a:t>
            </a:r>
          </a:p>
          <a:p>
            <a:r>
              <a:rPr lang="en-GB" dirty="0" smtClean="0">
                <a:latin typeface="+mj-lt"/>
              </a:rPr>
              <a:t>(2) The authorization of owners of subsidiary rights is not necessary in those cases in which the law does not require the authorization of the author of a copyrighted work. If any remuneration is due to the owner of a subsidiary right pursuant to this Act, the provision pertaining to the proportion of remuneration as set forth in the first sentence of Subsections (4)-(5) of Section 16 must also be applied to owners of subsidiary rights.</a:t>
            </a:r>
          </a:p>
        </p:txBody>
      </p:sp>
    </p:spTree>
    <p:extLst>
      <p:ext uri="{BB962C8B-B14F-4D97-AF65-F5344CB8AC3E}">
        <p14:creationId xmlns:p14="http://schemas.microsoft.com/office/powerpoint/2010/main" val="2359706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Differences regarding the term of protection under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337449"/>
          </a:xfrm>
        </p:spPr>
        <p:txBody>
          <a:bodyPr>
            <a:noAutofit/>
          </a:bodyPr>
          <a:lstStyle/>
          <a:p>
            <a:r>
              <a:rPr lang="en-GB" b="1" dirty="0" smtClean="0">
                <a:solidFill>
                  <a:srgbClr val="FF0000"/>
                </a:solidFill>
                <a:latin typeface="+mj-lt"/>
              </a:rPr>
              <a:t>Duration of Copyright Protection</a:t>
            </a:r>
            <a:r>
              <a:rPr lang="en-GB" b="1" dirty="0" smtClean="0">
                <a:latin typeface="+mj-lt"/>
              </a:rPr>
              <a:t> Section 31 (1) </a:t>
            </a:r>
            <a:r>
              <a:rPr lang="en-GB" b="1" dirty="0" smtClean="0">
                <a:solidFill>
                  <a:srgbClr val="FF0000"/>
                </a:solidFill>
                <a:latin typeface="+mj-lt"/>
              </a:rPr>
              <a:t>Copyright</a:t>
            </a:r>
            <a:r>
              <a:rPr lang="en-GB" dirty="0" smtClean="0">
                <a:latin typeface="+mj-lt"/>
              </a:rPr>
              <a:t> is protected during the author’s lifetime and for seventy years after his/her death.</a:t>
            </a:r>
          </a:p>
          <a:p>
            <a:r>
              <a:rPr lang="en-GB" dirty="0" smtClean="0">
                <a:latin typeface="+mj-lt"/>
              </a:rPr>
              <a:t>(2) The seventy-year term of protection shall be calculated from the first day of the year following the author’s death, or, in the case of a work of joint authorship, from the first day of the year following the death of the last surviving author.</a:t>
            </a:r>
          </a:p>
          <a:p>
            <a:r>
              <a:rPr lang="en-GB" dirty="0" smtClean="0">
                <a:latin typeface="+mj-lt"/>
              </a:rPr>
              <a:t>(3) If the identity of the author cannot be determined, the duration of copyright protection is seventy years calculated from the first day of the year following the year in which the work was first made public. If, however, the author identifies himself/herself during this period, the duration of copyright protection has to be calculated in accordance with Subsection (2).</a:t>
            </a:r>
          </a:p>
          <a:p>
            <a:r>
              <a:rPr lang="en-GB" dirty="0" smtClean="0">
                <a:latin typeface="+mj-lt"/>
              </a:rPr>
              <a:t>(4) In the case of works that are published in several parts, the year of first publication has to be considered for each part individually.</a:t>
            </a:r>
          </a:p>
          <a:p>
            <a:r>
              <a:rPr lang="en-GB" dirty="0" smtClean="0">
                <a:latin typeface="+mj-lt"/>
              </a:rPr>
              <a:t>(5) The duration of copyright protection of a jointly created work is seventy years calculated from the first day of the year following the first publication of the work.</a:t>
            </a:r>
            <a:endParaRPr lang="en-GB" dirty="0">
              <a:latin typeface="+mj-lt"/>
            </a:endParaRPr>
          </a:p>
        </p:txBody>
      </p:sp>
    </p:spTree>
    <p:extLst>
      <p:ext uri="{BB962C8B-B14F-4D97-AF65-F5344CB8AC3E}">
        <p14:creationId xmlns:p14="http://schemas.microsoft.com/office/powerpoint/2010/main" val="551529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Differences regarding the term of protection under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337449"/>
          </a:xfrm>
        </p:spPr>
        <p:txBody>
          <a:bodyPr>
            <a:noAutofit/>
          </a:bodyPr>
          <a:lstStyle/>
          <a:p>
            <a:r>
              <a:rPr lang="en-GB" b="1" dirty="0" smtClean="0">
                <a:solidFill>
                  <a:srgbClr val="FF0000"/>
                </a:solidFill>
                <a:latin typeface="+mj-lt"/>
              </a:rPr>
              <a:t>Duration of Copyright Protection</a:t>
            </a:r>
            <a:r>
              <a:rPr lang="en-GB" b="1" dirty="0" smtClean="0">
                <a:latin typeface="+mj-lt"/>
              </a:rPr>
              <a:t> Section 31 (6) </a:t>
            </a:r>
            <a:r>
              <a:rPr lang="en-GB" dirty="0" smtClean="0">
                <a:latin typeface="+mj-lt"/>
              </a:rPr>
              <a:t>The term of protection of cinematographic works shall be calculated from the first day of the year following the death of the last of the following persons to survive, whether or not these persons are designated as co-authors: the director, the author of the screenplay, the author of the dialogue and the composer of music specifically created for use in the cinematographic work.</a:t>
            </a:r>
          </a:p>
          <a:p>
            <a:r>
              <a:rPr lang="en-GB" dirty="0" smtClean="0">
                <a:latin typeface="+mj-lt"/>
              </a:rPr>
              <a:t>(7) If the duration of copyright protection does not have to be calculated from the first day of the year following the death of the author or the joint author who dies last and the work is not published within seventy years of the first day of the year following its creation, the work cannot receive copyright protection thereafter.</a:t>
            </a:r>
            <a:endParaRPr lang="en-GB" dirty="0">
              <a:latin typeface="+mj-lt"/>
            </a:endParaRPr>
          </a:p>
        </p:txBody>
      </p:sp>
    </p:spTree>
    <p:extLst>
      <p:ext uri="{BB962C8B-B14F-4D97-AF65-F5344CB8AC3E}">
        <p14:creationId xmlns:p14="http://schemas.microsoft.com/office/powerpoint/2010/main" val="98269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Differences regarding the term of protection under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337449"/>
          </a:xfrm>
        </p:spPr>
        <p:txBody>
          <a:bodyPr>
            <a:noAutofit/>
          </a:bodyPr>
          <a:lstStyle/>
          <a:p>
            <a:r>
              <a:rPr lang="en-GB" sz="1600" b="1" dirty="0" smtClean="0">
                <a:solidFill>
                  <a:srgbClr val="FF0000"/>
                </a:solidFill>
                <a:latin typeface="+mj-lt"/>
              </a:rPr>
              <a:t>Duration of Protection of Neighbouring Rights</a:t>
            </a:r>
            <a:r>
              <a:rPr lang="en-GB" sz="1600" b="1" dirty="0" smtClean="0">
                <a:latin typeface="+mj-lt"/>
              </a:rPr>
              <a:t> Section 84 </a:t>
            </a:r>
            <a:r>
              <a:rPr lang="en-GB" sz="1600" dirty="0" smtClean="0">
                <a:latin typeface="+mj-lt"/>
              </a:rPr>
              <a:t>(1) Subject to the exceptions set out in Subsection (2) hereof, the duration of protection for the rights stipulated in this Chapter shall be the following:</a:t>
            </a:r>
          </a:p>
          <a:p>
            <a:pPr lvl="1"/>
            <a:r>
              <a:rPr lang="en-GB" sz="1600" dirty="0" smtClean="0">
                <a:latin typeface="+mj-lt"/>
              </a:rPr>
              <a:t>a) in the case of unfixed performances, fifty years from the first day of the following year in which the performance occurred;</a:t>
            </a:r>
          </a:p>
          <a:p>
            <a:pPr lvl="1"/>
            <a:r>
              <a:rPr lang="en-GB" sz="1600" dirty="0" smtClean="0">
                <a:latin typeface="+mj-lt"/>
              </a:rPr>
              <a:t>b) in the case of rights in performances fixed by means other than phonograms, fifty years from the first day of the following year in which the phonogram was first distributed or, if the phonogram was not distributed, from the first day of the following year in which the phonogram was made;</a:t>
            </a:r>
          </a:p>
          <a:p>
            <a:pPr lvl="1"/>
            <a:r>
              <a:rPr lang="en-GB" sz="1600" dirty="0" smtClean="0">
                <a:latin typeface="+mj-lt"/>
              </a:rPr>
              <a:t>c) in the case of rights in phonograms and in the performances fixed therein, seventy years from the first day of the following year in which the phonogram was first distributed or, if the phonogram was not distributed, fifty years from the first day of the following year in which the phonogram was made;</a:t>
            </a:r>
          </a:p>
          <a:p>
            <a:pPr lvl="1"/>
            <a:r>
              <a:rPr lang="en-GB" sz="1600" dirty="0" smtClean="0">
                <a:latin typeface="+mj-lt"/>
              </a:rPr>
              <a:t>d) in the case of rights in phonograms, seventy years from the first day of the following year in which the phonogram was first distributed or, if the phonogram was not distributed, fifty years from the first day of the following year in which the phonogram was made;</a:t>
            </a:r>
          </a:p>
          <a:p>
            <a:pPr lvl="1"/>
            <a:r>
              <a:rPr lang="en-GB" sz="1600" dirty="0" smtClean="0">
                <a:latin typeface="+mj-lt"/>
              </a:rPr>
              <a:t>e) in the case of rights in a broadcast program or in an own program transmitted by cable to the public, fifty years from the first day of the following year in which the first broadcast or transmission occurred;</a:t>
            </a:r>
          </a:p>
          <a:p>
            <a:pPr lvl="1"/>
            <a:r>
              <a:rPr lang="en-GB" sz="1600" dirty="0" smtClean="0">
                <a:latin typeface="+mj-lt"/>
              </a:rPr>
              <a:t>f) in the case of rights in films, fifty years from the first day of the following year in which the film was released for distribution or, if the film was not released during that time, fifty years from the first day of the following year in which production of the film was completed.</a:t>
            </a:r>
            <a:endParaRPr lang="en-GB" sz="1600" dirty="0">
              <a:latin typeface="+mj-lt"/>
            </a:endParaRPr>
          </a:p>
        </p:txBody>
      </p:sp>
    </p:spTree>
    <p:extLst>
      <p:ext uri="{BB962C8B-B14F-4D97-AF65-F5344CB8AC3E}">
        <p14:creationId xmlns:p14="http://schemas.microsoft.com/office/powerpoint/2010/main" val="7917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Differences regarding the term of protection under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337449"/>
          </a:xfrm>
        </p:spPr>
        <p:txBody>
          <a:bodyPr>
            <a:noAutofit/>
          </a:bodyPr>
          <a:lstStyle/>
          <a:p>
            <a:r>
              <a:rPr lang="en-GB" b="1" dirty="0" smtClean="0">
                <a:solidFill>
                  <a:srgbClr val="FF0000"/>
                </a:solidFill>
                <a:latin typeface="+mj-lt"/>
              </a:rPr>
              <a:t>Duration of Protection of Neighbouring Rights</a:t>
            </a:r>
            <a:r>
              <a:rPr lang="en-GB" b="1" dirty="0" smtClean="0">
                <a:latin typeface="+mj-lt"/>
              </a:rPr>
              <a:t> Section 84 </a:t>
            </a:r>
            <a:r>
              <a:rPr lang="en-GB" dirty="0" smtClean="0">
                <a:latin typeface="+mj-lt"/>
              </a:rPr>
              <a:t>(2) The fifty-year duration under Paragraphs b) and f), and the seventy-year duration under Paragraph c) of Subsection (1) shall apply from the first day of the following year in which first communication to the public took place, if it was not released within fifty years from the date of completion, however, it was communicated to the public, or communication to the public took place before the date of distribution. In the case of phonograms, the seventy-year duration under Paragraph d) of Subsection (1) shall apply from the first day of the following year in which first communication to the public took place, if the phonogram was not distributed within fifty years from the date of completion, however, it was communicated to the public.</a:t>
            </a:r>
            <a:endParaRPr lang="en-GB" dirty="0">
              <a:latin typeface="+mj-lt"/>
            </a:endParaRPr>
          </a:p>
        </p:txBody>
      </p:sp>
    </p:spTree>
    <p:extLst>
      <p:ext uri="{BB962C8B-B14F-4D97-AF65-F5344CB8AC3E}">
        <p14:creationId xmlns:p14="http://schemas.microsoft.com/office/powerpoint/2010/main" val="160546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dirty="0" smtClean="0">
                <a:solidFill>
                  <a:schemeClr val="tx1"/>
                </a:solidFill>
              </a:rPr>
              <a:t>Law </a:t>
            </a:r>
            <a:r>
              <a:rPr lang="hu-HU" sz="4000" dirty="0" err="1" smtClean="0">
                <a:solidFill>
                  <a:schemeClr val="tx1"/>
                </a:solidFill>
              </a:rPr>
              <a:t>on</a:t>
            </a:r>
            <a:r>
              <a:rPr lang="hu-HU" sz="4000" dirty="0" smtClean="0">
                <a:solidFill>
                  <a:schemeClr val="tx1"/>
                </a:solidFill>
              </a:rPr>
              <a:t>  </a:t>
            </a:r>
            <a:r>
              <a:rPr lang="hu-HU" sz="4000" dirty="0" err="1" smtClean="0">
                <a:solidFill>
                  <a:schemeClr val="tx1"/>
                </a:solidFill>
              </a:rPr>
              <a:t>the</a:t>
            </a:r>
            <a:r>
              <a:rPr lang="hu-HU" sz="4000" dirty="0" smtClean="0">
                <a:solidFill>
                  <a:schemeClr val="tx1"/>
                </a:solidFill>
              </a:rPr>
              <a:t> </a:t>
            </a:r>
            <a:r>
              <a:rPr lang="hu-HU" sz="4000" dirty="0" err="1" smtClean="0">
                <a:solidFill>
                  <a:schemeClr val="tx1"/>
                </a:solidFill>
              </a:rPr>
              <a:t>actors</a:t>
            </a:r>
            <a:r>
              <a:rPr lang="hu-HU" sz="4000" dirty="0" smtClean="0">
                <a:solidFill>
                  <a:schemeClr val="tx1"/>
                </a:solidFill>
              </a:rPr>
              <a:t> of </a:t>
            </a:r>
            <a:r>
              <a:rPr lang="hu-HU" sz="4000" dirty="0" err="1" smtClean="0">
                <a:solidFill>
                  <a:schemeClr val="tx1"/>
                </a:solidFill>
              </a:rPr>
              <a:t>creative</a:t>
            </a:r>
            <a:r>
              <a:rPr lang="hu-HU" sz="4000" dirty="0" smtClean="0">
                <a:solidFill>
                  <a:schemeClr val="tx1"/>
                </a:solidFill>
              </a:rPr>
              <a:t> </a:t>
            </a:r>
            <a:r>
              <a:rPr lang="hu-HU" sz="4000" dirty="0" err="1" smtClean="0">
                <a:solidFill>
                  <a:schemeClr val="tx1"/>
                </a:solidFill>
              </a:rPr>
              <a:t>industry</a:t>
            </a:r>
            <a:r>
              <a:rPr lang="hu-HU" sz="4000" dirty="0" smtClean="0">
                <a:solidFill>
                  <a:schemeClr val="tx1"/>
                </a:solidFill>
              </a:rPr>
              <a:t> </a:t>
            </a:r>
            <a:r>
              <a:rPr lang="hu-HU" sz="4000" dirty="0" err="1" smtClean="0">
                <a:solidFill>
                  <a:schemeClr val="tx1"/>
                </a:solidFill>
              </a:rPr>
              <a:t>Comparative</a:t>
            </a:r>
            <a:r>
              <a:rPr lang="hu-HU" sz="4000" dirty="0" smtClean="0">
                <a:solidFill>
                  <a:schemeClr val="tx1"/>
                </a:solidFill>
              </a:rPr>
              <a:t> </a:t>
            </a:r>
            <a:r>
              <a:rPr lang="hu-HU" sz="4000" dirty="0" err="1" smtClean="0">
                <a:solidFill>
                  <a:schemeClr val="tx1"/>
                </a:solidFill>
              </a:rPr>
              <a:t>perspective</a:t>
            </a:r>
            <a:endParaRPr lang="hu-HU" sz="4000" dirty="0">
              <a:solidFill>
                <a:schemeClr val="tx1"/>
              </a:solidFill>
            </a:endParaRPr>
          </a:p>
        </p:txBody>
      </p:sp>
      <p:sp>
        <p:nvSpPr>
          <p:cNvPr id="3" name="Tartalom helye 2"/>
          <p:cNvSpPr>
            <a:spLocks noGrp="1"/>
          </p:cNvSpPr>
          <p:nvPr>
            <p:ph idx="1"/>
          </p:nvPr>
        </p:nvSpPr>
        <p:spPr>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r>
              <a:rPr lang="hu-HU" b="1" dirty="0" smtClean="0">
                <a:latin typeface="+mj-lt"/>
              </a:rPr>
              <a:t>ORIGINALITY </a:t>
            </a:r>
            <a:r>
              <a:rPr lang="hu-HU" dirty="0" smtClean="0">
                <a:latin typeface="+mj-lt"/>
              </a:rPr>
              <a:t>(</a:t>
            </a:r>
            <a:r>
              <a:rPr lang="hu-HU" dirty="0" err="1" smtClean="0">
                <a:latin typeface="+mj-lt"/>
              </a:rPr>
              <a:t>Creative</a:t>
            </a:r>
            <a:r>
              <a:rPr lang="hu-HU" dirty="0" smtClean="0">
                <a:latin typeface="+mj-lt"/>
              </a:rPr>
              <a:t> and </a:t>
            </a:r>
            <a:r>
              <a:rPr lang="hu-HU" dirty="0" err="1" smtClean="0">
                <a:latin typeface="+mj-lt"/>
              </a:rPr>
              <a:t>original</a:t>
            </a:r>
            <a:r>
              <a:rPr lang="hu-HU" dirty="0" smtClean="0">
                <a:latin typeface="+mj-lt"/>
              </a:rPr>
              <a:t> </a:t>
            </a:r>
            <a:r>
              <a:rPr lang="hu-HU" dirty="0" err="1" smtClean="0">
                <a:latin typeface="+mj-lt"/>
              </a:rPr>
              <a:t>works</a:t>
            </a:r>
            <a:r>
              <a:rPr lang="hu-HU" dirty="0" smtClean="0">
                <a:latin typeface="+mj-lt"/>
              </a:rPr>
              <a:t> </a:t>
            </a:r>
            <a:r>
              <a:rPr lang="hu-HU" dirty="0" err="1" smtClean="0">
                <a:latin typeface="+mj-lt"/>
              </a:rPr>
              <a:t>in</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field</a:t>
            </a:r>
            <a:r>
              <a:rPr lang="hu-HU" dirty="0" smtClean="0">
                <a:latin typeface="+mj-lt"/>
              </a:rPr>
              <a:t> of </a:t>
            </a:r>
            <a:r>
              <a:rPr lang="hu-HU" dirty="0" err="1" smtClean="0">
                <a:latin typeface="+mj-lt"/>
              </a:rPr>
              <a:t>literature</a:t>
            </a:r>
            <a:r>
              <a:rPr lang="hu-HU" dirty="0" smtClean="0">
                <a:latin typeface="+mj-lt"/>
              </a:rPr>
              <a:t>, </a:t>
            </a:r>
            <a:r>
              <a:rPr lang="hu-HU" dirty="0" err="1" smtClean="0">
                <a:latin typeface="+mj-lt"/>
              </a:rPr>
              <a:t>science</a:t>
            </a:r>
            <a:r>
              <a:rPr lang="hu-HU" dirty="0" smtClean="0">
                <a:latin typeface="+mj-lt"/>
              </a:rPr>
              <a:t> </a:t>
            </a:r>
            <a:r>
              <a:rPr lang="hu-HU" dirty="0" err="1" smtClean="0">
                <a:latin typeface="+mj-lt"/>
              </a:rPr>
              <a:t>or</a:t>
            </a:r>
            <a:r>
              <a:rPr lang="hu-HU" dirty="0" smtClean="0">
                <a:latin typeface="+mj-lt"/>
              </a:rPr>
              <a:t> art.</a:t>
            </a:r>
            <a:endParaRPr lang="hu-HU" b="1" dirty="0" smtClean="0">
              <a:latin typeface="+mj-lt"/>
            </a:endParaRPr>
          </a:p>
          <a:p>
            <a:r>
              <a:rPr lang="hu-HU" dirty="0" smtClean="0">
                <a:latin typeface="+mj-lt"/>
              </a:rPr>
              <a:t>Starting </a:t>
            </a:r>
            <a:r>
              <a:rPr lang="hu-HU" dirty="0" err="1" smtClean="0">
                <a:latin typeface="+mj-lt"/>
              </a:rPr>
              <a:t>point</a:t>
            </a:r>
            <a:r>
              <a:rPr lang="hu-HU" dirty="0" smtClean="0">
                <a:latin typeface="+mj-lt"/>
              </a:rPr>
              <a:t> of </a:t>
            </a:r>
            <a:r>
              <a:rPr lang="hu-HU" dirty="0" err="1" smtClean="0">
                <a:latin typeface="+mj-lt"/>
              </a:rPr>
              <a:t>the</a:t>
            </a:r>
            <a:r>
              <a:rPr lang="hu-HU" dirty="0" smtClean="0">
                <a:latin typeface="+mj-lt"/>
              </a:rPr>
              <a:t> </a:t>
            </a:r>
            <a:r>
              <a:rPr lang="hu-HU" dirty="0" err="1" smtClean="0">
                <a:latin typeface="+mj-lt"/>
              </a:rPr>
              <a:t>protection</a:t>
            </a:r>
            <a:r>
              <a:rPr lang="hu-HU" dirty="0" smtClean="0">
                <a:latin typeface="+mj-lt"/>
              </a:rPr>
              <a:t>: </a:t>
            </a:r>
            <a:r>
              <a:rPr lang="hu-HU" dirty="0" err="1" smtClean="0">
                <a:latin typeface="+mj-lt"/>
              </a:rPr>
              <a:t>At</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moment</a:t>
            </a:r>
            <a:r>
              <a:rPr lang="hu-HU" dirty="0" smtClean="0">
                <a:latin typeface="+mj-lt"/>
              </a:rPr>
              <a:t> of </a:t>
            </a:r>
            <a:r>
              <a:rPr lang="hu-HU" dirty="0" err="1" smtClean="0">
                <a:latin typeface="+mj-lt"/>
              </a:rPr>
              <a:t>the</a:t>
            </a:r>
            <a:r>
              <a:rPr lang="hu-HU" dirty="0" smtClean="0">
                <a:latin typeface="+mj-lt"/>
              </a:rPr>
              <a:t> </a:t>
            </a:r>
            <a:r>
              <a:rPr lang="hu-HU" dirty="0" err="1" smtClean="0">
                <a:latin typeface="+mj-lt"/>
              </a:rPr>
              <a:t>creation</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at</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moment</a:t>
            </a:r>
            <a:r>
              <a:rPr lang="hu-HU" dirty="0" smtClean="0">
                <a:latin typeface="+mj-lt"/>
              </a:rPr>
              <a:t> </a:t>
            </a:r>
            <a:r>
              <a:rPr lang="hu-HU" dirty="0" err="1" smtClean="0">
                <a:latin typeface="+mj-lt"/>
              </a:rPr>
              <a:t>of</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fixation</a:t>
            </a:r>
            <a:r>
              <a:rPr lang="hu-HU" dirty="0" smtClean="0">
                <a:latin typeface="+mj-lt"/>
              </a:rPr>
              <a:t>?</a:t>
            </a:r>
          </a:p>
          <a:p>
            <a:r>
              <a:rPr lang="hu-HU" b="1" dirty="0" err="1" smtClean="0">
                <a:latin typeface="+mj-lt"/>
              </a:rPr>
              <a:t>It</a:t>
            </a:r>
            <a:r>
              <a:rPr lang="hu-HU" b="1" dirty="0" smtClean="0">
                <a:latin typeface="+mj-lt"/>
              </a:rPr>
              <a:t> </a:t>
            </a:r>
            <a:r>
              <a:rPr lang="hu-HU" b="1" dirty="0" err="1" smtClean="0">
                <a:latin typeface="+mj-lt"/>
              </a:rPr>
              <a:t>does</a:t>
            </a:r>
            <a:r>
              <a:rPr lang="hu-HU" b="1" dirty="0" smtClean="0">
                <a:latin typeface="+mj-lt"/>
              </a:rPr>
              <a:t> </a:t>
            </a:r>
            <a:r>
              <a:rPr lang="hu-HU" b="1" dirty="0" err="1" smtClean="0">
                <a:latin typeface="+mj-lt"/>
              </a:rPr>
              <a:t>not</a:t>
            </a:r>
            <a:r>
              <a:rPr lang="hu-HU" b="1" dirty="0" smtClean="0">
                <a:latin typeface="+mj-lt"/>
              </a:rPr>
              <a:t> </a:t>
            </a:r>
            <a:r>
              <a:rPr lang="hu-HU" b="1" dirty="0" err="1" smtClean="0">
                <a:latin typeface="+mj-lt"/>
              </a:rPr>
              <a:t>depend</a:t>
            </a:r>
            <a:r>
              <a:rPr lang="hu-HU" b="1" dirty="0" smtClean="0">
                <a:latin typeface="+mj-lt"/>
              </a:rPr>
              <a:t> </a:t>
            </a:r>
            <a:r>
              <a:rPr lang="hu-HU" b="1" dirty="0" err="1" smtClean="0">
                <a:latin typeface="+mj-lt"/>
              </a:rPr>
              <a:t>on</a:t>
            </a:r>
            <a:r>
              <a:rPr lang="hu-HU" b="1" dirty="0" smtClean="0">
                <a:latin typeface="+mj-lt"/>
              </a:rPr>
              <a:t> </a:t>
            </a:r>
            <a:r>
              <a:rPr lang="hu-HU" b="1" dirty="0" err="1" smtClean="0">
                <a:latin typeface="+mj-lt"/>
              </a:rPr>
              <a:t>value</a:t>
            </a:r>
            <a:r>
              <a:rPr lang="hu-HU" b="1" dirty="0" smtClean="0">
                <a:latin typeface="+mj-lt"/>
              </a:rPr>
              <a:t> </a:t>
            </a:r>
            <a:r>
              <a:rPr lang="hu-HU" b="1" dirty="0" err="1" smtClean="0">
                <a:latin typeface="+mj-lt"/>
              </a:rPr>
              <a:t>judgement</a:t>
            </a:r>
            <a:r>
              <a:rPr lang="hu-HU" b="1" dirty="0" smtClean="0">
                <a:latin typeface="+mj-lt"/>
              </a:rPr>
              <a:t>. (</a:t>
            </a:r>
            <a:r>
              <a:rPr lang="hu-HU" b="1" dirty="0" err="1" smtClean="0">
                <a:latin typeface="+mj-lt"/>
              </a:rPr>
              <a:t>See</a:t>
            </a:r>
            <a:r>
              <a:rPr lang="hu-HU" b="1" dirty="0" smtClean="0">
                <a:latin typeface="+mj-lt"/>
              </a:rPr>
              <a:t>: techno [SZJSZT 43/2000].)</a:t>
            </a:r>
          </a:p>
          <a:p>
            <a:endParaRPr lang="hu-HU" dirty="0" smtClean="0">
              <a:latin typeface="+mj-lt"/>
            </a:endParaRPr>
          </a:p>
          <a:p>
            <a:endParaRPr lang="hu-HU" dirty="0">
              <a:latin typeface="+mj-lt"/>
            </a:endParaRPr>
          </a:p>
        </p:txBody>
      </p:sp>
      <p:pic>
        <p:nvPicPr>
          <p:cNvPr id="4" name="Kép 3" descr="30f3-87e7-4747-b9c7-b5d1c0b793eb.jpeg"/>
          <p:cNvPicPr>
            <a:picLocks noChangeAspect="1"/>
          </p:cNvPicPr>
          <p:nvPr/>
        </p:nvPicPr>
        <p:blipFill>
          <a:blip r:embed="rId3" cstate="print"/>
          <a:stretch>
            <a:fillRect/>
          </a:stretch>
        </p:blipFill>
        <p:spPr>
          <a:xfrm>
            <a:off x="4951336" y="4331456"/>
            <a:ext cx="1786922" cy="1786922"/>
          </a:xfrm>
          <a:prstGeom prst="rect">
            <a:avLst/>
          </a:prstGeom>
        </p:spPr>
      </p:pic>
    </p:spTree>
    <p:extLst>
      <p:ext uri="{BB962C8B-B14F-4D97-AF65-F5344CB8AC3E}">
        <p14:creationId xmlns:p14="http://schemas.microsoft.com/office/powerpoint/2010/main" val="3906963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Excluded from protection</a:t>
            </a:r>
            <a:endParaRPr lang="en-GB" sz="4000" dirty="0">
              <a:solidFill>
                <a:schemeClr val="tx1"/>
              </a:solidFill>
            </a:endParaRPr>
          </a:p>
        </p:txBody>
      </p:sp>
      <p:sp>
        <p:nvSpPr>
          <p:cNvPr id="3" name="Tartalom helye 2"/>
          <p:cNvSpPr>
            <a:spLocks noGrp="1"/>
          </p:cNvSpPr>
          <p:nvPr>
            <p:ph idx="1"/>
          </p:nvPr>
        </p:nvSpPr>
        <p:spPr/>
        <p:txBody>
          <a:bodyPr>
            <a:normAutofit/>
          </a:bodyPr>
          <a:lstStyle/>
          <a:p>
            <a:r>
              <a:rPr lang="en-GB" sz="1800" dirty="0" smtClean="0">
                <a:latin typeface="+mj-lt"/>
              </a:rPr>
              <a:t>Idea, principle, concept, procedure, mathematical operations are not protected!</a:t>
            </a:r>
          </a:p>
          <a:p>
            <a:r>
              <a:rPr lang="en-GB" sz="1800" b="1" dirty="0" smtClean="0">
                <a:latin typeface="+mj-lt"/>
              </a:rPr>
              <a:t>Folklore? Traditional dances, cultural heritage?</a:t>
            </a:r>
          </a:p>
          <a:p>
            <a:r>
              <a:rPr lang="en-GB" sz="1800" b="1" dirty="0" smtClean="0">
                <a:latin typeface="+mj-lt"/>
              </a:rPr>
              <a:t>BUT!</a:t>
            </a:r>
          </a:p>
          <a:p>
            <a:pPr lvl="1"/>
            <a:r>
              <a:rPr lang="en-GB" b="1" dirty="0" smtClean="0">
                <a:latin typeface="+mj-lt"/>
              </a:rPr>
              <a:t>Folksong: public domain.</a:t>
            </a:r>
          </a:p>
          <a:p>
            <a:pPr lvl="1"/>
            <a:r>
              <a:rPr lang="en-GB" b="1" dirty="0" smtClean="0">
                <a:latin typeface="+mj-lt"/>
              </a:rPr>
              <a:t>Singing a folksong: performance.</a:t>
            </a:r>
          </a:p>
          <a:p>
            <a:pPr lvl="1"/>
            <a:r>
              <a:rPr lang="en-GB" b="1" dirty="0" smtClean="0">
                <a:latin typeface="+mj-lt"/>
              </a:rPr>
              <a:t>Fixation of a folksong: phonogram producer.</a:t>
            </a:r>
          </a:p>
          <a:p>
            <a:pPr lvl="1"/>
            <a:r>
              <a:rPr lang="en-GB" b="1" dirty="0" smtClean="0">
                <a:latin typeface="+mj-lt"/>
              </a:rPr>
              <a:t>Using folksong for other purposes, such as a new choreography: adaptation? </a:t>
            </a:r>
            <a:r>
              <a:rPr lang="en-GB" dirty="0" smtClean="0">
                <a:latin typeface="+mj-lt"/>
              </a:rPr>
              <a:t>(See: </a:t>
            </a:r>
            <a:r>
              <a:rPr lang="en-GB" dirty="0" err="1" smtClean="0">
                <a:latin typeface="+mj-lt"/>
              </a:rPr>
              <a:t>Kodály</a:t>
            </a:r>
            <a:r>
              <a:rPr lang="en-GB" dirty="0" smtClean="0">
                <a:latin typeface="+mj-lt"/>
              </a:rPr>
              <a:t>: </a:t>
            </a:r>
            <a:r>
              <a:rPr lang="en-GB" dirty="0" err="1" smtClean="0">
                <a:latin typeface="+mj-lt"/>
              </a:rPr>
              <a:t>Székelyfonó</a:t>
            </a:r>
            <a:r>
              <a:rPr lang="en-GB" dirty="0" smtClean="0">
                <a:latin typeface="+mj-lt"/>
              </a:rPr>
              <a:t>, </a:t>
            </a:r>
            <a:r>
              <a:rPr lang="en-GB" dirty="0" err="1" smtClean="0">
                <a:latin typeface="+mj-lt"/>
              </a:rPr>
              <a:t>Esti</a:t>
            </a:r>
            <a:r>
              <a:rPr lang="en-GB" dirty="0" smtClean="0">
                <a:latin typeface="+mj-lt"/>
              </a:rPr>
              <a:t> dal).</a:t>
            </a:r>
          </a:p>
          <a:p>
            <a:pPr lvl="1"/>
            <a:endParaRPr lang="en-GB" dirty="0" smtClean="0">
              <a:latin typeface="+mj-lt"/>
            </a:endParaRPr>
          </a:p>
          <a:p>
            <a:pPr lvl="1"/>
            <a:endParaRPr lang="en-GB" b="1" dirty="0">
              <a:latin typeface="+mj-lt"/>
            </a:endParaRPr>
          </a:p>
        </p:txBody>
      </p:sp>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9718" y="484632"/>
            <a:ext cx="2208530" cy="2387600"/>
          </a:xfrm>
          <a:prstGeom prst="rect">
            <a:avLst/>
          </a:prstGeom>
        </p:spPr>
      </p:pic>
    </p:spTree>
    <p:extLst>
      <p:ext uri="{BB962C8B-B14F-4D97-AF65-F5344CB8AC3E}">
        <p14:creationId xmlns:p14="http://schemas.microsoft.com/office/powerpoint/2010/main" val="1828360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Types of works</a:t>
            </a:r>
            <a:endParaRPr lang="en-GB" sz="4000" dirty="0">
              <a:solidFill>
                <a:schemeClr val="tx1"/>
              </a:solidFill>
            </a:endParaRPr>
          </a:p>
        </p:txBody>
      </p:sp>
      <p:sp>
        <p:nvSpPr>
          <p:cNvPr id="3" name="Tartalom helye 2"/>
          <p:cNvSpPr>
            <a:spLocks noGrp="1"/>
          </p:cNvSpPr>
          <p:nvPr>
            <p:ph sz="half" idx="1"/>
          </p:nvPr>
        </p:nvSpPr>
        <p:spPr/>
        <p:txBody>
          <a:bodyPr>
            <a:normAutofit/>
          </a:bodyPr>
          <a:lstStyle/>
          <a:p>
            <a:r>
              <a:rPr lang="en-GB" sz="1500" dirty="0" smtClean="0">
                <a:latin typeface="+mj-lt"/>
              </a:rPr>
              <a:t>Lit</a:t>
            </a:r>
            <a:r>
              <a:rPr lang="hu-HU" sz="1500" dirty="0" err="1" smtClean="0">
                <a:latin typeface="+mj-lt"/>
              </a:rPr>
              <a:t>er</a:t>
            </a:r>
            <a:r>
              <a:rPr lang="en-GB" sz="1500" dirty="0" err="1" smtClean="0">
                <a:latin typeface="+mj-lt"/>
              </a:rPr>
              <a:t>ary</a:t>
            </a:r>
            <a:r>
              <a:rPr lang="en-GB" sz="1500" dirty="0" smtClean="0">
                <a:latin typeface="+mj-lt"/>
              </a:rPr>
              <a:t> works,</a:t>
            </a:r>
          </a:p>
          <a:p>
            <a:r>
              <a:rPr lang="en-GB" sz="1500" dirty="0" smtClean="0">
                <a:latin typeface="+mj-lt"/>
              </a:rPr>
              <a:t>Public speeches,</a:t>
            </a:r>
          </a:p>
          <a:p>
            <a:r>
              <a:rPr lang="en-GB" sz="1500" dirty="0" smtClean="0">
                <a:latin typeface="+mj-lt"/>
              </a:rPr>
              <a:t>Computer program creations,</a:t>
            </a:r>
          </a:p>
          <a:p>
            <a:r>
              <a:rPr lang="en-GB" sz="1500" dirty="0" smtClean="0">
                <a:latin typeface="+mj-lt"/>
              </a:rPr>
              <a:t>Plays, musicals, ballets and pantomimes,</a:t>
            </a:r>
          </a:p>
          <a:p>
            <a:r>
              <a:rPr lang="en-GB" sz="1500" dirty="0" smtClean="0">
                <a:latin typeface="+mj-lt"/>
              </a:rPr>
              <a:t>Musical works with or without lyrics,</a:t>
            </a:r>
          </a:p>
          <a:p>
            <a:r>
              <a:rPr lang="en-GB" sz="1500" dirty="0" smtClean="0">
                <a:latin typeface="+mj-lt"/>
              </a:rPr>
              <a:t>Radio and television plays,</a:t>
            </a:r>
          </a:p>
          <a:p>
            <a:r>
              <a:rPr lang="en-GB" sz="1500" dirty="0" smtClean="0">
                <a:latin typeface="+mj-lt"/>
              </a:rPr>
              <a:t>Cinematographic creations and other audio-visual works.</a:t>
            </a:r>
          </a:p>
          <a:p>
            <a:r>
              <a:rPr lang="en-GB" sz="1500" dirty="0" smtClean="0">
                <a:latin typeface="+mj-lt"/>
              </a:rPr>
              <a:t>Creations produced by drawing, painting, sculpturing, engraving, lithography,</a:t>
            </a:r>
          </a:p>
        </p:txBody>
      </p:sp>
      <p:sp>
        <p:nvSpPr>
          <p:cNvPr id="7" name="Tartalom helye 6"/>
          <p:cNvSpPr>
            <a:spLocks noGrp="1"/>
          </p:cNvSpPr>
          <p:nvPr>
            <p:ph sz="half" idx="2"/>
          </p:nvPr>
        </p:nvSpPr>
        <p:spPr/>
        <p:txBody>
          <a:bodyPr>
            <a:normAutofit/>
          </a:bodyPr>
          <a:lstStyle/>
          <a:p>
            <a:r>
              <a:rPr lang="en-GB" sz="1500" dirty="0" smtClean="0">
                <a:latin typeface="+mj-lt"/>
              </a:rPr>
              <a:t>Photographic works,</a:t>
            </a:r>
          </a:p>
          <a:p>
            <a:r>
              <a:rPr lang="en-GB" sz="1500" dirty="0" smtClean="0">
                <a:latin typeface="+mj-lt"/>
              </a:rPr>
              <a:t>Maps and other cartographic creations,</a:t>
            </a:r>
          </a:p>
          <a:p>
            <a:r>
              <a:rPr lang="en-GB" sz="1500" dirty="0" smtClean="0">
                <a:latin typeface="+mj-lt"/>
              </a:rPr>
              <a:t>Architectural works and plans,</a:t>
            </a:r>
          </a:p>
          <a:p>
            <a:r>
              <a:rPr lang="en-GB" sz="1500" dirty="0" smtClean="0">
                <a:latin typeface="+mj-lt"/>
              </a:rPr>
              <a:t>Designs for engineering structures,</a:t>
            </a:r>
          </a:p>
          <a:p>
            <a:r>
              <a:rPr lang="en-GB" sz="1500" dirty="0" smtClean="0">
                <a:latin typeface="+mj-lt"/>
              </a:rPr>
              <a:t>Applied art creations and design,</a:t>
            </a:r>
          </a:p>
          <a:p>
            <a:r>
              <a:rPr lang="en-GB" sz="1500" dirty="0" smtClean="0">
                <a:latin typeface="+mj-lt"/>
              </a:rPr>
              <a:t>Costume, scenery and designs,</a:t>
            </a:r>
          </a:p>
          <a:p>
            <a:r>
              <a:rPr lang="en-GB" sz="1500" dirty="0" smtClean="0">
                <a:latin typeface="+mj-lt"/>
              </a:rPr>
              <a:t>Industrial design creation,</a:t>
            </a:r>
          </a:p>
          <a:p>
            <a:r>
              <a:rPr lang="en-GB" sz="1500" dirty="0" smtClean="0">
                <a:latin typeface="+mj-lt"/>
              </a:rPr>
              <a:t>Databases qualifying as collection of works.</a:t>
            </a:r>
          </a:p>
          <a:p>
            <a:endParaRPr lang="en-GB" sz="1500" dirty="0">
              <a:latin typeface="+mj-lt"/>
            </a:endParaRPr>
          </a:p>
        </p:txBody>
      </p:sp>
      <p:pic>
        <p:nvPicPr>
          <p:cNvPr id="8" name="Kép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6998" y="4232047"/>
            <a:ext cx="1895002" cy="2625953"/>
          </a:xfrm>
          <a:prstGeom prst="rect">
            <a:avLst/>
          </a:prstGeom>
        </p:spPr>
      </p:pic>
    </p:spTree>
    <p:extLst>
      <p:ext uri="{BB962C8B-B14F-4D97-AF65-F5344CB8AC3E}">
        <p14:creationId xmlns:p14="http://schemas.microsoft.com/office/powerpoint/2010/main" val="2439236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Economic rights of related right holders</a:t>
            </a:r>
            <a:endParaRPr lang="en-GB" sz="3500" dirty="0">
              <a:solidFill>
                <a:schemeClr val="tx1"/>
              </a:solidFill>
            </a:endParaRPr>
          </a:p>
        </p:txBody>
      </p:sp>
      <p:sp>
        <p:nvSpPr>
          <p:cNvPr id="3" name="Tartalom helye 2"/>
          <p:cNvSpPr>
            <a:spLocks noGrp="1"/>
          </p:cNvSpPr>
          <p:nvPr>
            <p:ph idx="1"/>
          </p:nvPr>
        </p:nvSpPr>
        <p:spPr/>
        <p:txBody>
          <a:bodyPr>
            <a:normAutofit/>
          </a:bodyPr>
          <a:lstStyle/>
          <a:p>
            <a:pPr lvl="1"/>
            <a:r>
              <a:rPr lang="en-GB" sz="2000" dirty="0" smtClean="0">
                <a:latin typeface="+mj-lt"/>
              </a:rPr>
              <a:t>Fixation of unfixed </a:t>
            </a:r>
            <a:r>
              <a:rPr lang="hu-HU" sz="2000" dirty="0" smtClean="0">
                <a:latin typeface="+mj-lt"/>
              </a:rPr>
              <a:t>performance, </a:t>
            </a:r>
            <a:r>
              <a:rPr lang="hu-HU" sz="2000" dirty="0" err="1" smtClean="0">
                <a:latin typeface="+mj-lt"/>
              </a:rPr>
              <a:t>phonograms</a:t>
            </a:r>
            <a:r>
              <a:rPr lang="en-GB" sz="2000" dirty="0" smtClean="0">
                <a:latin typeface="+mj-lt"/>
              </a:rPr>
              <a:t>,</a:t>
            </a:r>
            <a:r>
              <a:rPr lang="hu-HU" sz="2000" dirty="0" smtClean="0">
                <a:latin typeface="+mj-lt"/>
              </a:rPr>
              <a:t> </a:t>
            </a:r>
            <a:r>
              <a:rPr lang="hu-HU" sz="2000" dirty="0" err="1" smtClean="0">
                <a:latin typeface="+mj-lt"/>
              </a:rPr>
              <a:t>broadcasted</a:t>
            </a:r>
            <a:r>
              <a:rPr lang="hu-HU" sz="2000" dirty="0" smtClean="0">
                <a:latin typeface="+mj-lt"/>
              </a:rPr>
              <a:t> </a:t>
            </a:r>
            <a:r>
              <a:rPr lang="hu-HU" sz="2000" dirty="0" err="1" smtClean="0">
                <a:latin typeface="+mj-lt"/>
              </a:rPr>
              <a:t>programs</a:t>
            </a:r>
            <a:r>
              <a:rPr lang="hu-HU" sz="2000" dirty="0" smtClean="0">
                <a:latin typeface="+mj-lt"/>
              </a:rPr>
              <a:t>, </a:t>
            </a:r>
            <a:r>
              <a:rPr lang="hu-HU" sz="2000" dirty="0" err="1" smtClean="0">
                <a:latin typeface="+mj-lt"/>
              </a:rPr>
              <a:t>motion</a:t>
            </a:r>
            <a:r>
              <a:rPr lang="hu-HU" sz="2000" dirty="0" smtClean="0">
                <a:latin typeface="+mj-lt"/>
              </a:rPr>
              <a:t> </a:t>
            </a:r>
            <a:r>
              <a:rPr lang="hu-HU" sz="2000" dirty="0" err="1" smtClean="0">
                <a:latin typeface="+mj-lt"/>
              </a:rPr>
              <a:t>pictures</a:t>
            </a:r>
            <a:r>
              <a:rPr lang="hu-HU" sz="2000" dirty="0" smtClean="0">
                <a:latin typeface="+mj-lt"/>
              </a:rPr>
              <a:t>.</a:t>
            </a:r>
            <a:endParaRPr lang="en-GB" sz="2000" dirty="0" smtClean="0">
              <a:latin typeface="+mj-lt"/>
            </a:endParaRPr>
          </a:p>
          <a:p>
            <a:pPr lvl="1"/>
            <a:r>
              <a:rPr lang="en-GB" sz="2000" dirty="0" smtClean="0">
                <a:latin typeface="+mj-lt"/>
              </a:rPr>
              <a:t>Broadcast or other type of communication to the public of unfixed performance</a:t>
            </a:r>
            <a:r>
              <a:rPr lang="hu-HU" sz="2000" dirty="0" smtClean="0">
                <a:latin typeface="+mj-lt"/>
              </a:rPr>
              <a:t>s, </a:t>
            </a:r>
            <a:r>
              <a:rPr lang="hu-HU" sz="2000" dirty="0" err="1" smtClean="0">
                <a:latin typeface="+mj-lt"/>
              </a:rPr>
              <a:t>phonograms</a:t>
            </a:r>
            <a:r>
              <a:rPr lang="en-GB" sz="2000" dirty="0" smtClean="0">
                <a:latin typeface="+mj-lt"/>
              </a:rPr>
              <a:t>,</a:t>
            </a:r>
            <a:r>
              <a:rPr lang="hu-HU" sz="2000" dirty="0" smtClean="0">
                <a:latin typeface="+mj-lt"/>
              </a:rPr>
              <a:t> </a:t>
            </a:r>
            <a:r>
              <a:rPr lang="hu-HU" sz="2000" dirty="0" err="1" smtClean="0">
                <a:latin typeface="+mj-lt"/>
              </a:rPr>
              <a:t>broadcasted</a:t>
            </a:r>
            <a:r>
              <a:rPr lang="hu-HU" sz="2000" dirty="0" smtClean="0">
                <a:latin typeface="+mj-lt"/>
              </a:rPr>
              <a:t> </a:t>
            </a:r>
            <a:r>
              <a:rPr lang="hu-HU" sz="2000" dirty="0" err="1" smtClean="0">
                <a:latin typeface="+mj-lt"/>
              </a:rPr>
              <a:t>programs</a:t>
            </a:r>
            <a:r>
              <a:rPr lang="hu-HU" sz="2000" dirty="0" smtClean="0">
                <a:latin typeface="+mj-lt"/>
              </a:rPr>
              <a:t>, </a:t>
            </a:r>
            <a:r>
              <a:rPr lang="hu-HU" sz="2000" dirty="0" err="1" smtClean="0">
                <a:latin typeface="+mj-lt"/>
              </a:rPr>
              <a:t>motion</a:t>
            </a:r>
            <a:r>
              <a:rPr lang="hu-HU" sz="2000" dirty="0" smtClean="0">
                <a:latin typeface="+mj-lt"/>
              </a:rPr>
              <a:t> </a:t>
            </a:r>
            <a:r>
              <a:rPr lang="hu-HU" sz="2000" dirty="0" err="1" smtClean="0">
                <a:latin typeface="+mj-lt"/>
              </a:rPr>
              <a:t>pictures</a:t>
            </a:r>
            <a:r>
              <a:rPr lang="hu-HU" sz="2000" dirty="0" smtClean="0">
                <a:latin typeface="+mj-lt"/>
              </a:rPr>
              <a:t>.</a:t>
            </a:r>
            <a:endParaRPr lang="en-GB" sz="2000" dirty="0" smtClean="0">
              <a:latin typeface="+mj-lt"/>
            </a:endParaRPr>
          </a:p>
          <a:p>
            <a:pPr lvl="1"/>
            <a:r>
              <a:rPr lang="en-GB" sz="2000" dirty="0" smtClean="0">
                <a:latin typeface="+mj-lt"/>
              </a:rPr>
              <a:t>Reproduction of </a:t>
            </a:r>
            <a:r>
              <a:rPr lang="en-GB" sz="2000" dirty="0">
                <a:latin typeface="+mj-lt"/>
              </a:rPr>
              <a:t>fixed performance</a:t>
            </a:r>
            <a:r>
              <a:rPr lang="hu-HU" sz="2000" dirty="0">
                <a:latin typeface="+mj-lt"/>
              </a:rPr>
              <a:t>s, </a:t>
            </a:r>
            <a:r>
              <a:rPr lang="hu-HU" sz="2000" dirty="0" err="1">
                <a:latin typeface="+mj-lt"/>
              </a:rPr>
              <a:t>phonograms</a:t>
            </a:r>
            <a:r>
              <a:rPr lang="en-GB" sz="2000" dirty="0">
                <a:latin typeface="+mj-lt"/>
              </a:rPr>
              <a:t>,</a:t>
            </a:r>
            <a:r>
              <a:rPr lang="hu-HU" sz="2000" dirty="0">
                <a:latin typeface="+mj-lt"/>
              </a:rPr>
              <a:t> </a:t>
            </a:r>
            <a:r>
              <a:rPr lang="hu-HU" sz="2000" dirty="0" err="1">
                <a:latin typeface="+mj-lt"/>
              </a:rPr>
              <a:t>broadcasted</a:t>
            </a:r>
            <a:r>
              <a:rPr lang="hu-HU" sz="2000" dirty="0">
                <a:latin typeface="+mj-lt"/>
              </a:rPr>
              <a:t> </a:t>
            </a:r>
            <a:r>
              <a:rPr lang="hu-HU" sz="2000" dirty="0" err="1">
                <a:latin typeface="+mj-lt"/>
              </a:rPr>
              <a:t>programs</a:t>
            </a:r>
            <a:r>
              <a:rPr lang="hu-HU" sz="2000" dirty="0">
                <a:latin typeface="+mj-lt"/>
              </a:rPr>
              <a:t>, </a:t>
            </a:r>
            <a:r>
              <a:rPr lang="hu-HU" sz="2000" dirty="0" err="1">
                <a:latin typeface="+mj-lt"/>
              </a:rPr>
              <a:t>motion</a:t>
            </a:r>
            <a:r>
              <a:rPr lang="hu-HU" sz="2000" dirty="0">
                <a:latin typeface="+mj-lt"/>
              </a:rPr>
              <a:t> </a:t>
            </a:r>
            <a:r>
              <a:rPr lang="hu-HU" sz="2000" dirty="0" err="1">
                <a:latin typeface="+mj-lt"/>
              </a:rPr>
              <a:t>pictures</a:t>
            </a:r>
            <a:r>
              <a:rPr lang="hu-HU" sz="2000" dirty="0">
                <a:latin typeface="+mj-lt"/>
              </a:rPr>
              <a:t>.</a:t>
            </a:r>
            <a:endParaRPr lang="en-GB" sz="2000" dirty="0" smtClean="0">
              <a:latin typeface="+mj-lt"/>
            </a:endParaRPr>
          </a:p>
          <a:p>
            <a:pPr lvl="1"/>
            <a:r>
              <a:rPr lang="en-GB" sz="2000" dirty="0" smtClean="0">
                <a:latin typeface="+mj-lt"/>
              </a:rPr>
              <a:t>Distribution of </a:t>
            </a:r>
            <a:r>
              <a:rPr lang="en-GB" sz="2000" dirty="0">
                <a:latin typeface="+mj-lt"/>
              </a:rPr>
              <a:t>fixed performance</a:t>
            </a:r>
            <a:r>
              <a:rPr lang="hu-HU" sz="2000" dirty="0">
                <a:latin typeface="+mj-lt"/>
              </a:rPr>
              <a:t>s, </a:t>
            </a:r>
            <a:r>
              <a:rPr lang="hu-HU" sz="2000" dirty="0" err="1">
                <a:latin typeface="+mj-lt"/>
              </a:rPr>
              <a:t>phonograms</a:t>
            </a:r>
            <a:r>
              <a:rPr lang="en-GB" sz="2000" dirty="0">
                <a:latin typeface="+mj-lt"/>
              </a:rPr>
              <a:t>,</a:t>
            </a:r>
            <a:r>
              <a:rPr lang="hu-HU" sz="2000" dirty="0">
                <a:latin typeface="+mj-lt"/>
              </a:rPr>
              <a:t> </a:t>
            </a:r>
            <a:r>
              <a:rPr lang="hu-HU" sz="2000" dirty="0" err="1">
                <a:latin typeface="+mj-lt"/>
              </a:rPr>
              <a:t>broadcasted</a:t>
            </a:r>
            <a:r>
              <a:rPr lang="hu-HU" sz="2000" dirty="0">
                <a:latin typeface="+mj-lt"/>
              </a:rPr>
              <a:t> </a:t>
            </a:r>
            <a:r>
              <a:rPr lang="hu-HU" sz="2000" dirty="0" err="1">
                <a:latin typeface="+mj-lt"/>
              </a:rPr>
              <a:t>programs</a:t>
            </a:r>
            <a:r>
              <a:rPr lang="hu-HU" sz="2000" dirty="0">
                <a:latin typeface="+mj-lt"/>
              </a:rPr>
              <a:t>, </a:t>
            </a:r>
            <a:r>
              <a:rPr lang="hu-HU" sz="2000" dirty="0" err="1">
                <a:latin typeface="+mj-lt"/>
              </a:rPr>
              <a:t>motion</a:t>
            </a:r>
            <a:r>
              <a:rPr lang="hu-HU" sz="2000" dirty="0">
                <a:latin typeface="+mj-lt"/>
              </a:rPr>
              <a:t> </a:t>
            </a:r>
            <a:r>
              <a:rPr lang="hu-HU" sz="2000" dirty="0" err="1" smtClean="0">
                <a:latin typeface="+mj-lt"/>
              </a:rPr>
              <a:t>pictures</a:t>
            </a:r>
            <a:r>
              <a:rPr lang="hu-HU" sz="2000" dirty="0" smtClean="0">
                <a:latin typeface="+mj-lt"/>
              </a:rPr>
              <a:t>.</a:t>
            </a:r>
          </a:p>
          <a:p>
            <a:pPr lvl="1"/>
            <a:r>
              <a:rPr lang="en-GB" sz="2000" dirty="0" smtClean="0">
                <a:latin typeface="+mj-lt"/>
              </a:rPr>
              <a:t>On-demand communication to the public of </a:t>
            </a:r>
            <a:r>
              <a:rPr lang="en-GB" sz="2000" dirty="0">
                <a:latin typeface="+mj-lt"/>
              </a:rPr>
              <a:t>fixed performance</a:t>
            </a:r>
            <a:r>
              <a:rPr lang="hu-HU" sz="2000" dirty="0">
                <a:latin typeface="+mj-lt"/>
              </a:rPr>
              <a:t>s, </a:t>
            </a:r>
            <a:r>
              <a:rPr lang="hu-HU" sz="2000" dirty="0" err="1">
                <a:latin typeface="+mj-lt"/>
              </a:rPr>
              <a:t>phonograms</a:t>
            </a:r>
            <a:r>
              <a:rPr lang="en-GB" sz="2000" dirty="0">
                <a:latin typeface="+mj-lt"/>
              </a:rPr>
              <a:t>,</a:t>
            </a:r>
            <a:r>
              <a:rPr lang="hu-HU" sz="2000" dirty="0">
                <a:latin typeface="+mj-lt"/>
              </a:rPr>
              <a:t> </a:t>
            </a:r>
            <a:r>
              <a:rPr lang="hu-HU" sz="2000" dirty="0" err="1">
                <a:latin typeface="+mj-lt"/>
              </a:rPr>
              <a:t>broadcasted</a:t>
            </a:r>
            <a:r>
              <a:rPr lang="hu-HU" sz="2000" dirty="0">
                <a:latin typeface="+mj-lt"/>
              </a:rPr>
              <a:t> </a:t>
            </a:r>
            <a:r>
              <a:rPr lang="hu-HU" sz="2000" dirty="0" err="1">
                <a:latin typeface="+mj-lt"/>
              </a:rPr>
              <a:t>programs</a:t>
            </a:r>
            <a:r>
              <a:rPr lang="hu-HU" sz="2000" dirty="0">
                <a:latin typeface="+mj-lt"/>
              </a:rPr>
              <a:t>, </a:t>
            </a:r>
            <a:r>
              <a:rPr lang="hu-HU" sz="2000" dirty="0" err="1">
                <a:latin typeface="+mj-lt"/>
              </a:rPr>
              <a:t>motion</a:t>
            </a:r>
            <a:r>
              <a:rPr lang="hu-HU" sz="2000" dirty="0">
                <a:latin typeface="+mj-lt"/>
              </a:rPr>
              <a:t> </a:t>
            </a:r>
            <a:r>
              <a:rPr lang="hu-HU" sz="2000" dirty="0" err="1">
                <a:latin typeface="+mj-lt"/>
              </a:rPr>
              <a:t>pictures</a:t>
            </a:r>
            <a:r>
              <a:rPr lang="hu-HU" sz="2000" dirty="0" smtClean="0">
                <a:latin typeface="+mj-lt"/>
              </a:rPr>
              <a:t>.</a:t>
            </a:r>
            <a:r>
              <a:rPr lang="en-GB" sz="2000" dirty="0" smtClean="0">
                <a:latin typeface="+mj-lt"/>
              </a:rPr>
              <a:t> (Stream.)</a:t>
            </a:r>
          </a:p>
        </p:txBody>
      </p:sp>
    </p:spTree>
    <p:extLst>
      <p:ext uri="{BB962C8B-B14F-4D97-AF65-F5344CB8AC3E}">
        <p14:creationId xmlns:p14="http://schemas.microsoft.com/office/powerpoint/2010/main" val="3943361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solidFill>
                  <a:schemeClr val="tx1"/>
                </a:solidFill>
              </a:rPr>
              <a:t>Moral rights</a:t>
            </a:r>
            <a:endParaRPr lang="en-GB" dirty="0">
              <a:solidFill>
                <a:schemeClr val="tx1"/>
              </a:solidFill>
            </a:endParaRPr>
          </a:p>
        </p:txBody>
      </p:sp>
      <p:sp>
        <p:nvSpPr>
          <p:cNvPr id="3" name="Tartalom helye 2"/>
          <p:cNvSpPr>
            <a:spLocks noGrp="1"/>
          </p:cNvSpPr>
          <p:nvPr>
            <p:ph sz="half" idx="1"/>
          </p:nvPr>
        </p:nvSpPr>
        <p:spPr/>
        <p:txBody>
          <a:bodyPr>
            <a:normAutofit/>
          </a:bodyPr>
          <a:lstStyle/>
          <a:p>
            <a:r>
              <a:rPr lang="en-GB" dirty="0" smtClean="0">
                <a:latin typeface="+mj-lt"/>
              </a:rPr>
              <a:t>Making the work public.</a:t>
            </a:r>
            <a:endParaRPr lang="en-GB" b="1" dirty="0" smtClean="0">
              <a:latin typeface="+mj-lt"/>
            </a:endParaRPr>
          </a:p>
          <a:p>
            <a:r>
              <a:rPr lang="en-GB" dirty="0" smtClean="0">
                <a:latin typeface="+mj-lt"/>
              </a:rPr>
              <a:t>Indication of the author’s name.</a:t>
            </a:r>
            <a:endParaRPr lang="en-GB" b="1" dirty="0" smtClean="0">
              <a:latin typeface="+mj-lt"/>
            </a:endParaRPr>
          </a:p>
          <a:p>
            <a:r>
              <a:rPr lang="en-GB" dirty="0" smtClean="0">
                <a:latin typeface="+mj-lt"/>
              </a:rPr>
              <a:t>Protection of the integrity of the work.</a:t>
            </a:r>
          </a:p>
          <a:p>
            <a:r>
              <a:rPr lang="en-GB" dirty="0" smtClean="0">
                <a:latin typeface="+mj-lt"/>
              </a:rPr>
              <a:t>Moral rights are non-transferable, non-</a:t>
            </a:r>
            <a:r>
              <a:rPr lang="en-GB" dirty="0" err="1" smtClean="0">
                <a:latin typeface="+mj-lt"/>
              </a:rPr>
              <a:t>wai</a:t>
            </a:r>
            <a:r>
              <a:rPr lang="hu-HU" dirty="0" smtClean="0">
                <a:latin typeface="+mj-lt"/>
              </a:rPr>
              <a:t>v</a:t>
            </a:r>
            <a:r>
              <a:rPr lang="en-GB" dirty="0" smtClean="0">
                <a:latin typeface="+mj-lt"/>
              </a:rPr>
              <a:t>able.</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235" y="2503696"/>
            <a:ext cx="2372857" cy="2464544"/>
          </a:xfrm>
          <a:prstGeom prst="rect">
            <a:avLst/>
          </a:prstGeom>
        </p:spPr>
      </p:pic>
    </p:spTree>
    <p:extLst>
      <p:ext uri="{BB962C8B-B14F-4D97-AF65-F5344CB8AC3E}">
        <p14:creationId xmlns:p14="http://schemas.microsoft.com/office/powerpoint/2010/main" val="3094383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Economic rights of copyright</a:t>
            </a:r>
            <a:endParaRPr lang="en-GB" sz="4000" dirty="0">
              <a:solidFill>
                <a:schemeClr val="tx1"/>
              </a:solidFill>
            </a:endParaRPr>
          </a:p>
        </p:txBody>
      </p:sp>
      <p:sp>
        <p:nvSpPr>
          <p:cNvPr id="3" name="Tartalom helye 2"/>
          <p:cNvSpPr>
            <a:spLocks noGrp="1"/>
          </p:cNvSpPr>
          <p:nvPr>
            <p:ph idx="1"/>
          </p:nvPr>
        </p:nvSpPr>
        <p:spPr/>
        <p:txBody>
          <a:bodyPr>
            <a:normAutofit/>
          </a:bodyPr>
          <a:lstStyle/>
          <a:p>
            <a:r>
              <a:rPr lang="en-GB" sz="2400" dirty="0" smtClean="0">
                <a:latin typeface="+mj-lt"/>
              </a:rPr>
              <a:t>Exclusive right of exploitation, use and the authorisation of the use in return of royalty.</a:t>
            </a:r>
          </a:p>
          <a:p>
            <a:r>
              <a:rPr lang="en-GB" sz="2400" dirty="0" smtClean="0">
                <a:latin typeface="+mj-lt"/>
              </a:rPr>
              <a:t>Right of reproduction,</a:t>
            </a:r>
          </a:p>
          <a:p>
            <a:r>
              <a:rPr lang="en-GB" sz="2400" dirty="0" smtClean="0">
                <a:latin typeface="+mj-lt"/>
              </a:rPr>
              <a:t>Right of distribution,</a:t>
            </a:r>
          </a:p>
          <a:p>
            <a:r>
              <a:rPr lang="en-GB" sz="2400" dirty="0" smtClean="0">
                <a:latin typeface="+mj-lt"/>
              </a:rPr>
              <a:t>Right of performance,</a:t>
            </a:r>
          </a:p>
          <a:p>
            <a:r>
              <a:rPr lang="en-GB" sz="2400" dirty="0" smtClean="0">
                <a:latin typeface="+mj-lt"/>
              </a:rPr>
              <a:t>Communication to the public,</a:t>
            </a:r>
          </a:p>
          <a:p>
            <a:r>
              <a:rPr lang="en-GB" sz="2400" dirty="0" smtClean="0">
                <a:latin typeface="+mj-lt"/>
              </a:rPr>
              <a:t>Right of adaptation,</a:t>
            </a:r>
          </a:p>
          <a:p>
            <a:r>
              <a:rPr lang="en-GB" sz="2400" dirty="0" smtClean="0">
                <a:latin typeface="+mj-lt"/>
              </a:rPr>
              <a:t>Right of exhibition.</a:t>
            </a:r>
            <a:endParaRPr lang="en-GB" sz="2400" b="1" dirty="0" smtClean="0">
              <a:latin typeface="+mj-lt"/>
            </a:endParaRPr>
          </a:p>
          <a:p>
            <a:endParaRPr lang="en-GB" sz="2400" dirty="0">
              <a:latin typeface="+mj-lt"/>
            </a:endParaRPr>
          </a:p>
        </p:txBody>
      </p:sp>
    </p:spTree>
    <p:extLst>
      <p:ext uri="{BB962C8B-B14F-4D97-AF65-F5344CB8AC3E}">
        <p14:creationId xmlns:p14="http://schemas.microsoft.com/office/powerpoint/2010/main" val="3535617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Limitations &amp; exceptions</a:t>
            </a:r>
            <a:endParaRPr lang="en-GB" sz="4000" dirty="0">
              <a:solidFill>
                <a:schemeClr val="tx1"/>
              </a:solidFill>
            </a:endParaRPr>
          </a:p>
        </p:txBody>
      </p:sp>
      <p:sp>
        <p:nvSpPr>
          <p:cNvPr id="3" name="Tartalom helye 2"/>
          <p:cNvSpPr>
            <a:spLocks noGrp="1"/>
          </p:cNvSpPr>
          <p:nvPr>
            <p:ph idx="1"/>
          </p:nvPr>
        </p:nvSpPr>
        <p:spPr/>
        <p:txBody>
          <a:bodyPr>
            <a:normAutofit/>
          </a:bodyPr>
          <a:lstStyle/>
          <a:p>
            <a:r>
              <a:rPr lang="en-GB" sz="2500" b="1" dirty="0" smtClean="0">
                <a:latin typeface="+mj-lt"/>
              </a:rPr>
              <a:t>Free use of the work,</a:t>
            </a:r>
          </a:p>
          <a:p>
            <a:r>
              <a:rPr lang="en-GB" sz="2500" b="1" dirty="0" smtClean="0">
                <a:latin typeface="+mj-lt"/>
              </a:rPr>
              <a:t>Shall not be subject to the payment of remuneration and any authorisation of the author.</a:t>
            </a:r>
          </a:p>
          <a:p>
            <a:r>
              <a:rPr lang="en-GB" sz="2500" b="1" dirty="0" smtClean="0">
                <a:latin typeface="+mj-lt"/>
              </a:rPr>
              <a:t>Only works made public may be used freely.</a:t>
            </a:r>
          </a:p>
          <a:p>
            <a:endParaRPr lang="en-GB" sz="2500" b="1" dirty="0">
              <a:latin typeface="+mj-lt"/>
            </a:endParaRPr>
          </a:p>
        </p:txBody>
      </p:sp>
    </p:spTree>
    <p:extLst>
      <p:ext uri="{BB962C8B-B14F-4D97-AF65-F5344CB8AC3E}">
        <p14:creationId xmlns:p14="http://schemas.microsoft.com/office/powerpoint/2010/main" val="4293845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Cases of the free use</a:t>
            </a:r>
            <a:endParaRPr lang="en-GB" sz="4000" dirty="0">
              <a:solidFill>
                <a:schemeClr val="tx1"/>
              </a:solidFill>
            </a:endParaRPr>
          </a:p>
        </p:txBody>
      </p:sp>
      <p:sp>
        <p:nvSpPr>
          <p:cNvPr id="3" name="Tartalom helye 2"/>
          <p:cNvSpPr>
            <a:spLocks noGrp="1"/>
          </p:cNvSpPr>
          <p:nvPr>
            <p:ph idx="1"/>
          </p:nvPr>
        </p:nvSpPr>
        <p:spPr/>
        <p:txBody>
          <a:bodyPr>
            <a:normAutofit fontScale="92500" lnSpcReduction="20000"/>
          </a:bodyPr>
          <a:lstStyle/>
          <a:p>
            <a:r>
              <a:rPr lang="en-GB" dirty="0" smtClean="0">
                <a:latin typeface="+mj-lt"/>
              </a:rPr>
              <a:t>Quotation (with indication of the source),</a:t>
            </a:r>
          </a:p>
          <a:p>
            <a:r>
              <a:rPr lang="en-GB" dirty="0" smtClean="0">
                <a:latin typeface="+mj-lt"/>
              </a:rPr>
              <a:t>Private copying (none commercial reproduction),</a:t>
            </a:r>
          </a:p>
          <a:p>
            <a:r>
              <a:rPr lang="en-GB" sz="2000" dirty="0" smtClean="0">
                <a:latin typeface="+mj-lt"/>
              </a:rPr>
              <a:t>Temporary acts of reproduction,</a:t>
            </a:r>
          </a:p>
          <a:p>
            <a:r>
              <a:rPr lang="en-GB" dirty="0" smtClean="0">
                <a:latin typeface="+mj-lt"/>
              </a:rPr>
              <a:t>Illustration for school education and scientific research,</a:t>
            </a:r>
          </a:p>
          <a:p>
            <a:r>
              <a:rPr lang="en-GB" sz="2000" dirty="0" smtClean="0">
                <a:latin typeface="+mj-lt"/>
              </a:rPr>
              <a:t>Publicly presented lectures, political speeches for the purpose of information.</a:t>
            </a:r>
          </a:p>
          <a:p>
            <a:r>
              <a:rPr lang="en-GB" dirty="0" smtClean="0">
                <a:latin typeface="+mj-lt"/>
              </a:rPr>
              <a:t>Articles published on current economic or political topics or works broadcast on the same topic may be reproduced and communicated to the public.</a:t>
            </a:r>
          </a:p>
          <a:p>
            <a:r>
              <a:rPr lang="en-GB" sz="2000" dirty="0" smtClean="0">
                <a:latin typeface="+mj-lt"/>
              </a:rPr>
              <a:t>Any fine art, photographic, architectural, applied art or industrial design creation may be freely used as scenery in audio-visual media services.</a:t>
            </a:r>
          </a:p>
          <a:p>
            <a:r>
              <a:rPr lang="en-GB" dirty="0" smtClean="0">
                <a:latin typeface="+mj-lt"/>
              </a:rPr>
              <a:t>Certain works maybe used freely for the purpose of providing information on current events to the extent justified by the purpose.</a:t>
            </a:r>
          </a:p>
          <a:p>
            <a:r>
              <a:rPr lang="en-GB" sz="2000" dirty="0" smtClean="0">
                <a:latin typeface="+mj-lt"/>
              </a:rPr>
              <a:t>In court, administrative and other official proceedings a work may be used for purposes of evidence</a:t>
            </a:r>
            <a:r>
              <a:rPr lang="en-GB" dirty="0" smtClean="0">
                <a:latin typeface="+mj-lt"/>
              </a:rPr>
              <a:t>.</a:t>
            </a:r>
            <a:endParaRPr lang="en-GB" sz="2000" dirty="0">
              <a:latin typeface="+mj-lt"/>
            </a:endParaRPr>
          </a:p>
        </p:txBody>
      </p:sp>
    </p:spTree>
    <p:extLst>
      <p:ext uri="{BB962C8B-B14F-4D97-AF65-F5344CB8AC3E}">
        <p14:creationId xmlns:p14="http://schemas.microsoft.com/office/powerpoint/2010/main" val="1791702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5143</TotalTime>
  <Words>1105</Words>
  <Application>Microsoft Office PowerPoint</Application>
  <PresentationFormat>Szélesvásznú</PresentationFormat>
  <Paragraphs>102</Paragraphs>
  <Slides>15</Slides>
  <Notes>7</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15</vt:i4>
      </vt:variant>
    </vt:vector>
  </HeadingPairs>
  <TitlesOfParts>
    <vt:vector size="21" baseType="lpstr">
      <vt:lpstr>Calibri</vt:lpstr>
      <vt:lpstr>Rockwell</vt:lpstr>
      <vt:lpstr>Rockwell Condensed</vt:lpstr>
      <vt:lpstr>Rockwell Extra Bold</vt:lpstr>
      <vt:lpstr>Wingdings</vt:lpstr>
      <vt:lpstr>Fabetű</vt:lpstr>
      <vt:lpstr>Introduction to the Comparative Entertainment Law</vt:lpstr>
      <vt:lpstr>Law on  the actors of creative industry Comparative perspective</vt:lpstr>
      <vt:lpstr>Excluded from protection</vt:lpstr>
      <vt:lpstr>Types of works</vt:lpstr>
      <vt:lpstr>Economic rights of related right holders</vt:lpstr>
      <vt:lpstr>Moral rights</vt:lpstr>
      <vt:lpstr>Economic rights of copyright</vt:lpstr>
      <vt:lpstr>Limitations &amp; exceptions</vt:lpstr>
      <vt:lpstr>Cases of the free use</vt:lpstr>
      <vt:lpstr>Relationship Between Copyright and Subsidiary Rights (under hungarian copyright law)</vt:lpstr>
      <vt:lpstr>Differences regarding the term of protection under Hungarian copyright law</vt:lpstr>
      <vt:lpstr>Differences regarding the term of protection under Hungarian copyright law</vt:lpstr>
      <vt:lpstr>Differences regarding the term of protection under Hungarian copyright law</vt:lpstr>
      <vt:lpstr>Differences regarding the term of protection under Hungarian copyright law</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876</cp:revision>
  <dcterms:created xsi:type="dcterms:W3CDTF">2020-02-10T14:27:23Z</dcterms:created>
  <dcterms:modified xsi:type="dcterms:W3CDTF">2020-10-12T17:53:04Z</dcterms:modified>
</cp:coreProperties>
</file>