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368" r:id="rId3"/>
    <p:sldId id="370" r:id="rId4"/>
    <p:sldId id="371" r:id="rId5"/>
    <p:sldId id="373" r:id="rId6"/>
    <p:sldId id="374" r:id="rId7"/>
    <p:sldId id="375" r:id="rId8"/>
    <p:sldId id="376" r:id="rId9"/>
    <p:sldId id="377" r:id="rId10"/>
    <p:sldId id="378" r:id="rId11"/>
    <p:sldId id="379" r:id="rId12"/>
    <p:sldId id="380" r:id="rId13"/>
    <p:sldId id="381" r:id="rId14"/>
    <p:sldId id="382" r:id="rId15"/>
    <p:sldId id="383" r:id="rId16"/>
    <p:sldId id="384" r:id="rId17"/>
    <p:sldId id="385" r:id="rId18"/>
    <p:sldId id="386" r:id="rId19"/>
    <p:sldId id="387" r:id="rId20"/>
    <p:sldId id="388" r:id="rId21"/>
    <p:sldId id="389" r:id="rId22"/>
    <p:sldId id="390" r:id="rId23"/>
    <p:sldId id="284" r:id="rId2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506C9-924E-40F8-B9E0-E555E440C83A}"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hu-HU"/>
        </a:p>
      </dgm:t>
    </dgm:pt>
    <dgm:pt modelId="{D620EFB7-F398-41E7-827E-B94364431011}">
      <dgm:prSet phldrT="[Szöveg]" custT="1"/>
      <dgm:spPr/>
      <dgm:t>
        <a:bodyPr/>
        <a:lstStyle/>
        <a:p>
          <a:r>
            <a:rPr lang="hu-HU" sz="2000" dirty="0"/>
            <a:t>End </a:t>
          </a:r>
          <a:r>
            <a:rPr lang="hu-HU" sz="2000" dirty="0" err="1"/>
            <a:t>users</a:t>
          </a:r>
          <a:r>
            <a:rPr lang="hu-HU" sz="2000" dirty="0"/>
            <a:t>.</a:t>
          </a:r>
        </a:p>
      </dgm:t>
    </dgm:pt>
    <dgm:pt modelId="{10E8C0DD-4166-489C-8D1C-4122CD7C86E1}" type="parTrans" cxnId="{2A7C2DA8-043D-479B-A16C-71E6FF0D51DA}">
      <dgm:prSet/>
      <dgm:spPr/>
      <dgm:t>
        <a:bodyPr/>
        <a:lstStyle/>
        <a:p>
          <a:endParaRPr lang="hu-HU"/>
        </a:p>
      </dgm:t>
    </dgm:pt>
    <dgm:pt modelId="{9787CBE7-65F9-45C0-9149-DB2ECF387DF7}" type="sibTrans" cxnId="{2A7C2DA8-043D-479B-A16C-71E6FF0D51DA}">
      <dgm:prSet/>
      <dgm:spPr/>
      <dgm:t>
        <a:bodyPr/>
        <a:lstStyle/>
        <a:p>
          <a:endParaRPr lang="hu-HU"/>
        </a:p>
      </dgm:t>
    </dgm:pt>
    <dgm:pt modelId="{A087242A-5B40-427C-A2E5-8F6BCB1761C9}">
      <dgm:prSet phldrT="[Szöveg]"/>
      <dgm:spPr/>
      <dgm:t>
        <a:bodyPr/>
        <a:lstStyle/>
        <a:p>
          <a:r>
            <a:rPr lang="hu-HU" dirty="0" err="1"/>
            <a:t>Search</a:t>
          </a:r>
          <a:r>
            <a:rPr lang="hu-HU" dirty="0"/>
            <a:t> </a:t>
          </a:r>
          <a:r>
            <a:rPr lang="hu-HU" dirty="0" err="1"/>
            <a:t>Engines</a:t>
          </a:r>
          <a:r>
            <a:rPr lang="hu-HU" dirty="0"/>
            <a:t> (</a:t>
          </a:r>
          <a:r>
            <a:rPr lang="hu-HU" dirty="0" err="1"/>
            <a:t>Newzbin</a:t>
          </a:r>
          <a:r>
            <a:rPr lang="hu-HU" dirty="0"/>
            <a:t>), </a:t>
          </a:r>
          <a:r>
            <a:rPr lang="hu-HU" dirty="0" err="1"/>
            <a:t>Torrent</a:t>
          </a:r>
          <a:r>
            <a:rPr lang="hu-HU" dirty="0"/>
            <a:t> </a:t>
          </a:r>
          <a:r>
            <a:rPr lang="hu-HU" dirty="0" err="1"/>
            <a:t>trackers</a:t>
          </a:r>
          <a:r>
            <a:rPr lang="hu-HU" dirty="0"/>
            <a:t> (TPB)</a:t>
          </a:r>
        </a:p>
      </dgm:t>
    </dgm:pt>
    <dgm:pt modelId="{6B8D171E-2267-4B2A-8C90-B1189577DE0A}" type="parTrans" cxnId="{29E3B921-5AF4-4804-8380-5985C5BF8C12}">
      <dgm:prSet/>
      <dgm:spPr/>
      <dgm:t>
        <a:bodyPr/>
        <a:lstStyle/>
        <a:p>
          <a:endParaRPr lang="hu-HU"/>
        </a:p>
      </dgm:t>
    </dgm:pt>
    <dgm:pt modelId="{A34E9218-6F70-4D64-BFA9-FE7C54B4A4E3}" type="sibTrans" cxnId="{29E3B921-5AF4-4804-8380-5985C5BF8C12}">
      <dgm:prSet/>
      <dgm:spPr/>
      <dgm:t>
        <a:bodyPr/>
        <a:lstStyle/>
        <a:p>
          <a:endParaRPr lang="hu-HU"/>
        </a:p>
      </dgm:t>
    </dgm:pt>
    <dgm:pt modelId="{5C68BAA7-90AC-4DBC-A4D4-FBCE58139D96}">
      <dgm:prSet phldrT="[Szöveg]"/>
      <dgm:spPr/>
      <dgm:t>
        <a:bodyPr/>
        <a:lstStyle/>
        <a:p>
          <a:r>
            <a:rPr lang="hu-HU" dirty="0" err="1"/>
            <a:t>Streaming</a:t>
          </a:r>
          <a:r>
            <a:rPr lang="hu-HU" dirty="0"/>
            <a:t> </a:t>
          </a:r>
          <a:r>
            <a:rPr lang="hu-HU" dirty="0" err="1"/>
            <a:t>sites</a:t>
          </a:r>
          <a:r>
            <a:rPr lang="hu-HU" dirty="0"/>
            <a:t> (</a:t>
          </a:r>
          <a:r>
            <a:rPr lang="hu-HU" dirty="0" err="1"/>
            <a:t>FirstRow</a:t>
          </a:r>
          <a:r>
            <a:rPr lang="hu-HU" dirty="0"/>
            <a:t>), </a:t>
          </a:r>
          <a:r>
            <a:rPr lang="hu-HU" dirty="0" err="1"/>
            <a:t>hybrids</a:t>
          </a:r>
          <a:r>
            <a:rPr lang="hu-HU" dirty="0"/>
            <a:t> (</a:t>
          </a:r>
          <a:r>
            <a:rPr lang="hu-HU" dirty="0" err="1"/>
            <a:t>Popcorntime</a:t>
          </a:r>
          <a:r>
            <a:rPr lang="hu-HU" dirty="0"/>
            <a:t>) </a:t>
          </a:r>
        </a:p>
      </dgm:t>
    </dgm:pt>
    <dgm:pt modelId="{960F51E0-CA50-438C-A85B-FBCFD4F59117}" type="parTrans" cxnId="{6BF04ED8-E0BC-4E43-9133-53D8AAA95065}">
      <dgm:prSet/>
      <dgm:spPr/>
      <dgm:t>
        <a:bodyPr/>
        <a:lstStyle/>
        <a:p>
          <a:endParaRPr lang="hu-HU"/>
        </a:p>
      </dgm:t>
    </dgm:pt>
    <dgm:pt modelId="{7F7D6B3A-FD9D-4A96-8ED4-1B48E5AF596A}" type="sibTrans" cxnId="{6BF04ED8-E0BC-4E43-9133-53D8AAA95065}">
      <dgm:prSet/>
      <dgm:spPr/>
      <dgm:t>
        <a:bodyPr/>
        <a:lstStyle/>
        <a:p>
          <a:endParaRPr lang="hu-HU"/>
        </a:p>
      </dgm:t>
    </dgm:pt>
    <dgm:pt modelId="{F8E4F8A8-009B-4FA5-BF8C-02A169F591A2}">
      <dgm:prSet phldrT="[Szöveg]" custT="1"/>
      <dgm:spPr/>
      <dgm:t>
        <a:bodyPr/>
        <a:lstStyle/>
        <a:p>
          <a:r>
            <a:rPr lang="hu-HU" sz="1800" dirty="0"/>
            <a:t>Internet service </a:t>
          </a:r>
          <a:r>
            <a:rPr lang="hu-HU" sz="1800" dirty="0" err="1"/>
            <a:t>providers</a:t>
          </a:r>
          <a:endParaRPr lang="hu-HU" sz="1800" dirty="0"/>
        </a:p>
      </dgm:t>
    </dgm:pt>
    <dgm:pt modelId="{A13513A5-1C20-4EED-8F49-5E0F78FE6797}" type="parTrans" cxnId="{710D84E4-F251-4D45-92A0-EE4BE84DD6AD}">
      <dgm:prSet/>
      <dgm:spPr/>
      <dgm:t>
        <a:bodyPr/>
        <a:lstStyle/>
        <a:p>
          <a:endParaRPr lang="hu-HU"/>
        </a:p>
      </dgm:t>
    </dgm:pt>
    <dgm:pt modelId="{6EEF0CB9-B556-4AF6-87E4-975F0387A6FE}" type="sibTrans" cxnId="{710D84E4-F251-4D45-92A0-EE4BE84DD6AD}">
      <dgm:prSet/>
      <dgm:spPr/>
      <dgm:t>
        <a:bodyPr/>
        <a:lstStyle/>
        <a:p>
          <a:endParaRPr lang="hu-HU"/>
        </a:p>
      </dgm:t>
    </dgm:pt>
    <dgm:pt modelId="{613A6AC5-B836-4293-809B-E1D07DE30694}">
      <dgm:prSet phldrT="[Szöveg]"/>
      <dgm:spPr/>
      <dgm:t>
        <a:bodyPr/>
        <a:lstStyle/>
        <a:p>
          <a:pPr algn="l"/>
          <a:r>
            <a:rPr lang="hu-HU" dirty="0" err="1"/>
            <a:t>Alternative</a:t>
          </a:r>
          <a:r>
            <a:rPr lang="hu-HU" dirty="0"/>
            <a:t> </a:t>
          </a:r>
          <a:r>
            <a:rPr lang="hu-HU" dirty="0" err="1"/>
            <a:t>solutions</a:t>
          </a:r>
          <a:r>
            <a:rPr lang="hu-HU" dirty="0"/>
            <a:t> (</a:t>
          </a:r>
          <a:r>
            <a:rPr lang="hu-HU" dirty="0" err="1"/>
            <a:t>Follow</a:t>
          </a:r>
          <a:r>
            <a:rPr lang="hu-HU" dirty="0"/>
            <a:t> </a:t>
          </a:r>
          <a:r>
            <a:rPr lang="hu-HU" dirty="0" err="1"/>
            <a:t>the</a:t>
          </a:r>
          <a:r>
            <a:rPr lang="hu-HU" dirty="0"/>
            <a:t> </a:t>
          </a:r>
          <a:r>
            <a:rPr lang="hu-HU" dirty="0" err="1"/>
            <a:t>money</a:t>
          </a:r>
          <a:r>
            <a:rPr lang="hu-HU" dirty="0"/>
            <a:t>)</a:t>
          </a:r>
        </a:p>
      </dgm:t>
    </dgm:pt>
    <dgm:pt modelId="{5EEE740E-D1CF-43CB-8799-700A48CCE2B5}" type="parTrans" cxnId="{59416BF8-320D-473A-8743-368D21F896F7}">
      <dgm:prSet/>
      <dgm:spPr/>
      <dgm:t>
        <a:bodyPr/>
        <a:lstStyle/>
        <a:p>
          <a:endParaRPr lang="hu-HU"/>
        </a:p>
      </dgm:t>
    </dgm:pt>
    <dgm:pt modelId="{21B0F1D5-7A66-40E5-95E0-16B338B23666}" type="sibTrans" cxnId="{59416BF8-320D-473A-8743-368D21F896F7}">
      <dgm:prSet/>
      <dgm:spPr/>
      <dgm:t>
        <a:bodyPr/>
        <a:lstStyle/>
        <a:p>
          <a:endParaRPr lang="hu-HU"/>
        </a:p>
      </dgm:t>
    </dgm:pt>
    <dgm:pt modelId="{D90E9391-6E62-45F1-A565-B17A264055B6}">
      <dgm:prSet phldrT="[Szöveg]"/>
      <dgm:spPr/>
      <dgm:t>
        <a:bodyPr/>
        <a:lstStyle/>
        <a:p>
          <a:pPr algn="l"/>
          <a:r>
            <a:rPr lang="hu-HU" dirty="0" err="1"/>
            <a:t>Simultaneous</a:t>
          </a:r>
          <a:r>
            <a:rPr lang="hu-HU" dirty="0"/>
            <a:t> </a:t>
          </a:r>
          <a:r>
            <a:rPr lang="hu-HU" dirty="0" err="1"/>
            <a:t>blocking</a:t>
          </a:r>
          <a:r>
            <a:rPr lang="hu-HU" dirty="0"/>
            <a:t> of </a:t>
          </a:r>
          <a:r>
            <a:rPr lang="hu-HU" dirty="0" err="1"/>
            <a:t>several</a:t>
          </a:r>
          <a:r>
            <a:rPr lang="hu-HU" dirty="0"/>
            <a:t> </a:t>
          </a:r>
          <a:r>
            <a:rPr lang="hu-HU" dirty="0" err="1"/>
            <a:t>ISPs</a:t>
          </a:r>
          <a:endParaRPr lang="hu-HU" dirty="0"/>
        </a:p>
      </dgm:t>
    </dgm:pt>
    <dgm:pt modelId="{776D5E6D-0DDD-44CF-8938-E023F56E24EC}" type="sibTrans" cxnId="{278A8DED-52AD-404E-ABF6-A8B1408618A4}">
      <dgm:prSet/>
      <dgm:spPr/>
      <dgm:t>
        <a:bodyPr/>
        <a:lstStyle/>
        <a:p>
          <a:endParaRPr lang="hu-HU"/>
        </a:p>
      </dgm:t>
    </dgm:pt>
    <dgm:pt modelId="{3D9523F7-70E5-4243-8920-0157290A109D}" type="parTrans" cxnId="{278A8DED-52AD-404E-ABF6-A8B1408618A4}">
      <dgm:prSet/>
      <dgm:spPr/>
      <dgm:t>
        <a:bodyPr/>
        <a:lstStyle/>
        <a:p>
          <a:endParaRPr lang="hu-HU"/>
        </a:p>
      </dgm:t>
    </dgm:pt>
    <dgm:pt modelId="{6674702F-203B-48B3-836D-3290B0F68BD5}" type="pres">
      <dgm:prSet presAssocID="{E9A506C9-924E-40F8-B9E0-E555E440C83A}" presName="Name0" presStyleCnt="0">
        <dgm:presLayoutVars>
          <dgm:dir/>
        </dgm:presLayoutVars>
      </dgm:prSet>
      <dgm:spPr/>
      <dgm:t>
        <a:bodyPr/>
        <a:lstStyle/>
        <a:p>
          <a:endParaRPr lang="hu-HU"/>
        </a:p>
      </dgm:t>
    </dgm:pt>
    <dgm:pt modelId="{8E679433-A32D-4507-9F60-A8E7BEF619C4}" type="pres">
      <dgm:prSet presAssocID="{D620EFB7-F398-41E7-827E-B94364431011}" presName="parComposite" presStyleCnt="0"/>
      <dgm:spPr/>
    </dgm:pt>
    <dgm:pt modelId="{2FD6FC4C-3A17-4A22-AC13-EC0E53822926}" type="pres">
      <dgm:prSet presAssocID="{D620EFB7-F398-41E7-827E-B94364431011}" presName="parBigCircle" presStyleLbl="node0" presStyleIdx="0" presStyleCnt="2">
        <dgm:style>
          <a:lnRef idx="1">
            <a:schemeClr val="accent2"/>
          </a:lnRef>
          <a:fillRef idx="2">
            <a:schemeClr val="accent2"/>
          </a:fillRef>
          <a:effectRef idx="1">
            <a:schemeClr val="accent2"/>
          </a:effectRef>
          <a:fontRef idx="minor">
            <a:schemeClr val="dk1"/>
          </a:fontRef>
        </dgm:style>
      </dgm:prSet>
      <dgm:spPr/>
    </dgm:pt>
    <dgm:pt modelId="{8E5EDC5B-9D84-478B-9701-5C8E7D5580DE}" type="pres">
      <dgm:prSet presAssocID="{D620EFB7-F398-41E7-827E-B94364431011}" presName="parTx" presStyleLbl="revTx" presStyleIdx="0" presStyleCnt="10"/>
      <dgm:spPr/>
      <dgm:t>
        <a:bodyPr/>
        <a:lstStyle/>
        <a:p>
          <a:endParaRPr lang="hu-HU"/>
        </a:p>
      </dgm:t>
    </dgm:pt>
    <dgm:pt modelId="{9F2F5577-BE03-4BED-9C18-74B1F2686DBD}" type="pres">
      <dgm:prSet presAssocID="{D620EFB7-F398-41E7-827E-B94364431011}" presName="bSpace" presStyleCnt="0"/>
      <dgm:spPr/>
    </dgm:pt>
    <dgm:pt modelId="{7A55635E-B618-4D54-AFC0-C5DE15AB9779}" type="pres">
      <dgm:prSet presAssocID="{D620EFB7-F398-41E7-827E-B94364431011}" presName="parBackupNorm" presStyleCnt="0"/>
      <dgm:spPr/>
    </dgm:pt>
    <dgm:pt modelId="{7CE6D3EB-4CA6-4E2B-B12B-574FDBE2F27B}" type="pres">
      <dgm:prSet presAssocID="{9787CBE7-65F9-45C0-9149-DB2ECF387DF7}" presName="parSpace" presStyleCnt="0"/>
      <dgm:spPr/>
    </dgm:pt>
    <dgm:pt modelId="{3CD9FE78-85DD-41B0-9661-05B4110CE110}" type="pres">
      <dgm:prSet presAssocID="{A087242A-5B40-427C-A2E5-8F6BCB1761C9}" presName="desBackupLeftNorm" presStyleCnt="0"/>
      <dgm:spPr/>
    </dgm:pt>
    <dgm:pt modelId="{E9AC88BE-D9AE-4CA0-91CF-8CF1A56ED898}" type="pres">
      <dgm:prSet presAssocID="{A087242A-5B40-427C-A2E5-8F6BCB1761C9}" presName="desComposite" presStyleCnt="0"/>
      <dgm:spPr/>
    </dgm:pt>
    <dgm:pt modelId="{4C20BFBC-65A0-4A13-B1B1-8442C86B8CBD}" type="pres">
      <dgm:prSet presAssocID="{A087242A-5B40-427C-A2E5-8F6BCB1761C9}" presName="desCircle" presStyleLbl="node1" presStyleIdx="0" presStyleCnt="4">
        <dgm:style>
          <a:lnRef idx="1">
            <a:schemeClr val="accent3"/>
          </a:lnRef>
          <a:fillRef idx="2">
            <a:schemeClr val="accent3"/>
          </a:fillRef>
          <a:effectRef idx="1">
            <a:schemeClr val="accent3"/>
          </a:effectRef>
          <a:fontRef idx="minor">
            <a:schemeClr val="dk1"/>
          </a:fontRef>
        </dgm:style>
      </dgm:prSet>
      <dgm:spPr/>
    </dgm:pt>
    <dgm:pt modelId="{3AD75E49-A352-4756-A57E-150EDAB7B87B}" type="pres">
      <dgm:prSet presAssocID="{A087242A-5B40-427C-A2E5-8F6BCB1761C9}" presName="chTx" presStyleLbl="revTx" presStyleIdx="1" presStyleCnt="10"/>
      <dgm:spPr/>
      <dgm:t>
        <a:bodyPr/>
        <a:lstStyle/>
        <a:p>
          <a:endParaRPr lang="hu-HU"/>
        </a:p>
      </dgm:t>
    </dgm:pt>
    <dgm:pt modelId="{0BA51115-20F9-42E5-8FFA-973610AADF3B}" type="pres">
      <dgm:prSet presAssocID="{A087242A-5B40-427C-A2E5-8F6BCB1761C9}" presName="desTx" presStyleLbl="revTx" presStyleIdx="2" presStyleCnt="10">
        <dgm:presLayoutVars>
          <dgm:bulletEnabled val="1"/>
        </dgm:presLayoutVars>
      </dgm:prSet>
      <dgm:spPr/>
    </dgm:pt>
    <dgm:pt modelId="{71C25C40-36E8-4858-A86F-B3F6509BA5B5}" type="pres">
      <dgm:prSet presAssocID="{A087242A-5B40-427C-A2E5-8F6BCB1761C9}" presName="desBackupRightNorm" presStyleCnt="0"/>
      <dgm:spPr/>
    </dgm:pt>
    <dgm:pt modelId="{8B9ACA4F-7F1B-4853-BF4C-13F4F8B39876}" type="pres">
      <dgm:prSet presAssocID="{A34E9218-6F70-4D64-BFA9-FE7C54B4A4E3}" presName="desSpace" presStyleCnt="0"/>
      <dgm:spPr/>
    </dgm:pt>
    <dgm:pt modelId="{A5B45B75-97C0-4657-907D-8D8D85598366}" type="pres">
      <dgm:prSet presAssocID="{5C68BAA7-90AC-4DBC-A4D4-FBCE58139D96}" presName="desBackupLeftNorm" presStyleCnt="0"/>
      <dgm:spPr/>
    </dgm:pt>
    <dgm:pt modelId="{23419FFC-AE17-4125-8555-613E0A3FC61D}" type="pres">
      <dgm:prSet presAssocID="{5C68BAA7-90AC-4DBC-A4D4-FBCE58139D96}" presName="desComposite" presStyleCnt="0"/>
      <dgm:spPr/>
    </dgm:pt>
    <dgm:pt modelId="{E6763EE3-5C14-42EF-9667-26A69886E5CA}" type="pres">
      <dgm:prSet presAssocID="{5C68BAA7-90AC-4DBC-A4D4-FBCE58139D96}" presName="desCircle" presStyleLbl="node1" presStyleIdx="1" presStyleCnt="4">
        <dgm:style>
          <a:lnRef idx="0">
            <a:schemeClr val="accent3"/>
          </a:lnRef>
          <a:fillRef idx="3">
            <a:schemeClr val="accent3"/>
          </a:fillRef>
          <a:effectRef idx="3">
            <a:schemeClr val="accent3"/>
          </a:effectRef>
          <a:fontRef idx="minor">
            <a:schemeClr val="lt1"/>
          </a:fontRef>
        </dgm:style>
      </dgm:prSet>
      <dgm:spPr/>
    </dgm:pt>
    <dgm:pt modelId="{44717D5D-71E8-4D31-8108-921311E43426}" type="pres">
      <dgm:prSet presAssocID="{5C68BAA7-90AC-4DBC-A4D4-FBCE58139D96}" presName="chTx" presStyleLbl="revTx" presStyleIdx="3" presStyleCnt="10"/>
      <dgm:spPr/>
      <dgm:t>
        <a:bodyPr/>
        <a:lstStyle/>
        <a:p>
          <a:endParaRPr lang="hu-HU"/>
        </a:p>
      </dgm:t>
    </dgm:pt>
    <dgm:pt modelId="{C1F2AFD2-0A93-4ECA-B59F-B8090408DEDE}" type="pres">
      <dgm:prSet presAssocID="{5C68BAA7-90AC-4DBC-A4D4-FBCE58139D96}" presName="desTx" presStyleLbl="revTx" presStyleIdx="4" presStyleCnt="10">
        <dgm:presLayoutVars>
          <dgm:bulletEnabled val="1"/>
        </dgm:presLayoutVars>
      </dgm:prSet>
      <dgm:spPr/>
    </dgm:pt>
    <dgm:pt modelId="{DFB0991C-ECE3-4F9E-8604-A559DAEBF789}" type="pres">
      <dgm:prSet presAssocID="{5C68BAA7-90AC-4DBC-A4D4-FBCE58139D96}" presName="desBackupRightNorm" presStyleCnt="0"/>
      <dgm:spPr/>
    </dgm:pt>
    <dgm:pt modelId="{268FAA55-5F32-4E4C-8108-B9EEE24E4908}" type="pres">
      <dgm:prSet presAssocID="{7F7D6B3A-FD9D-4A96-8ED4-1B48E5AF596A}" presName="desSpace" presStyleCnt="0"/>
      <dgm:spPr/>
    </dgm:pt>
    <dgm:pt modelId="{92EAD99F-56A1-468B-BB92-0FA8BBC19748}" type="pres">
      <dgm:prSet presAssocID="{F8E4F8A8-009B-4FA5-BF8C-02A169F591A2}" presName="parComposite" presStyleCnt="0"/>
      <dgm:spPr/>
    </dgm:pt>
    <dgm:pt modelId="{43051A6B-EBFB-4F39-BAC6-41C239E1D57C}" type="pres">
      <dgm:prSet presAssocID="{F8E4F8A8-009B-4FA5-BF8C-02A169F591A2}" presName="parBigCircle" presStyleLbl="node0" presStyleIdx="1" presStyleCnt="2" custScaleX="73539" custScaleY="76237" custLinFactNeighborX="-13150" custLinFactNeighborY="417">
        <dgm:style>
          <a:lnRef idx="1">
            <a:schemeClr val="accent2"/>
          </a:lnRef>
          <a:fillRef idx="2">
            <a:schemeClr val="accent2"/>
          </a:fillRef>
          <a:effectRef idx="1">
            <a:schemeClr val="accent2"/>
          </a:effectRef>
          <a:fontRef idx="minor">
            <a:schemeClr val="dk1"/>
          </a:fontRef>
        </dgm:style>
      </dgm:prSet>
      <dgm:spPr/>
    </dgm:pt>
    <dgm:pt modelId="{E347E7C4-EBBC-46E1-B7FD-9FEB6824BF8A}" type="pres">
      <dgm:prSet presAssocID="{F8E4F8A8-009B-4FA5-BF8C-02A169F591A2}" presName="parTx" presStyleLbl="revTx" presStyleIdx="5" presStyleCnt="10" custLinFactNeighborX="-19440" custLinFactNeighborY="4703"/>
      <dgm:spPr/>
      <dgm:t>
        <a:bodyPr/>
        <a:lstStyle/>
        <a:p>
          <a:endParaRPr lang="hu-HU"/>
        </a:p>
      </dgm:t>
    </dgm:pt>
    <dgm:pt modelId="{4ADAA581-F5A4-435E-BB1E-E86C05BD83AE}" type="pres">
      <dgm:prSet presAssocID="{F8E4F8A8-009B-4FA5-BF8C-02A169F591A2}" presName="bSpace" presStyleCnt="0"/>
      <dgm:spPr/>
    </dgm:pt>
    <dgm:pt modelId="{989DE309-559D-4B43-B0DC-1DAA92CCBF55}" type="pres">
      <dgm:prSet presAssocID="{F8E4F8A8-009B-4FA5-BF8C-02A169F591A2}" presName="parBackupNorm" presStyleCnt="0"/>
      <dgm:spPr/>
    </dgm:pt>
    <dgm:pt modelId="{68D21D14-C230-4D82-A597-B9C5A4DA5F55}" type="pres">
      <dgm:prSet presAssocID="{6EEF0CB9-B556-4AF6-87E4-975F0387A6FE}" presName="parSpace" presStyleCnt="0"/>
      <dgm:spPr/>
    </dgm:pt>
    <dgm:pt modelId="{B2E16B89-23AE-4A24-BDCE-F611D9E8C60D}" type="pres">
      <dgm:prSet presAssocID="{D90E9391-6E62-45F1-A565-B17A264055B6}" presName="desBackupLeftNorm" presStyleCnt="0"/>
      <dgm:spPr/>
    </dgm:pt>
    <dgm:pt modelId="{15E8C4B6-5508-45D2-9ADB-1B9E721A6F81}" type="pres">
      <dgm:prSet presAssocID="{D90E9391-6E62-45F1-A565-B17A264055B6}" presName="desComposite" presStyleCnt="0"/>
      <dgm:spPr/>
    </dgm:pt>
    <dgm:pt modelId="{73DE4634-BF02-4E34-8E0A-CFD8CFCCC488}" type="pres">
      <dgm:prSet presAssocID="{D90E9391-6E62-45F1-A565-B17A264055B6}" presName="desCircle" presStyleLbl="node1" presStyleIdx="2" presStyleCnt="4" custScaleX="151683" custScaleY="160089" custLinFactNeighborX="-22008" custLinFactNeighborY="-2528">
        <dgm:style>
          <a:lnRef idx="1">
            <a:schemeClr val="accent5"/>
          </a:lnRef>
          <a:fillRef idx="2">
            <a:schemeClr val="accent5"/>
          </a:fillRef>
          <a:effectRef idx="1">
            <a:schemeClr val="accent5"/>
          </a:effectRef>
          <a:fontRef idx="minor">
            <a:schemeClr val="dk1"/>
          </a:fontRef>
        </dgm:style>
      </dgm:prSet>
      <dgm:spPr/>
    </dgm:pt>
    <dgm:pt modelId="{BA1EE15D-22B6-46ED-BCFF-3155226A8022}" type="pres">
      <dgm:prSet presAssocID="{D90E9391-6E62-45F1-A565-B17A264055B6}" presName="chTx" presStyleLbl="revTx" presStyleIdx="6" presStyleCnt="10" custLinFactY="-38676" custLinFactNeighborX="59681" custLinFactNeighborY="-100000"/>
      <dgm:spPr/>
      <dgm:t>
        <a:bodyPr/>
        <a:lstStyle/>
        <a:p>
          <a:endParaRPr lang="hu-HU"/>
        </a:p>
      </dgm:t>
    </dgm:pt>
    <dgm:pt modelId="{3AF6FF50-5736-4B33-81CB-756A4265EF81}" type="pres">
      <dgm:prSet presAssocID="{D90E9391-6E62-45F1-A565-B17A264055B6}" presName="desTx" presStyleLbl="revTx" presStyleIdx="7" presStyleCnt="10">
        <dgm:presLayoutVars>
          <dgm:bulletEnabled val="1"/>
        </dgm:presLayoutVars>
      </dgm:prSet>
      <dgm:spPr/>
    </dgm:pt>
    <dgm:pt modelId="{821542FF-8D4B-4292-9415-E41356CC9528}" type="pres">
      <dgm:prSet presAssocID="{D90E9391-6E62-45F1-A565-B17A264055B6}" presName="desBackupRightNorm" presStyleCnt="0"/>
      <dgm:spPr/>
    </dgm:pt>
    <dgm:pt modelId="{1FD6CA18-56BD-4135-8CDD-765D59A1A1B7}" type="pres">
      <dgm:prSet presAssocID="{776D5E6D-0DDD-44CF-8938-E023F56E24EC}" presName="desSpace" presStyleCnt="0"/>
      <dgm:spPr/>
    </dgm:pt>
    <dgm:pt modelId="{A04561EB-6C77-4C89-9489-EF84B384F29D}" type="pres">
      <dgm:prSet presAssocID="{613A6AC5-B836-4293-809B-E1D07DE30694}" presName="desBackupLeftNorm" presStyleCnt="0"/>
      <dgm:spPr/>
    </dgm:pt>
    <dgm:pt modelId="{3D15944F-C12E-479B-B670-4E28EB0BC097}" type="pres">
      <dgm:prSet presAssocID="{613A6AC5-B836-4293-809B-E1D07DE30694}" presName="desComposite" presStyleCnt="0"/>
      <dgm:spPr/>
    </dgm:pt>
    <dgm:pt modelId="{16F8A993-73F6-4494-B9E7-F73033BE0EA8}" type="pres">
      <dgm:prSet presAssocID="{613A6AC5-B836-4293-809B-E1D07DE30694}" presName="desCircle" presStyleLbl="node1" presStyleIdx="3" presStyleCnt="4" custScaleX="112972" custScaleY="115592" custLinFactNeighborX="5996" custLinFactNeighborY="-1752">
        <dgm:style>
          <a:lnRef idx="1">
            <a:schemeClr val="accent4"/>
          </a:lnRef>
          <a:fillRef idx="2">
            <a:schemeClr val="accent4"/>
          </a:fillRef>
          <a:effectRef idx="1">
            <a:schemeClr val="accent4"/>
          </a:effectRef>
          <a:fontRef idx="minor">
            <a:schemeClr val="dk1"/>
          </a:fontRef>
        </dgm:style>
      </dgm:prSet>
      <dgm:spPr/>
    </dgm:pt>
    <dgm:pt modelId="{2A925EF8-EE25-4912-AB42-981BF9D71793}" type="pres">
      <dgm:prSet presAssocID="{613A6AC5-B836-4293-809B-E1D07DE30694}" presName="chTx" presStyleLbl="revTx" presStyleIdx="8" presStyleCnt="10" custLinFactY="-25342" custLinFactNeighborX="84923" custLinFactNeighborY="-100000"/>
      <dgm:spPr/>
      <dgm:t>
        <a:bodyPr/>
        <a:lstStyle/>
        <a:p>
          <a:endParaRPr lang="hu-HU"/>
        </a:p>
      </dgm:t>
    </dgm:pt>
    <dgm:pt modelId="{5F3580B2-5666-4B1F-87C4-0DCDD5FFA961}" type="pres">
      <dgm:prSet presAssocID="{613A6AC5-B836-4293-809B-E1D07DE30694}" presName="desTx" presStyleLbl="revTx" presStyleIdx="9" presStyleCnt="10">
        <dgm:presLayoutVars>
          <dgm:bulletEnabled val="1"/>
        </dgm:presLayoutVars>
      </dgm:prSet>
      <dgm:spPr/>
    </dgm:pt>
    <dgm:pt modelId="{18093274-9036-4A79-97F6-834012078F6B}" type="pres">
      <dgm:prSet presAssocID="{613A6AC5-B836-4293-809B-E1D07DE30694}" presName="desBackupRightNorm" presStyleCnt="0"/>
      <dgm:spPr/>
    </dgm:pt>
    <dgm:pt modelId="{E39584B9-0A61-4D14-948E-4907B9DC14F3}" type="pres">
      <dgm:prSet presAssocID="{21B0F1D5-7A66-40E5-95E0-16B338B23666}" presName="desSpace" presStyleCnt="0"/>
      <dgm:spPr/>
    </dgm:pt>
  </dgm:ptLst>
  <dgm:cxnLst>
    <dgm:cxn modelId="{58C43343-8A41-48AA-87A3-E21BCADCCAD2}" type="presOf" srcId="{A087242A-5B40-427C-A2E5-8F6BCB1761C9}" destId="{3AD75E49-A352-4756-A57E-150EDAB7B87B}" srcOrd="0" destOrd="0" presId="urn:microsoft.com/office/officeart/2008/layout/CircleAccentTimeline"/>
    <dgm:cxn modelId="{710D84E4-F251-4D45-92A0-EE4BE84DD6AD}" srcId="{E9A506C9-924E-40F8-B9E0-E555E440C83A}" destId="{F8E4F8A8-009B-4FA5-BF8C-02A169F591A2}" srcOrd="1" destOrd="0" parTransId="{A13513A5-1C20-4EED-8F49-5E0F78FE6797}" sibTransId="{6EEF0CB9-B556-4AF6-87E4-975F0387A6FE}"/>
    <dgm:cxn modelId="{E3D7F598-E9E2-4210-B3D1-F414DB021D01}" type="presOf" srcId="{5C68BAA7-90AC-4DBC-A4D4-FBCE58139D96}" destId="{44717D5D-71E8-4D31-8108-921311E43426}" srcOrd="0" destOrd="0" presId="urn:microsoft.com/office/officeart/2008/layout/CircleAccentTimeline"/>
    <dgm:cxn modelId="{D3083512-3FF2-45C5-A963-70F413FEB640}" type="presOf" srcId="{F8E4F8A8-009B-4FA5-BF8C-02A169F591A2}" destId="{E347E7C4-EBBC-46E1-B7FD-9FEB6824BF8A}" srcOrd="0" destOrd="0" presId="urn:microsoft.com/office/officeart/2008/layout/CircleAccentTimeline"/>
    <dgm:cxn modelId="{2A7C2DA8-043D-479B-A16C-71E6FF0D51DA}" srcId="{E9A506C9-924E-40F8-B9E0-E555E440C83A}" destId="{D620EFB7-F398-41E7-827E-B94364431011}" srcOrd="0" destOrd="0" parTransId="{10E8C0DD-4166-489C-8D1C-4122CD7C86E1}" sibTransId="{9787CBE7-65F9-45C0-9149-DB2ECF387DF7}"/>
    <dgm:cxn modelId="{B4EB2963-2664-4DFE-A8C1-BCD0FE67F7B0}" type="presOf" srcId="{D90E9391-6E62-45F1-A565-B17A264055B6}" destId="{BA1EE15D-22B6-46ED-BCFF-3155226A8022}" srcOrd="0" destOrd="0" presId="urn:microsoft.com/office/officeart/2008/layout/CircleAccentTimeline"/>
    <dgm:cxn modelId="{278A8DED-52AD-404E-ABF6-A8B1408618A4}" srcId="{F8E4F8A8-009B-4FA5-BF8C-02A169F591A2}" destId="{D90E9391-6E62-45F1-A565-B17A264055B6}" srcOrd="0" destOrd="0" parTransId="{3D9523F7-70E5-4243-8920-0157290A109D}" sibTransId="{776D5E6D-0DDD-44CF-8938-E023F56E24EC}"/>
    <dgm:cxn modelId="{F63FF333-055D-4C1F-8607-957787CBFB0E}" type="presOf" srcId="{E9A506C9-924E-40F8-B9E0-E555E440C83A}" destId="{6674702F-203B-48B3-836D-3290B0F68BD5}" srcOrd="0" destOrd="0" presId="urn:microsoft.com/office/officeart/2008/layout/CircleAccentTimeline"/>
    <dgm:cxn modelId="{29E3B921-5AF4-4804-8380-5985C5BF8C12}" srcId="{D620EFB7-F398-41E7-827E-B94364431011}" destId="{A087242A-5B40-427C-A2E5-8F6BCB1761C9}" srcOrd="0" destOrd="0" parTransId="{6B8D171E-2267-4B2A-8C90-B1189577DE0A}" sibTransId="{A34E9218-6F70-4D64-BFA9-FE7C54B4A4E3}"/>
    <dgm:cxn modelId="{59416BF8-320D-473A-8743-368D21F896F7}" srcId="{F8E4F8A8-009B-4FA5-BF8C-02A169F591A2}" destId="{613A6AC5-B836-4293-809B-E1D07DE30694}" srcOrd="1" destOrd="0" parTransId="{5EEE740E-D1CF-43CB-8799-700A48CCE2B5}" sibTransId="{21B0F1D5-7A66-40E5-95E0-16B338B23666}"/>
    <dgm:cxn modelId="{6BF04ED8-E0BC-4E43-9133-53D8AAA95065}" srcId="{D620EFB7-F398-41E7-827E-B94364431011}" destId="{5C68BAA7-90AC-4DBC-A4D4-FBCE58139D96}" srcOrd="1" destOrd="0" parTransId="{960F51E0-CA50-438C-A85B-FBCFD4F59117}" sibTransId="{7F7D6B3A-FD9D-4A96-8ED4-1B48E5AF596A}"/>
    <dgm:cxn modelId="{7B9BE551-4784-428C-B440-6CA00744049D}" type="presOf" srcId="{613A6AC5-B836-4293-809B-E1D07DE30694}" destId="{2A925EF8-EE25-4912-AB42-981BF9D71793}" srcOrd="0" destOrd="0" presId="urn:microsoft.com/office/officeart/2008/layout/CircleAccentTimeline"/>
    <dgm:cxn modelId="{EB817DCA-B594-4EE7-8D22-2DA435CAE872}" type="presOf" srcId="{D620EFB7-F398-41E7-827E-B94364431011}" destId="{8E5EDC5B-9D84-478B-9701-5C8E7D5580DE}" srcOrd="0" destOrd="0" presId="urn:microsoft.com/office/officeart/2008/layout/CircleAccentTimeline"/>
    <dgm:cxn modelId="{D6566822-C162-40F8-AC1E-2A31D3A27822}" type="presParOf" srcId="{6674702F-203B-48B3-836D-3290B0F68BD5}" destId="{8E679433-A32D-4507-9F60-A8E7BEF619C4}" srcOrd="0" destOrd="0" presId="urn:microsoft.com/office/officeart/2008/layout/CircleAccentTimeline"/>
    <dgm:cxn modelId="{93FE7D49-1BD9-4618-8176-452907F7B401}" type="presParOf" srcId="{8E679433-A32D-4507-9F60-A8E7BEF619C4}" destId="{2FD6FC4C-3A17-4A22-AC13-EC0E53822926}" srcOrd="0" destOrd="0" presId="urn:microsoft.com/office/officeart/2008/layout/CircleAccentTimeline"/>
    <dgm:cxn modelId="{F2D4FC0F-29E7-40A3-BF6E-FA417387CFCF}" type="presParOf" srcId="{8E679433-A32D-4507-9F60-A8E7BEF619C4}" destId="{8E5EDC5B-9D84-478B-9701-5C8E7D5580DE}" srcOrd="1" destOrd="0" presId="urn:microsoft.com/office/officeart/2008/layout/CircleAccentTimeline"/>
    <dgm:cxn modelId="{58F5CE4A-84AC-4020-A56C-DD130779540A}" type="presParOf" srcId="{8E679433-A32D-4507-9F60-A8E7BEF619C4}" destId="{9F2F5577-BE03-4BED-9C18-74B1F2686DBD}" srcOrd="2" destOrd="0" presId="urn:microsoft.com/office/officeart/2008/layout/CircleAccentTimeline"/>
    <dgm:cxn modelId="{DFE444A4-DC31-415E-B506-FD9D9101BE23}" type="presParOf" srcId="{6674702F-203B-48B3-836D-3290B0F68BD5}" destId="{7A55635E-B618-4D54-AFC0-C5DE15AB9779}" srcOrd="1" destOrd="0" presId="urn:microsoft.com/office/officeart/2008/layout/CircleAccentTimeline"/>
    <dgm:cxn modelId="{D30FF8E4-D196-4420-8B49-59CD2749D645}" type="presParOf" srcId="{6674702F-203B-48B3-836D-3290B0F68BD5}" destId="{7CE6D3EB-4CA6-4E2B-B12B-574FDBE2F27B}" srcOrd="2" destOrd="0" presId="urn:microsoft.com/office/officeart/2008/layout/CircleAccentTimeline"/>
    <dgm:cxn modelId="{3D14EA46-9924-4369-8BA6-B7B62D5BA6E5}" type="presParOf" srcId="{6674702F-203B-48B3-836D-3290B0F68BD5}" destId="{3CD9FE78-85DD-41B0-9661-05B4110CE110}" srcOrd="3" destOrd="0" presId="urn:microsoft.com/office/officeart/2008/layout/CircleAccentTimeline"/>
    <dgm:cxn modelId="{18480E32-CA37-45AC-8B69-856F24148128}" type="presParOf" srcId="{6674702F-203B-48B3-836D-3290B0F68BD5}" destId="{E9AC88BE-D9AE-4CA0-91CF-8CF1A56ED898}" srcOrd="4" destOrd="0" presId="urn:microsoft.com/office/officeart/2008/layout/CircleAccentTimeline"/>
    <dgm:cxn modelId="{1BB48CC5-22FC-4E41-A1C5-C3A7B87D88BF}" type="presParOf" srcId="{E9AC88BE-D9AE-4CA0-91CF-8CF1A56ED898}" destId="{4C20BFBC-65A0-4A13-B1B1-8442C86B8CBD}" srcOrd="0" destOrd="0" presId="urn:microsoft.com/office/officeart/2008/layout/CircleAccentTimeline"/>
    <dgm:cxn modelId="{60388259-4A66-429A-B049-AE87EDECBD39}" type="presParOf" srcId="{E9AC88BE-D9AE-4CA0-91CF-8CF1A56ED898}" destId="{3AD75E49-A352-4756-A57E-150EDAB7B87B}" srcOrd="1" destOrd="0" presId="urn:microsoft.com/office/officeart/2008/layout/CircleAccentTimeline"/>
    <dgm:cxn modelId="{1EFA188C-6210-4260-A4CE-F1F45049C083}" type="presParOf" srcId="{E9AC88BE-D9AE-4CA0-91CF-8CF1A56ED898}" destId="{0BA51115-20F9-42E5-8FFA-973610AADF3B}" srcOrd="2" destOrd="0" presId="urn:microsoft.com/office/officeart/2008/layout/CircleAccentTimeline"/>
    <dgm:cxn modelId="{7408FEAB-1866-409D-9E88-2DCAEC238A7D}" type="presParOf" srcId="{6674702F-203B-48B3-836D-3290B0F68BD5}" destId="{71C25C40-36E8-4858-A86F-B3F6509BA5B5}" srcOrd="5" destOrd="0" presId="urn:microsoft.com/office/officeart/2008/layout/CircleAccentTimeline"/>
    <dgm:cxn modelId="{90D4FC31-1C08-492B-86B8-C21AB05D21BE}" type="presParOf" srcId="{6674702F-203B-48B3-836D-3290B0F68BD5}" destId="{8B9ACA4F-7F1B-4853-BF4C-13F4F8B39876}" srcOrd="6" destOrd="0" presId="urn:microsoft.com/office/officeart/2008/layout/CircleAccentTimeline"/>
    <dgm:cxn modelId="{BCF4776B-BD67-4AFB-9559-F45E3C4F5042}" type="presParOf" srcId="{6674702F-203B-48B3-836D-3290B0F68BD5}" destId="{A5B45B75-97C0-4657-907D-8D8D85598366}" srcOrd="7" destOrd="0" presId="urn:microsoft.com/office/officeart/2008/layout/CircleAccentTimeline"/>
    <dgm:cxn modelId="{9E3A4D41-4B9C-4C92-AA7D-09A2C5D74835}" type="presParOf" srcId="{6674702F-203B-48B3-836D-3290B0F68BD5}" destId="{23419FFC-AE17-4125-8555-613E0A3FC61D}" srcOrd="8" destOrd="0" presId="urn:microsoft.com/office/officeart/2008/layout/CircleAccentTimeline"/>
    <dgm:cxn modelId="{5A0D09C0-1897-4F7E-9CFE-725FC830B022}" type="presParOf" srcId="{23419FFC-AE17-4125-8555-613E0A3FC61D}" destId="{E6763EE3-5C14-42EF-9667-26A69886E5CA}" srcOrd="0" destOrd="0" presId="urn:microsoft.com/office/officeart/2008/layout/CircleAccentTimeline"/>
    <dgm:cxn modelId="{953D1FF6-A13D-4115-B831-88BB59DB914D}" type="presParOf" srcId="{23419FFC-AE17-4125-8555-613E0A3FC61D}" destId="{44717D5D-71E8-4D31-8108-921311E43426}" srcOrd="1" destOrd="0" presId="urn:microsoft.com/office/officeart/2008/layout/CircleAccentTimeline"/>
    <dgm:cxn modelId="{221D1E74-7E7B-4B5D-BF37-9D5318DB908A}" type="presParOf" srcId="{23419FFC-AE17-4125-8555-613E0A3FC61D}" destId="{C1F2AFD2-0A93-4ECA-B59F-B8090408DEDE}" srcOrd="2" destOrd="0" presId="urn:microsoft.com/office/officeart/2008/layout/CircleAccentTimeline"/>
    <dgm:cxn modelId="{575A4A15-EB76-4BF3-BF59-6740AC46C694}" type="presParOf" srcId="{6674702F-203B-48B3-836D-3290B0F68BD5}" destId="{DFB0991C-ECE3-4F9E-8604-A559DAEBF789}" srcOrd="9" destOrd="0" presId="urn:microsoft.com/office/officeart/2008/layout/CircleAccentTimeline"/>
    <dgm:cxn modelId="{8A07025D-51F2-4DC1-9BE7-B9C94759CED2}" type="presParOf" srcId="{6674702F-203B-48B3-836D-3290B0F68BD5}" destId="{268FAA55-5F32-4E4C-8108-B9EEE24E4908}" srcOrd="10" destOrd="0" presId="urn:microsoft.com/office/officeart/2008/layout/CircleAccentTimeline"/>
    <dgm:cxn modelId="{1B315F69-2C0B-4F38-B23C-5650EDB5D72F}" type="presParOf" srcId="{6674702F-203B-48B3-836D-3290B0F68BD5}" destId="{92EAD99F-56A1-468B-BB92-0FA8BBC19748}" srcOrd="11" destOrd="0" presId="urn:microsoft.com/office/officeart/2008/layout/CircleAccentTimeline"/>
    <dgm:cxn modelId="{BC7FA334-C22F-4B5F-A6C9-3CE3791D040D}" type="presParOf" srcId="{92EAD99F-56A1-468B-BB92-0FA8BBC19748}" destId="{43051A6B-EBFB-4F39-BAC6-41C239E1D57C}" srcOrd="0" destOrd="0" presId="urn:microsoft.com/office/officeart/2008/layout/CircleAccentTimeline"/>
    <dgm:cxn modelId="{2B0224FF-EBF5-4215-B447-02760115E992}" type="presParOf" srcId="{92EAD99F-56A1-468B-BB92-0FA8BBC19748}" destId="{E347E7C4-EBBC-46E1-B7FD-9FEB6824BF8A}" srcOrd="1" destOrd="0" presId="urn:microsoft.com/office/officeart/2008/layout/CircleAccentTimeline"/>
    <dgm:cxn modelId="{99275409-94AE-437F-B726-34369768CAC5}" type="presParOf" srcId="{92EAD99F-56A1-468B-BB92-0FA8BBC19748}" destId="{4ADAA581-F5A4-435E-BB1E-E86C05BD83AE}" srcOrd="2" destOrd="0" presId="urn:microsoft.com/office/officeart/2008/layout/CircleAccentTimeline"/>
    <dgm:cxn modelId="{4E555DC2-407C-4C4C-850C-E0D017B722AB}" type="presParOf" srcId="{6674702F-203B-48B3-836D-3290B0F68BD5}" destId="{989DE309-559D-4B43-B0DC-1DAA92CCBF55}" srcOrd="12" destOrd="0" presId="urn:microsoft.com/office/officeart/2008/layout/CircleAccentTimeline"/>
    <dgm:cxn modelId="{82BC3678-E133-4F9A-8AD8-2C202F5D8D46}" type="presParOf" srcId="{6674702F-203B-48B3-836D-3290B0F68BD5}" destId="{68D21D14-C230-4D82-A597-B9C5A4DA5F55}" srcOrd="13" destOrd="0" presId="urn:microsoft.com/office/officeart/2008/layout/CircleAccentTimeline"/>
    <dgm:cxn modelId="{57025BC6-62CE-48D1-92C1-B829AD63CCFC}" type="presParOf" srcId="{6674702F-203B-48B3-836D-3290B0F68BD5}" destId="{B2E16B89-23AE-4A24-BDCE-F611D9E8C60D}" srcOrd="14" destOrd="0" presId="urn:microsoft.com/office/officeart/2008/layout/CircleAccentTimeline"/>
    <dgm:cxn modelId="{15F80F70-553B-48A5-8A25-475E09E6B77E}" type="presParOf" srcId="{6674702F-203B-48B3-836D-3290B0F68BD5}" destId="{15E8C4B6-5508-45D2-9ADB-1B9E721A6F81}" srcOrd="15" destOrd="0" presId="urn:microsoft.com/office/officeart/2008/layout/CircleAccentTimeline"/>
    <dgm:cxn modelId="{2BFA8EAE-02C3-46E8-BA64-F544BAFCA350}" type="presParOf" srcId="{15E8C4B6-5508-45D2-9ADB-1B9E721A6F81}" destId="{73DE4634-BF02-4E34-8E0A-CFD8CFCCC488}" srcOrd="0" destOrd="0" presId="urn:microsoft.com/office/officeart/2008/layout/CircleAccentTimeline"/>
    <dgm:cxn modelId="{611FF363-7F9B-4D74-B0FC-BBFC901246DA}" type="presParOf" srcId="{15E8C4B6-5508-45D2-9ADB-1B9E721A6F81}" destId="{BA1EE15D-22B6-46ED-BCFF-3155226A8022}" srcOrd="1" destOrd="0" presId="urn:microsoft.com/office/officeart/2008/layout/CircleAccentTimeline"/>
    <dgm:cxn modelId="{5B7C9D5E-F42D-4F7E-89A6-2E78E3A53B7A}" type="presParOf" srcId="{15E8C4B6-5508-45D2-9ADB-1B9E721A6F81}" destId="{3AF6FF50-5736-4B33-81CB-756A4265EF81}" srcOrd="2" destOrd="0" presId="urn:microsoft.com/office/officeart/2008/layout/CircleAccentTimeline"/>
    <dgm:cxn modelId="{43FCAA12-FCF7-4A48-AFCC-C343B73E6DCF}" type="presParOf" srcId="{6674702F-203B-48B3-836D-3290B0F68BD5}" destId="{821542FF-8D4B-4292-9415-E41356CC9528}" srcOrd="16" destOrd="0" presId="urn:microsoft.com/office/officeart/2008/layout/CircleAccentTimeline"/>
    <dgm:cxn modelId="{7161F414-678D-45A7-BE19-21D3771F79E6}" type="presParOf" srcId="{6674702F-203B-48B3-836D-3290B0F68BD5}" destId="{1FD6CA18-56BD-4135-8CDD-765D59A1A1B7}" srcOrd="17" destOrd="0" presId="urn:microsoft.com/office/officeart/2008/layout/CircleAccentTimeline"/>
    <dgm:cxn modelId="{B6ECE3BE-F870-4E87-A5DE-A29F3F87B8D3}" type="presParOf" srcId="{6674702F-203B-48B3-836D-3290B0F68BD5}" destId="{A04561EB-6C77-4C89-9489-EF84B384F29D}" srcOrd="18" destOrd="0" presId="urn:microsoft.com/office/officeart/2008/layout/CircleAccentTimeline"/>
    <dgm:cxn modelId="{CD96AF4D-0006-4107-B82C-D79A09A7AA14}" type="presParOf" srcId="{6674702F-203B-48B3-836D-3290B0F68BD5}" destId="{3D15944F-C12E-479B-B670-4E28EB0BC097}" srcOrd="19" destOrd="0" presId="urn:microsoft.com/office/officeart/2008/layout/CircleAccentTimeline"/>
    <dgm:cxn modelId="{215F6E53-55F6-4091-8123-4374397A421F}" type="presParOf" srcId="{3D15944F-C12E-479B-B670-4E28EB0BC097}" destId="{16F8A993-73F6-4494-B9E7-F73033BE0EA8}" srcOrd="0" destOrd="0" presId="urn:microsoft.com/office/officeart/2008/layout/CircleAccentTimeline"/>
    <dgm:cxn modelId="{4140A8CB-D1DD-4BB0-8959-B5BDC2ADA5C5}" type="presParOf" srcId="{3D15944F-C12E-479B-B670-4E28EB0BC097}" destId="{2A925EF8-EE25-4912-AB42-981BF9D71793}" srcOrd="1" destOrd="0" presId="urn:microsoft.com/office/officeart/2008/layout/CircleAccentTimeline"/>
    <dgm:cxn modelId="{554BD50B-6BCE-45F3-8F15-193630C0FA67}" type="presParOf" srcId="{3D15944F-C12E-479B-B670-4E28EB0BC097}" destId="{5F3580B2-5666-4B1F-87C4-0DCDD5FFA961}" srcOrd="2" destOrd="0" presId="urn:microsoft.com/office/officeart/2008/layout/CircleAccentTimeline"/>
    <dgm:cxn modelId="{E50F225E-6C9B-4E1D-A9E1-EB3EDB882FE4}" type="presParOf" srcId="{6674702F-203B-48B3-836D-3290B0F68BD5}" destId="{18093274-9036-4A79-97F6-834012078F6B}" srcOrd="20" destOrd="0" presId="urn:microsoft.com/office/officeart/2008/layout/CircleAccentTimeline"/>
    <dgm:cxn modelId="{9E899CB8-D5BE-4911-98B5-3F15CC1CA1D6}" type="presParOf" srcId="{6674702F-203B-48B3-836D-3290B0F68BD5}" destId="{E39584B9-0A61-4D14-948E-4907B9DC14F3}" srcOrd="21"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6FC4C-3A17-4A22-AC13-EC0E53822926}">
      <dsp:nvSpPr>
        <dsp:cNvPr id="0" name=""/>
        <dsp:cNvSpPr/>
      </dsp:nvSpPr>
      <dsp:spPr>
        <a:xfrm>
          <a:off x="517334" y="2223821"/>
          <a:ext cx="1844614" cy="1844614"/>
        </a:xfrm>
        <a:prstGeom prst="donut">
          <a:avLst>
            <a:gd name="adj" fmla="val 20000"/>
          </a:avLst>
        </a:prstGeom>
        <a:blipFill rotWithShape="1">
          <a:blip xmlns:r="http://schemas.openxmlformats.org/officeDocument/2006/relationships" r:embed="rId1">
            <a:duotone>
              <a:schemeClr val="accent2">
                <a:tint val="70000"/>
                <a:shade val="63000"/>
              </a:schemeClr>
              <a:schemeClr val="accent2">
                <a:tint val="10000"/>
                <a:satMod val="150000"/>
              </a:schemeClr>
            </a:duotone>
          </a:blip>
          <a:tile tx="0" ty="0" sx="60000" sy="59000" flip="none" algn="tl"/>
        </a:blip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8E5EDC5B-9D84-478B-9701-5C8E7D5580DE}">
      <dsp:nvSpPr>
        <dsp:cNvPr id="0" name=""/>
        <dsp:cNvSpPr/>
      </dsp:nvSpPr>
      <dsp:spPr>
        <a:xfrm rot="17700000">
          <a:off x="1167293" y="720083"/>
          <a:ext cx="2293061" cy="1105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800" tIns="0" rIns="0" bIns="0" numCol="1" spcCol="1270" anchor="ctr" anchorCtr="0">
          <a:noAutofit/>
        </a:bodyPr>
        <a:lstStyle/>
        <a:p>
          <a:pPr lvl="0" algn="l" defTabSz="889000">
            <a:lnSpc>
              <a:spcPct val="90000"/>
            </a:lnSpc>
            <a:spcBef>
              <a:spcPct val="0"/>
            </a:spcBef>
            <a:spcAft>
              <a:spcPct val="35000"/>
            </a:spcAft>
          </a:pPr>
          <a:r>
            <a:rPr lang="hu-HU" sz="2000" kern="1200" dirty="0"/>
            <a:t>End </a:t>
          </a:r>
          <a:r>
            <a:rPr lang="hu-HU" sz="2000" kern="1200" dirty="0" err="1"/>
            <a:t>users</a:t>
          </a:r>
          <a:r>
            <a:rPr lang="hu-HU" sz="2000" kern="1200" dirty="0"/>
            <a:t>.</a:t>
          </a:r>
        </a:p>
      </dsp:txBody>
      <dsp:txXfrm>
        <a:off x="1167293" y="720083"/>
        <a:ext cx="2293061" cy="1105078"/>
      </dsp:txXfrm>
    </dsp:sp>
    <dsp:sp modelId="{4C20BFBC-65A0-4A13-B1B1-8442C86B8CBD}">
      <dsp:nvSpPr>
        <dsp:cNvPr id="0" name=""/>
        <dsp:cNvSpPr/>
      </dsp:nvSpPr>
      <dsp:spPr>
        <a:xfrm>
          <a:off x="2500892" y="2667392"/>
          <a:ext cx="957471" cy="957471"/>
        </a:xfrm>
        <a:prstGeom prst="ellipse">
          <a:avLst/>
        </a:prstGeom>
        <a:blipFill rotWithShape="1">
          <a:blip xmlns:r="http://schemas.openxmlformats.org/officeDocument/2006/relationships" r:embed="rId1">
            <a:duotone>
              <a:schemeClr val="accent3">
                <a:tint val="70000"/>
                <a:shade val="63000"/>
              </a:schemeClr>
              <a:schemeClr val="accent3">
                <a:tint val="10000"/>
                <a:satMod val="150000"/>
              </a:schemeClr>
            </a:duotone>
          </a:blip>
          <a:tile tx="0" ty="0" sx="60000" sy="59000" flip="none" algn="tl"/>
        </a:blipFill>
        <a:ln w="6350" cap="flat"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sp>
    <dsp:sp modelId="{3AD75E49-A352-4756-A57E-150EDAB7B87B}">
      <dsp:nvSpPr>
        <dsp:cNvPr id="0" name=""/>
        <dsp:cNvSpPr/>
      </dsp:nvSpPr>
      <dsp:spPr>
        <a:xfrm rot="17700000">
          <a:off x="1366897" y="4000042"/>
          <a:ext cx="1983605" cy="95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lvl="0" algn="r" defTabSz="755650">
            <a:lnSpc>
              <a:spcPct val="90000"/>
            </a:lnSpc>
            <a:spcBef>
              <a:spcPct val="0"/>
            </a:spcBef>
            <a:spcAft>
              <a:spcPct val="35000"/>
            </a:spcAft>
          </a:pPr>
          <a:r>
            <a:rPr lang="hu-HU" sz="1700" kern="1200" dirty="0" err="1"/>
            <a:t>Search</a:t>
          </a:r>
          <a:r>
            <a:rPr lang="hu-HU" sz="1700" kern="1200" dirty="0"/>
            <a:t> </a:t>
          </a:r>
          <a:r>
            <a:rPr lang="hu-HU" sz="1700" kern="1200" dirty="0" err="1"/>
            <a:t>Engines</a:t>
          </a:r>
          <a:r>
            <a:rPr lang="hu-HU" sz="1700" kern="1200" dirty="0"/>
            <a:t> (</a:t>
          </a:r>
          <a:r>
            <a:rPr lang="hu-HU" sz="1700" kern="1200" dirty="0" err="1"/>
            <a:t>Newzbin</a:t>
          </a:r>
          <a:r>
            <a:rPr lang="hu-HU" sz="1700" kern="1200" dirty="0"/>
            <a:t>), </a:t>
          </a:r>
          <a:r>
            <a:rPr lang="hu-HU" sz="1700" kern="1200" dirty="0" err="1"/>
            <a:t>Torrent</a:t>
          </a:r>
          <a:r>
            <a:rPr lang="hu-HU" sz="1700" kern="1200" dirty="0"/>
            <a:t> </a:t>
          </a:r>
          <a:r>
            <a:rPr lang="hu-HU" sz="1700" kern="1200" dirty="0" err="1"/>
            <a:t>trackers</a:t>
          </a:r>
          <a:r>
            <a:rPr lang="hu-HU" sz="1700" kern="1200" dirty="0"/>
            <a:t> (TPB)</a:t>
          </a:r>
        </a:p>
      </dsp:txBody>
      <dsp:txXfrm>
        <a:off x="1366897" y="4000042"/>
        <a:ext cx="1983605" cy="956420"/>
      </dsp:txXfrm>
    </dsp:sp>
    <dsp:sp modelId="{0BA51115-20F9-42E5-8FFA-973610AADF3B}">
      <dsp:nvSpPr>
        <dsp:cNvPr id="0" name=""/>
        <dsp:cNvSpPr/>
      </dsp:nvSpPr>
      <dsp:spPr>
        <a:xfrm rot="17700000">
          <a:off x="2608752" y="1335794"/>
          <a:ext cx="1983605" cy="956420"/>
        </a:xfrm>
        <a:prstGeom prst="rect">
          <a:avLst/>
        </a:prstGeom>
        <a:noFill/>
        <a:ln>
          <a:noFill/>
        </a:ln>
        <a:effectLst/>
      </dsp:spPr>
      <dsp:style>
        <a:lnRef idx="0">
          <a:scrgbClr r="0" g="0" b="0"/>
        </a:lnRef>
        <a:fillRef idx="0">
          <a:scrgbClr r="0" g="0" b="0"/>
        </a:fillRef>
        <a:effectRef idx="0">
          <a:scrgbClr r="0" g="0" b="0"/>
        </a:effectRef>
        <a:fontRef idx="minor"/>
      </dsp:style>
    </dsp:sp>
    <dsp:sp modelId="{E6763EE3-5C14-42EF-9667-26A69886E5CA}">
      <dsp:nvSpPr>
        <dsp:cNvPr id="0" name=""/>
        <dsp:cNvSpPr/>
      </dsp:nvSpPr>
      <dsp:spPr>
        <a:xfrm>
          <a:off x="3597159" y="2667392"/>
          <a:ext cx="957471" cy="957471"/>
        </a:xfrm>
        <a:prstGeom prst="ellipse">
          <a:avLst/>
        </a:prstGeom>
        <a:blipFill rotWithShape="1">
          <a:blip xmlns:r="http://schemas.openxmlformats.org/officeDocument/2006/relationships" r:embed="rId1">
            <a:duotone>
              <a:schemeClr val="accent3">
                <a:shade val="36000"/>
                <a:satMod val="120000"/>
              </a:schemeClr>
              <a:schemeClr val="accent3">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hemeClr val="accent3"/>
        </a:lnRef>
        <a:fillRef idx="3">
          <a:schemeClr val="accent3"/>
        </a:fillRef>
        <a:effectRef idx="3">
          <a:schemeClr val="accent3"/>
        </a:effectRef>
        <a:fontRef idx="minor">
          <a:schemeClr val="lt1"/>
        </a:fontRef>
      </dsp:style>
    </dsp:sp>
    <dsp:sp modelId="{44717D5D-71E8-4D31-8108-921311E43426}">
      <dsp:nvSpPr>
        <dsp:cNvPr id="0" name=""/>
        <dsp:cNvSpPr/>
      </dsp:nvSpPr>
      <dsp:spPr>
        <a:xfrm rot="17700000">
          <a:off x="2463165" y="4000042"/>
          <a:ext cx="1983605" cy="95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lvl="0" algn="r" defTabSz="755650">
            <a:lnSpc>
              <a:spcPct val="90000"/>
            </a:lnSpc>
            <a:spcBef>
              <a:spcPct val="0"/>
            </a:spcBef>
            <a:spcAft>
              <a:spcPct val="35000"/>
            </a:spcAft>
          </a:pPr>
          <a:r>
            <a:rPr lang="hu-HU" sz="1700" kern="1200" dirty="0" err="1"/>
            <a:t>Streaming</a:t>
          </a:r>
          <a:r>
            <a:rPr lang="hu-HU" sz="1700" kern="1200" dirty="0"/>
            <a:t> </a:t>
          </a:r>
          <a:r>
            <a:rPr lang="hu-HU" sz="1700" kern="1200" dirty="0" err="1"/>
            <a:t>sites</a:t>
          </a:r>
          <a:r>
            <a:rPr lang="hu-HU" sz="1700" kern="1200" dirty="0"/>
            <a:t> (</a:t>
          </a:r>
          <a:r>
            <a:rPr lang="hu-HU" sz="1700" kern="1200" dirty="0" err="1"/>
            <a:t>FirstRow</a:t>
          </a:r>
          <a:r>
            <a:rPr lang="hu-HU" sz="1700" kern="1200" dirty="0"/>
            <a:t>), </a:t>
          </a:r>
          <a:r>
            <a:rPr lang="hu-HU" sz="1700" kern="1200" dirty="0" err="1"/>
            <a:t>hybrids</a:t>
          </a:r>
          <a:r>
            <a:rPr lang="hu-HU" sz="1700" kern="1200" dirty="0"/>
            <a:t> (</a:t>
          </a:r>
          <a:r>
            <a:rPr lang="hu-HU" sz="1700" kern="1200" dirty="0" err="1"/>
            <a:t>Popcorntime</a:t>
          </a:r>
          <a:r>
            <a:rPr lang="hu-HU" sz="1700" kern="1200" dirty="0"/>
            <a:t>) </a:t>
          </a:r>
        </a:p>
      </dsp:txBody>
      <dsp:txXfrm>
        <a:off x="2463165" y="4000042"/>
        <a:ext cx="1983605" cy="956420"/>
      </dsp:txXfrm>
    </dsp:sp>
    <dsp:sp modelId="{C1F2AFD2-0A93-4ECA-B59F-B8090408DEDE}">
      <dsp:nvSpPr>
        <dsp:cNvPr id="0" name=""/>
        <dsp:cNvSpPr/>
      </dsp:nvSpPr>
      <dsp:spPr>
        <a:xfrm rot="17700000">
          <a:off x="3705020" y="1335794"/>
          <a:ext cx="1983605" cy="956420"/>
        </a:xfrm>
        <a:prstGeom prst="rect">
          <a:avLst/>
        </a:prstGeom>
        <a:noFill/>
        <a:ln>
          <a:noFill/>
        </a:ln>
        <a:effectLst/>
      </dsp:spPr>
      <dsp:style>
        <a:lnRef idx="0">
          <a:scrgbClr r="0" g="0" b="0"/>
        </a:lnRef>
        <a:fillRef idx="0">
          <a:scrgbClr r="0" g="0" b="0"/>
        </a:fillRef>
        <a:effectRef idx="0">
          <a:scrgbClr r="0" g="0" b="0"/>
        </a:effectRef>
        <a:fontRef idx="minor"/>
      </dsp:style>
    </dsp:sp>
    <dsp:sp modelId="{43051A6B-EBFB-4F39-BAC6-41C239E1D57C}">
      <dsp:nvSpPr>
        <dsp:cNvPr id="0" name=""/>
        <dsp:cNvSpPr/>
      </dsp:nvSpPr>
      <dsp:spPr>
        <a:xfrm>
          <a:off x="4695059" y="2450681"/>
          <a:ext cx="1356511" cy="1406279"/>
        </a:xfrm>
        <a:prstGeom prst="donut">
          <a:avLst>
            <a:gd name="adj" fmla="val 20000"/>
          </a:avLst>
        </a:prstGeom>
        <a:blipFill rotWithShape="1">
          <a:blip xmlns:r="http://schemas.openxmlformats.org/officeDocument/2006/relationships" r:embed="rId1">
            <a:duotone>
              <a:schemeClr val="accent2">
                <a:tint val="70000"/>
                <a:shade val="63000"/>
              </a:schemeClr>
              <a:schemeClr val="accent2">
                <a:tint val="10000"/>
                <a:satMod val="150000"/>
              </a:schemeClr>
            </a:duotone>
          </a:blip>
          <a:tile tx="0" ty="0" sx="60000" sy="59000" flip="none" algn="tl"/>
        </a:blipFill>
        <a:ln w="6350" cap="flat" cmpd="sng" algn="ctr">
          <a:solidFill>
            <a:schemeClr val="accent2"/>
          </a:solidFill>
          <a:prstDash val="solid"/>
        </a:ln>
        <a:effectLst/>
      </dsp:spPr>
      <dsp:style>
        <a:lnRef idx="1">
          <a:schemeClr val="accent2"/>
        </a:lnRef>
        <a:fillRef idx="2">
          <a:schemeClr val="accent2"/>
        </a:fillRef>
        <a:effectRef idx="1">
          <a:schemeClr val="accent2"/>
        </a:effectRef>
        <a:fontRef idx="minor">
          <a:schemeClr val="dk1"/>
        </a:fontRef>
      </dsp:style>
    </dsp:sp>
    <dsp:sp modelId="{E347E7C4-EBBC-46E1-B7FD-9FEB6824BF8A}">
      <dsp:nvSpPr>
        <dsp:cNvPr id="0" name=""/>
        <dsp:cNvSpPr/>
      </dsp:nvSpPr>
      <dsp:spPr>
        <a:xfrm rot="17700000">
          <a:off x="4960443" y="839786"/>
          <a:ext cx="2293061" cy="1105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0" rIns="0" bIns="0" numCol="1" spcCol="1270" anchor="ctr" anchorCtr="0">
          <a:noAutofit/>
        </a:bodyPr>
        <a:lstStyle/>
        <a:p>
          <a:pPr lvl="0" algn="l" defTabSz="800100">
            <a:lnSpc>
              <a:spcPct val="90000"/>
            </a:lnSpc>
            <a:spcBef>
              <a:spcPct val="0"/>
            </a:spcBef>
            <a:spcAft>
              <a:spcPct val="35000"/>
            </a:spcAft>
          </a:pPr>
          <a:r>
            <a:rPr lang="hu-HU" sz="1800" kern="1200" dirty="0"/>
            <a:t>Internet service </a:t>
          </a:r>
          <a:r>
            <a:rPr lang="hu-HU" sz="1800" kern="1200" dirty="0" err="1"/>
            <a:t>providers</a:t>
          </a:r>
          <a:endParaRPr lang="hu-HU" sz="1800" kern="1200" dirty="0"/>
        </a:p>
      </dsp:txBody>
      <dsp:txXfrm>
        <a:off x="4960443" y="839786"/>
        <a:ext cx="2293061" cy="1105078"/>
      </dsp:txXfrm>
    </dsp:sp>
    <dsp:sp modelId="{73DE4634-BF02-4E34-8E0A-CFD8CFCCC488}">
      <dsp:nvSpPr>
        <dsp:cNvPr id="0" name=""/>
        <dsp:cNvSpPr/>
      </dsp:nvSpPr>
      <dsp:spPr>
        <a:xfrm>
          <a:off x="6218987" y="2355520"/>
          <a:ext cx="1452322" cy="1532807"/>
        </a:xfrm>
        <a:prstGeom prst="ellipse">
          <a:avLst/>
        </a:prstGeom>
        <a:blipFill rotWithShape="1">
          <a:blip xmlns:r="http://schemas.openxmlformats.org/officeDocument/2006/relationships" r:embed="rId1">
            <a:duotone>
              <a:schemeClr val="accent5">
                <a:tint val="70000"/>
                <a:shade val="63000"/>
              </a:schemeClr>
              <a:schemeClr val="accent5">
                <a:tint val="10000"/>
                <a:satMod val="150000"/>
              </a:schemeClr>
            </a:duotone>
          </a:blip>
          <a:tile tx="0" ty="0" sx="60000" sy="59000" flip="none" algn="tl"/>
        </a:blipFill>
        <a:ln w="6350" cap="flat" cmpd="sng" algn="ctr">
          <a:solidFill>
            <a:schemeClr val="accent5"/>
          </a:solidFill>
          <a:prstDash val="solid"/>
        </a:ln>
        <a:effectLst/>
      </dsp:spPr>
      <dsp:style>
        <a:lnRef idx="1">
          <a:schemeClr val="accent5"/>
        </a:lnRef>
        <a:fillRef idx="2">
          <a:schemeClr val="accent5"/>
        </a:fillRef>
        <a:effectRef idx="1">
          <a:schemeClr val="accent5"/>
        </a:effectRef>
        <a:fontRef idx="minor">
          <a:schemeClr val="dk1"/>
        </a:fontRef>
      </dsp:style>
    </dsp:sp>
    <dsp:sp modelId="{BA1EE15D-22B6-46ED-BCFF-3155226A8022}">
      <dsp:nvSpPr>
        <dsp:cNvPr id="0" name=""/>
        <dsp:cNvSpPr/>
      </dsp:nvSpPr>
      <dsp:spPr>
        <a:xfrm rot="17700000">
          <a:off x="6560770" y="946454"/>
          <a:ext cx="1983605" cy="95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lvl="0" algn="l" defTabSz="755650">
            <a:lnSpc>
              <a:spcPct val="90000"/>
            </a:lnSpc>
            <a:spcBef>
              <a:spcPct val="0"/>
            </a:spcBef>
            <a:spcAft>
              <a:spcPct val="35000"/>
            </a:spcAft>
          </a:pPr>
          <a:r>
            <a:rPr lang="hu-HU" sz="1700" kern="1200" dirty="0" err="1"/>
            <a:t>Simultaneous</a:t>
          </a:r>
          <a:r>
            <a:rPr lang="hu-HU" sz="1700" kern="1200" dirty="0"/>
            <a:t> </a:t>
          </a:r>
          <a:r>
            <a:rPr lang="hu-HU" sz="1700" kern="1200" dirty="0" err="1"/>
            <a:t>blocking</a:t>
          </a:r>
          <a:r>
            <a:rPr lang="hu-HU" sz="1700" kern="1200" dirty="0"/>
            <a:t> of </a:t>
          </a:r>
          <a:r>
            <a:rPr lang="hu-HU" sz="1700" kern="1200" dirty="0" err="1"/>
            <a:t>several</a:t>
          </a:r>
          <a:r>
            <a:rPr lang="hu-HU" sz="1700" kern="1200" dirty="0"/>
            <a:t> </a:t>
          </a:r>
          <a:r>
            <a:rPr lang="hu-HU" sz="1700" kern="1200" dirty="0" err="1"/>
            <a:t>ISPs</a:t>
          </a:r>
          <a:endParaRPr lang="hu-HU" sz="1700" kern="1200" dirty="0"/>
        </a:p>
      </dsp:txBody>
      <dsp:txXfrm>
        <a:off x="6560770" y="946454"/>
        <a:ext cx="1983605" cy="956420"/>
      </dsp:txXfrm>
    </dsp:sp>
    <dsp:sp modelId="{3AF6FF50-5736-4B33-81CB-756A4265EF81}">
      <dsp:nvSpPr>
        <dsp:cNvPr id="0" name=""/>
        <dsp:cNvSpPr/>
      </dsp:nvSpPr>
      <dsp:spPr>
        <a:xfrm rot="17700000">
          <a:off x="6784993" y="1335794"/>
          <a:ext cx="1983605" cy="956420"/>
        </a:xfrm>
        <a:prstGeom prst="rect">
          <a:avLst/>
        </a:prstGeom>
        <a:noFill/>
        <a:ln>
          <a:noFill/>
        </a:ln>
        <a:effectLst/>
      </dsp:spPr>
      <dsp:style>
        <a:lnRef idx="0">
          <a:scrgbClr r="0" g="0" b="0"/>
        </a:lnRef>
        <a:fillRef idx="0">
          <a:scrgbClr r="0" g="0" b="0"/>
        </a:fillRef>
        <a:effectRef idx="0">
          <a:scrgbClr r="0" g="0" b="0"/>
        </a:effectRef>
        <a:fontRef idx="minor"/>
      </dsp:style>
    </dsp:sp>
    <dsp:sp modelId="{16F8A993-73F6-4494-B9E7-F73033BE0EA8}">
      <dsp:nvSpPr>
        <dsp:cNvPr id="0" name=""/>
        <dsp:cNvSpPr/>
      </dsp:nvSpPr>
      <dsp:spPr>
        <a:xfrm>
          <a:off x="7768708" y="2575973"/>
          <a:ext cx="1081675" cy="1106761"/>
        </a:xfrm>
        <a:prstGeom prst="ellipse">
          <a:avLst/>
        </a:prstGeom>
        <a:blipFill rotWithShape="1">
          <a:blip xmlns:r="http://schemas.openxmlformats.org/officeDocument/2006/relationships" r:embed="rId1">
            <a:duotone>
              <a:schemeClr val="accent4">
                <a:tint val="70000"/>
                <a:shade val="63000"/>
              </a:schemeClr>
              <a:schemeClr val="accent4">
                <a:tint val="10000"/>
                <a:satMod val="150000"/>
              </a:schemeClr>
            </a:duotone>
          </a:blip>
          <a:tile tx="0" ty="0" sx="60000" sy="59000" flip="none" algn="tl"/>
        </a:blipFill>
        <a:ln w="6350"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sp>
    <dsp:sp modelId="{2A925EF8-EE25-4912-AB42-981BF9D71793}">
      <dsp:nvSpPr>
        <dsp:cNvPr id="0" name=""/>
        <dsp:cNvSpPr/>
      </dsp:nvSpPr>
      <dsp:spPr>
        <a:xfrm rot="17700000">
          <a:off x="8087444" y="1240064"/>
          <a:ext cx="1983605" cy="956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3180" bIns="0" numCol="1" spcCol="1270" anchor="ctr" anchorCtr="0">
          <a:noAutofit/>
        </a:bodyPr>
        <a:lstStyle/>
        <a:p>
          <a:pPr lvl="0" algn="l" defTabSz="755650">
            <a:lnSpc>
              <a:spcPct val="90000"/>
            </a:lnSpc>
            <a:spcBef>
              <a:spcPct val="0"/>
            </a:spcBef>
            <a:spcAft>
              <a:spcPct val="35000"/>
            </a:spcAft>
          </a:pPr>
          <a:r>
            <a:rPr lang="hu-HU" sz="1700" kern="1200" dirty="0" err="1"/>
            <a:t>Alternative</a:t>
          </a:r>
          <a:r>
            <a:rPr lang="hu-HU" sz="1700" kern="1200" dirty="0"/>
            <a:t> </a:t>
          </a:r>
          <a:r>
            <a:rPr lang="hu-HU" sz="1700" kern="1200" dirty="0" err="1"/>
            <a:t>solutions</a:t>
          </a:r>
          <a:r>
            <a:rPr lang="hu-HU" sz="1700" kern="1200" dirty="0"/>
            <a:t> (</a:t>
          </a:r>
          <a:r>
            <a:rPr lang="hu-HU" sz="1700" kern="1200" dirty="0" err="1"/>
            <a:t>Follow</a:t>
          </a:r>
          <a:r>
            <a:rPr lang="hu-HU" sz="1700" kern="1200" dirty="0"/>
            <a:t> </a:t>
          </a:r>
          <a:r>
            <a:rPr lang="hu-HU" sz="1700" kern="1200" dirty="0" err="1"/>
            <a:t>the</a:t>
          </a:r>
          <a:r>
            <a:rPr lang="hu-HU" sz="1700" kern="1200" dirty="0"/>
            <a:t> </a:t>
          </a:r>
          <a:r>
            <a:rPr lang="hu-HU" sz="1700" kern="1200" dirty="0" err="1"/>
            <a:t>money</a:t>
          </a:r>
          <a:r>
            <a:rPr lang="hu-HU" sz="1700" kern="1200" dirty="0"/>
            <a:t>)</a:t>
          </a:r>
        </a:p>
      </dsp:txBody>
      <dsp:txXfrm>
        <a:off x="8087444" y="1240064"/>
        <a:ext cx="1983605" cy="956420"/>
      </dsp:txXfrm>
    </dsp:sp>
    <dsp:sp modelId="{5F3580B2-5666-4B1F-87C4-0DCDD5FFA961}">
      <dsp:nvSpPr>
        <dsp:cNvPr id="0" name=""/>
        <dsp:cNvSpPr/>
      </dsp:nvSpPr>
      <dsp:spPr>
        <a:xfrm rot="17700000">
          <a:off x="7881260" y="1335794"/>
          <a:ext cx="1983605" cy="956420"/>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https://www.extremetech.com/wp-content/uploads/2013/04/android-arm-human-arm-michelangelo-640x353.jpg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3216686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https://admin.balkaneu.com/wp-content/uploads/2018/04/eu_digital_single_market_0-e1523341878305.png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22</a:t>
            </a:fld>
            <a:endParaRPr lang="hu-HU"/>
          </a:p>
        </p:txBody>
      </p:sp>
    </p:spTree>
    <p:extLst>
      <p:ext uri="{BB962C8B-B14F-4D97-AF65-F5344CB8AC3E}">
        <p14:creationId xmlns:p14="http://schemas.microsoft.com/office/powerpoint/2010/main" val="16730808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4.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ln>
            <a:noFill/>
          </a:ln>
        </p:spPr>
        <p:txBody>
          <a:bodyPr>
            <a:normAutofit/>
          </a:bodyPr>
          <a:lstStyle/>
          <a:p>
            <a:r>
              <a:rPr lang="en-US" sz="4000" dirty="0" smtClean="0">
                <a:solidFill>
                  <a:schemeClr val="tx1"/>
                </a:solidFill>
              </a:rPr>
              <a:t>Blocking and other technical measures</a:t>
            </a:r>
            <a:endParaRPr lang="en-US" sz="4000" dirty="0">
              <a:solidFill>
                <a:schemeClr val="tx1"/>
              </a:solidFill>
            </a:endParaRPr>
          </a:p>
        </p:txBody>
      </p:sp>
      <p:sp>
        <p:nvSpPr>
          <p:cNvPr id="3" name="Tartalom helye 2"/>
          <p:cNvSpPr>
            <a:spLocks noGrp="1"/>
          </p:cNvSpPr>
          <p:nvPr>
            <p:ph idx="1"/>
          </p:nvPr>
        </p:nvSpPr>
        <p:spPr/>
        <p:txBody>
          <a:bodyPr>
            <a:noAutofit/>
          </a:bodyPr>
          <a:lstStyle/>
          <a:p>
            <a:r>
              <a:rPr lang="en-US" sz="1600" b="1" dirty="0" smtClean="0">
                <a:latin typeface="+mj-lt"/>
              </a:rPr>
              <a:t>Effective technological measures (</a:t>
            </a:r>
            <a:r>
              <a:rPr lang="en-US" sz="1600" b="1" dirty="0" err="1" smtClean="0">
                <a:latin typeface="+mj-lt"/>
              </a:rPr>
              <a:t>InfoSoc</a:t>
            </a:r>
            <a:r>
              <a:rPr lang="en-US" sz="1600" b="1" dirty="0" smtClean="0">
                <a:latin typeface="+mj-lt"/>
              </a:rPr>
              <a:t> Directive Art. 6):</a:t>
            </a:r>
          </a:p>
          <a:p>
            <a:pPr lvl="1"/>
            <a:r>
              <a:rPr lang="en-US" sz="1600" dirty="0" smtClean="0">
                <a:latin typeface="+mj-lt"/>
              </a:rPr>
              <a:t>Any </a:t>
            </a:r>
            <a:r>
              <a:rPr lang="en-US" sz="1600" dirty="0">
                <a:latin typeface="+mj-lt"/>
              </a:rPr>
              <a:t>technology, device or component that, in the normal course of its operation, is </a:t>
            </a:r>
            <a:r>
              <a:rPr lang="en-US" sz="1600" b="1" u="sng" dirty="0">
                <a:latin typeface="+mj-lt"/>
              </a:rPr>
              <a:t>designed to prevent or restrict acts</a:t>
            </a:r>
            <a:r>
              <a:rPr lang="en-US" sz="1600" dirty="0">
                <a:latin typeface="+mj-lt"/>
              </a:rPr>
              <a:t>, in respect of works or other </a:t>
            </a:r>
            <a:r>
              <a:rPr lang="en-US" sz="1600" dirty="0" smtClean="0">
                <a:latin typeface="+mj-lt"/>
              </a:rPr>
              <a:t>subject matter</a:t>
            </a:r>
            <a:r>
              <a:rPr lang="en-US" sz="1600" dirty="0">
                <a:latin typeface="+mj-lt"/>
              </a:rPr>
              <a:t>, which are not </a:t>
            </a:r>
            <a:r>
              <a:rPr lang="en-US" sz="1600" dirty="0" err="1">
                <a:latin typeface="+mj-lt"/>
              </a:rPr>
              <a:t>authorised</a:t>
            </a:r>
            <a:r>
              <a:rPr lang="en-US" sz="1600" dirty="0">
                <a:latin typeface="+mj-lt"/>
              </a:rPr>
              <a:t> by the </a:t>
            </a:r>
            <a:r>
              <a:rPr lang="en-US" sz="1600" dirty="0" err="1" smtClean="0">
                <a:latin typeface="+mj-lt"/>
              </a:rPr>
              <a:t>rightholder</a:t>
            </a:r>
            <a:r>
              <a:rPr lang="en-US" sz="1600" dirty="0" smtClean="0">
                <a:latin typeface="+mj-lt"/>
              </a:rPr>
              <a:t>.</a:t>
            </a:r>
          </a:p>
          <a:p>
            <a:r>
              <a:rPr lang="en-US" sz="1600" dirty="0" smtClean="0">
                <a:latin typeface="+mj-lt"/>
              </a:rPr>
              <a:t>DVD’s region code, coding television channels, software </a:t>
            </a:r>
            <a:r>
              <a:rPr lang="en-US" sz="1600" dirty="0" err="1" smtClean="0">
                <a:latin typeface="+mj-lt"/>
              </a:rPr>
              <a:t>licence</a:t>
            </a:r>
            <a:r>
              <a:rPr lang="en-US" sz="1600" dirty="0" smtClean="0">
                <a:latin typeface="+mj-lt"/>
              </a:rPr>
              <a:t> keys [</a:t>
            </a:r>
            <a:r>
              <a:rPr lang="en-US" sz="1600" dirty="0" err="1" smtClean="0">
                <a:latin typeface="+mj-lt"/>
              </a:rPr>
              <a:t>geoblocking</a:t>
            </a:r>
            <a:r>
              <a:rPr lang="en-US" sz="1600" dirty="0" err="1" smtClean="0">
                <a:latin typeface="+mj-lt"/>
                <a:sym typeface="Wingdings" panose="05000000000000000000" pitchFamily="2" charset="2"/>
              </a:rPr>
              <a:t>territoriality</a:t>
            </a:r>
            <a:r>
              <a:rPr lang="en-US" sz="1600" dirty="0" smtClean="0">
                <a:latin typeface="+mj-lt"/>
                <a:sym typeface="Wingdings" panose="05000000000000000000" pitchFamily="2" charset="2"/>
              </a:rPr>
              <a:t>!bad for the European market!]</a:t>
            </a:r>
            <a:endParaRPr lang="en-US" sz="1600" dirty="0" smtClean="0">
              <a:latin typeface="+mj-lt"/>
            </a:endParaRPr>
          </a:p>
          <a:p>
            <a:r>
              <a:rPr lang="en-US" sz="1600" dirty="0" smtClean="0">
                <a:latin typeface="+mj-lt"/>
              </a:rPr>
              <a:t>Circumventing technological measure is an infringing activity itself.</a:t>
            </a:r>
          </a:p>
          <a:p>
            <a:endParaRPr lang="en-US" sz="1600" dirty="0">
              <a:latin typeface="+mj-lt"/>
            </a:endParaRPr>
          </a:p>
        </p:txBody>
      </p:sp>
    </p:spTree>
    <p:extLst>
      <p:ext uri="{BB962C8B-B14F-4D97-AF65-F5344CB8AC3E}">
        <p14:creationId xmlns:p14="http://schemas.microsoft.com/office/powerpoint/2010/main" val="120378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848" y="484632"/>
            <a:ext cx="10058400" cy="731772"/>
          </a:xfrm>
        </p:spPr>
        <p:txBody>
          <a:bodyPr>
            <a:normAutofit/>
          </a:bodyPr>
          <a:lstStyle/>
          <a:p>
            <a:r>
              <a:rPr lang="en-US" sz="4000" dirty="0" smtClean="0">
                <a:solidFill>
                  <a:schemeClr val="tx1"/>
                </a:solidFill>
              </a:rPr>
              <a:t>Filters; Notice and Takedown</a:t>
            </a:r>
            <a:endParaRPr lang="en-US" sz="4000" dirty="0">
              <a:solidFill>
                <a:schemeClr val="tx1"/>
              </a:solidFill>
            </a:endParaRPr>
          </a:p>
        </p:txBody>
      </p:sp>
      <p:sp>
        <p:nvSpPr>
          <p:cNvPr id="3" name="Tartalom helye 2"/>
          <p:cNvSpPr>
            <a:spLocks noGrp="1"/>
          </p:cNvSpPr>
          <p:nvPr>
            <p:ph idx="1"/>
          </p:nvPr>
        </p:nvSpPr>
        <p:spPr>
          <a:xfrm>
            <a:off x="1069848" y="1341232"/>
            <a:ext cx="10058400" cy="5178838"/>
          </a:xfrm>
        </p:spPr>
        <p:txBody>
          <a:bodyPr>
            <a:normAutofit/>
          </a:bodyPr>
          <a:lstStyle/>
          <a:p>
            <a:r>
              <a:rPr lang="en-US" sz="1700" b="1" dirty="0" smtClean="0">
                <a:latin typeface="+mj-lt"/>
              </a:rPr>
              <a:t>Filters:</a:t>
            </a:r>
          </a:p>
          <a:p>
            <a:pPr lvl="1"/>
            <a:r>
              <a:rPr lang="en-US" sz="1700" dirty="0" smtClean="0">
                <a:latin typeface="+mj-lt"/>
              </a:rPr>
              <a:t>Proactive mechanisms, it is possible to </a:t>
            </a:r>
            <a:r>
              <a:rPr lang="en-US" sz="1700" dirty="0" err="1" smtClean="0">
                <a:latin typeface="+mj-lt"/>
              </a:rPr>
              <a:t>monitorize</a:t>
            </a:r>
            <a:r>
              <a:rPr lang="en-US" sz="1700" dirty="0" smtClean="0">
                <a:latin typeface="+mj-lt"/>
              </a:rPr>
              <a:t>, filter and block contents.</a:t>
            </a:r>
          </a:p>
          <a:p>
            <a:pPr>
              <a:tabLst>
                <a:tab pos="2424113" algn="l"/>
              </a:tabLst>
            </a:pPr>
            <a:r>
              <a:rPr lang="en-US" sz="1700" b="1" dirty="0" err="1" smtClean="0">
                <a:latin typeface="+mj-lt"/>
              </a:rPr>
              <a:t>Notice&amp;takedown</a:t>
            </a:r>
            <a:r>
              <a:rPr lang="en-US" sz="1700" b="1" dirty="0" smtClean="0">
                <a:latin typeface="+mj-lt"/>
              </a:rPr>
              <a:t> (E-commerce directive Art. 14):</a:t>
            </a:r>
          </a:p>
          <a:p>
            <a:pPr lvl="1">
              <a:tabLst>
                <a:tab pos="2424113" algn="l"/>
              </a:tabLst>
            </a:pPr>
            <a:r>
              <a:rPr lang="en-US" sz="1700" dirty="0" smtClean="0">
                <a:latin typeface="+mj-lt"/>
              </a:rPr>
              <a:t>Host and search services are targeted,</a:t>
            </a:r>
          </a:p>
          <a:p>
            <a:pPr lvl="1">
              <a:tabLst>
                <a:tab pos="2424113" algn="l"/>
              </a:tabLst>
            </a:pPr>
            <a:r>
              <a:rPr lang="en-US" sz="1700" dirty="0" smtClean="0">
                <a:latin typeface="+mj-lt"/>
              </a:rPr>
              <a:t>Actual knowledge about the infringing activity/illegal content or information,</a:t>
            </a:r>
          </a:p>
          <a:p>
            <a:pPr lvl="1">
              <a:tabLst>
                <a:tab pos="2424113" algn="l"/>
              </a:tabLst>
            </a:pPr>
            <a:r>
              <a:rPr lang="en-US" sz="1700" dirty="0" smtClean="0">
                <a:latin typeface="+mj-lt"/>
              </a:rPr>
              <a:t>Acts expeditiously to remove the information.</a:t>
            </a:r>
          </a:p>
          <a:p>
            <a:pPr>
              <a:tabLst>
                <a:tab pos="2424113" algn="l"/>
              </a:tabLst>
            </a:pPr>
            <a:r>
              <a:rPr lang="en-US" sz="1700" b="1" dirty="0" smtClean="0">
                <a:latin typeface="+mj-lt"/>
              </a:rPr>
              <a:t>Notice:</a:t>
            </a:r>
          </a:p>
          <a:p>
            <a:pPr lvl="1">
              <a:tabLst>
                <a:tab pos="2424113" algn="l"/>
              </a:tabLst>
            </a:pPr>
            <a:r>
              <a:rPr lang="en-US" sz="1700" b="1" dirty="0" smtClean="0">
                <a:latin typeface="+mj-lt"/>
              </a:rPr>
              <a:t>has to exactly point on the content or activity </a:t>
            </a:r>
            <a:r>
              <a:rPr lang="en-US" sz="1700" dirty="0" smtClean="0">
                <a:latin typeface="+mj-lt"/>
              </a:rPr>
              <a:t>and has to provide every important information.</a:t>
            </a:r>
          </a:p>
          <a:p>
            <a:pPr lvl="1">
              <a:tabLst>
                <a:tab pos="2424113" algn="l"/>
              </a:tabLst>
            </a:pPr>
            <a:r>
              <a:rPr lang="en-US" sz="1700" dirty="0" smtClean="0">
                <a:latin typeface="+mj-lt"/>
              </a:rPr>
              <a:t>There is no burden of proof. Importance of good faith or </a:t>
            </a:r>
            <a:r>
              <a:rPr lang="en-US" sz="1700" b="1" dirty="0" err="1" smtClean="0">
                <a:latin typeface="+mj-lt"/>
              </a:rPr>
              <a:t>putback</a:t>
            </a:r>
            <a:r>
              <a:rPr lang="en-US" sz="1700" b="1" dirty="0" smtClean="0">
                <a:latin typeface="+mj-lt"/>
              </a:rPr>
              <a:t>!</a:t>
            </a:r>
            <a:endParaRPr lang="en-US" sz="1700" dirty="0" smtClean="0">
              <a:latin typeface="+mj-lt"/>
            </a:endParaRPr>
          </a:p>
          <a:p>
            <a:pPr>
              <a:tabLst>
                <a:tab pos="2424113" algn="l"/>
              </a:tabLst>
            </a:pPr>
            <a:endParaRPr lang="en-US" sz="1700" dirty="0" smtClean="0">
              <a:latin typeface="+mj-lt"/>
            </a:endParaRPr>
          </a:p>
          <a:p>
            <a:pPr lvl="1">
              <a:tabLst>
                <a:tab pos="2424113" algn="l"/>
              </a:tabLst>
            </a:pPr>
            <a:endParaRPr lang="en-US" sz="1700" dirty="0">
              <a:latin typeface="+mj-lt"/>
            </a:endParaRPr>
          </a:p>
        </p:txBody>
      </p:sp>
    </p:spTree>
    <p:extLst>
      <p:ext uri="{BB962C8B-B14F-4D97-AF65-F5344CB8AC3E}">
        <p14:creationId xmlns:p14="http://schemas.microsoft.com/office/powerpoint/2010/main" val="36442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848" y="484632"/>
            <a:ext cx="10058400" cy="756939"/>
          </a:xfrm>
        </p:spPr>
        <p:txBody>
          <a:bodyPr>
            <a:normAutofit/>
          </a:bodyPr>
          <a:lstStyle/>
          <a:p>
            <a:r>
              <a:rPr lang="en-US" sz="4000" dirty="0" smtClean="0">
                <a:solidFill>
                  <a:schemeClr val="tx1"/>
                </a:solidFill>
              </a:rPr>
              <a:t>blocking</a:t>
            </a:r>
            <a:endParaRPr lang="en-US" sz="4000" dirty="0">
              <a:solidFill>
                <a:schemeClr val="tx1"/>
              </a:solidFill>
            </a:endParaRPr>
          </a:p>
        </p:txBody>
      </p:sp>
      <p:sp>
        <p:nvSpPr>
          <p:cNvPr id="3" name="Tartalom helye 2"/>
          <p:cNvSpPr>
            <a:spLocks noGrp="1"/>
          </p:cNvSpPr>
          <p:nvPr>
            <p:ph idx="1"/>
          </p:nvPr>
        </p:nvSpPr>
        <p:spPr>
          <a:xfrm>
            <a:off x="1069848" y="1403604"/>
            <a:ext cx="10055352" cy="4997196"/>
          </a:xfrm>
        </p:spPr>
        <p:txBody>
          <a:bodyPr>
            <a:normAutofit/>
          </a:bodyPr>
          <a:lstStyle/>
          <a:p>
            <a:r>
              <a:rPr lang="en-US" sz="1800" b="1" dirty="0" smtClean="0">
                <a:latin typeface="+mj-lt"/>
              </a:rPr>
              <a:t>Types of blocking</a:t>
            </a:r>
          </a:p>
          <a:p>
            <a:r>
              <a:rPr lang="en-US" sz="1800" b="1" dirty="0" smtClean="0">
                <a:latin typeface="+mj-lt"/>
              </a:rPr>
              <a:t>In-home solutions:</a:t>
            </a:r>
          </a:p>
          <a:p>
            <a:pPr lvl="1"/>
            <a:r>
              <a:rPr lang="en-US" dirty="0" smtClean="0">
                <a:latin typeface="+mj-lt"/>
              </a:rPr>
              <a:t>Firewall, spam-filter, adware-blocker, anti-virus.</a:t>
            </a:r>
          </a:p>
          <a:p>
            <a:r>
              <a:rPr lang="en-US" sz="1800" b="1" dirty="0" smtClean="0">
                <a:latin typeface="+mj-lt"/>
              </a:rPr>
              <a:t>Blocking by ISPs.</a:t>
            </a:r>
          </a:p>
          <a:p>
            <a:r>
              <a:rPr lang="en-US" sz="1800" b="1" dirty="0" smtClean="0">
                <a:latin typeface="+mj-lt"/>
              </a:rPr>
              <a:t>Access control by institution </a:t>
            </a:r>
            <a:r>
              <a:rPr lang="en-US" sz="1800" dirty="0" smtClean="0">
                <a:latin typeface="+mj-lt"/>
              </a:rPr>
              <a:t>(</a:t>
            </a:r>
            <a:r>
              <a:rPr lang="en-US" sz="1800" dirty="0" err="1" smtClean="0">
                <a:latin typeface="+mj-lt"/>
              </a:rPr>
              <a:t>Facebook</a:t>
            </a:r>
            <a:r>
              <a:rPr lang="en-US" sz="1800" dirty="0" smtClean="0">
                <a:latin typeface="+mj-lt"/>
              </a:rPr>
              <a:t> in working hours),</a:t>
            </a:r>
          </a:p>
          <a:p>
            <a:r>
              <a:rPr lang="en-US" sz="1800" b="1" dirty="0" smtClean="0">
                <a:latin typeface="+mj-lt"/>
              </a:rPr>
              <a:t>Blocking under governmental decision </a:t>
            </a:r>
            <a:r>
              <a:rPr lang="en-US" sz="1800" dirty="0" smtClean="0">
                <a:latin typeface="+mj-lt"/>
              </a:rPr>
              <a:t>(politically undesirable contents in Turkey, Russia, Iran, China).</a:t>
            </a:r>
          </a:p>
          <a:p>
            <a:pPr marL="0" indent="0">
              <a:buNone/>
            </a:pPr>
            <a:endParaRPr lang="en-US" sz="1800" b="1" dirty="0">
              <a:latin typeface="+mj-lt"/>
            </a:endParaRPr>
          </a:p>
        </p:txBody>
      </p:sp>
    </p:spTree>
    <p:extLst>
      <p:ext uri="{BB962C8B-B14F-4D97-AF65-F5344CB8AC3E}">
        <p14:creationId xmlns:p14="http://schemas.microsoft.com/office/powerpoint/2010/main" val="288478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Blocked fundamental rights?</a:t>
            </a:r>
            <a:endParaRPr lang="en-US" sz="4000" dirty="0">
              <a:solidFill>
                <a:schemeClr val="tx1"/>
              </a:solidFill>
            </a:endParaRPr>
          </a:p>
        </p:txBody>
      </p:sp>
      <p:sp>
        <p:nvSpPr>
          <p:cNvPr id="8" name="Háromszög 7"/>
          <p:cNvSpPr/>
          <p:nvPr/>
        </p:nvSpPr>
        <p:spPr>
          <a:xfrm>
            <a:off x="4440237" y="2461133"/>
            <a:ext cx="3311525" cy="28797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hu-HU" sz="1600" dirty="0" err="1"/>
              <a:t>Proportionality</a:t>
            </a:r>
            <a:endParaRPr lang="hu-HU" sz="1600" dirty="0"/>
          </a:p>
          <a:p>
            <a:pPr algn="ctr" fontAlgn="auto">
              <a:spcBef>
                <a:spcPts val="0"/>
              </a:spcBef>
              <a:spcAft>
                <a:spcPts val="0"/>
              </a:spcAft>
              <a:defRPr/>
            </a:pPr>
            <a:r>
              <a:rPr lang="hu-HU" sz="1600" dirty="0"/>
              <a:t>Equity</a:t>
            </a:r>
          </a:p>
          <a:p>
            <a:pPr algn="ctr" fontAlgn="auto">
              <a:spcBef>
                <a:spcPts val="0"/>
              </a:spcBef>
              <a:spcAft>
                <a:spcPts val="0"/>
              </a:spcAft>
              <a:defRPr/>
            </a:pPr>
            <a:r>
              <a:rPr lang="hu-HU" sz="1600" dirty="0" err="1"/>
              <a:t>Rightfullness</a:t>
            </a:r>
            <a:endParaRPr lang="hu-HU" sz="1600" dirty="0"/>
          </a:p>
          <a:p>
            <a:pPr algn="ctr" fontAlgn="auto">
              <a:spcBef>
                <a:spcPts val="0"/>
              </a:spcBef>
              <a:spcAft>
                <a:spcPts val="0"/>
              </a:spcAft>
              <a:defRPr/>
            </a:pPr>
            <a:r>
              <a:rPr lang="hu-HU" sz="1600" dirty="0" err="1"/>
              <a:t>Retentiveness</a:t>
            </a:r>
            <a:endParaRPr lang="hu-HU" sz="1600" dirty="0"/>
          </a:p>
          <a:p>
            <a:pPr algn="ctr" fontAlgn="auto">
              <a:spcBef>
                <a:spcPts val="0"/>
              </a:spcBef>
              <a:spcAft>
                <a:spcPts val="0"/>
              </a:spcAft>
              <a:defRPr/>
            </a:pPr>
            <a:endParaRPr lang="hu-HU" sz="1600" dirty="0"/>
          </a:p>
        </p:txBody>
      </p:sp>
      <p:sp>
        <p:nvSpPr>
          <p:cNvPr id="9" name="Szövegdoboz 5"/>
          <p:cNvSpPr txBox="1">
            <a:spLocks noChangeArrowheads="1"/>
          </p:cNvSpPr>
          <p:nvPr/>
        </p:nvSpPr>
        <p:spPr bwMode="auto">
          <a:xfrm>
            <a:off x="5489103" y="2120456"/>
            <a:ext cx="14109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600" dirty="0" err="1">
                <a:latin typeface="Century Schoolbook" panose="02040604050505020304" pitchFamily="18" charset="0"/>
              </a:rPr>
              <a:t>Rightholders</a:t>
            </a:r>
            <a:endParaRPr lang="hu-HU" altLang="hu-HU" sz="1600" dirty="0">
              <a:latin typeface="Century Schoolbook" panose="02040604050505020304" pitchFamily="18" charset="0"/>
            </a:endParaRPr>
          </a:p>
        </p:txBody>
      </p:sp>
      <p:sp>
        <p:nvSpPr>
          <p:cNvPr id="10" name="Szövegdoboz 6"/>
          <p:cNvSpPr txBox="1">
            <a:spLocks noChangeArrowheads="1"/>
          </p:cNvSpPr>
          <p:nvPr/>
        </p:nvSpPr>
        <p:spPr bwMode="auto">
          <a:xfrm>
            <a:off x="3811587" y="5345621"/>
            <a:ext cx="6286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600" dirty="0" err="1">
                <a:latin typeface="Century Schoolbook" panose="02040604050505020304" pitchFamily="18" charset="0"/>
              </a:rPr>
              <a:t>ISPs</a:t>
            </a:r>
            <a:endParaRPr lang="hu-HU" altLang="hu-HU" sz="1600" dirty="0">
              <a:latin typeface="Century Schoolbook" panose="02040604050505020304" pitchFamily="18" charset="0"/>
            </a:endParaRPr>
          </a:p>
        </p:txBody>
      </p:sp>
      <p:sp>
        <p:nvSpPr>
          <p:cNvPr id="11" name="Szövegdoboz 7"/>
          <p:cNvSpPr txBox="1">
            <a:spLocks noChangeArrowheads="1"/>
          </p:cNvSpPr>
          <p:nvPr/>
        </p:nvSpPr>
        <p:spPr bwMode="auto">
          <a:xfrm>
            <a:off x="7751762" y="5356733"/>
            <a:ext cx="1141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600" dirty="0">
                <a:latin typeface="Century Schoolbook" panose="02040604050505020304" pitchFamily="18" charset="0"/>
              </a:rPr>
              <a:t>End </a:t>
            </a:r>
            <a:r>
              <a:rPr lang="hu-HU" altLang="hu-HU" sz="1600" dirty="0" err="1">
                <a:latin typeface="Century Schoolbook" panose="02040604050505020304" pitchFamily="18" charset="0"/>
              </a:rPr>
              <a:t>users</a:t>
            </a:r>
            <a:endParaRPr lang="hu-HU" altLang="hu-HU" sz="1600" dirty="0">
              <a:latin typeface="Century Schoolbook" panose="02040604050505020304" pitchFamily="18" charset="0"/>
            </a:endParaRPr>
          </a:p>
        </p:txBody>
      </p:sp>
    </p:spTree>
    <p:extLst>
      <p:ext uri="{BB962C8B-B14F-4D97-AF65-F5344CB8AC3E}">
        <p14:creationId xmlns:p14="http://schemas.microsoft.com/office/powerpoint/2010/main" val="119582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848" y="484632"/>
            <a:ext cx="10058400" cy="689827"/>
          </a:xfrm>
        </p:spPr>
        <p:txBody>
          <a:bodyPr>
            <a:normAutofit/>
          </a:bodyPr>
          <a:lstStyle/>
          <a:p>
            <a:r>
              <a:rPr lang="en-US" sz="4000" dirty="0" smtClean="0">
                <a:solidFill>
                  <a:schemeClr val="tx1"/>
                </a:solidFill>
              </a:rPr>
              <a:t>Technical background I.</a:t>
            </a:r>
            <a:endParaRPr lang="en-US" sz="4000" dirty="0">
              <a:solidFill>
                <a:schemeClr val="tx1"/>
              </a:solidFill>
            </a:endParaRPr>
          </a:p>
        </p:txBody>
      </p:sp>
      <p:sp>
        <p:nvSpPr>
          <p:cNvPr id="3" name="Tartalom helye 2"/>
          <p:cNvSpPr>
            <a:spLocks noGrp="1"/>
          </p:cNvSpPr>
          <p:nvPr>
            <p:ph idx="1"/>
          </p:nvPr>
        </p:nvSpPr>
        <p:spPr>
          <a:xfrm>
            <a:off x="1069848" y="1316065"/>
            <a:ext cx="10058400" cy="5093124"/>
          </a:xfrm>
        </p:spPr>
        <p:txBody>
          <a:bodyPr/>
          <a:lstStyle/>
          <a:p>
            <a:r>
              <a:rPr lang="en-US" b="1" dirty="0" smtClean="0">
                <a:latin typeface="+mj-lt"/>
              </a:rPr>
              <a:t>How does it work?</a:t>
            </a:r>
            <a:endParaRPr lang="en-US" b="1" dirty="0">
              <a:latin typeface="+mj-lt"/>
            </a:endParaRPr>
          </a:p>
          <a:p>
            <a:pPr lvl="1"/>
            <a:r>
              <a:rPr lang="en-US" b="1" dirty="0" smtClean="0">
                <a:latin typeface="+mj-lt"/>
              </a:rPr>
              <a:t>IP Address (Internet Protocol)</a:t>
            </a:r>
            <a:r>
              <a:rPr lang="en-US" dirty="0" smtClean="0">
                <a:latin typeface="+mj-lt"/>
              </a:rPr>
              <a:t>: unique network code. Static or dynamic. (2001:610:240:11:0:0:C100:1319)</a:t>
            </a:r>
          </a:p>
          <a:p>
            <a:pPr lvl="1"/>
            <a:r>
              <a:rPr lang="en-US" b="1" dirty="0" smtClean="0">
                <a:latin typeface="+mj-lt"/>
              </a:rPr>
              <a:t>URL (Uniform Resource Locator):</a:t>
            </a:r>
            <a:r>
              <a:rPr lang="en-US" dirty="0" smtClean="0">
                <a:latin typeface="+mj-lt"/>
              </a:rPr>
              <a:t> web-address, uniform resource code, consist basic data, communication protocol and access path of the information. (</a:t>
            </a:r>
            <a:r>
              <a:rPr lang="en-US" dirty="0">
                <a:latin typeface="+mj-lt"/>
              </a:rPr>
              <a:t>https://</a:t>
            </a:r>
            <a:r>
              <a:rPr lang="en-US" dirty="0" smtClean="0">
                <a:latin typeface="+mj-lt"/>
              </a:rPr>
              <a:t>thepiratebay.org/)</a:t>
            </a:r>
            <a:endParaRPr lang="en-US" dirty="0">
              <a:latin typeface="+mj-lt"/>
            </a:endParaRPr>
          </a:p>
          <a:p>
            <a:pPr lvl="1"/>
            <a:r>
              <a:rPr lang="en-US" b="1" dirty="0">
                <a:latin typeface="+mj-lt"/>
              </a:rPr>
              <a:t>Domain Name System (DNS</a:t>
            </a:r>
            <a:r>
              <a:rPr lang="en-US" b="1" dirty="0" smtClean="0">
                <a:latin typeface="+mj-lt"/>
              </a:rPr>
              <a:t>): </a:t>
            </a:r>
            <a:r>
              <a:rPr lang="en-US" dirty="0" smtClean="0">
                <a:latin typeface="+mj-lt"/>
              </a:rPr>
              <a:t>ISP’s database, contains the IP addresses and domain names.</a:t>
            </a:r>
            <a:endParaRPr lang="en-US" dirty="0">
              <a:latin typeface="+mj-lt"/>
            </a:endParaRPr>
          </a:p>
          <a:p>
            <a:endParaRPr lang="en-US" dirty="0">
              <a:latin typeface="+mj-lt"/>
            </a:endParaRPr>
          </a:p>
        </p:txBody>
      </p:sp>
      <p:pic>
        <p:nvPicPr>
          <p:cNvPr id="4" name="Kép 3"/>
          <p:cNvPicPr>
            <a:picLocks noChangeAspect="1"/>
          </p:cNvPicPr>
          <p:nvPr/>
        </p:nvPicPr>
        <p:blipFill>
          <a:blip r:embed="rId2" cstate="print">
            <a:extLst/>
          </a:blip>
          <a:stretch>
            <a:fillRect/>
          </a:stretch>
        </p:blipFill>
        <p:spPr>
          <a:xfrm>
            <a:off x="7786350" y="4301493"/>
            <a:ext cx="1947259" cy="129614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5" name="Kép 4"/>
          <p:cNvPicPr>
            <a:picLocks noChangeAspect="1"/>
          </p:cNvPicPr>
          <p:nvPr/>
        </p:nvPicPr>
        <p:blipFill>
          <a:blip r:embed="rId3" cstate="print">
            <a:extLst/>
          </a:blip>
          <a:stretch>
            <a:fillRect/>
          </a:stretch>
        </p:blipFill>
        <p:spPr>
          <a:xfrm>
            <a:off x="2666238" y="4191923"/>
            <a:ext cx="1512167" cy="15121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Kép 5"/>
          <p:cNvPicPr>
            <a:picLocks noChangeAspect="1"/>
          </p:cNvPicPr>
          <p:nvPr/>
        </p:nvPicPr>
        <p:blipFill>
          <a:blip r:embed="rId4" cstate="print">
            <a:extLst/>
          </a:blip>
          <a:stretch>
            <a:fillRect/>
          </a:stretch>
        </p:blipFill>
        <p:spPr>
          <a:xfrm>
            <a:off x="5258526" y="4392348"/>
            <a:ext cx="1674948" cy="111443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cxnSp>
        <p:nvCxnSpPr>
          <p:cNvPr id="7" name="Egyenes összekötő nyíllal 6"/>
          <p:cNvCxnSpPr/>
          <p:nvPr/>
        </p:nvCxnSpPr>
        <p:spPr>
          <a:xfrm>
            <a:off x="4178629" y="4985520"/>
            <a:ext cx="9366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Egyenes összekötő nyíllal 7"/>
          <p:cNvCxnSpPr/>
          <p:nvPr/>
        </p:nvCxnSpPr>
        <p:spPr>
          <a:xfrm>
            <a:off x="7058354" y="4949007"/>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zövegdoboz 10"/>
          <p:cNvSpPr txBox="1">
            <a:spLocks noChangeArrowheads="1"/>
          </p:cNvSpPr>
          <p:nvPr/>
        </p:nvSpPr>
        <p:spPr bwMode="auto">
          <a:xfrm>
            <a:off x="2683204" y="5849120"/>
            <a:ext cx="1479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000" dirty="0" err="1">
                <a:latin typeface="Century Schoolbook" panose="02040604050505020304" pitchFamily="18" charset="0"/>
              </a:rPr>
              <a:t>User</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Types</a:t>
            </a:r>
            <a:r>
              <a:rPr lang="hu-HU" altLang="hu-HU" sz="1000" dirty="0">
                <a:latin typeface="Century Schoolbook" panose="02040604050505020304" pitchFamily="18" charset="0"/>
              </a:rPr>
              <a:t> in </a:t>
            </a:r>
            <a:r>
              <a:rPr lang="hu-HU" altLang="hu-HU" sz="1000" dirty="0" err="1">
                <a:latin typeface="Century Schoolbook" panose="02040604050505020304" pitchFamily="18" charset="0"/>
              </a:rPr>
              <a:t>the</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domain</a:t>
            </a:r>
            <a:r>
              <a:rPr lang="hu-HU" altLang="hu-HU" sz="1000" dirty="0">
                <a:latin typeface="Century Schoolbook" panose="02040604050505020304" pitchFamily="18" charset="0"/>
              </a:rPr>
              <a:t>/URL.</a:t>
            </a:r>
          </a:p>
        </p:txBody>
      </p:sp>
      <p:sp>
        <p:nvSpPr>
          <p:cNvPr id="10" name="Szövegdoboz 11"/>
          <p:cNvSpPr txBox="1">
            <a:spLocks noChangeArrowheads="1"/>
          </p:cNvSpPr>
          <p:nvPr/>
        </p:nvSpPr>
        <p:spPr bwMode="auto">
          <a:xfrm>
            <a:off x="5115254" y="5842770"/>
            <a:ext cx="1943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000" dirty="0">
                <a:latin typeface="Century Schoolbook" panose="02040604050505020304" pitchFamily="18" charset="0"/>
              </a:rPr>
              <a:t>ISP </a:t>
            </a:r>
            <a:r>
              <a:rPr lang="hu-HU" altLang="hu-HU" sz="1000" dirty="0" err="1">
                <a:latin typeface="Century Schoolbook" panose="02040604050505020304" pitchFamily="18" charset="0"/>
              </a:rPr>
              <a:t>converts</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the</a:t>
            </a:r>
            <a:r>
              <a:rPr lang="hu-HU" altLang="hu-HU" sz="1000" dirty="0">
                <a:latin typeface="Century Schoolbook" panose="02040604050505020304" pitchFamily="18" charset="0"/>
              </a:rPr>
              <a:t> URL int IP </a:t>
            </a:r>
            <a:r>
              <a:rPr lang="hu-HU" altLang="hu-HU" sz="1000" dirty="0" err="1">
                <a:latin typeface="Century Schoolbook" panose="02040604050505020304" pitchFamily="18" charset="0"/>
              </a:rPr>
              <a:t>address</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by</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the</a:t>
            </a:r>
            <a:r>
              <a:rPr lang="hu-HU" altLang="hu-HU" sz="1000" dirty="0">
                <a:latin typeface="Century Schoolbook" panose="02040604050505020304" pitchFamily="18" charset="0"/>
              </a:rPr>
              <a:t> DNS…</a:t>
            </a:r>
          </a:p>
        </p:txBody>
      </p:sp>
      <p:sp>
        <p:nvSpPr>
          <p:cNvPr id="11" name="Szövegdoboz 12"/>
          <p:cNvSpPr txBox="1">
            <a:spLocks noChangeArrowheads="1"/>
          </p:cNvSpPr>
          <p:nvPr/>
        </p:nvSpPr>
        <p:spPr bwMode="auto">
          <a:xfrm>
            <a:off x="7688592" y="5941195"/>
            <a:ext cx="270619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hu-HU" altLang="hu-HU" sz="1000" dirty="0">
                <a:latin typeface="Century Schoolbook" panose="02040604050505020304" pitchFamily="18" charset="0"/>
              </a:rPr>
              <a:t>…and </a:t>
            </a:r>
            <a:r>
              <a:rPr lang="hu-HU" altLang="hu-HU" sz="1000" dirty="0" err="1">
                <a:latin typeface="Century Schoolbook" panose="02040604050505020304" pitchFamily="18" charset="0"/>
              </a:rPr>
              <a:t>directs</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the</a:t>
            </a:r>
            <a:r>
              <a:rPr lang="hu-HU" altLang="hu-HU" sz="1000" dirty="0">
                <a:latin typeface="Century Schoolbook" panose="02040604050505020304" pitchFamily="18" charset="0"/>
              </a:rPr>
              <a:t> end </a:t>
            </a:r>
            <a:r>
              <a:rPr lang="hu-HU" altLang="hu-HU" sz="1000" dirty="0" err="1">
                <a:latin typeface="Century Schoolbook" panose="02040604050505020304" pitchFamily="18" charset="0"/>
              </a:rPr>
              <a:t>user</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to</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the</a:t>
            </a:r>
            <a:r>
              <a:rPr lang="hu-HU" altLang="hu-HU" sz="1000" dirty="0">
                <a:latin typeface="Century Schoolbook" panose="02040604050505020304" pitchFamily="18" charset="0"/>
              </a:rPr>
              <a:t> </a:t>
            </a:r>
            <a:r>
              <a:rPr lang="hu-HU" altLang="hu-HU" sz="1000" dirty="0" err="1">
                <a:latin typeface="Century Schoolbook" panose="02040604050505020304" pitchFamily="18" charset="0"/>
              </a:rPr>
              <a:t>webpage</a:t>
            </a:r>
            <a:r>
              <a:rPr lang="hu-HU" altLang="hu-HU" sz="1000" dirty="0">
                <a:latin typeface="Century Schoolbook" panose="02040604050505020304" pitchFamily="18" charset="0"/>
              </a:rPr>
              <a:t>.</a:t>
            </a:r>
          </a:p>
        </p:txBody>
      </p:sp>
    </p:spTree>
    <p:extLst>
      <p:ext uri="{BB962C8B-B14F-4D97-AF65-F5344CB8AC3E}">
        <p14:creationId xmlns:p14="http://schemas.microsoft.com/office/powerpoint/2010/main" val="340986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6"/>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7"/>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Cím 1"/>
          <p:cNvSpPr>
            <a:spLocks noGrp="1"/>
          </p:cNvSpPr>
          <p:nvPr>
            <p:ph type="title"/>
          </p:nvPr>
        </p:nvSpPr>
        <p:spPr>
          <a:xfrm>
            <a:off x="382280" y="484632"/>
            <a:ext cx="6743844" cy="1609344"/>
          </a:xfrm>
        </p:spPr>
        <p:txBody>
          <a:bodyPr>
            <a:normAutofit/>
          </a:bodyPr>
          <a:lstStyle/>
          <a:p>
            <a:r>
              <a:rPr lang="en-US" sz="4000" dirty="0" smtClean="0">
                <a:solidFill>
                  <a:schemeClr val="tx1"/>
                </a:solidFill>
              </a:rPr>
              <a:t>Technical background II.</a:t>
            </a:r>
            <a:endParaRPr lang="en-US" sz="4000" dirty="0">
              <a:solidFill>
                <a:schemeClr val="tx1"/>
              </a:solidFill>
            </a:endParaRPr>
          </a:p>
        </p:txBody>
      </p:sp>
      <p:sp>
        <p:nvSpPr>
          <p:cNvPr id="3" name="Tartalom helye 2"/>
          <p:cNvSpPr>
            <a:spLocks noGrp="1"/>
          </p:cNvSpPr>
          <p:nvPr>
            <p:ph idx="1"/>
          </p:nvPr>
        </p:nvSpPr>
        <p:spPr>
          <a:xfrm>
            <a:off x="382279" y="2121408"/>
            <a:ext cx="6743845" cy="4050792"/>
          </a:xfrm>
        </p:spPr>
        <p:txBody>
          <a:bodyPr>
            <a:normAutofit/>
          </a:bodyPr>
          <a:lstStyle/>
          <a:p>
            <a:pPr>
              <a:lnSpc>
                <a:spcPct val="70000"/>
              </a:lnSpc>
            </a:pPr>
            <a:r>
              <a:rPr lang="en-US" altLang="hu-HU" sz="1700" b="1" dirty="0" smtClean="0">
                <a:latin typeface="+mj-lt"/>
              </a:rPr>
              <a:t>What and how?</a:t>
            </a:r>
            <a:endParaRPr lang="en-US" altLang="hu-HU" sz="1700" b="1" dirty="0">
              <a:latin typeface="+mj-lt"/>
            </a:endParaRPr>
          </a:p>
          <a:p>
            <a:pPr lvl="1">
              <a:lnSpc>
                <a:spcPct val="70000"/>
              </a:lnSpc>
            </a:pPr>
            <a:r>
              <a:rPr lang="en-US" altLang="hu-HU" sz="1700" b="1" dirty="0" smtClean="0">
                <a:latin typeface="+mj-lt"/>
              </a:rPr>
              <a:t>Erase or modify </a:t>
            </a:r>
            <a:r>
              <a:rPr lang="en-US" altLang="hu-HU" sz="1700" dirty="0" smtClean="0">
                <a:latin typeface="+mj-lt"/>
              </a:rPr>
              <a:t>the IP address,</a:t>
            </a:r>
            <a:endParaRPr lang="en-US" altLang="hu-HU" sz="1700" dirty="0">
              <a:latin typeface="+mj-lt"/>
            </a:endParaRPr>
          </a:p>
          <a:p>
            <a:pPr lvl="1">
              <a:lnSpc>
                <a:spcPct val="70000"/>
              </a:lnSpc>
            </a:pPr>
            <a:r>
              <a:rPr lang="en-US" altLang="hu-HU" sz="1700" b="1" dirty="0" smtClean="0">
                <a:latin typeface="+mj-lt"/>
              </a:rPr>
              <a:t>Using boarder gateway</a:t>
            </a:r>
            <a:r>
              <a:rPr lang="hu-HU" altLang="hu-HU" sz="1700" b="1" dirty="0" smtClean="0">
                <a:latin typeface="+mj-lt"/>
              </a:rPr>
              <a:t>y</a:t>
            </a:r>
            <a:r>
              <a:rPr lang="en-US" altLang="hu-HU" sz="1700" b="1" dirty="0" smtClean="0">
                <a:latin typeface="+mj-lt"/>
              </a:rPr>
              <a:t> (edge) router</a:t>
            </a:r>
            <a:r>
              <a:rPr lang="en-US" altLang="hu-HU" sz="1700" dirty="0" smtClean="0">
                <a:latin typeface="+mj-lt"/>
              </a:rPr>
              <a:t>:</a:t>
            </a:r>
          </a:p>
          <a:p>
            <a:pPr lvl="2">
              <a:lnSpc>
                <a:spcPct val="70000"/>
              </a:lnSpc>
            </a:pPr>
            <a:r>
              <a:rPr lang="en-US" altLang="hu-HU" sz="1700" dirty="0" smtClean="0">
                <a:latin typeface="+mj-lt"/>
              </a:rPr>
              <a:t>Neglect the request of end user or direct him to another IP address.</a:t>
            </a:r>
            <a:endParaRPr lang="en-US" altLang="hu-HU" sz="1700" dirty="0">
              <a:latin typeface="+mj-lt"/>
            </a:endParaRPr>
          </a:p>
          <a:p>
            <a:pPr lvl="1">
              <a:lnSpc>
                <a:spcPct val="70000"/>
              </a:lnSpc>
            </a:pPr>
            <a:r>
              <a:rPr lang="en-US" altLang="hu-HU" sz="1700" b="1" dirty="0">
                <a:latin typeface="+mj-lt"/>
              </a:rPr>
              <a:t>Deep Pocket </a:t>
            </a:r>
            <a:r>
              <a:rPr lang="en-US" altLang="hu-HU" sz="1700" b="1" dirty="0" smtClean="0">
                <a:latin typeface="+mj-lt"/>
              </a:rPr>
              <a:t>Inspection</a:t>
            </a:r>
            <a:r>
              <a:rPr lang="en-US" altLang="hu-HU" sz="1700" dirty="0" smtClean="0">
                <a:latin typeface="+mj-lt"/>
              </a:rPr>
              <a:t>: Monitor the dataflow. In case of banned content, hijack the IP address.</a:t>
            </a:r>
            <a:endParaRPr lang="en-US" altLang="hu-HU" sz="1700" dirty="0">
              <a:latin typeface="+mj-lt"/>
            </a:endParaRPr>
          </a:p>
          <a:p>
            <a:pPr lvl="1">
              <a:lnSpc>
                <a:spcPct val="70000"/>
              </a:lnSpc>
            </a:pPr>
            <a:r>
              <a:rPr lang="en-US" altLang="hu-HU" sz="1700" b="1" dirty="0">
                <a:latin typeface="+mj-lt"/>
              </a:rPr>
              <a:t>Two-Stages </a:t>
            </a:r>
            <a:r>
              <a:rPr lang="en-US" altLang="hu-HU" sz="1700" b="1" dirty="0" smtClean="0">
                <a:latin typeface="+mj-lt"/>
              </a:rPr>
              <a:t>Systems</a:t>
            </a:r>
            <a:r>
              <a:rPr lang="en-US" altLang="hu-HU" sz="1700" dirty="0" smtClean="0">
                <a:latin typeface="+mj-lt"/>
              </a:rPr>
              <a:t>: IP </a:t>
            </a:r>
            <a:r>
              <a:rPr lang="hu-HU" altLang="hu-HU" sz="1700" dirty="0" err="1" smtClean="0">
                <a:latin typeface="+mj-lt"/>
              </a:rPr>
              <a:t>address</a:t>
            </a:r>
            <a:r>
              <a:rPr lang="hu-HU" altLang="hu-HU" sz="1700" dirty="0" smtClean="0">
                <a:latin typeface="+mj-lt"/>
              </a:rPr>
              <a:t> </a:t>
            </a:r>
            <a:r>
              <a:rPr lang="en-US" altLang="hu-HU" sz="1700" dirty="0" smtClean="0">
                <a:latin typeface="+mj-lt"/>
              </a:rPr>
              <a:t>hijacking, URL blocking.</a:t>
            </a:r>
            <a:endParaRPr lang="en-US" altLang="hu-HU" sz="1700" dirty="0">
              <a:latin typeface="+mj-lt"/>
            </a:endParaRPr>
          </a:p>
          <a:p>
            <a:pPr>
              <a:lnSpc>
                <a:spcPct val="70000"/>
              </a:lnSpc>
            </a:pPr>
            <a:r>
              <a:rPr lang="en-US" altLang="hu-HU" sz="1700" b="1" dirty="0" smtClean="0">
                <a:latin typeface="+mj-lt"/>
              </a:rPr>
              <a:t>Circumvention:</a:t>
            </a:r>
            <a:endParaRPr lang="en-US" altLang="hu-HU" sz="1700" b="1" dirty="0">
              <a:latin typeface="+mj-lt"/>
            </a:endParaRPr>
          </a:p>
          <a:p>
            <a:pPr lvl="1">
              <a:lnSpc>
                <a:spcPct val="70000"/>
              </a:lnSpc>
            </a:pPr>
            <a:r>
              <a:rPr lang="en-US" altLang="hu-HU" sz="1700" dirty="0" smtClean="0">
                <a:latin typeface="+mj-lt"/>
              </a:rPr>
              <a:t>Changing IP address or URL,</a:t>
            </a:r>
            <a:endParaRPr lang="en-US" altLang="hu-HU" sz="1700" dirty="0">
              <a:latin typeface="+mj-lt"/>
            </a:endParaRPr>
          </a:p>
          <a:p>
            <a:pPr lvl="1">
              <a:lnSpc>
                <a:spcPct val="70000"/>
              </a:lnSpc>
            </a:pPr>
            <a:r>
              <a:rPr lang="en-US" altLang="hu-HU" sz="1700" dirty="0" smtClean="0">
                <a:latin typeface="+mj-lt"/>
              </a:rPr>
              <a:t>Proxy-servers,</a:t>
            </a:r>
            <a:endParaRPr lang="en-US" altLang="hu-HU" sz="1700" dirty="0">
              <a:latin typeface="+mj-lt"/>
            </a:endParaRPr>
          </a:p>
          <a:p>
            <a:pPr lvl="1">
              <a:lnSpc>
                <a:spcPct val="70000"/>
              </a:lnSpc>
            </a:pPr>
            <a:r>
              <a:rPr lang="en-US" altLang="hu-HU" sz="1700" dirty="0" smtClean="0">
                <a:latin typeface="+mj-lt"/>
              </a:rPr>
              <a:t>Virtual Private Networks (TOR</a:t>
            </a:r>
            <a:r>
              <a:rPr lang="en-US" altLang="hu-HU" sz="1700" dirty="0">
                <a:latin typeface="+mj-lt"/>
              </a:rPr>
              <a:t>).</a:t>
            </a:r>
          </a:p>
        </p:txBody>
      </p:sp>
    </p:spTree>
    <p:extLst>
      <p:ext uri="{BB962C8B-B14F-4D97-AF65-F5344CB8AC3E}">
        <p14:creationId xmlns:p14="http://schemas.microsoft.com/office/powerpoint/2010/main" val="851863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Colliding Fundamental rights – ISPs I.</a:t>
            </a:r>
            <a:endParaRPr lang="en-US" sz="4000" dirty="0">
              <a:solidFill>
                <a:schemeClr val="tx1"/>
              </a:solidFill>
            </a:endParaRPr>
          </a:p>
        </p:txBody>
      </p:sp>
      <p:sp>
        <p:nvSpPr>
          <p:cNvPr id="3" name="Tartalom helye 2"/>
          <p:cNvSpPr>
            <a:spLocks noGrp="1"/>
          </p:cNvSpPr>
          <p:nvPr>
            <p:ph idx="1"/>
          </p:nvPr>
        </p:nvSpPr>
        <p:spPr>
          <a:xfrm>
            <a:off x="1069848" y="2121407"/>
            <a:ext cx="10058400" cy="4441317"/>
          </a:xfrm>
        </p:spPr>
        <p:txBody>
          <a:bodyPr>
            <a:noAutofit/>
          </a:bodyPr>
          <a:lstStyle/>
          <a:p>
            <a:pPr>
              <a:lnSpc>
                <a:spcPct val="80000"/>
              </a:lnSpc>
            </a:pPr>
            <a:r>
              <a:rPr lang="en-US" altLang="hu-HU" sz="1800" b="1" dirty="0" smtClean="0">
                <a:latin typeface="+mj-lt"/>
              </a:rPr>
              <a:t>No general obligation to monitor:</a:t>
            </a:r>
            <a:endParaRPr lang="en-US" altLang="hu-HU" sz="1800" b="1" dirty="0">
              <a:latin typeface="+mj-lt"/>
            </a:endParaRPr>
          </a:p>
          <a:p>
            <a:pPr>
              <a:lnSpc>
                <a:spcPct val="80000"/>
              </a:lnSpc>
            </a:pPr>
            <a:r>
              <a:rPr lang="en-US" altLang="hu-HU" sz="1800" b="1" dirty="0">
                <a:latin typeface="+mj-lt"/>
              </a:rPr>
              <a:t>SABAM v. Scarlet C-70/10 </a:t>
            </a:r>
            <a:r>
              <a:rPr lang="en-US" altLang="hu-HU" sz="1800" dirty="0" smtClean="0">
                <a:latin typeface="+mj-lt"/>
              </a:rPr>
              <a:t>(Collective Rights Management versus ISP):</a:t>
            </a:r>
          </a:p>
          <a:p>
            <a:pPr lvl="1">
              <a:lnSpc>
                <a:spcPct val="80000"/>
              </a:lnSpc>
            </a:pPr>
            <a:r>
              <a:rPr lang="en-US" altLang="hu-HU" dirty="0" smtClean="0">
                <a:latin typeface="+mj-lt"/>
              </a:rPr>
              <a:t>Users of Scarlet downloaded music tracks belonged to the repertoire of SABAM.</a:t>
            </a:r>
          </a:p>
          <a:p>
            <a:pPr lvl="1">
              <a:lnSpc>
                <a:spcPct val="80000"/>
              </a:lnSpc>
            </a:pPr>
            <a:r>
              <a:rPr lang="en-US" altLang="hu-HU" dirty="0" smtClean="0">
                <a:latin typeface="+mj-lt"/>
              </a:rPr>
              <a:t>SABAM sued in 2004 in order to oblige Scarlet to block access to </a:t>
            </a:r>
            <a:r>
              <a:rPr lang="en-US" altLang="hu-HU" dirty="0" err="1" smtClean="0">
                <a:latin typeface="+mj-lt"/>
              </a:rPr>
              <a:t>filesharing</a:t>
            </a:r>
            <a:r>
              <a:rPr lang="en-US" altLang="hu-HU" dirty="0" smtClean="0">
                <a:latin typeface="+mj-lt"/>
              </a:rPr>
              <a:t> pages. </a:t>
            </a:r>
          </a:p>
          <a:p>
            <a:pPr lvl="1">
              <a:lnSpc>
                <a:spcPct val="80000"/>
              </a:lnSpc>
            </a:pPr>
            <a:r>
              <a:rPr lang="en-US" altLang="hu-HU" dirty="0" smtClean="0">
                <a:latin typeface="+mj-lt"/>
              </a:rPr>
              <a:t>Scarlet appealed, because it is impossible to effectively and permanently monitor every dataflow of the end users and block access to every </a:t>
            </a:r>
            <a:r>
              <a:rPr lang="en-US" altLang="hu-HU" dirty="0" err="1" smtClean="0">
                <a:latin typeface="+mj-lt"/>
              </a:rPr>
              <a:t>filesharing</a:t>
            </a:r>
            <a:r>
              <a:rPr lang="en-US" altLang="hu-HU" dirty="0" smtClean="0">
                <a:latin typeface="+mj-lt"/>
              </a:rPr>
              <a:t> sites.</a:t>
            </a:r>
          </a:p>
          <a:p>
            <a:pPr>
              <a:lnSpc>
                <a:spcPct val="80000"/>
              </a:lnSpc>
            </a:pPr>
            <a:r>
              <a:rPr lang="en-US" altLang="hu-HU" sz="1800" b="1" dirty="0" smtClean="0">
                <a:latin typeface="+mj-lt"/>
              </a:rPr>
              <a:t>(E-commerce directive Art. 15): </a:t>
            </a:r>
            <a:r>
              <a:rPr lang="en-US" altLang="hu-HU" sz="1800" b="1" u="sng" dirty="0" smtClean="0">
                <a:latin typeface="+mj-lt"/>
              </a:rPr>
              <a:t>SAFE HARBOUR</a:t>
            </a:r>
            <a:endParaRPr lang="en-US" altLang="hu-HU" sz="1800" b="1" u="sng" dirty="0">
              <a:latin typeface="+mj-lt"/>
            </a:endParaRPr>
          </a:p>
          <a:p>
            <a:pPr lvl="2">
              <a:lnSpc>
                <a:spcPct val="80000"/>
              </a:lnSpc>
            </a:pPr>
            <a:r>
              <a:rPr lang="en-US" altLang="hu-HU" sz="1800" b="1" dirty="0" smtClean="0">
                <a:solidFill>
                  <a:srgbClr val="FF0000"/>
                </a:solidFill>
                <a:latin typeface="+mj-lt"/>
              </a:rPr>
              <a:t>There is no general obligation to monitor</a:t>
            </a:r>
            <a:r>
              <a:rPr lang="en-US" altLang="hu-HU" sz="1800" dirty="0" smtClean="0">
                <a:solidFill>
                  <a:srgbClr val="FF0000"/>
                </a:solidFill>
                <a:latin typeface="+mj-lt"/>
              </a:rPr>
              <a:t>:</a:t>
            </a:r>
            <a:r>
              <a:rPr lang="en-US" altLang="hu-HU" sz="1800" i="1" dirty="0" smtClean="0">
                <a:latin typeface="+mj-lt"/>
              </a:rPr>
              <a:t> </a:t>
            </a:r>
            <a:r>
              <a:rPr lang="en-US" altLang="hu-HU" sz="1800" dirty="0">
                <a:latin typeface="+mj-lt"/>
              </a:rPr>
              <a:t>Member States shall not impose a general obligation on providers, when providing the services </a:t>
            </a:r>
            <a:r>
              <a:rPr lang="en-US" altLang="hu-HU" sz="1800" b="1" dirty="0">
                <a:latin typeface="+mj-lt"/>
              </a:rPr>
              <a:t>to monitor the information </a:t>
            </a:r>
            <a:r>
              <a:rPr lang="en-US" altLang="hu-HU" sz="1800" dirty="0">
                <a:latin typeface="+mj-lt"/>
              </a:rPr>
              <a:t>which they transmit or store, </a:t>
            </a:r>
            <a:r>
              <a:rPr lang="en-US" altLang="hu-HU" sz="1800" b="1" dirty="0">
                <a:solidFill>
                  <a:srgbClr val="FF0000"/>
                </a:solidFill>
                <a:latin typeface="+mj-lt"/>
              </a:rPr>
              <a:t>nor a general obligation actively to seek facts or circumstances</a:t>
            </a:r>
            <a:r>
              <a:rPr lang="en-US" altLang="hu-HU" sz="1800" b="1" dirty="0">
                <a:latin typeface="+mj-lt"/>
              </a:rPr>
              <a:t> </a:t>
            </a:r>
            <a:r>
              <a:rPr lang="en-US" altLang="hu-HU" sz="1800" dirty="0">
                <a:latin typeface="+mj-lt"/>
              </a:rPr>
              <a:t>indicating illegal activity.</a:t>
            </a:r>
          </a:p>
        </p:txBody>
      </p:sp>
    </p:spTree>
    <p:extLst>
      <p:ext uri="{BB962C8B-B14F-4D97-AF65-F5344CB8AC3E}">
        <p14:creationId xmlns:p14="http://schemas.microsoft.com/office/powerpoint/2010/main" val="4113436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20" y="-1"/>
            <a:ext cx="1220724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 y="0"/>
            <a:ext cx="12188952" cy="6858000"/>
          </a:xfrm>
          <a:prstGeom prst="rect">
            <a:avLst/>
          </a:prstGeom>
          <a:blipFill dpi="0" rotWithShape="1">
            <a:blip r:embed="rId2" cstate="print">
              <a:alphaModFix amt="45000"/>
              <a:lum bright="70000" contrast="-70000"/>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7"/>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9" name="Oval 8"/>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3"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Cím 1"/>
          <p:cNvSpPr>
            <a:spLocks noGrp="1"/>
          </p:cNvSpPr>
          <p:nvPr>
            <p:ph type="title"/>
          </p:nvPr>
        </p:nvSpPr>
        <p:spPr>
          <a:xfrm>
            <a:off x="1069848" y="484632"/>
            <a:ext cx="10058400" cy="1609344"/>
          </a:xfrm>
        </p:spPr>
        <p:txBody>
          <a:bodyPr>
            <a:normAutofit/>
          </a:bodyPr>
          <a:lstStyle/>
          <a:p>
            <a:r>
              <a:rPr lang="en-US" sz="4000" dirty="0" smtClean="0">
                <a:solidFill>
                  <a:schemeClr val="tx1"/>
                </a:solidFill>
              </a:rPr>
              <a:t>Colliding fundamental rights – ISPs II.</a:t>
            </a:r>
            <a:endParaRPr lang="en-US" sz="4000" dirty="0">
              <a:solidFill>
                <a:schemeClr val="tx1"/>
              </a:solidFill>
            </a:endParaRPr>
          </a:p>
        </p:txBody>
      </p:sp>
      <p:sp>
        <p:nvSpPr>
          <p:cNvPr id="3" name="Tartalom helye 2"/>
          <p:cNvSpPr>
            <a:spLocks noGrp="1"/>
          </p:cNvSpPr>
          <p:nvPr>
            <p:ph idx="1"/>
          </p:nvPr>
        </p:nvSpPr>
        <p:spPr>
          <a:xfrm>
            <a:off x="1069848" y="2121407"/>
            <a:ext cx="10058400" cy="4288918"/>
          </a:xfrm>
        </p:spPr>
        <p:txBody>
          <a:bodyPr>
            <a:noAutofit/>
          </a:bodyPr>
          <a:lstStyle/>
          <a:p>
            <a:pPr>
              <a:lnSpc>
                <a:spcPct val="80000"/>
              </a:lnSpc>
            </a:pPr>
            <a:r>
              <a:rPr lang="en-US" altLang="hu-HU" sz="1800" b="1" dirty="0" smtClean="0">
                <a:latin typeface="+mj-lt"/>
              </a:rPr>
              <a:t>Freedom to conduct a business:</a:t>
            </a:r>
          </a:p>
          <a:p>
            <a:pPr>
              <a:lnSpc>
                <a:spcPct val="80000"/>
              </a:lnSpc>
            </a:pPr>
            <a:r>
              <a:rPr lang="en-US" altLang="hu-HU" sz="1800" b="1" dirty="0" smtClean="0">
                <a:latin typeface="+mj-lt"/>
              </a:rPr>
              <a:t>SABAM </a:t>
            </a:r>
            <a:r>
              <a:rPr lang="en-US" altLang="hu-HU" sz="1800" b="1" dirty="0">
                <a:latin typeface="+mj-lt"/>
              </a:rPr>
              <a:t>v. </a:t>
            </a:r>
            <a:r>
              <a:rPr lang="en-US" altLang="hu-HU" sz="1800" b="1" dirty="0" err="1" smtClean="0">
                <a:latin typeface="+mj-lt"/>
              </a:rPr>
              <a:t>Netlog</a:t>
            </a:r>
            <a:r>
              <a:rPr lang="en-US" altLang="hu-HU" sz="1800" b="1" dirty="0" smtClean="0">
                <a:latin typeface="+mj-lt"/>
              </a:rPr>
              <a:t> C-360/10 </a:t>
            </a:r>
            <a:r>
              <a:rPr lang="en-US" altLang="hu-HU" sz="1800" dirty="0" smtClean="0">
                <a:latin typeface="+mj-lt"/>
              </a:rPr>
              <a:t>(Collective rights management versus community pages [host]):</a:t>
            </a:r>
          </a:p>
          <a:p>
            <a:pPr lvl="1">
              <a:lnSpc>
                <a:spcPct val="80000"/>
              </a:lnSpc>
            </a:pPr>
            <a:r>
              <a:rPr lang="en-US" altLang="hu-HU" dirty="0" smtClean="0">
                <a:latin typeface="+mj-lt"/>
              </a:rPr>
              <a:t>Defendant was </a:t>
            </a:r>
            <a:r>
              <a:rPr lang="en-US" altLang="hu-HU" dirty="0" err="1" smtClean="0">
                <a:latin typeface="+mj-lt"/>
              </a:rPr>
              <a:t>Netlog</a:t>
            </a:r>
            <a:r>
              <a:rPr lang="en-US" altLang="hu-HU" dirty="0" smtClean="0">
                <a:latin typeface="+mj-lt"/>
              </a:rPr>
              <a:t>, operated an online community page, where users could upload songs to their profile.</a:t>
            </a:r>
          </a:p>
          <a:p>
            <a:pPr lvl="1">
              <a:lnSpc>
                <a:spcPct val="80000"/>
              </a:lnSpc>
            </a:pPr>
            <a:r>
              <a:rPr lang="en-US" altLang="hu-HU" dirty="0" smtClean="0">
                <a:latin typeface="+mj-lt"/>
              </a:rPr>
              <a:t>Uploaded songs belonged to SABAM’s repertoire.</a:t>
            </a:r>
          </a:p>
          <a:p>
            <a:pPr lvl="1">
              <a:lnSpc>
                <a:spcPct val="80000"/>
              </a:lnSpc>
            </a:pPr>
            <a:r>
              <a:rPr lang="en-US" altLang="hu-HU" dirty="0" smtClean="0">
                <a:latin typeface="+mj-lt"/>
              </a:rPr>
              <a:t>SABAM did not grant permission and there was no remuneration.</a:t>
            </a:r>
          </a:p>
          <a:p>
            <a:pPr lvl="1">
              <a:lnSpc>
                <a:spcPct val="80000"/>
              </a:lnSpc>
            </a:pPr>
            <a:r>
              <a:rPr lang="en-US" altLang="hu-HU" dirty="0" smtClean="0">
                <a:latin typeface="+mj-lt"/>
              </a:rPr>
              <a:t>SABAM wanted to oblige </a:t>
            </a:r>
            <a:r>
              <a:rPr lang="en-US" altLang="hu-HU" dirty="0" err="1" smtClean="0">
                <a:latin typeface="+mj-lt"/>
              </a:rPr>
              <a:t>Netlog</a:t>
            </a:r>
            <a:r>
              <a:rPr lang="en-US" altLang="hu-HU" dirty="0" smtClean="0">
                <a:latin typeface="+mj-lt"/>
              </a:rPr>
              <a:t> to stop infringing activities and to develop monitoring mechanism, which makes further infringements stop.</a:t>
            </a:r>
          </a:p>
          <a:p>
            <a:pPr lvl="1">
              <a:lnSpc>
                <a:spcPct val="80000"/>
              </a:lnSpc>
            </a:pPr>
            <a:r>
              <a:rPr lang="en-US" altLang="hu-HU" dirty="0" smtClean="0">
                <a:latin typeface="+mj-lt"/>
              </a:rPr>
              <a:t>The request of SABAM was against the freedom to conduct a business. (Article 16 of the Charter of Fundamental Rights of the European Union.)</a:t>
            </a:r>
          </a:p>
          <a:p>
            <a:pPr>
              <a:lnSpc>
                <a:spcPct val="80000"/>
              </a:lnSpc>
            </a:pPr>
            <a:endParaRPr lang="en-US" sz="1800" dirty="0">
              <a:latin typeface="+mj-lt"/>
            </a:endParaRPr>
          </a:p>
        </p:txBody>
      </p:sp>
    </p:spTree>
    <p:extLst>
      <p:ext uri="{BB962C8B-B14F-4D97-AF65-F5344CB8AC3E}">
        <p14:creationId xmlns:p14="http://schemas.microsoft.com/office/powerpoint/2010/main" val="776871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Colliding fundamental rights – ISPs III.</a:t>
            </a:r>
            <a:endParaRPr lang="en-US" sz="4000" dirty="0">
              <a:solidFill>
                <a:schemeClr val="tx1"/>
              </a:solidFill>
            </a:endParaRPr>
          </a:p>
        </p:txBody>
      </p:sp>
      <p:sp>
        <p:nvSpPr>
          <p:cNvPr id="3" name="Tartalom helye 2"/>
          <p:cNvSpPr>
            <a:spLocks noGrp="1"/>
          </p:cNvSpPr>
          <p:nvPr>
            <p:ph idx="1"/>
          </p:nvPr>
        </p:nvSpPr>
        <p:spPr/>
        <p:txBody>
          <a:bodyPr>
            <a:normAutofit/>
          </a:bodyPr>
          <a:lstStyle/>
          <a:p>
            <a:pPr>
              <a:lnSpc>
                <a:spcPct val="80000"/>
              </a:lnSpc>
            </a:pPr>
            <a:r>
              <a:rPr lang="en-US" altLang="hu-HU" sz="1800" b="1" dirty="0" smtClean="0">
                <a:latin typeface="+mj-lt"/>
              </a:rPr>
              <a:t>Freedom to conduct a business</a:t>
            </a:r>
            <a:r>
              <a:rPr lang="en-US" altLang="hu-HU" sz="1800" dirty="0" smtClean="0">
                <a:latin typeface="+mj-lt"/>
              </a:rPr>
              <a:t>:</a:t>
            </a:r>
          </a:p>
          <a:p>
            <a:pPr lvl="1">
              <a:lnSpc>
                <a:spcPct val="80000"/>
              </a:lnSpc>
            </a:pPr>
            <a:r>
              <a:rPr lang="en-US" altLang="hu-HU" dirty="0" smtClean="0">
                <a:latin typeface="+mj-lt"/>
              </a:rPr>
              <a:t>Art 16 of EU Charter: The </a:t>
            </a:r>
            <a:r>
              <a:rPr lang="en-US" altLang="hu-HU" dirty="0">
                <a:latin typeface="+mj-lt"/>
              </a:rPr>
              <a:t>freedom to conduct a business in accordance </a:t>
            </a:r>
            <a:r>
              <a:rPr lang="en-US" altLang="hu-HU" dirty="0" smtClean="0">
                <a:latin typeface="+mj-lt"/>
              </a:rPr>
              <a:t>with European </a:t>
            </a:r>
            <a:r>
              <a:rPr lang="en-US" altLang="hu-HU" dirty="0">
                <a:latin typeface="+mj-lt"/>
              </a:rPr>
              <a:t>Union law and national laws and practices is </a:t>
            </a:r>
            <a:r>
              <a:rPr lang="en-US" altLang="hu-HU" dirty="0" smtClean="0">
                <a:latin typeface="+mj-lt"/>
              </a:rPr>
              <a:t>recognized.</a:t>
            </a:r>
          </a:p>
          <a:p>
            <a:pPr lvl="1">
              <a:lnSpc>
                <a:spcPct val="80000"/>
              </a:lnSpc>
            </a:pPr>
            <a:r>
              <a:rPr lang="en-US" altLang="hu-HU" dirty="0" smtClean="0">
                <a:latin typeface="+mj-lt"/>
              </a:rPr>
              <a:t>Basic law of Hungary Art XII: Everyone </a:t>
            </a:r>
            <a:r>
              <a:rPr lang="en-US" altLang="hu-HU" dirty="0">
                <a:latin typeface="+mj-lt"/>
              </a:rPr>
              <a:t>shall have the right to freely choose his or her work, occupation and to engage in entrepreneurial activities</a:t>
            </a:r>
            <a:r>
              <a:rPr lang="en-US" altLang="hu-HU" dirty="0" smtClean="0">
                <a:latin typeface="+mj-lt"/>
              </a:rPr>
              <a:t>.</a:t>
            </a:r>
          </a:p>
          <a:p>
            <a:pPr lvl="1">
              <a:lnSpc>
                <a:spcPct val="80000"/>
              </a:lnSpc>
            </a:pPr>
            <a:r>
              <a:rPr lang="en-US" altLang="hu-HU" dirty="0" smtClean="0">
                <a:latin typeface="+mj-lt"/>
              </a:rPr>
              <a:t>Art 102 of the Treaty on the Functioning of the European Union: all </a:t>
            </a:r>
            <a:r>
              <a:rPr lang="en-US" altLang="hu-HU" dirty="0">
                <a:latin typeface="+mj-lt"/>
              </a:rPr>
              <a:t>agreements between undertakings, decisions by associations of undertakings and concerted practices which may affect trade between Member </a:t>
            </a:r>
            <a:r>
              <a:rPr lang="en-US" altLang="hu-HU" dirty="0" smtClean="0">
                <a:latin typeface="+mj-lt"/>
              </a:rPr>
              <a:t>States.</a:t>
            </a:r>
            <a:endParaRPr lang="en-US" altLang="hu-HU" dirty="0">
              <a:latin typeface="+mj-lt"/>
            </a:endParaRPr>
          </a:p>
        </p:txBody>
      </p:sp>
    </p:spTree>
    <p:extLst>
      <p:ext uri="{BB962C8B-B14F-4D97-AF65-F5344CB8AC3E}">
        <p14:creationId xmlns:p14="http://schemas.microsoft.com/office/powerpoint/2010/main" val="4210161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6"/>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8" name="Oval 7"/>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Cím 1"/>
          <p:cNvSpPr>
            <a:spLocks noGrp="1"/>
          </p:cNvSpPr>
          <p:nvPr>
            <p:ph type="title"/>
          </p:nvPr>
        </p:nvSpPr>
        <p:spPr>
          <a:xfrm>
            <a:off x="382280" y="484632"/>
            <a:ext cx="6743844" cy="1609344"/>
          </a:xfrm>
        </p:spPr>
        <p:txBody>
          <a:bodyPr>
            <a:normAutofit/>
          </a:bodyPr>
          <a:lstStyle/>
          <a:p>
            <a:r>
              <a:rPr lang="en-US" sz="4000" dirty="0" smtClean="0">
                <a:solidFill>
                  <a:schemeClr val="tx1"/>
                </a:solidFill>
              </a:rPr>
              <a:t>Colliding fundamental rights – End users I.</a:t>
            </a:r>
            <a:endParaRPr lang="en-US" sz="4000" dirty="0">
              <a:solidFill>
                <a:schemeClr val="tx1"/>
              </a:solidFill>
            </a:endParaRPr>
          </a:p>
        </p:txBody>
      </p:sp>
      <p:sp>
        <p:nvSpPr>
          <p:cNvPr id="3" name="Tartalom helye 2"/>
          <p:cNvSpPr>
            <a:spLocks noGrp="1"/>
          </p:cNvSpPr>
          <p:nvPr>
            <p:ph idx="1"/>
          </p:nvPr>
        </p:nvSpPr>
        <p:spPr>
          <a:xfrm>
            <a:off x="382280" y="2121407"/>
            <a:ext cx="6743844" cy="4405227"/>
          </a:xfrm>
        </p:spPr>
        <p:txBody>
          <a:bodyPr>
            <a:normAutofit/>
          </a:bodyPr>
          <a:lstStyle/>
          <a:p>
            <a:r>
              <a:rPr lang="en-US" altLang="hu-HU" sz="1800" b="1" dirty="0" err="1">
                <a:latin typeface="+mj-lt"/>
              </a:rPr>
              <a:t>Promusicae</a:t>
            </a:r>
            <a:r>
              <a:rPr lang="en-US" altLang="hu-HU" sz="1800" b="1" dirty="0">
                <a:latin typeface="+mj-lt"/>
              </a:rPr>
              <a:t> v. </a:t>
            </a:r>
            <a:r>
              <a:rPr lang="en-US" altLang="hu-HU" sz="1800" b="1" dirty="0" err="1">
                <a:latin typeface="+mj-lt"/>
              </a:rPr>
              <a:t>Telefónica</a:t>
            </a:r>
            <a:r>
              <a:rPr lang="en-US" altLang="hu-HU" sz="1800" b="1" dirty="0">
                <a:latin typeface="+mj-lt"/>
              </a:rPr>
              <a:t> </a:t>
            </a:r>
            <a:r>
              <a:rPr lang="en-US" altLang="hu-HU" sz="1800" b="1" dirty="0" smtClean="0">
                <a:latin typeface="+mj-lt"/>
              </a:rPr>
              <a:t>C-275/06:</a:t>
            </a:r>
            <a:endParaRPr lang="en-US" altLang="hu-HU" sz="1800" dirty="0" smtClean="0">
              <a:latin typeface="+mj-lt"/>
            </a:endParaRPr>
          </a:p>
          <a:p>
            <a:pPr lvl="1"/>
            <a:r>
              <a:rPr lang="en-US" altLang="hu-HU" sz="1600" dirty="0" smtClean="0">
                <a:latin typeface="+mj-lt"/>
              </a:rPr>
              <a:t>Plaintiff collective rights management asked from court to oblige ISP </a:t>
            </a:r>
            <a:r>
              <a:rPr lang="en-US" altLang="hu-HU" sz="1600" dirty="0" err="1" smtClean="0">
                <a:latin typeface="+mj-lt"/>
              </a:rPr>
              <a:t>Telefónica</a:t>
            </a:r>
            <a:r>
              <a:rPr lang="en-US" altLang="hu-HU" sz="1600" dirty="0" smtClean="0">
                <a:latin typeface="+mj-lt"/>
              </a:rPr>
              <a:t> to give out personal data and IP addresses of end users, because they used </a:t>
            </a:r>
            <a:r>
              <a:rPr lang="en-US" altLang="hu-HU" sz="1600" dirty="0" err="1" smtClean="0">
                <a:latin typeface="+mj-lt"/>
              </a:rPr>
              <a:t>KaZaA</a:t>
            </a:r>
            <a:r>
              <a:rPr lang="en-US" altLang="hu-HU" sz="1600" dirty="0" smtClean="0">
                <a:latin typeface="+mj-lt"/>
              </a:rPr>
              <a:t> to share illegal music files.</a:t>
            </a:r>
          </a:p>
          <a:p>
            <a:pPr lvl="1"/>
            <a:r>
              <a:rPr lang="en-US" altLang="hu-HU" sz="1600" dirty="0" err="1" smtClean="0">
                <a:latin typeface="+mj-lt"/>
              </a:rPr>
              <a:t>Telefónica</a:t>
            </a:r>
            <a:r>
              <a:rPr lang="en-US" altLang="hu-HU" sz="1600" dirty="0" smtClean="0">
                <a:latin typeface="+mj-lt"/>
              </a:rPr>
              <a:t> disputed the obligation, stated that information </a:t>
            </a:r>
            <a:r>
              <a:rPr lang="hu-HU" altLang="hu-HU" sz="1600" dirty="0" smtClean="0">
                <a:latin typeface="+mj-lt"/>
              </a:rPr>
              <a:t>is </a:t>
            </a:r>
            <a:r>
              <a:rPr lang="en-US" altLang="hu-HU" sz="1600" b="1" u="sng" dirty="0" smtClean="0">
                <a:solidFill>
                  <a:srgbClr val="FF0000"/>
                </a:solidFill>
                <a:latin typeface="+mj-lt"/>
              </a:rPr>
              <a:t>only available in case of criminal procedure, or in order to protect public order or national </a:t>
            </a:r>
            <a:r>
              <a:rPr lang="en-US" altLang="hu-HU" sz="1600" b="1" u="sng" dirty="0" err="1" smtClean="0">
                <a:solidFill>
                  <a:srgbClr val="FF0000"/>
                </a:solidFill>
                <a:latin typeface="+mj-lt"/>
              </a:rPr>
              <a:t>seccurity</a:t>
            </a:r>
            <a:r>
              <a:rPr lang="en-US" altLang="hu-HU" sz="1600" dirty="0" smtClean="0">
                <a:solidFill>
                  <a:srgbClr val="FF0000"/>
                </a:solidFill>
                <a:latin typeface="+mj-lt"/>
              </a:rPr>
              <a:t>. </a:t>
            </a:r>
            <a:r>
              <a:rPr lang="en-US" altLang="hu-HU" sz="1600" dirty="0" smtClean="0">
                <a:latin typeface="+mj-lt"/>
              </a:rPr>
              <a:t>The </a:t>
            </a:r>
            <a:r>
              <a:rPr lang="en-US" altLang="hu-HU" sz="1600" dirty="0" err="1" smtClean="0">
                <a:latin typeface="+mj-lt"/>
              </a:rPr>
              <a:t>Promusicae</a:t>
            </a:r>
            <a:r>
              <a:rPr lang="en-US" altLang="hu-HU" sz="1600" dirty="0" smtClean="0">
                <a:latin typeface="+mj-lt"/>
              </a:rPr>
              <a:t> sued in civil procedure, where personal data are protected.</a:t>
            </a:r>
          </a:p>
          <a:p>
            <a:pPr lvl="1"/>
            <a:endParaRPr lang="en-US" altLang="hu-HU" sz="1600" dirty="0">
              <a:latin typeface="+mj-lt"/>
            </a:endParaRPr>
          </a:p>
        </p:txBody>
      </p:sp>
    </p:spTree>
    <p:extLst>
      <p:ext uri="{BB962C8B-B14F-4D97-AF65-F5344CB8AC3E}">
        <p14:creationId xmlns:p14="http://schemas.microsoft.com/office/powerpoint/2010/main" val="1163553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dirty="0" smtClean="0">
                <a:solidFill>
                  <a:schemeClr val="tx1"/>
                </a:solidFill>
              </a:rPr>
              <a:t>Law </a:t>
            </a:r>
            <a:r>
              <a:rPr lang="hu-HU" sz="4000" dirty="0" err="1" smtClean="0">
                <a:solidFill>
                  <a:schemeClr val="tx1"/>
                </a:solidFill>
              </a:rPr>
              <a:t>enforcement</a:t>
            </a:r>
            <a:r>
              <a:rPr lang="hu-HU" sz="4000" dirty="0" smtClean="0">
                <a:solidFill>
                  <a:schemeClr val="tx1"/>
                </a:solidFill>
              </a:rPr>
              <a:t> in </a:t>
            </a:r>
            <a:r>
              <a:rPr lang="hu-HU" sz="4000" dirty="0" err="1" smtClean="0">
                <a:solidFill>
                  <a:schemeClr val="tx1"/>
                </a:solidFill>
              </a:rPr>
              <a:t>the</a:t>
            </a:r>
            <a:r>
              <a:rPr lang="hu-HU" sz="4000" dirty="0" smtClean="0">
                <a:solidFill>
                  <a:schemeClr val="tx1"/>
                </a:solidFill>
              </a:rPr>
              <a:t> </a:t>
            </a:r>
            <a:r>
              <a:rPr lang="hu-HU" sz="4000" dirty="0" err="1" smtClean="0">
                <a:solidFill>
                  <a:schemeClr val="tx1"/>
                </a:solidFill>
              </a:rPr>
              <a:t>entertainment</a:t>
            </a:r>
            <a:r>
              <a:rPr lang="hu-HU" sz="4000" dirty="0" smtClean="0">
                <a:solidFill>
                  <a:schemeClr val="tx1"/>
                </a:solidFill>
              </a:rPr>
              <a:t> </a:t>
            </a:r>
            <a:r>
              <a:rPr lang="hu-HU" sz="4000" dirty="0" err="1" smtClean="0">
                <a:solidFill>
                  <a:schemeClr val="tx1"/>
                </a:solidFill>
              </a:rPr>
              <a:t>industry</a:t>
            </a:r>
            <a:endParaRPr lang="en-US" sz="4000" dirty="0">
              <a:solidFill>
                <a:schemeClr val="tx1"/>
              </a:solidFill>
            </a:endParaRPr>
          </a:p>
        </p:txBody>
      </p:sp>
      <p:sp>
        <p:nvSpPr>
          <p:cNvPr id="3" name="Tartalom helye 2"/>
          <p:cNvSpPr>
            <a:spLocks noGrp="1"/>
          </p:cNvSpPr>
          <p:nvPr>
            <p:ph idx="1"/>
          </p:nvPr>
        </p:nvSpPr>
        <p:spPr/>
        <p:txBody>
          <a:bodyPr/>
          <a:lstStyle/>
          <a:p>
            <a:r>
              <a:rPr lang="en-US" dirty="0" smtClean="0"/>
              <a:t>“</a:t>
            </a:r>
            <a:r>
              <a:rPr lang="en-US" dirty="0"/>
              <a:t>The answer to the machine is in the machine?”</a:t>
            </a:r>
            <a:endParaRPr lang="en-US" i="1" dirty="0">
              <a:latin typeface="+mj-lt"/>
            </a:endParaRPr>
          </a:p>
        </p:txBody>
      </p:sp>
      <p:pic>
        <p:nvPicPr>
          <p:cNvPr id="6" name="Kép 5" descr="szing2-700x357.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2667" y="3346895"/>
            <a:ext cx="5592762"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3821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Colliding fundamental rights – end users II.</a:t>
            </a:r>
            <a:endParaRPr lang="en-US" sz="4000" dirty="0">
              <a:solidFill>
                <a:schemeClr val="tx1"/>
              </a:solidFill>
            </a:endParaRPr>
          </a:p>
        </p:txBody>
      </p:sp>
      <p:sp>
        <p:nvSpPr>
          <p:cNvPr id="3" name="Tartalom helye 2"/>
          <p:cNvSpPr>
            <a:spLocks noGrp="1"/>
          </p:cNvSpPr>
          <p:nvPr>
            <p:ph idx="1"/>
          </p:nvPr>
        </p:nvSpPr>
        <p:spPr/>
        <p:txBody>
          <a:bodyPr>
            <a:normAutofit/>
          </a:bodyPr>
          <a:lstStyle/>
          <a:p>
            <a:pPr lvl="1"/>
            <a:r>
              <a:rPr lang="en-US" altLang="hu-HU" sz="1700" b="1" dirty="0" smtClean="0">
                <a:latin typeface="+mj-lt"/>
              </a:rPr>
              <a:t>Secrecy of communication:</a:t>
            </a:r>
            <a:endParaRPr lang="en-US" altLang="hu-HU" sz="1700" b="1" dirty="0">
              <a:latin typeface="+mj-lt"/>
            </a:endParaRPr>
          </a:p>
          <a:p>
            <a:pPr lvl="2"/>
            <a:r>
              <a:rPr lang="en-US" altLang="hu-HU" sz="1700" dirty="0" smtClean="0">
                <a:latin typeface="+mj-lt"/>
              </a:rPr>
              <a:t>Art 5 Para (1) of Directive 2002/58/EC on e-communication: </a:t>
            </a:r>
            <a:r>
              <a:rPr lang="en-US" sz="1700" dirty="0" smtClean="0">
                <a:latin typeface="+mj-lt"/>
              </a:rPr>
              <a:t>Member </a:t>
            </a:r>
            <a:r>
              <a:rPr lang="en-US" sz="1700" dirty="0">
                <a:latin typeface="+mj-lt"/>
              </a:rPr>
              <a:t>States shall ensure the confidentiality of communications and the related traffic data by means of a public communications network and publicly available electronic communications services, through national </a:t>
            </a:r>
            <a:r>
              <a:rPr lang="en-US" sz="1700" dirty="0" smtClean="0">
                <a:latin typeface="+mj-lt"/>
              </a:rPr>
              <a:t>legislation. They </a:t>
            </a:r>
            <a:r>
              <a:rPr lang="en-US" sz="1700" dirty="0">
                <a:latin typeface="+mj-lt"/>
              </a:rPr>
              <a:t>shall </a:t>
            </a:r>
            <a:r>
              <a:rPr lang="en-US" sz="1700" b="1" dirty="0">
                <a:solidFill>
                  <a:srgbClr val="FF0000"/>
                </a:solidFill>
                <a:latin typeface="+mj-lt"/>
              </a:rPr>
              <a:t>prohibit listening, tapping, storage or other kinds of interception or surveillance of communications</a:t>
            </a:r>
            <a:r>
              <a:rPr lang="en-US" sz="1700" b="1" dirty="0">
                <a:latin typeface="+mj-lt"/>
              </a:rPr>
              <a:t> </a:t>
            </a:r>
            <a:r>
              <a:rPr lang="en-US" sz="1700" dirty="0">
                <a:latin typeface="+mj-lt"/>
              </a:rPr>
              <a:t>and the related traffic data by persons other than users, without the consent of the users </a:t>
            </a:r>
            <a:r>
              <a:rPr lang="en-US" sz="1700" dirty="0" smtClean="0">
                <a:latin typeface="+mj-lt"/>
              </a:rPr>
              <a:t>concerned.</a:t>
            </a:r>
          </a:p>
          <a:p>
            <a:pPr lvl="2"/>
            <a:r>
              <a:rPr lang="en-US" altLang="hu-HU" sz="1700" dirty="0" smtClean="0">
                <a:latin typeface="+mj-lt"/>
              </a:rPr>
              <a:t>Art 15 Para (1)</a:t>
            </a:r>
            <a:r>
              <a:rPr lang="en-US" sz="1700" dirty="0" smtClean="0">
                <a:latin typeface="+mj-lt"/>
              </a:rPr>
              <a:t> When </a:t>
            </a:r>
            <a:r>
              <a:rPr lang="en-US" sz="1700" dirty="0">
                <a:latin typeface="+mj-lt"/>
              </a:rPr>
              <a:t>such restriction constitutes a necessary, appropriate and proportionate measure within a democratic society to safeguard national security (i.e. State security), </a:t>
            </a:r>
            <a:r>
              <a:rPr lang="en-US" sz="1700" dirty="0" smtClean="0">
                <a:latin typeface="+mj-lt"/>
              </a:rPr>
              <a:t>defense, </a:t>
            </a:r>
            <a:r>
              <a:rPr lang="en-US" sz="1700" dirty="0">
                <a:latin typeface="+mj-lt"/>
              </a:rPr>
              <a:t>public security, and the prevention, investigation, detection and prosecution of criminal offences or of </a:t>
            </a:r>
            <a:r>
              <a:rPr lang="en-US" sz="1700" dirty="0" smtClean="0">
                <a:latin typeface="+mj-lt"/>
              </a:rPr>
              <a:t>unauthorized </a:t>
            </a:r>
            <a:r>
              <a:rPr lang="en-US" sz="1700" dirty="0">
                <a:latin typeface="+mj-lt"/>
              </a:rPr>
              <a:t>use of the electronic communication system</a:t>
            </a:r>
            <a:r>
              <a:rPr lang="en-US" altLang="hu-HU" sz="1700" dirty="0" smtClean="0">
                <a:latin typeface="+mj-lt"/>
              </a:rPr>
              <a:t>.</a:t>
            </a:r>
          </a:p>
          <a:p>
            <a:pPr lvl="1"/>
            <a:r>
              <a:rPr lang="en-US" altLang="hu-HU" sz="1700" b="1" dirty="0" smtClean="0">
                <a:latin typeface="+mj-lt"/>
              </a:rPr>
              <a:t>Freedom of speech and the right to communicate, free access to information </a:t>
            </a:r>
            <a:r>
              <a:rPr lang="en-US" altLang="hu-HU" sz="1700" dirty="0" smtClean="0">
                <a:latin typeface="+mj-lt"/>
              </a:rPr>
              <a:t>(Art. 11 of EU Charter).</a:t>
            </a:r>
            <a:endParaRPr lang="en-US" altLang="hu-HU" sz="1700" b="1" dirty="0">
              <a:latin typeface="+mj-lt"/>
            </a:endParaRPr>
          </a:p>
        </p:txBody>
      </p:sp>
    </p:spTree>
    <p:extLst>
      <p:ext uri="{BB962C8B-B14F-4D97-AF65-F5344CB8AC3E}">
        <p14:creationId xmlns:p14="http://schemas.microsoft.com/office/powerpoint/2010/main" val="1557449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848" y="484632"/>
            <a:ext cx="10058400" cy="698216"/>
          </a:xfrm>
        </p:spPr>
        <p:txBody>
          <a:bodyPr>
            <a:normAutofit/>
          </a:bodyPr>
          <a:lstStyle/>
          <a:p>
            <a:r>
              <a:rPr lang="en-US" sz="4000" dirty="0" smtClean="0">
                <a:solidFill>
                  <a:schemeClr val="tx1"/>
                </a:solidFill>
              </a:rPr>
              <a:t>Colliding fundamental rights – </a:t>
            </a:r>
            <a:r>
              <a:rPr lang="en-US" sz="4000" dirty="0" err="1" smtClean="0">
                <a:solidFill>
                  <a:schemeClr val="tx1"/>
                </a:solidFill>
              </a:rPr>
              <a:t>rightholders</a:t>
            </a:r>
            <a:endParaRPr lang="en-US" sz="4000" dirty="0">
              <a:solidFill>
                <a:schemeClr val="tx1"/>
              </a:solidFill>
            </a:endParaRPr>
          </a:p>
        </p:txBody>
      </p:sp>
      <p:sp>
        <p:nvSpPr>
          <p:cNvPr id="3" name="Tartalom helye 2"/>
          <p:cNvSpPr>
            <a:spLocks noGrp="1"/>
          </p:cNvSpPr>
          <p:nvPr>
            <p:ph idx="1"/>
          </p:nvPr>
        </p:nvSpPr>
        <p:spPr>
          <a:xfrm>
            <a:off x="1069848" y="1403603"/>
            <a:ext cx="10058400" cy="5055919"/>
          </a:xfrm>
        </p:spPr>
        <p:txBody>
          <a:bodyPr>
            <a:noAutofit/>
          </a:bodyPr>
          <a:lstStyle/>
          <a:p>
            <a:pPr lvl="1"/>
            <a:r>
              <a:rPr lang="en-US" altLang="hu-HU" dirty="0" smtClean="0">
                <a:latin typeface="+mj-lt"/>
              </a:rPr>
              <a:t>Art. 17 Para (2) of EU Charter: </a:t>
            </a:r>
            <a:r>
              <a:rPr lang="en-US" altLang="hu-HU" b="1" dirty="0" smtClean="0">
                <a:latin typeface="+mj-lt"/>
              </a:rPr>
              <a:t>Intellectual </a:t>
            </a:r>
            <a:r>
              <a:rPr lang="en-US" altLang="hu-HU" b="1" dirty="0">
                <a:latin typeface="+mj-lt"/>
              </a:rPr>
              <a:t>property shall be protected.</a:t>
            </a:r>
            <a:endParaRPr lang="en-US" altLang="hu-HU" i="1" dirty="0">
              <a:latin typeface="+mj-lt"/>
            </a:endParaRPr>
          </a:p>
          <a:p>
            <a:pPr lvl="1"/>
            <a:r>
              <a:rPr lang="en-US" altLang="hu-HU" dirty="0" smtClean="0">
                <a:latin typeface="+mj-lt"/>
              </a:rPr>
              <a:t>Recital (3) of </a:t>
            </a:r>
            <a:r>
              <a:rPr lang="en-US" altLang="hu-HU" dirty="0" err="1" smtClean="0">
                <a:latin typeface="+mj-lt"/>
              </a:rPr>
              <a:t>InfoSoc</a:t>
            </a:r>
            <a:r>
              <a:rPr lang="en-US" altLang="hu-HU" dirty="0" smtClean="0">
                <a:latin typeface="+mj-lt"/>
              </a:rPr>
              <a:t> Directive: The </a:t>
            </a:r>
            <a:r>
              <a:rPr lang="en-US" altLang="hu-HU" dirty="0">
                <a:latin typeface="+mj-lt"/>
              </a:rPr>
              <a:t>proposed </a:t>
            </a:r>
            <a:r>
              <a:rPr lang="en-US" altLang="hu-HU" dirty="0" smtClean="0">
                <a:latin typeface="+mj-lt"/>
              </a:rPr>
              <a:t>harmonization </a:t>
            </a:r>
            <a:r>
              <a:rPr lang="en-US" altLang="hu-HU" dirty="0">
                <a:latin typeface="+mj-lt"/>
              </a:rPr>
              <a:t>will help to implement the four freedoms of the internal market and relates to compliance with the fundamental principles of law and especially of property, including intellectual property, and freedom of expression and the public interest.</a:t>
            </a:r>
          </a:p>
          <a:p>
            <a:pPr lvl="1"/>
            <a:r>
              <a:rPr lang="en-US" altLang="hu-HU" dirty="0" smtClean="0">
                <a:latin typeface="+mj-lt"/>
              </a:rPr>
              <a:t>Recital (1) of 2004/48/EC Directive: protection </a:t>
            </a:r>
            <a:r>
              <a:rPr lang="en-US" altLang="hu-HU" dirty="0">
                <a:latin typeface="+mj-lt"/>
              </a:rPr>
              <a:t>of intellectual property is an essential element for the success of the Internal Market.</a:t>
            </a:r>
          </a:p>
          <a:p>
            <a:pPr lvl="1"/>
            <a:r>
              <a:rPr lang="en-US" altLang="hu-HU" dirty="0" smtClean="0">
                <a:latin typeface="+mj-lt"/>
              </a:rPr>
              <a:t>Article 47 of EU Charter: </a:t>
            </a:r>
            <a:r>
              <a:rPr lang="en-US" altLang="hu-HU" b="1" dirty="0" smtClean="0">
                <a:latin typeface="+mj-lt"/>
              </a:rPr>
              <a:t>Right </a:t>
            </a:r>
            <a:r>
              <a:rPr lang="en-US" altLang="hu-HU" b="1" dirty="0">
                <a:latin typeface="+mj-lt"/>
              </a:rPr>
              <a:t>to an effective remedy and to a fair </a:t>
            </a:r>
            <a:r>
              <a:rPr lang="en-US" altLang="hu-HU" b="1" dirty="0" smtClean="0">
                <a:latin typeface="+mj-lt"/>
              </a:rPr>
              <a:t>trial. </a:t>
            </a:r>
            <a:endParaRPr lang="en-US" altLang="hu-HU" dirty="0">
              <a:latin typeface="+mj-lt"/>
            </a:endParaRPr>
          </a:p>
          <a:p>
            <a:pPr lvl="1"/>
            <a:r>
              <a:rPr lang="en-US" altLang="hu-HU" b="1" dirty="0" smtClean="0">
                <a:latin typeface="+mj-lt"/>
              </a:rPr>
              <a:t>Right to access information:</a:t>
            </a:r>
            <a:endParaRPr lang="en-US" altLang="hu-HU" b="1" dirty="0">
              <a:latin typeface="+mj-lt"/>
            </a:endParaRPr>
          </a:p>
          <a:p>
            <a:pPr lvl="2"/>
            <a:r>
              <a:rPr lang="en-US" altLang="hu-HU" sz="1800" dirty="0" smtClean="0">
                <a:latin typeface="+mj-lt"/>
                <a:sym typeface="Wingdings" panose="05000000000000000000" pitchFamily="2" charset="2"/>
              </a:rPr>
              <a:t>Art. 8 of 2004/48/EC Directive: if it well-founded, legal, and proportional,</a:t>
            </a:r>
            <a:endParaRPr lang="en-US" altLang="hu-HU" sz="1800" dirty="0">
              <a:latin typeface="+mj-lt"/>
              <a:sym typeface="Wingdings" panose="05000000000000000000" pitchFamily="2" charset="2"/>
            </a:endParaRPr>
          </a:p>
          <a:p>
            <a:pPr lvl="2"/>
            <a:r>
              <a:rPr lang="en-US" altLang="hu-HU" sz="1800" dirty="0" smtClean="0">
                <a:latin typeface="+mj-lt"/>
                <a:sym typeface="Wingdings" panose="05000000000000000000" pitchFamily="2" charset="2"/>
              </a:rPr>
              <a:t>If the ISP’s service was used to infringe.</a:t>
            </a:r>
            <a:endParaRPr lang="en-US" altLang="hu-HU" sz="1800" dirty="0">
              <a:latin typeface="+mj-lt"/>
              <a:sym typeface="Wingdings" panose="05000000000000000000" pitchFamily="2" charset="2"/>
            </a:endParaRPr>
          </a:p>
          <a:p>
            <a:pPr lvl="1"/>
            <a:r>
              <a:rPr lang="en-US" altLang="hu-HU" b="1" dirty="0" smtClean="0">
                <a:latin typeface="+mj-lt"/>
              </a:rPr>
              <a:t>Obligation to provide information</a:t>
            </a:r>
            <a:endParaRPr lang="en-US" altLang="hu-HU" dirty="0">
              <a:latin typeface="+mj-lt"/>
            </a:endParaRPr>
          </a:p>
          <a:p>
            <a:pPr lvl="2"/>
            <a:r>
              <a:rPr lang="en-US" altLang="hu-HU" sz="1800" dirty="0" smtClean="0">
                <a:latin typeface="+mj-lt"/>
              </a:rPr>
              <a:t>Art. 15 Section (2) of E-commerce Directive: to </a:t>
            </a:r>
            <a:r>
              <a:rPr lang="en-US" altLang="hu-HU" sz="1800" dirty="0">
                <a:latin typeface="+mj-lt"/>
              </a:rPr>
              <a:t>inform the competent public authorities of alleged illegal activities undertaken or to inform the competent public authorities of alleged illegal activities undertaken </a:t>
            </a:r>
            <a:r>
              <a:rPr lang="en-US" altLang="hu-HU" sz="1800" dirty="0" err="1" smtClean="0">
                <a:latin typeface="+mj-lt"/>
              </a:rPr>
              <a:t>orgations</a:t>
            </a:r>
            <a:r>
              <a:rPr lang="en-US" altLang="hu-HU" sz="1800" dirty="0" smtClean="0">
                <a:latin typeface="+mj-lt"/>
              </a:rPr>
              <a:t> to </a:t>
            </a:r>
            <a:r>
              <a:rPr lang="en-US" altLang="hu-HU" sz="1800" dirty="0">
                <a:latin typeface="+mj-lt"/>
              </a:rPr>
              <a:t>communicate to the competent authorities, at their request.</a:t>
            </a:r>
          </a:p>
        </p:txBody>
      </p:sp>
    </p:spTree>
    <p:extLst>
      <p:ext uri="{BB962C8B-B14F-4D97-AF65-F5344CB8AC3E}">
        <p14:creationId xmlns:p14="http://schemas.microsoft.com/office/powerpoint/2010/main" val="2976469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smtClean="0">
                <a:solidFill>
                  <a:schemeClr val="tx1"/>
                </a:solidFill>
              </a:rPr>
              <a:t>CDSM Article 17</a:t>
            </a:r>
            <a:endParaRPr lang="en-US" dirty="0">
              <a:solidFill>
                <a:schemeClr val="tx1"/>
              </a:solidFill>
            </a:endParaRPr>
          </a:p>
        </p:txBody>
      </p:sp>
      <p:sp>
        <p:nvSpPr>
          <p:cNvPr id="3" name="Tartalom helye 2"/>
          <p:cNvSpPr>
            <a:spLocks noGrp="1"/>
          </p:cNvSpPr>
          <p:nvPr>
            <p:ph idx="1"/>
          </p:nvPr>
        </p:nvSpPr>
        <p:spPr/>
        <p:txBody>
          <a:bodyPr>
            <a:normAutofit fontScale="92500" lnSpcReduction="20000"/>
          </a:bodyPr>
          <a:lstStyle/>
          <a:p>
            <a:r>
              <a:rPr lang="en-US" b="1" dirty="0" smtClean="0">
                <a:latin typeface="+mj-lt"/>
              </a:rPr>
              <a:t>Use </a:t>
            </a:r>
            <a:r>
              <a:rPr lang="en-US" b="1" dirty="0">
                <a:latin typeface="+mj-lt"/>
              </a:rPr>
              <a:t>of protected content by information society service providers storing and giving access to large amounts of works and other subject-matter uploaded by their </a:t>
            </a:r>
            <a:r>
              <a:rPr lang="en-US" b="1" dirty="0" smtClean="0">
                <a:latin typeface="+mj-lt"/>
              </a:rPr>
              <a:t>users</a:t>
            </a:r>
          </a:p>
          <a:p>
            <a:r>
              <a:rPr lang="en-US" dirty="0" smtClean="0">
                <a:latin typeface="+mj-lt"/>
              </a:rPr>
              <a:t>1. Information </a:t>
            </a:r>
            <a:r>
              <a:rPr lang="en-US" dirty="0">
                <a:latin typeface="+mj-lt"/>
              </a:rPr>
              <a:t>society service providers that </a:t>
            </a:r>
            <a:r>
              <a:rPr lang="en-US" b="1" u="sng" dirty="0">
                <a:solidFill>
                  <a:srgbClr val="FF0000"/>
                </a:solidFill>
                <a:latin typeface="+mj-lt"/>
              </a:rPr>
              <a:t>store and provide to the public access to large amounts of works or other subject-matter uploaded by their users</a:t>
            </a:r>
            <a:r>
              <a:rPr lang="en-US" dirty="0">
                <a:solidFill>
                  <a:srgbClr val="FF0000"/>
                </a:solidFill>
                <a:latin typeface="+mj-lt"/>
              </a:rPr>
              <a:t> </a:t>
            </a:r>
            <a:r>
              <a:rPr lang="en-US" dirty="0">
                <a:latin typeface="+mj-lt"/>
              </a:rPr>
              <a:t>shall, in cooperation with </a:t>
            </a:r>
            <a:r>
              <a:rPr lang="en-US" dirty="0" err="1">
                <a:latin typeface="+mj-lt"/>
              </a:rPr>
              <a:t>rightholders</a:t>
            </a:r>
            <a:r>
              <a:rPr lang="en-US" dirty="0">
                <a:latin typeface="+mj-lt"/>
              </a:rPr>
              <a:t>, </a:t>
            </a:r>
            <a:r>
              <a:rPr lang="en-US" b="1" u="sng" dirty="0">
                <a:solidFill>
                  <a:srgbClr val="FF0000"/>
                </a:solidFill>
                <a:latin typeface="+mj-lt"/>
              </a:rPr>
              <a:t>take measures to ensure</a:t>
            </a:r>
            <a:r>
              <a:rPr lang="en-US" dirty="0">
                <a:latin typeface="+mj-lt"/>
              </a:rPr>
              <a:t> the functioning of agreements concluded with </a:t>
            </a:r>
            <a:r>
              <a:rPr lang="en-US" dirty="0" err="1">
                <a:latin typeface="+mj-lt"/>
              </a:rPr>
              <a:t>rightholders</a:t>
            </a:r>
            <a:r>
              <a:rPr lang="en-US" dirty="0">
                <a:latin typeface="+mj-lt"/>
              </a:rPr>
              <a:t> for the use of their works or other subject-matter or to </a:t>
            </a:r>
            <a:r>
              <a:rPr lang="en-US" b="1" u="sng" dirty="0">
                <a:solidFill>
                  <a:srgbClr val="FF0000"/>
                </a:solidFill>
                <a:latin typeface="+mj-lt"/>
              </a:rPr>
              <a:t>prevent the availability on their services of works or other subject-matter</a:t>
            </a:r>
            <a:r>
              <a:rPr lang="en-US" dirty="0">
                <a:solidFill>
                  <a:srgbClr val="FF0000"/>
                </a:solidFill>
                <a:latin typeface="+mj-lt"/>
              </a:rPr>
              <a:t> </a:t>
            </a:r>
            <a:r>
              <a:rPr lang="en-US" dirty="0">
                <a:latin typeface="+mj-lt"/>
              </a:rPr>
              <a:t>identified by </a:t>
            </a:r>
            <a:r>
              <a:rPr lang="en-US" dirty="0" err="1">
                <a:latin typeface="+mj-lt"/>
              </a:rPr>
              <a:t>rightholders</a:t>
            </a:r>
            <a:r>
              <a:rPr lang="en-US" dirty="0">
                <a:latin typeface="+mj-lt"/>
              </a:rPr>
              <a:t> through the cooperation with the service providers. Those measures, such as the </a:t>
            </a:r>
            <a:r>
              <a:rPr lang="en-US" b="1" u="sng" dirty="0">
                <a:solidFill>
                  <a:srgbClr val="FF0000"/>
                </a:solidFill>
                <a:latin typeface="+mj-lt"/>
              </a:rPr>
              <a:t>use of effective content recognition technologies</a:t>
            </a:r>
            <a:r>
              <a:rPr lang="en-US" dirty="0">
                <a:latin typeface="+mj-lt"/>
              </a:rPr>
              <a:t>, shall be </a:t>
            </a:r>
            <a:r>
              <a:rPr lang="en-US" b="1" u="sng" dirty="0">
                <a:solidFill>
                  <a:srgbClr val="FF0000"/>
                </a:solidFill>
                <a:latin typeface="+mj-lt"/>
              </a:rPr>
              <a:t>appropriate and proportionate</a:t>
            </a:r>
            <a:r>
              <a:rPr lang="en-US" dirty="0">
                <a:latin typeface="+mj-lt"/>
              </a:rPr>
              <a:t>. The service providers shall provide </a:t>
            </a:r>
            <a:r>
              <a:rPr lang="en-US" dirty="0" err="1">
                <a:latin typeface="+mj-lt"/>
              </a:rPr>
              <a:t>rightholders</a:t>
            </a:r>
            <a:r>
              <a:rPr lang="en-US" dirty="0">
                <a:latin typeface="+mj-lt"/>
              </a:rPr>
              <a:t> with adequate information on the functioning and the deployment of the measures, as well as, when relevant, adequate reporting on the recognition and use of the works and other subject-matter.</a:t>
            </a:r>
          </a:p>
          <a:p>
            <a:r>
              <a:rPr lang="en-US" dirty="0" smtClean="0">
                <a:latin typeface="+mj-lt"/>
              </a:rPr>
              <a:t>2. Member </a:t>
            </a:r>
            <a:r>
              <a:rPr lang="en-US" dirty="0">
                <a:latin typeface="+mj-lt"/>
              </a:rPr>
              <a:t>States shall ensure that the service providers referred to in paragraph 1 put in place complaints and redress mechanisms that are available to users in case of disputes over the application of the measures referred to in paragraph 1.</a:t>
            </a:r>
          </a:p>
          <a:p>
            <a:r>
              <a:rPr lang="en-US" dirty="0" smtClean="0">
                <a:latin typeface="+mj-lt"/>
              </a:rPr>
              <a:t>3. Member </a:t>
            </a:r>
            <a:r>
              <a:rPr lang="en-US" dirty="0">
                <a:latin typeface="+mj-lt"/>
              </a:rPr>
              <a:t>States shall facilitate, where appropriate, the cooperation between the information society service providers and </a:t>
            </a:r>
            <a:r>
              <a:rPr lang="en-US" dirty="0" err="1">
                <a:latin typeface="+mj-lt"/>
              </a:rPr>
              <a:t>rightholders</a:t>
            </a:r>
            <a:r>
              <a:rPr lang="en-US" dirty="0">
                <a:latin typeface="+mj-lt"/>
              </a:rPr>
              <a:t> through stakeholder dialogues to define best practices, such as appropriate and proportionate </a:t>
            </a:r>
            <a:r>
              <a:rPr lang="en-US" b="1" u="sng" dirty="0">
                <a:solidFill>
                  <a:srgbClr val="FF0000"/>
                </a:solidFill>
                <a:latin typeface="+mj-lt"/>
              </a:rPr>
              <a:t>content recognition technologies</a:t>
            </a:r>
            <a:r>
              <a:rPr lang="en-US" dirty="0">
                <a:latin typeface="+mj-lt"/>
              </a:rPr>
              <a:t>, taking into account, among others, the nature of the services, the availability of the technologies and their effectiveness in light of technological developments</a:t>
            </a:r>
            <a:r>
              <a:rPr lang="en-US" dirty="0" smtClean="0">
                <a:latin typeface="+mj-lt"/>
              </a:rPr>
              <a:t>.</a:t>
            </a:r>
            <a:endParaRPr lang="en-US" dirty="0">
              <a:latin typeface="+mj-lt"/>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4328" y="130628"/>
            <a:ext cx="2753920" cy="1834799"/>
          </a:xfrm>
          <a:prstGeom prst="rect">
            <a:avLst/>
          </a:prstGeom>
        </p:spPr>
      </p:pic>
    </p:spTree>
    <p:extLst>
      <p:ext uri="{BB962C8B-B14F-4D97-AF65-F5344CB8AC3E}">
        <p14:creationId xmlns:p14="http://schemas.microsoft.com/office/powerpoint/2010/main" val="16581908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3009276473"/>
              </p:ext>
            </p:extLst>
          </p:nvPr>
        </p:nvGraphicFramePr>
        <p:xfrm>
          <a:off x="897623" y="511175"/>
          <a:ext cx="10242958" cy="5579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5792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000" dirty="0" smtClean="0">
                <a:solidFill>
                  <a:schemeClr val="tx1"/>
                </a:solidFill>
              </a:rPr>
              <a:t>Liability in case of </a:t>
            </a:r>
            <a:r>
              <a:rPr lang="en-US" sz="3000" dirty="0" err="1" smtClean="0">
                <a:solidFill>
                  <a:schemeClr val="tx1"/>
                </a:solidFill>
              </a:rPr>
              <a:t>fileshareing</a:t>
            </a:r>
            <a:r>
              <a:rPr lang="en-US" sz="3000" dirty="0" smtClean="0">
                <a:solidFill>
                  <a:schemeClr val="tx1"/>
                </a:solidFill>
              </a:rPr>
              <a:t>, traditional and p2p streaming</a:t>
            </a:r>
            <a:endParaRPr lang="en-US" sz="3000" dirty="0">
              <a:solidFill>
                <a:schemeClr val="tx1"/>
              </a:solidFill>
            </a:endParaRPr>
          </a:p>
        </p:txBody>
      </p:sp>
      <p:sp>
        <p:nvSpPr>
          <p:cNvPr id="3" name="Tartalom helye 2"/>
          <p:cNvSpPr>
            <a:spLocks noGrp="1"/>
          </p:cNvSpPr>
          <p:nvPr>
            <p:ph idx="1"/>
          </p:nvPr>
        </p:nvSpPr>
        <p:spPr/>
        <p:txBody>
          <a:bodyPr>
            <a:normAutofit/>
          </a:bodyPr>
          <a:lstStyle/>
          <a:p>
            <a:r>
              <a:rPr lang="en-US" sz="1800" b="1" dirty="0" smtClean="0">
                <a:latin typeface="+mj-lt"/>
              </a:rPr>
              <a:t>Who is liable?</a:t>
            </a:r>
          </a:p>
          <a:p>
            <a:pPr lvl="1"/>
            <a:r>
              <a:rPr lang="en-US" b="1" dirty="0" smtClean="0">
                <a:latin typeface="+mj-lt"/>
              </a:rPr>
              <a:t>End user?</a:t>
            </a:r>
          </a:p>
          <a:p>
            <a:pPr lvl="1"/>
            <a:r>
              <a:rPr lang="en-US" b="1" dirty="0" smtClean="0">
                <a:latin typeface="+mj-lt"/>
              </a:rPr>
              <a:t>Indexing website?</a:t>
            </a:r>
          </a:p>
          <a:p>
            <a:pPr lvl="1"/>
            <a:r>
              <a:rPr lang="en-US" b="1" dirty="0" smtClean="0">
                <a:latin typeface="+mj-lt"/>
              </a:rPr>
              <a:t>Both?</a:t>
            </a:r>
          </a:p>
          <a:p>
            <a:pPr lvl="1"/>
            <a:r>
              <a:rPr lang="en-US" b="1" dirty="0" smtClean="0">
                <a:latin typeface="+mj-lt"/>
              </a:rPr>
              <a:t>Internet Services Provider?</a:t>
            </a:r>
          </a:p>
          <a:p>
            <a:r>
              <a:rPr lang="en-US" dirty="0" smtClean="0">
                <a:latin typeface="+mj-lt"/>
              </a:rPr>
              <a:t>Liability of end users and website operators.</a:t>
            </a:r>
          </a:p>
          <a:p>
            <a:r>
              <a:rPr lang="en-US" dirty="0" smtClean="0">
                <a:latin typeface="+mj-lt"/>
              </a:rPr>
              <a:t>ISP’s awareness of the infringement – </a:t>
            </a:r>
            <a:r>
              <a:rPr lang="en-US" b="1" dirty="0" smtClean="0">
                <a:latin typeface="+mj-lt"/>
              </a:rPr>
              <a:t>actual, special knowledge:</a:t>
            </a:r>
          </a:p>
          <a:p>
            <a:pPr lvl="1"/>
            <a:r>
              <a:rPr lang="en-US" dirty="0" err="1" smtClean="0">
                <a:latin typeface="+mj-lt"/>
              </a:rPr>
              <a:t>Rightholders</a:t>
            </a:r>
            <a:r>
              <a:rPr lang="en-US" dirty="0" smtClean="0">
                <a:latin typeface="+mj-lt"/>
              </a:rPr>
              <a:t> have to notice exactly the </a:t>
            </a:r>
            <a:r>
              <a:rPr lang="en-US" b="1" dirty="0" smtClean="0">
                <a:latin typeface="+mj-lt"/>
              </a:rPr>
              <a:t>infringing content, the access path and the infringers</a:t>
            </a:r>
            <a:r>
              <a:rPr lang="en-US" dirty="0" smtClean="0">
                <a:latin typeface="+mj-lt"/>
              </a:rPr>
              <a:t>.</a:t>
            </a:r>
          </a:p>
          <a:p>
            <a:pPr lvl="1"/>
            <a:endParaRPr lang="en-US" dirty="0" smtClean="0">
              <a:latin typeface="+mj-lt"/>
            </a:endParaRPr>
          </a:p>
          <a:p>
            <a:r>
              <a:rPr lang="en-US" b="1" dirty="0" smtClean="0">
                <a:latin typeface="+mj-lt"/>
              </a:rPr>
              <a:t>Subsidiary, limited liability:</a:t>
            </a:r>
          </a:p>
          <a:p>
            <a:pPr lvl="1"/>
            <a:r>
              <a:rPr lang="en-US" dirty="0" smtClean="0">
                <a:latin typeface="+mj-lt"/>
              </a:rPr>
              <a:t>The ISP does not infringe copyright, but the copyright is infringed through the network of the ISP.</a:t>
            </a:r>
            <a:endParaRPr lang="en-US" b="1" dirty="0" smtClean="0">
              <a:latin typeface="+mj-lt"/>
            </a:endParaRPr>
          </a:p>
        </p:txBody>
      </p:sp>
    </p:spTree>
    <p:extLst>
      <p:ext uri="{BB962C8B-B14F-4D97-AF65-F5344CB8AC3E}">
        <p14:creationId xmlns:p14="http://schemas.microsoft.com/office/powerpoint/2010/main" val="3475375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Directive 2004/48/EC on the enforcement of intellectual property rights I.</a:t>
            </a:r>
            <a:endParaRPr lang="en-US" sz="4000" dirty="0">
              <a:solidFill>
                <a:schemeClr val="tx1"/>
              </a:solidFill>
            </a:endParaRPr>
          </a:p>
        </p:txBody>
      </p:sp>
      <p:sp>
        <p:nvSpPr>
          <p:cNvPr id="3" name="Tartalom helye 2"/>
          <p:cNvSpPr>
            <a:spLocks noGrp="1"/>
          </p:cNvSpPr>
          <p:nvPr>
            <p:ph idx="1"/>
          </p:nvPr>
        </p:nvSpPr>
        <p:spPr/>
        <p:txBody>
          <a:bodyPr>
            <a:noAutofit/>
          </a:bodyPr>
          <a:lstStyle/>
          <a:p>
            <a:r>
              <a:rPr lang="en-US" sz="1500" dirty="0">
                <a:latin typeface="+mj-lt"/>
              </a:rPr>
              <a:t>The protection of intellectual property should allow the inventor or creator to </a:t>
            </a:r>
            <a:r>
              <a:rPr lang="en-US" sz="1500" b="1" u="sng" dirty="0">
                <a:solidFill>
                  <a:srgbClr val="FF0000"/>
                </a:solidFill>
                <a:latin typeface="+mj-lt"/>
              </a:rPr>
              <a:t>derive a legitimate profit from his invention or creation</a:t>
            </a:r>
            <a:r>
              <a:rPr lang="en-US" sz="1500" dirty="0" smtClean="0">
                <a:latin typeface="+mj-lt"/>
              </a:rPr>
              <a:t>. [Recital (2)]</a:t>
            </a:r>
          </a:p>
          <a:p>
            <a:r>
              <a:rPr lang="en-US" sz="1500" dirty="0" smtClean="0">
                <a:latin typeface="+mj-lt"/>
              </a:rPr>
              <a:t>Infringements </a:t>
            </a:r>
            <a:r>
              <a:rPr lang="en-US" sz="1500" dirty="0">
                <a:latin typeface="+mj-lt"/>
              </a:rPr>
              <a:t>of intellectual property rights appear to be increasingly </a:t>
            </a:r>
            <a:r>
              <a:rPr lang="en-US" sz="1500" b="1" u="sng" dirty="0">
                <a:solidFill>
                  <a:srgbClr val="FF0000"/>
                </a:solidFill>
                <a:latin typeface="+mj-lt"/>
              </a:rPr>
              <a:t>linked to </a:t>
            </a:r>
            <a:r>
              <a:rPr lang="en-US" sz="1500" b="1" u="sng" dirty="0" err="1">
                <a:solidFill>
                  <a:srgbClr val="FF0000"/>
                </a:solidFill>
                <a:latin typeface="+mj-lt"/>
              </a:rPr>
              <a:t>organised</a:t>
            </a:r>
            <a:r>
              <a:rPr lang="en-US" sz="1500" b="1" u="sng" dirty="0">
                <a:solidFill>
                  <a:srgbClr val="FF0000"/>
                </a:solidFill>
                <a:latin typeface="+mj-lt"/>
              </a:rPr>
              <a:t> crime</a:t>
            </a:r>
            <a:r>
              <a:rPr lang="en-US" sz="1500" dirty="0">
                <a:latin typeface="+mj-lt"/>
              </a:rPr>
              <a:t>. Increasing use of the Internet enables pirated products to be distributed instantly around the globe</a:t>
            </a:r>
            <a:r>
              <a:rPr lang="en-US" sz="1500" dirty="0" smtClean="0">
                <a:latin typeface="+mj-lt"/>
              </a:rPr>
              <a:t>. [Recital (9)] [Not only copyright piracy but counterfeited goods!]</a:t>
            </a:r>
          </a:p>
          <a:p>
            <a:r>
              <a:rPr lang="en-US" sz="1500" b="1" dirty="0" smtClean="0">
                <a:latin typeface="+mj-lt"/>
              </a:rPr>
              <a:t>Acts </a:t>
            </a:r>
            <a:r>
              <a:rPr lang="en-US" sz="1500" b="1" dirty="0">
                <a:latin typeface="+mj-lt"/>
              </a:rPr>
              <a:t>carried out on a commercial scale </a:t>
            </a:r>
            <a:r>
              <a:rPr lang="en-US" sz="1500" dirty="0">
                <a:latin typeface="+mj-lt"/>
              </a:rPr>
              <a:t>are those carried out for </a:t>
            </a:r>
            <a:r>
              <a:rPr lang="en-US" sz="1500" b="1" u="sng" dirty="0">
                <a:solidFill>
                  <a:srgbClr val="FF0000"/>
                </a:solidFill>
                <a:latin typeface="+mj-lt"/>
              </a:rPr>
              <a:t>direct or indirect economic or commercial advantage</a:t>
            </a:r>
            <a:r>
              <a:rPr lang="en-US" sz="1500" dirty="0" smtClean="0">
                <a:latin typeface="+mj-lt"/>
              </a:rPr>
              <a:t>. [Recital (14)]</a:t>
            </a:r>
          </a:p>
          <a:p>
            <a:r>
              <a:rPr lang="en-US" sz="1500" b="1" dirty="0" smtClean="0">
                <a:latin typeface="+mj-lt"/>
              </a:rPr>
              <a:t>General obligation: </a:t>
            </a:r>
            <a:r>
              <a:rPr lang="en-US" sz="1500" dirty="0" smtClean="0">
                <a:latin typeface="+mj-lt"/>
              </a:rPr>
              <a:t>measures</a:t>
            </a:r>
            <a:r>
              <a:rPr lang="en-US" sz="1500" dirty="0">
                <a:latin typeface="+mj-lt"/>
              </a:rPr>
              <a:t>, procedures and remedies shall be fair and equitable and shall not be unnecessarily complicated or costly, or entail unreasonable time-limits or unwarranted </a:t>
            </a:r>
            <a:r>
              <a:rPr lang="en-US" sz="1500" dirty="0" smtClean="0">
                <a:latin typeface="+mj-lt"/>
              </a:rPr>
              <a:t>delays. (See: E-commerce Directive </a:t>
            </a:r>
            <a:r>
              <a:rPr lang="en-US" sz="1500" b="1" dirty="0" smtClean="0">
                <a:latin typeface="+mj-lt"/>
              </a:rPr>
              <a:t>Safe </a:t>
            </a:r>
            <a:r>
              <a:rPr lang="en-US" sz="1500" b="1" dirty="0" err="1" smtClean="0">
                <a:latin typeface="+mj-lt"/>
              </a:rPr>
              <a:t>harbour</a:t>
            </a:r>
            <a:r>
              <a:rPr lang="en-US" sz="1500" b="1" dirty="0" smtClean="0">
                <a:latin typeface="+mj-lt"/>
              </a:rPr>
              <a:t>-doctrine</a:t>
            </a:r>
            <a:r>
              <a:rPr lang="en-US" sz="1500" dirty="0" smtClean="0">
                <a:latin typeface="+mj-lt"/>
              </a:rPr>
              <a:t>). [Art 3 Section (1)-(2)]</a:t>
            </a:r>
          </a:p>
          <a:p>
            <a:r>
              <a:rPr lang="en-US" sz="1500" b="1" dirty="0" smtClean="0">
                <a:latin typeface="+mj-lt"/>
              </a:rPr>
              <a:t>Persons </a:t>
            </a:r>
            <a:r>
              <a:rPr lang="en-US" sz="1500" b="1" dirty="0">
                <a:latin typeface="+mj-lt"/>
              </a:rPr>
              <a:t>entitled to apply for the application of the measures, procedures and </a:t>
            </a:r>
            <a:r>
              <a:rPr lang="en-US" sz="1500" b="1" dirty="0" smtClean="0">
                <a:latin typeface="+mj-lt"/>
              </a:rPr>
              <a:t>remedies:</a:t>
            </a:r>
          </a:p>
          <a:p>
            <a:pPr lvl="1"/>
            <a:r>
              <a:rPr lang="en-US" sz="1500" dirty="0" smtClean="0">
                <a:latin typeface="+mj-lt"/>
              </a:rPr>
              <a:t>the </a:t>
            </a:r>
            <a:r>
              <a:rPr lang="en-US" sz="1500" dirty="0">
                <a:latin typeface="+mj-lt"/>
              </a:rPr>
              <a:t>holders of intellectual property </a:t>
            </a:r>
            <a:r>
              <a:rPr lang="en-US" sz="1500" dirty="0" smtClean="0">
                <a:latin typeface="+mj-lt"/>
              </a:rPr>
              <a:t>rights,</a:t>
            </a:r>
          </a:p>
          <a:p>
            <a:pPr lvl="1"/>
            <a:r>
              <a:rPr lang="en-US" sz="1500" dirty="0" smtClean="0">
                <a:latin typeface="+mj-lt"/>
              </a:rPr>
              <a:t>all </a:t>
            </a:r>
            <a:r>
              <a:rPr lang="en-US" sz="1500" dirty="0">
                <a:latin typeface="+mj-lt"/>
              </a:rPr>
              <a:t>other persons </a:t>
            </a:r>
            <a:r>
              <a:rPr lang="en-US" sz="1500" dirty="0" err="1">
                <a:latin typeface="+mj-lt"/>
              </a:rPr>
              <a:t>authorised</a:t>
            </a:r>
            <a:r>
              <a:rPr lang="en-US" sz="1500" dirty="0">
                <a:latin typeface="+mj-lt"/>
              </a:rPr>
              <a:t> to use those </a:t>
            </a:r>
            <a:r>
              <a:rPr lang="en-US" sz="1500" dirty="0" smtClean="0">
                <a:latin typeface="+mj-lt"/>
              </a:rPr>
              <a:t>rights,</a:t>
            </a:r>
          </a:p>
          <a:p>
            <a:pPr lvl="1"/>
            <a:r>
              <a:rPr lang="en-US" sz="1500" dirty="0" smtClean="0">
                <a:latin typeface="+mj-lt"/>
              </a:rPr>
              <a:t>intellectual </a:t>
            </a:r>
            <a:r>
              <a:rPr lang="en-US" sz="1500" dirty="0">
                <a:latin typeface="+mj-lt"/>
              </a:rPr>
              <a:t>property collective rights management </a:t>
            </a:r>
            <a:r>
              <a:rPr lang="en-US" sz="1500" dirty="0" smtClean="0">
                <a:latin typeface="+mj-lt"/>
              </a:rPr>
              <a:t>bodies.</a:t>
            </a:r>
            <a:endParaRPr lang="en-US" sz="1500" dirty="0">
              <a:latin typeface="+mj-lt"/>
            </a:endParaRPr>
          </a:p>
        </p:txBody>
      </p:sp>
    </p:spTree>
    <p:extLst>
      <p:ext uri="{BB962C8B-B14F-4D97-AF65-F5344CB8AC3E}">
        <p14:creationId xmlns:p14="http://schemas.microsoft.com/office/powerpoint/2010/main" val="3798207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848" y="484632"/>
            <a:ext cx="10058400" cy="1609344"/>
          </a:xfrm>
        </p:spPr>
        <p:txBody>
          <a:bodyPr>
            <a:normAutofit/>
          </a:bodyPr>
          <a:lstStyle/>
          <a:p>
            <a:r>
              <a:rPr lang="en-US" sz="4000" dirty="0" smtClean="0">
                <a:solidFill>
                  <a:schemeClr val="tx1"/>
                </a:solidFill>
              </a:rPr>
              <a:t>Directive 2004/48/EC on the enforcement of intellectual property rights II.</a:t>
            </a:r>
            <a:endParaRPr lang="en-US" sz="4000" dirty="0">
              <a:solidFill>
                <a:schemeClr val="tx1"/>
              </a:solidFill>
            </a:endParaRPr>
          </a:p>
        </p:txBody>
      </p:sp>
      <p:sp>
        <p:nvSpPr>
          <p:cNvPr id="3" name="Tartalom helye 2"/>
          <p:cNvSpPr>
            <a:spLocks noGrp="1"/>
          </p:cNvSpPr>
          <p:nvPr>
            <p:ph idx="1"/>
          </p:nvPr>
        </p:nvSpPr>
        <p:spPr/>
        <p:txBody>
          <a:bodyPr>
            <a:normAutofit/>
          </a:bodyPr>
          <a:lstStyle/>
          <a:p>
            <a:r>
              <a:rPr lang="en-US" sz="1700" b="1" dirty="0" smtClean="0">
                <a:latin typeface="+mj-lt"/>
              </a:rPr>
              <a:t>Provisional and precautionary measures :</a:t>
            </a:r>
          </a:p>
          <a:p>
            <a:pPr lvl="1"/>
            <a:r>
              <a:rPr lang="en-US" sz="1700" b="1" dirty="0" smtClean="0">
                <a:latin typeface="+mj-lt"/>
              </a:rPr>
              <a:t>Provisional </a:t>
            </a:r>
            <a:r>
              <a:rPr lang="en-US" sz="1700" dirty="0">
                <a:latin typeface="+mj-lt"/>
              </a:rPr>
              <a:t>measures for the immediate termination of infringements, </a:t>
            </a:r>
            <a:r>
              <a:rPr lang="en-US" sz="1700" b="1" dirty="0">
                <a:solidFill>
                  <a:srgbClr val="FF0000"/>
                </a:solidFill>
                <a:latin typeface="+mj-lt"/>
              </a:rPr>
              <a:t>without awaiting a decision</a:t>
            </a:r>
            <a:r>
              <a:rPr lang="en-US" sz="1700" dirty="0">
                <a:latin typeface="+mj-lt"/>
              </a:rPr>
              <a:t> on the substance of the case, while observing the rights of the </a:t>
            </a:r>
            <a:r>
              <a:rPr lang="en-US" sz="1700" dirty="0" smtClean="0">
                <a:latin typeface="+mj-lt"/>
              </a:rPr>
              <a:t>defense, </a:t>
            </a:r>
            <a:r>
              <a:rPr lang="en-US" sz="1700" dirty="0">
                <a:latin typeface="+mj-lt"/>
              </a:rPr>
              <a:t>ensuring the proportionality of the provisional measures as appropriate to the characteristics of the </a:t>
            </a:r>
            <a:r>
              <a:rPr lang="en-US" sz="1700" dirty="0" smtClean="0">
                <a:latin typeface="+mj-lt"/>
              </a:rPr>
              <a:t>case [Recital (22)].</a:t>
            </a:r>
          </a:p>
          <a:p>
            <a:pPr lvl="1"/>
            <a:r>
              <a:rPr lang="en-US" sz="1700" dirty="0" smtClean="0">
                <a:latin typeface="+mj-lt"/>
              </a:rPr>
              <a:t>Judicial </a:t>
            </a:r>
            <a:r>
              <a:rPr lang="en-US" sz="1700" dirty="0">
                <a:latin typeface="+mj-lt"/>
              </a:rPr>
              <a:t>authorities </a:t>
            </a:r>
            <a:r>
              <a:rPr lang="en-US" sz="1700" dirty="0" smtClean="0">
                <a:latin typeface="+mj-lt"/>
              </a:rPr>
              <a:t>may issue, </a:t>
            </a:r>
            <a:r>
              <a:rPr lang="en-US" sz="1700" dirty="0">
                <a:latin typeface="+mj-lt"/>
              </a:rPr>
              <a:t>at the </a:t>
            </a:r>
            <a:r>
              <a:rPr lang="en-US" sz="1700" b="1" dirty="0">
                <a:solidFill>
                  <a:srgbClr val="FF0000"/>
                </a:solidFill>
                <a:latin typeface="+mj-lt"/>
              </a:rPr>
              <a:t>request of the applicant </a:t>
            </a:r>
            <a:r>
              <a:rPr lang="en-US" sz="1700" b="1" dirty="0" smtClean="0">
                <a:solidFill>
                  <a:srgbClr val="FF0000"/>
                </a:solidFill>
                <a:latin typeface="+mj-lt"/>
              </a:rPr>
              <a:t>against an </a:t>
            </a:r>
            <a:r>
              <a:rPr lang="en-US" sz="1700" b="1" dirty="0">
                <a:solidFill>
                  <a:srgbClr val="FF0000"/>
                </a:solidFill>
                <a:latin typeface="+mj-lt"/>
              </a:rPr>
              <a:t>intermediary</a:t>
            </a:r>
            <a:r>
              <a:rPr lang="en-US" sz="1700" b="1" dirty="0">
                <a:latin typeface="+mj-lt"/>
              </a:rPr>
              <a:t> </a:t>
            </a:r>
            <a:r>
              <a:rPr lang="en-US" sz="1700" dirty="0">
                <a:latin typeface="+mj-lt"/>
              </a:rPr>
              <a:t>whose services are used by a third party to infringe a copyright or a related right are covered by Directive </a:t>
            </a:r>
            <a:r>
              <a:rPr lang="en-US" sz="1700" dirty="0" smtClean="0">
                <a:latin typeface="+mj-lt"/>
              </a:rPr>
              <a:t>2001/29/EC issue against. (Art. 9.)</a:t>
            </a:r>
          </a:p>
          <a:p>
            <a:pPr lvl="1"/>
            <a:r>
              <a:rPr lang="en-US" sz="1700" b="1" dirty="0" smtClean="0">
                <a:latin typeface="+mj-lt"/>
              </a:rPr>
              <a:t>2001/29/EC </a:t>
            </a:r>
            <a:r>
              <a:rPr lang="en-US" sz="1700" b="1" dirty="0" err="1" smtClean="0">
                <a:latin typeface="+mj-lt"/>
              </a:rPr>
              <a:t>Infosoc</a:t>
            </a:r>
            <a:r>
              <a:rPr lang="en-US" sz="1700" b="1" dirty="0" smtClean="0">
                <a:latin typeface="+mj-lt"/>
              </a:rPr>
              <a:t> Directive Art. 8. Para (3) : </a:t>
            </a:r>
            <a:r>
              <a:rPr lang="en-US" sz="1700" dirty="0" smtClean="0">
                <a:latin typeface="+mj-lt"/>
              </a:rPr>
              <a:t>Member </a:t>
            </a:r>
            <a:r>
              <a:rPr lang="en-US" sz="1700" dirty="0">
                <a:latin typeface="+mj-lt"/>
              </a:rPr>
              <a:t>States shall ensure that </a:t>
            </a:r>
            <a:r>
              <a:rPr lang="en-US" sz="1700" b="1" dirty="0" err="1">
                <a:latin typeface="+mj-lt"/>
              </a:rPr>
              <a:t>rightholders</a:t>
            </a:r>
            <a:r>
              <a:rPr lang="en-US" sz="1700" dirty="0">
                <a:latin typeface="+mj-lt"/>
              </a:rPr>
              <a:t> are in a position to </a:t>
            </a:r>
            <a:r>
              <a:rPr lang="en-US" sz="1700" b="1" dirty="0">
                <a:solidFill>
                  <a:srgbClr val="FF0000"/>
                </a:solidFill>
                <a:latin typeface="+mj-lt"/>
              </a:rPr>
              <a:t>apply for an injunction against intermediaries </a:t>
            </a:r>
            <a:r>
              <a:rPr lang="en-US" sz="1700" dirty="0">
                <a:solidFill>
                  <a:srgbClr val="FF0000"/>
                </a:solidFill>
                <a:latin typeface="+mj-lt"/>
              </a:rPr>
              <a:t>whose </a:t>
            </a:r>
            <a:r>
              <a:rPr lang="en-US" sz="1700" b="1" dirty="0">
                <a:solidFill>
                  <a:srgbClr val="FF0000"/>
                </a:solidFill>
                <a:latin typeface="+mj-lt"/>
              </a:rPr>
              <a:t>services are used by a third party to infringe a copyright</a:t>
            </a:r>
            <a:r>
              <a:rPr lang="en-US" sz="1700" b="1" dirty="0">
                <a:latin typeface="+mj-lt"/>
              </a:rPr>
              <a:t> </a:t>
            </a:r>
            <a:r>
              <a:rPr lang="en-US" sz="1700" dirty="0">
                <a:latin typeface="+mj-lt"/>
              </a:rPr>
              <a:t>or related right</a:t>
            </a:r>
            <a:r>
              <a:rPr lang="en-US" sz="1700" dirty="0" smtClean="0">
                <a:latin typeface="+mj-lt"/>
              </a:rPr>
              <a:t>.</a:t>
            </a:r>
            <a:endParaRPr lang="en-US" sz="1700" b="1" dirty="0">
              <a:latin typeface="+mj-lt"/>
            </a:endParaRPr>
          </a:p>
        </p:txBody>
      </p:sp>
    </p:spTree>
    <p:extLst>
      <p:ext uri="{BB962C8B-B14F-4D97-AF65-F5344CB8AC3E}">
        <p14:creationId xmlns:p14="http://schemas.microsoft.com/office/powerpoint/2010/main" val="2290322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Directive 2004/48/EC on the enforcement of intellectual property rights III.</a:t>
            </a:r>
            <a:endParaRPr lang="en-US" sz="4000" dirty="0">
              <a:solidFill>
                <a:schemeClr val="tx1"/>
              </a:solidFill>
            </a:endParaRPr>
          </a:p>
        </p:txBody>
      </p:sp>
      <p:sp>
        <p:nvSpPr>
          <p:cNvPr id="3" name="Tartalom helye 2"/>
          <p:cNvSpPr>
            <a:spLocks noGrp="1"/>
          </p:cNvSpPr>
          <p:nvPr>
            <p:ph idx="1"/>
          </p:nvPr>
        </p:nvSpPr>
        <p:spPr/>
        <p:txBody>
          <a:bodyPr>
            <a:normAutofit/>
          </a:bodyPr>
          <a:lstStyle/>
          <a:p>
            <a:r>
              <a:rPr lang="en-US" sz="1700" b="1" dirty="0">
                <a:latin typeface="+mj-lt"/>
              </a:rPr>
              <a:t>In the case of an </a:t>
            </a:r>
            <a:r>
              <a:rPr lang="en-US" sz="1700" b="1" dirty="0">
                <a:solidFill>
                  <a:srgbClr val="FF0000"/>
                </a:solidFill>
                <a:latin typeface="+mj-lt"/>
              </a:rPr>
              <a:t>infringement committed on a commercial scale</a:t>
            </a:r>
            <a:r>
              <a:rPr lang="en-US" sz="1700" dirty="0">
                <a:latin typeface="+mj-lt"/>
              </a:rPr>
              <a:t>, the Member States shall ensure that, if the injured party demonstrates circumstances likely to endanger the recovery of damages, the judicial authorities may order the precautionary seizure of the movable and immovable property of the alleged </a:t>
            </a:r>
            <a:r>
              <a:rPr lang="en-US" sz="1700" dirty="0" smtClean="0">
                <a:latin typeface="+mj-lt"/>
              </a:rPr>
              <a:t>infringer. (</a:t>
            </a:r>
            <a:r>
              <a:rPr lang="en-US" sz="1700" b="1" dirty="0" smtClean="0">
                <a:latin typeface="+mj-lt"/>
              </a:rPr>
              <a:t>Follow the money?</a:t>
            </a:r>
            <a:r>
              <a:rPr lang="en-US" sz="1700" dirty="0" smtClean="0">
                <a:latin typeface="+mj-lt"/>
              </a:rPr>
              <a:t>)</a:t>
            </a:r>
          </a:p>
          <a:p>
            <a:r>
              <a:rPr lang="en-US" sz="1700" b="1" dirty="0" smtClean="0">
                <a:latin typeface="+mj-lt"/>
              </a:rPr>
              <a:t>Burden of proof: </a:t>
            </a:r>
            <a:r>
              <a:rPr lang="en-US" sz="1700" dirty="0" smtClean="0">
                <a:latin typeface="+mj-lt"/>
              </a:rPr>
              <a:t>The </a:t>
            </a:r>
            <a:r>
              <a:rPr lang="en-US" sz="1700" dirty="0">
                <a:latin typeface="+mj-lt"/>
              </a:rPr>
              <a:t>judicial authorities shall have the authority to require the applicant to provide any reasonably available evidence in order to satisfy themselves with a sufficient degree of certainty that </a:t>
            </a:r>
            <a:r>
              <a:rPr lang="en-US" sz="1700" b="1" u="sng" dirty="0">
                <a:solidFill>
                  <a:srgbClr val="FF0000"/>
                </a:solidFill>
                <a:latin typeface="+mj-lt"/>
              </a:rPr>
              <a:t>the applicant is the </a:t>
            </a:r>
            <a:r>
              <a:rPr lang="en-US" sz="1700" b="1" u="sng" dirty="0" err="1">
                <a:solidFill>
                  <a:srgbClr val="FF0000"/>
                </a:solidFill>
                <a:latin typeface="+mj-lt"/>
              </a:rPr>
              <a:t>rightholder</a:t>
            </a:r>
            <a:r>
              <a:rPr lang="en-US" sz="1700" dirty="0">
                <a:solidFill>
                  <a:srgbClr val="FF0000"/>
                </a:solidFill>
                <a:latin typeface="+mj-lt"/>
              </a:rPr>
              <a:t> and that the </a:t>
            </a:r>
            <a:r>
              <a:rPr lang="en-US" sz="1700" b="1" u="sng" dirty="0">
                <a:solidFill>
                  <a:srgbClr val="FF0000"/>
                </a:solidFill>
                <a:latin typeface="+mj-lt"/>
              </a:rPr>
              <a:t>applicant's right is being infringed</a:t>
            </a:r>
            <a:r>
              <a:rPr lang="en-US" sz="1700" dirty="0">
                <a:latin typeface="+mj-lt"/>
              </a:rPr>
              <a:t>, or that such infringement is imminent</a:t>
            </a:r>
            <a:r>
              <a:rPr lang="en-US" sz="1700" dirty="0" smtClean="0">
                <a:latin typeface="+mj-lt"/>
              </a:rPr>
              <a:t>.</a:t>
            </a:r>
          </a:p>
          <a:p>
            <a:r>
              <a:rPr lang="en-US" sz="1700" b="1" dirty="0" smtClean="0">
                <a:latin typeface="+mj-lt"/>
              </a:rPr>
              <a:t>Damages (Art. 13): </a:t>
            </a:r>
            <a:r>
              <a:rPr lang="en-US" sz="1700" dirty="0" smtClean="0">
                <a:latin typeface="+mj-lt"/>
              </a:rPr>
              <a:t>judicial </a:t>
            </a:r>
            <a:r>
              <a:rPr lang="en-US" sz="1700" dirty="0">
                <a:latin typeface="+mj-lt"/>
              </a:rPr>
              <a:t>authorities, on application of the injured party, order the </a:t>
            </a:r>
            <a:r>
              <a:rPr lang="en-US" sz="1700" b="1" dirty="0">
                <a:solidFill>
                  <a:srgbClr val="FF0000"/>
                </a:solidFill>
                <a:latin typeface="+mj-lt"/>
              </a:rPr>
              <a:t>infringer who knowingly, or with reasonable grounds to know</a:t>
            </a:r>
            <a:r>
              <a:rPr lang="en-US" sz="1700" dirty="0">
                <a:latin typeface="+mj-lt"/>
              </a:rPr>
              <a:t>, engaged in an infringing activity, to pay the </a:t>
            </a:r>
            <a:r>
              <a:rPr lang="en-US" sz="1700" dirty="0" err="1">
                <a:latin typeface="+mj-lt"/>
              </a:rPr>
              <a:t>rightholder</a:t>
            </a:r>
            <a:r>
              <a:rPr lang="en-US" sz="1700" dirty="0">
                <a:latin typeface="+mj-lt"/>
              </a:rPr>
              <a:t> damages appropriate to the actual prejudice suffered by him as a result of the infringement</a:t>
            </a:r>
            <a:r>
              <a:rPr lang="en-US" sz="1700" dirty="0" smtClean="0">
                <a:latin typeface="+mj-lt"/>
              </a:rPr>
              <a:t>.</a:t>
            </a:r>
            <a:endParaRPr lang="en-US" sz="1700" b="1" dirty="0">
              <a:latin typeface="+mj-lt"/>
            </a:endParaRPr>
          </a:p>
        </p:txBody>
      </p:sp>
    </p:spTree>
    <p:extLst>
      <p:ext uri="{BB962C8B-B14F-4D97-AF65-F5344CB8AC3E}">
        <p14:creationId xmlns:p14="http://schemas.microsoft.com/office/powerpoint/2010/main" val="2750054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6800" y="596392"/>
            <a:ext cx="10058400" cy="754888"/>
          </a:xfrm>
        </p:spPr>
        <p:txBody>
          <a:bodyPr>
            <a:normAutofit/>
          </a:bodyPr>
          <a:lstStyle/>
          <a:p>
            <a:r>
              <a:rPr lang="en-US" sz="4000" dirty="0" smtClean="0">
                <a:solidFill>
                  <a:schemeClr val="tx1"/>
                </a:solidFill>
              </a:rPr>
              <a:t>Types of ISPS</a:t>
            </a:r>
            <a:endParaRPr lang="en-US" sz="4000" dirty="0">
              <a:solidFill>
                <a:schemeClr val="tx1"/>
              </a:solidFill>
            </a:endParaRPr>
          </a:p>
        </p:txBody>
      </p:sp>
      <p:graphicFrame>
        <p:nvGraphicFramePr>
          <p:cNvPr id="8" name="Tartalom helye 7"/>
          <p:cNvGraphicFramePr>
            <a:graphicFrameLocks noGrp="1"/>
          </p:cNvGraphicFramePr>
          <p:nvPr>
            <p:ph idx="1"/>
            <p:extLst>
              <p:ext uri="{D42A27DB-BD31-4B8C-83A1-F6EECF244321}">
                <p14:modId xmlns:p14="http://schemas.microsoft.com/office/powerpoint/2010/main" val="1394840868"/>
              </p:ext>
            </p:extLst>
          </p:nvPr>
        </p:nvGraphicFramePr>
        <p:xfrm>
          <a:off x="1066800" y="1783080"/>
          <a:ext cx="10058400" cy="1960880"/>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1990190597"/>
                    </a:ext>
                  </a:extLst>
                </a:gridCol>
                <a:gridCol w="5029200">
                  <a:extLst>
                    <a:ext uri="{9D8B030D-6E8A-4147-A177-3AD203B41FA5}">
                      <a16:colId xmlns:a16="http://schemas.microsoft.com/office/drawing/2014/main" val="2944866851"/>
                    </a:ext>
                  </a:extLst>
                </a:gridCol>
              </a:tblGrid>
              <a:tr h="370840">
                <a:tc>
                  <a:txBody>
                    <a:bodyPr/>
                    <a:lstStyle/>
                    <a:p>
                      <a:r>
                        <a:rPr lang="en-US" sz="1700" b="1" noProof="0" dirty="0" smtClean="0">
                          <a:solidFill>
                            <a:schemeClr val="tx1"/>
                          </a:solidFill>
                          <a:latin typeface="+mj-lt"/>
                        </a:rPr>
                        <a:t>“Mere conduit” [Art. 12; 2.</a:t>
                      </a:r>
                      <a:r>
                        <a:rPr lang="en-US" sz="1700" b="1" baseline="0" noProof="0" dirty="0" smtClean="0">
                          <a:solidFill>
                            <a:schemeClr val="tx1"/>
                          </a:solidFill>
                          <a:latin typeface="+mj-lt"/>
                        </a:rPr>
                        <a:t> § la</a:t>
                      </a:r>
                      <a:r>
                        <a:rPr lang="en-US" sz="1700" b="1" noProof="0" dirty="0" smtClean="0">
                          <a:solidFill>
                            <a:schemeClr val="tx1"/>
                          </a:solidFill>
                          <a:latin typeface="+mj-lt"/>
                        </a:rPr>
                        <a:t>)]</a:t>
                      </a:r>
                      <a:endParaRPr lang="en-US" sz="1700" b="1" noProof="0" dirty="0">
                        <a:solidFill>
                          <a:schemeClr val="tx1"/>
                        </a:solidFill>
                        <a:latin typeface="+mj-lt"/>
                      </a:endParaRPr>
                    </a:p>
                  </a:txBody>
                  <a:tcPr>
                    <a:solidFill>
                      <a:schemeClr val="accent1">
                        <a:lumMod val="40000"/>
                        <a:lumOff val="60000"/>
                      </a:schemeClr>
                    </a:solidFill>
                  </a:tcPr>
                </a:tc>
                <a:tc>
                  <a:txBody>
                    <a:bodyPr/>
                    <a:lstStyle/>
                    <a:p>
                      <a:r>
                        <a:rPr lang="en-US" sz="1700" b="0" noProof="0">
                          <a:solidFill>
                            <a:schemeClr val="tx1"/>
                          </a:solidFill>
                          <a:latin typeface="+mj-lt"/>
                        </a:rPr>
                        <a:t>Information transmitted via communication network;</a:t>
                      </a:r>
                    </a:p>
                    <a:p>
                      <a:r>
                        <a:rPr lang="en-US" sz="1700" b="0" noProof="0">
                          <a:solidFill>
                            <a:schemeClr val="tx1"/>
                          </a:solidFill>
                          <a:latin typeface="+mj-lt"/>
                        </a:rPr>
                        <a:t>Provision of access to a communication network.</a:t>
                      </a:r>
                    </a:p>
                  </a:txBody>
                  <a:tcPr>
                    <a:solidFill>
                      <a:schemeClr val="accent1">
                        <a:lumMod val="40000"/>
                        <a:lumOff val="60000"/>
                      </a:schemeClr>
                    </a:solidFill>
                  </a:tcPr>
                </a:tc>
                <a:extLst>
                  <a:ext uri="{0D108BD9-81ED-4DB2-BD59-A6C34878D82A}">
                    <a16:rowId xmlns:a16="http://schemas.microsoft.com/office/drawing/2014/main" val="826675348"/>
                  </a:ext>
                </a:extLst>
              </a:tr>
              <a:tr h="370840">
                <a:tc>
                  <a:txBody>
                    <a:bodyPr/>
                    <a:lstStyle/>
                    <a:p>
                      <a:r>
                        <a:rPr lang="en-US" sz="1700" b="1" noProof="0" dirty="0" smtClean="0">
                          <a:solidFill>
                            <a:schemeClr val="tx1"/>
                          </a:solidFill>
                          <a:latin typeface="+mj-lt"/>
                        </a:rPr>
                        <a:t>“Caching” [Art. 13; 2. § lb)]</a:t>
                      </a:r>
                      <a:endParaRPr lang="en-US" sz="1700" b="1" noProof="0" dirty="0">
                        <a:solidFill>
                          <a:schemeClr val="tx1"/>
                        </a:solidFill>
                        <a:latin typeface="+mj-lt"/>
                      </a:endParaRPr>
                    </a:p>
                  </a:txBody>
                  <a:tcPr/>
                </a:tc>
                <a:tc>
                  <a:txBody>
                    <a:bodyPr/>
                    <a:lstStyle/>
                    <a:p>
                      <a:r>
                        <a:rPr lang="en-US" sz="1700" b="0" noProof="0">
                          <a:solidFill>
                            <a:schemeClr val="tx1"/>
                          </a:solidFill>
                          <a:latin typeface="+mj-lt"/>
                        </a:rPr>
                        <a:t>Information transmitted via communication network;</a:t>
                      </a:r>
                    </a:p>
                    <a:p>
                      <a:r>
                        <a:rPr lang="en-US" sz="1700" b="0" noProof="0">
                          <a:solidFill>
                            <a:schemeClr val="tx1"/>
                          </a:solidFill>
                          <a:latin typeface="+mj-lt"/>
                        </a:rPr>
                        <a:t>Automatic, intermediate and temporary storaging.</a:t>
                      </a:r>
                    </a:p>
                  </a:txBody>
                  <a:tcPr/>
                </a:tc>
                <a:extLst>
                  <a:ext uri="{0D108BD9-81ED-4DB2-BD59-A6C34878D82A}">
                    <a16:rowId xmlns:a16="http://schemas.microsoft.com/office/drawing/2014/main" val="3582776674"/>
                  </a:ext>
                </a:extLst>
              </a:tr>
              <a:tr h="370840">
                <a:tc>
                  <a:txBody>
                    <a:bodyPr/>
                    <a:lstStyle/>
                    <a:p>
                      <a:r>
                        <a:rPr lang="en-US" sz="1700" b="1" noProof="0" smtClean="0">
                          <a:solidFill>
                            <a:schemeClr val="tx1"/>
                          </a:solidFill>
                          <a:latin typeface="+mj-lt"/>
                        </a:rPr>
                        <a:t>“Hosting” [</a:t>
                      </a:r>
                      <a:r>
                        <a:rPr lang="en-US" sz="1700" b="1" kern="1200" noProof="0" smtClean="0">
                          <a:solidFill>
                            <a:schemeClr val="tx1"/>
                          </a:solidFill>
                          <a:effectLst/>
                          <a:latin typeface="+mj-lt"/>
                          <a:ea typeface="+mn-ea"/>
                          <a:cs typeface="+mn-cs"/>
                        </a:rPr>
                        <a:t>Art. 14; 2.§ lc)]</a:t>
                      </a:r>
                      <a:endParaRPr lang="en-US" sz="1700" b="1" noProof="0">
                        <a:solidFill>
                          <a:schemeClr val="tx1"/>
                        </a:solidFill>
                        <a:latin typeface="+mj-lt"/>
                      </a:endParaRPr>
                    </a:p>
                  </a:txBody>
                  <a:tcPr/>
                </a:tc>
                <a:tc>
                  <a:txBody>
                    <a:bodyPr/>
                    <a:lstStyle/>
                    <a:p>
                      <a:r>
                        <a:rPr lang="en-US" sz="1700" b="0" noProof="0" smtClean="0">
                          <a:solidFill>
                            <a:schemeClr val="tx1"/>
                          </a:solidFill>
                          <a:latin typeface="+mj-lt"/>
                        </a:rPr>
                        <a:t>Storage of information.</a:t>
                      </a:r>
                      <a:endParaRPr lang="en-US" sz="1700" b="0" noProof="0">
                        <a:solidFill>
                          <a:schemeClr val="tx1"/>
                        </a:solidFill>
                        <a:latin typeface="+mj-lt"/>
                      </a:endParaRPr>
                    </a:p>
                  </a:txBody>
                  <a:tcPr/>
                </a:tc>
                <a:extLst>
                  <a:ext uri="{0D108BD9-81ED-4DB2-BD59-A6C34878D82A}">
                    <a16:rowId xmlns:a16="http://schemas.microsoft.com/office/drawing/2014/main" val="2114281128"/>
                  </a:ext>
                </a:extLst>
              </a:tr>
              <a:tr h="370840">
                <a:tc>
                  <a:txBody>
                    <a:bodyPr/>
                    <a:lstStyle/>
                    <a:p>
                      <a:r>
                        <a:rPr lang="en-US" sz="1700" b="1" noProof="0" smtClean="0">
                          <a:solidFill>
                            <a:schemeClr val="tx1"/>
                          </a:solidFill>
                          <a:latin typeface="+mj-lt"/>
                        </a:rPr>
                        <a:t>“Searching” [2.§ ld)]</a:t>
                      </a:r>
                      <a:endParaRPr lang="en-US" sz="1700" b="1" noProof="0">
                        <a:solidFill>
                          <a:schemeClr val="tx1"/>
                        </a:solidFill>
                        <a:latin typeface="+mj-lt"/>
                      </a:endParaRPr>
                    </a:p>
                  </a:txBody>
                  <a:tcPr/>
                </a:tc>
                <a:tc>
                  <a:txBody>
                    <a:bodyPr/>
                    <a:lstStyle/>
                    <a:p>
                      <a:r>
                        <a:rPr lang="en-US" sz="1700" b="0" noProof="0" dirty="0" smtClean="0">
                          <a:solidFill>
                            <a:schemeClr val="tx1"/>
                          </a:solidFill>
                          <a:latin typeface="+mj-lt"/>
                        </a:rPr>
                        <a:t>Providing tools for searching.</a:t>
                      </a:r>
                      <a:endParaRPr lang="en-US" sz="1700" b="0" noProof="0" dirty="0">
                        <a:solidFill>
                          <a:schemeClr val="tx1"/>
                        </a:solidFill>
                        <a:latin typeface="+mj-lt"/>
                      </a:endParaRPr>
                    </a:p>
                  </a:txBody>
                  <a:tcPr/>
                </a:tc>
                <a:extLst>
                  <a:ext uri="{0D108BD9-81ED-4DB2-BD59-A6C34878D82A}">
                    <a16:rowId xmlns:a16="http://schemas.microsoft.com/office/drawing/2014/main" val="2147286617"/>
                  </a:ext>
                </a:extLst>
              </a:tr>
            </a:tbl>
          </a:graphicData>
        </a:graphic>
      </p:graphicFrame>
    </p:spTree>
    <p:extLst>
      <p:ext uri="{BB962C8B-B14F-4D97-AF65-F5344CB8AC3E}">
        <p14:creationId xmlns:p14="http://schemas.microsoft.com/office/powerpoint/2010/main" val="52651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69973" y="511727"/>
            <a:ext cx="10058274" cy="1107348"/>
          </a:xfrm>
        </p:spPr>
        <p:txBody>
          <a:bodyPr>
            <a:noAutofit/>
          </a:bodyPr>
          <a:lstStyle/>
          <a:p>
            <a:r>
              <a:rPr lang="en-US" sz="2500" dirty="0">
                <a:solidFill>
                  <a:schemeClr val="tx1"/>
                </a:solidFill>
              </a:rPr>
              <a:t>Exception from </a:t>
            </a:r>
            <a:r>
              <a:rPr lang="en-US" sz="2500" dirty="0" smtClean="0">
                <a:solidFill>
                  <a:schemeClr val="tx1"/>
                </a:solidFill>
              </a:rPr>
              <a:t>liability FOR </a:t>
            </a:r>
            <a:r>
              <a:rPr lang="en-US" sz="2500" dirty="0" err="1" smtClean="0">
                <a:solidFill>
                  <a:schemeClr val="tx1"/>
                </a:solidFill>
              </a:rPr>
              <a:t>isps</a:t>
            </a:r>
            <a:r>
              <a:rPr lang="en-US" sz="2500" dirty="0" smtClean="0">
                <a:solidFill>
                  <a:schemeClr val="tx1"/>
                </a:solidFill>
              </a:rPr>
              <a:t> </a:t>
            </a:r>
            <a:r>
              <a:rPr lang="en-US" sz="2500" dirty="0">
                <a:solidFill>
                  <a:schemeClr val="tx1"/>
                </a:solidFill>
              </a:rPr>
              <a:t>– </a:t>
            </a:r>
            <a:r>
              <a:rPr lang="en-US" sz="2500" dirty="0" smtClean="0">
                <a:solidFill>
                  <a:schemeClr val="tx1"/>
                </a:solidFill>
              </a:rPr>
              <a:t>Directive 2000/31/EC on </a:t>
            </a:r>
            <a:r>
              <a:rPr lang="en-US" sz="2500" dirty="0">
                <a:solidFill>
                  <a:schemeClr val="tx1"/>
                </a:solidFill>
              </a:rPr>
              <a:t>E-Commerce; 2001:CVIII Act of </a:t>
            </a:r>
            <a:r>
              <a:rPr lang="en-US" sz="2500" dirty="0" smtClean="0">
                <a:solidFill>
                  <a:schemeClr val="tx1"/>
                </a:solidFill>
              </a:rPr>
              <a:t>E-Commerce</a:t>
            </a:r>
            <a:endParaRPr lang="en-US" sz="2500" dirty="0">
              <a:solidFill>
                <a:schemeClr val="tx1"/>
              </a:solidFill>
            </a:endParaRPr>
          </a:p>
        </p:txBody>
      </p:sp>
      <p:graphicFrame>
        <p:nvGraphicFramePr>
          <p:cNvPr id="5" name="Tartalom helye 4"/>
          <p:cNvGraphicFramePr>
            <a:graphicFrameLocks noGrp="1"/>
          </p:cNvGraphicFramePr>
          <p:nvPr>
            <p:ph idx="1"/>
            <p:extLst>
              <p:ext uri="{D42A27DB-BD31-4B8C-83A1-F6EECF244321}">
                <p14:modId xmlns:p14="http://schemas.microsoft.com/office/powerpoint/2010/main" val="3430002599"/>
              </p:ext>
            </p:extLst>
          </p:nvPr>
        </p:nvGraphicFramePr>
        <p:xfrm>
          <a:off x="1069973" y="1786505"/>
          <a:ext cx="10136506" cy="2820924"/>
        </p:xfrm>
        <a:graphic>
          <a:graphicData uri="http://schemas.openxmlformats.org/drawingml/2006/table">
            <a:tbl>
              <a:tblPr firstRow="1" bandRow="1">
                <a:tableStyleId>{5C22544A-7EE6-4342-B048-85BDC9FD1C3A}</a:tableStyleId>
              </a:tblPr>
              <a:tblGrid>
                <a:gridCol w="4223387">
                  <a:extLst>
                    <a:ext uri="{9D8B030D-6E8A-4147-A177-3AD203B41FA5}">
                      <a16:colId xmlns:a16="http://schemas.microsoft.com/office/drawing/2014/main" val="2381012501"/>
                    </a:ext>
                  </a:extLst>
                </a:gridCol>
                <a:gridCol w="5913119">
                  <a:extLst>
                    <a:ext uri="{9D8B030D-6E8A-4147-A177-3AD203B41FA5}">
                      <a16:colId xmlns:a16="http://schemas.microsoft.com/office/drawing/2014/main" val="2356451487"/>
                    </a:ext>
                  </a:extLst>
                </a:gridCol>
              </a:tblGrid>
              <a:tr h="665988">
                <a:tc>
                  <a:txBody>
                    <a:bodyPr/>
                    <a:lstStyle/>
                    <a:p>
                      <a:r>
                        <a:rPr lang="en-US" sz="1600" b="1" noProof="0" smtClean="0">
                          <a:solidFill>
                            <a:schemeClr val="tx1"/>
                          </a:solidFill>
                          <a:latin typeface="+mj-lt"/>
                        </a:rPr>
                        <a:t>Mere</a:t>
                      </a:r>
                      <a:r>
                        <a:rPr lang="en-US" sz="1600" b="1" baseline="0" noProof="0" smtClean="0">
                          <a:solidFill>
                            <a:schemeClr val="tx1"/>
                          </a:solidFill>
                          <a:latin typeface="+mj-lt"/>
                        </a:rPr>
                        <a:t> conduit (Art 12; 8. §)</a:t>
                      </a:r>
                      <a:endParaRPr lang="en-US" sz="1600" b="1" noProof="0">
                        <a:solidFill>
                          <a:schemeClr val="tx1"/>
                        </a:solidFill>
                        <a:latin typeface="+mj-lt"/>
                      </a:endParaRPr>
                    </a:p>
                  </a:txBody>
                  <a:tcPr>
                    <a:solidFill>
                      <a:schemeClr val="accent1">
                        <a:lumMod val="40000"/>
                        <a:lumOff val="60000"/>
                      </a:schemeClr>
                    </a:solidFill>
                  </a:tcPr>
                </a:tc>
                <a:tc>
                  <a:txBody>
                    <a:bodyPr/>
                    <a:lstStyle/>
                    <a:p>
                      <a:r>
                        <a:rPr lang="en-US" sz="1600" b="0" noProof="0" smtClean="0">
                          <a:solidFill>
                            <a:schemeClr val="tx1"/>
                          </a:solidFill>
                          <a:latin typeface="+mj-lt"/>
                        </a:rPr>
                        <a:t>Does not: initiate the transmission; select the receiver; select or modify the information.</a:t>
                      </a:r>
                      <a:endParaRPr lang="en-US" sz="1600" b="0" noProof="0">
                        <a:solidFill>
                          <a:schemeClr val="tx1"/>
                        </a:solidFill>
                        <a:latin typeface="+mj-lt"/>
                      </a:endParaRPr>
                    </a:p>
                  </a:txBody>
                  <a:tcPr>
                    <a:solidFill>
                      <a:schemeClr val="accent1">
                        <a:lumMod val="40000"/>
                        <a:lumOff val="60000"/>
                      </a:schemeClr>
                    </a:solidFill>
                  </a:tcPr>
                </a:tc>
                <a:extLst>
                  <a:ext uri="{0D108BD9-81ED-4DB2-BD59-A6C34878D82A}">
                    <a16:rowId xmlns:a16="http://schemas.microsoft.com/office/drawing/2014/main" val="1411833187"/>
                  </a:ext>
                </a:extLst>
              </a:tr>
              <a:tr h="665988">
                <a:tc>
                  <a:txBody>
                    <a:bodyPr/>
                    <a:lstStyle/>
                    <a:p>
                      <a:r>
                        <a:rPr lang="en-US" sz="1600" b="1" baseline="0" noProof="0" smtClean="0">
                          <a:solidFill>
                            <a:schemeClr val="tx1"/>
                          </a:solidFill>
                          <a:latin typeface="+mj-lt"/>
                        </a:rPr>
                        <a:t>Caching (Art. 13; 9. §)</a:t>
                      </a:r>
                      <a:endParaRPr lang="en-US" sz="1600" b="1" noProof="0">
                        <a:solidFill>
                          <a:schemeClr val="tx1"/>
                        </a:solidFill>
                        <a:latin typeface="+mj-lt"/>
                      </a:endParaRPr>
                    </a:p>
                  </a:txBody>
                  <a:tcPr/>
                </a:tc>
                <a:tc>
                  <a:txBody>
                    <a:bodyPr/>
                    <a:lstStyle/>
                    <a:p>
                      <a:pPr algn="just"/>
                      <a:r>
                        <a:rPr lang="en-US" sz="1600" noProof="0" smtClean="0">
                          <a:solidFill>
                            <a:schemeClr val="tx1"/>
                          </a:solidFill>
                          <a:latin typeface="+mj-lt"/>
                        </a:rPr>
                        <a:t>Does not:</a:t>
                      </a:r>
                      <a:r>
                        <a:rPr lang="en-US" sz="1600" baseline="0" noProof="0" smtClean="0">
                          <a:solidFill>
                            <a:schemeClr val="tx1"/>
                          </a:solidFill>
                          <a:latin typeface="+mj-lt"/>
                        </a:rPr>
                        <a:t> modify the information; interfere with the lawful use of technology.</a:t>
                      </a:r>
                    </a:p>
                    <a:p>
                      <a:pPr algn="just"/>
                      <a:r>
                        <a:rPr lang="en-US" sz="1600" baseline="0" noProof="0" smtClean="0">
                          <a:solidFill>
                            <a:schemeClr val="tx1"/>
                          </a:solidFill>
                          <a:latin typeface="+mj-lt"/>
                        </a:rPr>
                        <a:t>Complies with: conditions on acces to the information; rules regarding the updating.</a:t>
                      </a:r>
                    </a:p>
                    <a:p>
                      <a:pPr algn="just"/>
                      <a:r>
                        <a:rPr lang="en-US" sz="1600" noProof="0" smtClean="0">
                          <a:solidFill>
                            <a:schemeClr val="tx1"/>
                          </a:solidFill>
                          <a:latin typeface="+mj-lt"/>
                        </a:rPr>
                        <a:t>Acts expeditiously to remove/diseable access.</a:t>
                      </a:r>
                      <a:endParaRPr lang="en-US" sz="1600" noProof="0">
                        <a:solidFill>
                          <a:schemeClr val="tx1"/>
                        </a:solidFill>
                        <a:latin typeface="+mj-lt"/>
                      </a:endParaRPr>
                    </a:p>
                  </a:txBody>
                  <a:tcPr/>
                </a:tc>
                <a:extLst>
                  <a:ext uri="{0D108BD9-81ED-4DB2-BD59-A6C34878D82A}">
                    <a16:rowId xmlns:a16="http://schemas.microsoft.com/office/drawing/2014/main" val="2643143037"/>
                  </a:ext>
                </a:extLst>
              </a:tr>
              <a:tr h="665988">
                <a:tc>
                  <a:txBody>
                    <a:bodyPr/>
                    <a:lstStyle/>
                    <a:p>
                      <a:r>
                        <a:rPr lang="en-US" sz="1600" b="1" noProof="0" smtClean="0">
                          <a:solidFill>
                            <a:schemeClr val="tx1"/>
                          </a:solidFill>
                          <a:latin typeface="+mj-lt"/>
                        </a:rPr>
                        <a:t>Hosting (Art. 14</a:t>
                      </a:r>
                      <a:r>
                        <a:rPr lang="en-US" sz="1600" b="1" baseline="0" noProof="0" smtClean="0">
                          <a:solidFill>
                            <a:schemeClr val="tx1"/>
                          </a:solidFill>
                          <a:latin typeface="+mj-lt"/>
                        </a:rPr>
                        <a:t>; 10. §)</a:t>
                      </a:r>
                      <a:endParaRPr lang="en-US" sz="1600" b="1" noProof="0">
                        <a:solidFill>
                          <a:schemeClr val="tx1"/>
                        </a:solidFill>
                        <a:latin typeface="+mj-lt"/>
                      </a:endParaRPr>
                    </a:p>
                  </a:txBody>
                  <a:tcPr/>
                </a:tc>
                <a:tc>
                  <a:txBody>
                    <a:bodyPr/>
                    <a:lstStyle/>
                    <a:p>
                      <a:pPr algn="just"/>
                      <a:r>
                        <a:rPr lang="en-US" sz="1600" noProof="0" dirty="0" smtClean="0">
                          <a:solidFill>
                            <a:schemeClr val="tx1"/>
                          </a:solidFill>
                          <a:latin typeface="+mj-lt"/>
                        </a:rPr>
                        <a:t>Does not: have actual knowledge.</a:t>
                      </a:r>
                    </a:p>
                    <a:p>
                      <a:pPr algn="just"/>
                      <a:r>
                        <a:rPr lang="en-US" sz="1600" noProof="0" dirty="0" smtClean="0">
                          <a:solidFill>
                            <a:schemeClr val="tx1"/>
                          </a:solidFill>
                          <a:latin typeface="+mj-lt"/>
                        </a:rPr>
                        <a:t>Acts expeditiously to remove/</a:t>
                      </a:r>
                      <a:r>
                        <a:rPr lang="en-US" sz="1600" noProof="0" dirty="0" err="1" smtClean="0">
                          <a:solidFill>
                            <a:schemeClr val="tx1"/>
                          </a:solidFill>
                          <a:latin typeface="+mj-lt"/>
                        </a:rPr>
                        <a:t>diseable</a:t>
                      </a:r>
                      <a:r>
                        <a:rPr lang="en-US" sz="1600" noProof="0" dirty="0" smtClean="0">
                          <a:solidFill>
                            <a:schemeClr val="tx1"/>
                          </a:solidFill>
                          <a:latin typeface="+mj-lt"/>
                        </a:rPr>
                        <a:t> access</a:t>
                      </a:r>
                      <a:r>
                        <a:rPr lang="en-US" sz="1600" b="0" baseline="0" noProof="0" dirty="0" smtClean="0">
                          <a:solidFill>
                            <a:schemeClr val="tx1"/>
                          </a:solidFill>
                          <a:latin typeface="+mj-lt"/>
                        </a:rPr>
                        <a:t>.</a:t>
                      </a:r>
                      <a:endParaRPr lang="en-US" sz="1600" b="0" noProof="0" dirty="0">
                        <a:solidFill>
                          <a:schemeClr val="tx1"/>
                        </a:solidFill>
                        <a:latin typeface="+mj-lt"/>
                      </a:endParaRPr>
                    </a:p>
                  </a:txBody>
                  <a:tcPr/>
                </a:tc>
                <a:extLst>
                  <a:ext uri="{0D108BD9-81ED-4DB2-BD59-A6C34878D82A}">
                    <a16:rowId xmlns:a16="http://schemas.microsoft.com/office/drawing/2014/main" val="4173614509"/>
                  </a:ext>
                </a:extLst>
              </a:tr>
              <a:tr h="665988">
                <a:tc>
                  <a:txBody>
                    <a:bodyPr/>
                    <a:lstStyle/>
                    <a:p>
                      <a:r>
                        <a:rPr lang="en-US" sz="1600" b="1" noProof="0" smtClean="0">
                          <a:solidFill>
                            <a:schemeClr val="tx1"/>
                          </a:solidFill>
                          <a:latin typeface="+mj-lt"/>
                        </a:rPr>
                        <a:t>Searching (11. §)</a:t>
                      </a:r>
                      <a:endParaRPr lang="en-US" sz="1600" b="1" noProof="0">
                        <a:solidFill>
                          <a:schemeClr val="tx1"/>
                        </a:solidFill>
                        <a:latin typeface="+mj-lt"/>
                      </a:endParaRPr>
                    </a:p>
                  </a:txBody>
                  <a:tcPr/>
                </a:tc>
                <a:tc>
                  <a:txBody>
                    <a:bodyPr/>
                    <a:lstStyle/>
                    <a:p>
                      <a:r>
                        <a:rPr lang="en-US" sz="1600" b="0" noProof="0" dirty="0">
                          <a:solidFill>
                            <a:schemeClr val="tx1"/>
                          </a:solidFill>
                          <a:latin typeface="+mj-lt"/>
                        </a:rPr>
                        <a:t>Does not: have actual knowledge.</a:t>
                      </a:r>
                    </a:p>
                    <a:p>
                      <a:r>
                        <a:rPr lang="en-US" sz="1600" b="0" noProof="0" dirty="0">
                          <a:solidFill>
                            <a:schemeClr val="tx1"/>
                          </a:solidFill>
                          <a:latin typeface="+mj-lt"/>
                        </a:rPr>
                        <a:t>Acts expeditiously to remove/</a:t>
                      </a:r>
                      <a:r>
                        <a:rPr lang="en-US" sz="1600" b="0" noProof="0" dirty="0" err="1">
                          <a:solidFill>
                            <a:schemeClr val="tx1"/>
                          </a:solidFill>
                          <a:latin typeface="+mj-lt"/>
                        </a:rPr>
                        <a:t>diseable</a:t>
                      </a:r>
                      <a:r>
                        <a:rPr lang="en-US" sz="1600" b="0" noProof="0" dirty="0">
                          <a:solidFill>
                            <a:schemeClr val="tx1"/>
                          </a:solidFill>
                          <a:latin typeface="+mj-lt"/>
                        </a:rPr>
                        <a:t> access.</a:t>
                      </a:r>
                    </a:p>
                  </a:txBody>
                  <a:tcPr/>
                </a:tc>
                <a:extLst>
                  <a:ext uri="{0D108BD9-81ED-4DB2-BD59-A6C34878D82A}">
                    <a16:rowId xmlns:a16="http://schemas.microsoft.com/office/drawing/2014/main" val="1976391155"/>
                  </a:ext>
                </a:extLst>
              </a:tr>
            </a:tbl>
          </a:graphicData>
        </a:graphic>
      </p:graphicFrame>
    </p:spTree>
    <p:extLst>
      <p:ext uri="{BB962C8B-B14F-4D97-AF65-F5344CB8AC3E}">
        <p14:creationId xmlns:p14="http://schemas.microsoft.com/office/powerpoint/2010/main" val="2240386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5142</TotalTime>
  <Words>2493</Words>
  <Application>Microsoft Office PowerPoint</Application>
  <PresentationFormat>Szélesvásznú</PresentationFormat>
  <Paragraphs>169</Paragraphs>
  <Slides>23</Slides>
  <Notes>3</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23</vt:i4>
      </vt:variant>
    </vt:vector>
  </HeadingPairs>
  <TitlesOfParts>
    <vt:vector size="31" baseType="lpstr">
      <vt:lpstr>Arial</vt:lpstr>
      <vt:lpstr>Calibri</vt:lpstr>
      <vt:lpstr>Century Schoolbook</vt:lpstr>
      <vt:lpstr>Rockwell</vt:lpstr>
      <vt:lpstr>Rockwell Condensed</vt:lpstr>
      <vt:lpstr>Rockwell Extra Bold</vt:lpstr>
      <vt:lpstr>Wingdings</vt:lpstr>
      <vt:lpstr>Fabetű</vt:lpstr>
      <vt:lpstr>Introduction to the Comparative Entertainment Law</vt:lpstr>
      <vt:lpstr>Law enforcement in the entertainment industry</vt:lpstr>
      <vt:lpstr>PowerPoint-bemutató</vt:lpstr>
      <vt:lpstr>Liability in case of fileshareing, traditional and p2p streaming</vt:lpstr>
      <vt:lpstr>Directive 2004/48/EC on the enforcement of intellectual property rights I.</vt:lpstr>
      <vt:lpstr>Directive 2004/48/EC on the enforcement of intellectual property rights II.</vt:lpstr>
      <vt:lpstr>Directive 2004/48/EC on the enforcement of intellectual property rights III.</vt:lpstr>
      <vt:lpstr>Types of ISPS</vt:lpstr>
      <vt:lpstr>Exception from liability FOR isps – Directive 2000/31/EC on E-Commerce; 2001:CVIII Act of E-Commerce</vt:lpstr>
      <vt:lpstr>Blocking and other technical measures</vt:lpstr>
      <vt:lpstr>Filters; Notice and Takedown</vt:lpstr>
      <vt:lpstr>blocking</vt:lpstr>
      <vt:lpstr>Blocked fundamental rights?</vt:lpstr>
      <vt:lpstr>Technical background I.</vt:lpstr>
      <vt:lpstr>Technical background II.</vt:lpstr>
      <vt:lpstr>Colliding Fundamental rights – ISPs I.</vt:lpstr>
      <vt:lpstr>Colliding fundamental rights – ISPs II.</vt:lpstr>
      <vt:lpstr>Colliding fundamental rights – ISPs III.</vt:lpstr>
      <vt:lpstr>Colliding fundamental rights – End users I.</vt:lpstr>
      <vt:lpstr>Colliding fundamental rights – end users II.</vt:lpstr>
      <vt:lpstr>Colliding fundamental rights – rightholders</vt:lpstr>
      <vt:lpstr>CDSM Article 17</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876</cp:revision>
  <dcterms:created xsi:type="dcterms:W3CDTF">2020-02-10T14:27:23Z</dcterms:created>
  <dcterms:modified xsi:type="dcterms:W3CDTF">2020-10-12T18:01:34Z</dcterms:modified>
</cp:coreProperties>
</file>