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37" r:id="rId3"/>
    <p:sldId id="338" r:id="rId4"/>
    <p:sldId id="339" r:id="rId5"/>
    <p:sldId id="340" r:id="rId6"/>
    <p:sldId id="341" r:id="rId7"/>
    <p:sldId id="342" r:id="rId8"/>
    <p:sldId id="343" r:id="rId9"/>
    <p:sldId id="344" r:id="rId10"/>
    <p:sldId id="454" r:id="rId11"/>
    <p:sldId id="455" r:id="rId12"/>
    <p:sldId id="284" r:id="rId1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et.jogtar.hu/jogszabaly?docid=99800009.tv"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net.jogtar.hu/jogszabaly?docid=99900076.tv" TargetMode="External"/><Relationship Id="rId5" Type="http://schemas.openxmlformats.org/officeDocument/2006/relationships/hyperlink" Target="https://eur-lex.europa.eu/legal-content/HU/TXT/PDF/?uri=CELEX:32001L0029&amp;from=HU" TargetMode="External"/><Relationship Id="rId4" Type="http://schemas.openxmlformats.org/officeDocument/2006/relationships/hyperlink" Target="https://eur-lex.europa.eu/LexUriServ/LexUriServ.do?uri=OJ:L:2009:111:0016:0022:HU: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et.jogtar.hu/jogszabaly?docid=99800009.tv" TargetMode="External"/><Relationship Id="rId7" Type="http://schemas.openxmlformats.org/officeDocument/2006/relationships/hyperlink" Target="https://eur-lex.europa.eu/legal-content/EN/TXT/PDF/?uri=CELEX:32009L0024&amp;from=EN"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net.jogtar.hu/jogszabaly?docid=99900076.tv" TargetMode="External"/><Relationship Id="rId5" Type="http://schemas.openxmlformats.org/officeDocument/2006/relationships/hyperlink" Target="https://eur-lex.europa.eu/legal-content/HU/TXT/PDF/?uri=CELEX:32001L0029&amp;from=HU" TargetMode="External"/><Relationship Id="rId4" Type="http://schemas.openxmlformats.org/officeDocument/2006/relationships/hyperlink" Target="https://eur-lex.europa.eu/LexUriServ/LexUriServ.do?uri=OJ:L:2009:111:0016:0022:HU: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https://www.gamerswithjobs.com/files/styles/front_page_feature/public/images/forum/best-video-games-ever.jpg?itok=NPC99Ckw</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398783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https://net.jogtar.hu/jogszabaly?docid=99800009.tv</a:t>
            </a:r>
            <a:endParaRPr lang="hu-HU" dirty="0" smtClean="0"/>
          </a:p>
          <a:p>
            <a:r>
              <a:rPr lang="hu-HU" dirty="0" smtClean="0">
                <a:hlinkClick r:id="rId4"/>
              </a:rPr>
              <a:t>https://eur-lex.europa.eu/LexUriServ/LexUriServ.do?uri=OJ:L:2009:111:0016:0022:HU:PDF</a:t>
            </a:r>
            <a:endParaRPr lang="hu-HU" dirty="0" smtClean="0"/>
          </a:p>
          <a:p>
            <a:r>
              <a:rPr lang="hu-HU" dirty="0" smtClean="0">
                <a:hlinkClick r:id="rId5"/>
              </a:rPr>
              <a:t>https://eur-lex.europa.eu/legal-content/HU/TXT/PDF/?uri=CELEX:32001L0029&amp;from=HU</a:t>
            </a:r>
            <a:endParaRPr lang="hu-HU" dirty="0" smtClean="0"/>
          </a:p>
          <a:p>
            <a:r>
              <a:rPr lang="hu-HU" dirty="0" smtClean="0">
                <a:hlinkClick r:id="rId4"/>
              </a:rPr>
              <a:t>https://eur-lex.europa.eu/LexUriServ/LexUriServ.do?uri=OJ:L:2009:111:0016:0022:HU:PDF</a:t>
            </a:r>
            <a:endParaRPr lang="hu-HU" dirty="0" smtClean="0"/>
          </a:p>
          <a:p>
            <a:r>
              <a:rPr lang="hu-HU" dirty="0" smtClean="0">
                <a:hlinkClick r:id="rId6"/>
              </a:rPr>
              <a:t>https://net.jogtar.hu/jogszabaly?docid=99900076.tv</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3</a:t>
            </a:fld>
            <a:endParaRPr lang="hu-HU"/>
          </a:p>
        </p:txBody>
      </p:sp>
    </p:spTree>
    <p:extLst>
      <p:ext uri="{BB962C8B-B14F-4D97-AF65-F5344CB8AC3E}">
        <p14:creationId xmlns:p14="http://schemas.microsoft.com/office/powerpoint/2010/main" val="3533843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https://net.jogtar.hu/jogszabaly?docid=99800009.tv</a:t>
            </a:r>
            <a:endParaRPr lang="hu-HU" dirty="0" smtClean="0"/>
          </a:p>
          <a:p>
            <a:r>
              <a:rPr lang="hu-HU" dirty="0" smtClean="0">
                <a:hlinkClick r:id="rId4"/>
              </a:rPr>
              <a:t>https://eur-lex.europa.eu/LexUriServ/LexUriServ.do?uri=OJ:L:2009:111:0016:0022:HU:PDF</a:t>
            </a:r>
            <a:endParaRPr lang="hu-HU" dirty="0" smtClean="0"/>
          </a:p>
          <a:p>
            <a:r>
              <a:rPr lang="hu-HU" dirty="0" smtClean="0">
                <a:hlinkClick r:id="rId5"/>
              </a:rPr>
              <a:t>https://eur-lex.europa.eu/legal-content/HU/TXT/PDF/?uri=CELEX:32001L0029&amp;from=HU</a:t>
            </a:r>
            <a:endParaRPr lang="hu-HU" dirty="0" smtClean="0"/>
          </a:p>
          <a:p>
            <a:r>
              <a:rPr lang="hu-HU" dirty="0" smtClean="0">
                <a:hlinkClick r:id="rId4"/>
              </a:rPr>
              <a:t>https://eur-lex.europa.eu/LexUriServ/LexUriServ.do?uri=OJ:L:2009:111:0016:0022:HU:PDF</a:t>
            </a:r>
            <a:endParaRPr lang="hu-HU" dirty="0" smtClean="0"/>
          </a:p>
          <a:p>
            <a:r>
              <a:rPr lang="hu-HU" dirty="0" smtClean="0">
                <a:hlinkClick r:id="rId6"/>
              </a:rPr>
              <a:t>https://net.jogtar.hu/jogszabaly?docid=99900076.tv</a:t>
            </a:r>
            <a:endParaRPr lang="hu-HU" dirty="0" smtClean="0"/>
          </a:p>
          <a:p>
            <a:endParaRPr lang="hu-HU" dirty="0" smtClean="0"/>
          </a:p>
          <a:p>
            <a:r>
              <a:rPr lang="hu-HU" dirty="0" smtClean="0"/>
              <a:t>English:</a:t>
            </a:r>
          </a:p>
          <a:p>
            <a:r>
              <a:rPr lang="hu-HU" dirty="0" smtClean="0">
                <a:hlinkClick r:id="rId7"/>
              </a:rPr>
              <a:t>https://eur-lex.europa.eu/legal-content/EN/TXT/PDF/?uri=CELEX:32009L0024&amp;from=EN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4</a:t>
            </a:fld>
            <a:endParaRPr lang="hu-HU"/>
          </a:p>
        </p:txBody>
      </p:sp>
    </p:spTree>
    <p:extLst>
      <p:ext uri="{BB962C8B-B14F-4D97-AF65-F5344CB8AC3E}">
        <p14:creationId xmlns:p14="http://schemas.microsoft.com/office/powerpoint/2010/main" val="35790803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Software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221335"/>
          </a:xfrm>
        </p:spPr>
        <p:txBody>
          <a:bodyPr>
            <a:noAutofit/>
          </a:bodyPr>
          <a:lstStyle/>
          <a:p>
            <a:r>
              <a:rPr lang="en-GB" sz="1700" b="1" dirty="0" smtClean="0">
                <a:latin typeface="+mj-lt"/>
              </a:rPr>
              <a:t>Section 58 – Software Program Creation</a:t>
            </a:r>
            <a:endParaRPr lang="en-GB" sz="1700" dirty="0" smtClean="0">
              <a:latin typeface="+mj-lt"/>
            </a:endParaRPr>
          </a:p>
          <a:p>
            <a:pPr lvl="1"/>
            <a:r>
              <a:rPr lang="en-GB" sz="1700" dirty="0" smtClean="0">
                <a:latin typeface="+mj-lt"/>
              </a:rPr>
              <a:t>(1) The provisions of Subsection (6) of Section 1 also apply to the idea, principle, concept, procedure, method of operation or mathematical operation on which the software interface is based.</a:t>
            </a:r>
          </a:p>
          <a:p>
            <a:pPr lvl="1"/>
            <a:r>
              <a:rPr lang="en-GB" sz="1700" dirty="0" smtClean="0">
                <a:latin typeface="+mj-lt"/>
              </a:rPr>
              <a:t>(2) The provisions of Subsection (2) of Section 4 also apply to the adaptation of an original program language to a different program language.</a:t>
            </a:r>
          </a:p>
          <a:p>
            <a:pPr lvl="1"/>
            <a:r>
              <a:rPr lang="en-GB" sz="1700" dirty="0" smtClean="0">
                <a:latin typeface="+mj-lt"/>
              </a:rPr>
              <a:t>(3) The economic rights pertaining to software are transferable.</a:t>
            </a:r>
          </a:p>
          <a:p>
            <a:pPr lvl="1"/>
            <a:r>
              <a:rPr lang="en-GB" sz="1700" dirty="0" smtClean="0">
                <a:latin typeface="+mj-lt"/>
              </a:rPr>
              <a:t>(4) The provisions of Subsections (3)-(4) of Section 30 do not apply to software created as work made for hire.</a:t>
            </a:r>
          </a:p>
          <a:p>
            <a:r>
              <a:rPr lang="en-GB" sz="1700" b="1" dirty="0" smtClean="0">
                <a:latin typeface="+mj-lt"/>
              </a:rPr>
              <a:t>Section 59 </a:t>
            </a:r>
            <a:r>
              <a:rPr lang="en-GB" sz="1700" dirty="0" smtClean="0">
                <a:latin typeface="+mj-lt"/>
              </a:rPr>
              <a:t>(1) Unless otherwise agreed, an author’s exclusive rights do not cover reproduction, alteration, adaptation, translation, or any other modification of the software - including the correction of mistakes - as well as the reproduction of the results of these acts in so far as the person authorized to acquire the software performs these actions in accord with the intended purpose of the software.</a:t>
            </a:r>
          </a:p>
          <a:p>
            <a:r>
              <a:rPr lang="en-GB" sz="1700" dirty="0" smtClean="0">
                <a:latin typeface="+mj-lt"/>
              </a:rPr>
              <a:t>(2) Use contracts cannot prohibit users from making safety copies of software if it is necessary for use.</a:t>
            </a:r>
          </a:p>
          <a:p>
            <a:r>
              <a:rPr lang="en-GB" sz="1700" dirty="0" smtClean="0">
                <a:latin typeface="+mj-lt"/>
              </a:rPr>
              <a:t>(3) Persons authorized to use copies of software are entitled, without the author’s authorization, to observe and study the operation of the software and make a trial use thereof in the processes of its input, display on the monitor, running, transmission or storage in order to get to know the idea or principle serving as a basis for any of the software components.</a:t>
            </a:r>
            <a:endParaRPr lang="en-GB" sz="1700" dirty="0">
              <a:latin typeface="+mj-lt"/>
            </a:endParaRPr>
          </a:p>
        </p:txBody>
      </p:sp>
    </p:spTree>
    <p:extLst>
      <p:ext uri="{BB962C8B-B14F-4D97-AF65-F5344CB8AC3E}">
        <p14:creationId xmlns:p14="http://schemas.microsoft.com/office/powerpoint/2010/main" val="2123026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Software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511622"/>
          </a:xfrm>
        </p:spPr>
        <p:txBody>
          <a:bodyPr>
            <a:noAutofit/>
          </a:bodyPr>
          <a:lstStyle/>
          <a:p>
            <a:r>
              <a:rPr lang="en-GB" sz="1500" b="1" dirty="0" smtClean="0">
                <a:latin typeface="+mj-lt"/>
              </a:rPr>
              <a:t>Section </a:t>
            </a:r>
            <a:r>
              <a:rPr lang="hu-HU" sz="1500" b="1" dirty="0" smtClean="0">
                <a:latin typeface="+mj-lt"/>
              </a:rPr>
              <a:t>60 </a:t>
            </a:r>
            <a:r>
              <a:rPr lang="en-US" sz="1500" b="1" dirty="0">
                <a:latin typeface="+mj-lt"/>
              </a:rPr>
              <a:t>(1) </a:t>
            </a:r>
            <a:r>
              <a:rPr lang="en-US" sz="1500" dirty="0">
                <a:latin typeface="+mj-lt"/>
              </a:rPr>
              <a:t>The author’s authorization is not required for reproducing or translating a code that is indispensable for acquiring the necessary information for the combined operation of the independently created software with another software, provided that</a:t>
            </a:r>
          </a:p>
          <a:p>
            <a:pPr lvl="1"/>
            <a:r>
              <a:rPr lang="en-US" sz="1500" dirty="0">
                <a:latin typeface="+mj-lt"/>
              </a:rPr>
              <a:t>a) these acts of use are performed by the authorized user or another person entitled to use the copy of the software or a person put in charge of performing these acts by the persons referred to in this Paragraph;</a:t>
            </a:r>
          </a:p>
          <a:p>
            <a:pPr lvl="1"/>
            <a:r>
              <a:rPr lang="en-US" sz="1500" dirty="0">
                <a:latin typeface="+mj-lt"/>
              </a:rPr>
              <a:t>b) the necessary information for combined operation has not become easily accessible to the persons referred to in Paragraph a);</a:t>
            </a:r>
          </a:p>
          <a:p>
            <a:pPr lvl="1"/>
            <a:r>
              <a:rPr lang="en-US" sz="1500" dirty="0">
                <a:latin typeface="+mj-lt"/>
              </a:rPr>
              <a:t>c) these acts of use are limited to those parts of the software that are necessary for permitting combined operation.</a:t>
            </a:r>
          </a:p>
          <a:p>
            <a:r>
              <a:rPr lang="en-US" sz="1500" dirty="0">
                <a:latin typeface="+mj-lt"/>
              </a:rPr>
              <a:t>(2) The information obtained through application of the provisions of Subsection (1) cannot be</a:t>
            </a:r>
          </a:p>
          <a:p>
            <a:pPr lvl="1"/>
            <a:r>
              <a:rPr lang="en-US" sz="1500" dirty="0">
                <a:latin typeface="+mj-lt"/>
              </a:rPr>
              <a:t>a) used for a purpose other than combined operation with independently created software;</a:t>
            </a:r>
          </a:p>
          <a:p>
            <a:pPr lvl="1"/>
            <a:r>
              <a:rPr lang="en-US" sz="1500" dirty="0">
                <a:latin typeface="+mj-lt"/>
              </a:rPr>
              <a:t>b) communicated to another person unless it is required for combined operation with independently created software;</a:t>
            </a:r>
          </a:p>
          <a:p>
            <a:pPr lvl="1"/>
            <a:r>
              <a:rPr lang="en-US" sz="1500" dirty="0">
                <a:latin typeface="+mj-lt"/>
              </a:rPr>
              <a:t>c) used for developing, producing, and distributing another software essentially similar in its form of expression or for any other act related to copyright infringement.</a:t>
            </a:r>
          </a:p>
          <a:p>
            <a:r>
              <a:rPr lang="en-US" sz="1500" dirty="0">
                <a:latin typeface="+mj-lt"/>
              </a:rPr>
              <a:t>(3) The provisions of Subsection (2) of Section 33 must be clearly applied to the acts stipulated by Subsections (1)-(2).</a:t>
            </a:r>
          </a:p>
          <a:p>
            <a:r>
              <a:rPr lang="en-US" sz="1500" dirty="0">
                <a:latin typeface="+mj-lt"/>
              </a:rPr>
              <a:t>(4) Subsection (2) of Section 34 and Subsection (1) of Section 38 cannot be applied to software. The period stipulated in Subsection (1) of Section 49 is four months in the case of software.</a:t>
            </a:r>
          </a:p>
          <a:p>
            <a:r>
              <a:rPr lang="en-US" sz="1500" dirty="0">
                <a:latin typeface="+mj-lt"/>
              </a:rPr>
              <a:t>(5) In case copies of the software are procured through commercial distribution, it is not obligatory to put in writing a contract relating to the use of the software</a:t>
            </a:r>
            <a:r>
              <a:rPr lang="en-US" sz="1500" dirty="0" smtClean="0">
                <a:latin typeface="+mj-lt"/>
              </a:rPr>
              <a:t>.</a:t>
            </a:r>
            <a:endParaRPr lang="en-US" sz="1500" dirty="0">
              <a:latin typeface="+mj-lt"/>
            </a:endParaRPr>
          </a:p>
        </p:txBody>
      </p:sp>
    </p:spTree>
    <p:extLst>
      <p:ext uri="{BB962C8B-B14F-4D97-AF65-F5344CB8AC3E}">
        <p14:creationId xmlns:p14="http://schemas.microsoft.com/office/powerpoint/2010/main" val="269892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dirty="0" smtClean="0">
                <a:solidFill>
                  <a:schemeClr val="tx1"/>
                </a:solidFill>
              </a:rPr>
              <a:t>Law</a:t>
            </a:r>
            <a:r>
              <a:rPr lang="hu-HU" dirty="0" smtClean="0">
                <a:solidFill>
                  <a:schemeClr val="tx1"/>
                </a:solidFill>
              </a:rPr>
              <a:t> </a:t>
            </a:r>
            <a:r>
              <a:rPr lang="en-US" dirty="0" smtClean="0">
                <a:solidFill>
                  <a:schemeClr val="tx1"/>
                </a:solidFill>
              </a:rPr>
              <a:t>of</a:t>
            </a:r>
            <a:r>
              <a:rPr lang="hu-HU" dirty="0" smtClean="0">
                <a:solidFill>
                  <a:schemeClr val="tx1"/>
                </a:solidFill>
              </a:rPr>
              <a:t> </a:t>
            </a:r>
            <a:r>
              <a:rPr lang="en-US" dirty="0" smtClean="0">
                <a:solidFill>
                  <a:schemeClr val="tx1"/>
                </a:solidFill>
              </a:rPr>
              <a:t>video</a:t>
            </a:r>
            <a:r>
              <a:rPr lang="hu-HU" dirty="0" smtClean="0">
                <a:solidFill>
                  <a:schemeClr val="tx1"/>
                </a:solidFill>
              </a:rPr>
              <a:t> </a:t>
            </a:r>
            <a:r>
              <a:rPr lang="en-US" dirty="0" smtClean="0">
                <a:solidFill>
                  <a:schemeClr val="tx1"/>
                </a:solidFill>
              </a:rPr>
              <a:t>games</a:t>
            </a:r>
            <a:r>
              <a:rPr lang="hu-HU" dirty="0" smtClean="0">
                <a:solidFill>
                  <a:schemeClr val="tx1"/>
                </a:solidFill>
              </a:rPr>
              <a:t> – </a:t>
            </a:r>
            <a:r>
              <a:rPr lang="en-US" dirty="0" smtClean="0">
                <a:solidFill>
                  <a:schemeClr val="tx1"/>
                </a:solidFill>
              </a:rPr>
              <a:t>Comparative</a:t>
            </a:r>
            <a:r>
              <a:rPr lang="hu-HU" dirty="0" smtClean="0">
                <a:solidFill>
                  <a:schemeClr val="tx1"/>
                </a:solidFill>
              </a:rPr>
              <a:t> </a:t>
            </a:r>
            <a:r>
              <a:rPr lang="en-US" dirty="0" smtClean="0">
                <a:solidFill>
                  <a:schemeClr val="tx1"/>
                </a:solidFill>
              </a:rPr>
              <a:t>perspectives</a:t>
            </a:r>
            <a:endParaRPr lang="en-US" dirty="0">
              <a:solidFill>
                <a:schemeClr val="tx1"/>
              </a:solidFill>
            </a:endParaRPr>
          </a:p>
        </p:txBody>
      </p:sp>
      <p:sp>
        <p:nvSpPr>
          <p:cNvPr id="3" name="Tartalom helye 2"/>
          <p:cNvSpPr>
            <a:spLocks noGrp="1"/>
          </p:cNvSpPr>
          <p:nvPr>
            <p:ph idx="1"/>
          </p:nvPr>
        </p:nvSpPr>
        <p:spPr/>
        <p:txBody>
          <a:bodyPr/>
          <a:lstStyle/>
          <a:p>
            <a:r>
              <a:rPr lang="en-US" dirty="0" smtClean="0">
                <a:latin typeface="+mj-lt"/>
              </a:rPr>
              <a:t>Covered topics:</a:t>
            </a:r>
          </a:p>
          <a:p>
            <a:pPr lvl="1"/>
            <a:r>
              <a:rPr lang="en-US" dirty="0" smtClean="0">
                <a:latin typeface="+mj-lt"/>
              </a:rPr>
              <a:t>Video games as software</a:t>
            </a:r>
          </a:p>
          <a:p>
            <a:pPr lvl="1"/>
            <a:r>
              <a:rPr lang="hu-HU" dirty="0" err="1" smtClean="0">
                <a:latin typeface="+mj-lt"/>
              </a:rPr>
              <a:t>Economic</a:t>
            </a:r>
            <a:r>
              <a:rPr lang="hu-HU" dirty="0" smtClean="0">
                <a:latin typeface="+mj-lt"/>
              </a:rPr>
              <a:t> </a:t>
            </a:r>
            <a:r>
              <a:rPr lang="hu-HU" dirty="0" err="1" smtClean="0">
                <a:latin typeface="+mj-lt"/>
              </a:rPr>
              <a:t>rights</a:t>
            </a:r>
            <a:endParaRPr lang="en-US" dirty="0" smtClean="0">
              <a:latin typeface="+mj-lt"/>
            </a:endParaRPr>
          </a:p>
          <a:p>
            <a:pPr lvl="1"/>
            <a:r>
              <a:rPr lang="en-US" dirty="0" smtClean="0">
                <a:latin typeface="+mj-lt"/>
              </a:rPr>
              <a:t>Right of publicity.</a:t>
            </a:r>
            <a:endParaRPr lang="en-US" dirty="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785" y="3483686"/>
            <a:ext cx="9534525" cy="3190875"/>
          </a:xfrm>
          <a:prstGeom prst="rect">
            <a:avLst/>
          </a:prstGeom>
        </p:spPr>
      </p:pic>
    </p:spTree>
    <p:extLst>
      <p:ext uri="{BB962C8B-B14F-4D97-AF65-F5344CB8AC3E}">
        <p14:creationId xmlns:p14="http://schemas.microsoft.com/office/powerpoint/2010/main" val="3115828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dirty="0" smtClean="0">
                <a:solidFill>
                  <a:schemeClr val="tx1"/>
                </a:solidFill>
              </a:rPr>
              <a:t>Video </a:t>
            </a:r>
            <a:r>
              <a:rPr lang="hu-HU" sz="4000" dirty="0" err="1" smtClean="0">
                <a:solidFill>
                  <a:schemeClr val="tx1"/>
                </a:solidFill>
              </a:rPr>
              <a:t>games</a:t>
            </a:r>
            <a:r>
              <a:rPr lang="hu-HU" sz="4000" dirty="0" smtClean="0">
                <a:solidFill>
                  <a:schemeClr val="tx1"/>
                </a:solidFill>
              </a:rPr>
              <a:t> </a:t>
            </a:r>
            <a:r>
              <a:rPr lang="hu-HU" sz="4000" dirty="0" err="1" smtClean="0">
                <a:solidFill>
                  <a:schemeClr val="tx1"/>
                </a:solidFill>
              </a:rPr>
              <a:t>as</a:t>
            </a:r>
            <a:r>
              <a:rPr lang="hu-HU" sz="4000" dirty="0" smtClean="0">
                <a:solidFill>
                  <a:schemeClr val="tx1"/>
                </a:solidFill>
              </a:rPr>
              <a:t> copyright </a:t>
            </a:r>
            <a:r>
              <a:rPr lang="hu-HU" sz="4000" dirty="0" err="1" smtClean="0">
                <a:solidFill>
                  <a:schemeClr val="tx1"/>
                </a:solidFill>
              </a:rPr>
              <a:t>protected</a:t>
            </a:r>
            <a:r>
              <a:rPr lang="hu-HU" sz="4000" dirty="0" smtClean="0">
                <a:solidFill>
                  <a:schemeClr val="tx1"/>
                </a:solidFill>
              </a:rPr>
              <a:t> </a:t>
            </a:r>
            <a:r>
              <a:rPr lang="hu-HU" sz="4000" dirty="0" err="1" smtClean="0">
                <a:solidFill>
                  <a:schemeClr val="tx1"/>
                </a:solidFill>
              </a:rPr>
              <a:t>subject</a:t>
            </a:r>
            <a:r>
              <a:rPr lang="hu-HU" sz="4000" dirty="0" smtClean="0">
                <a:solidFill>
                  <a:schemeClr val="tx1"/>
                </a:solidFill>
              </a:rPr>
              <a:t> </a:t>
            </a:r>
            <a:r>
              <a:rPr lang="hu-HU" sz="4000" dirty="0" err="1" smtClean="0">
                <a:solidFill>
                  <a:schemeClr val="tx1"/>
                </a:solidFill>
              </a:rPr>
              <a:t>matters</a:t>
            </a:r>
            <a:r>
              <a:rPr lang="hu-HU" sz="4000" dirty="0" smtClean="0">
                <a:solidFill>
                  <a:schemeClr val="tx1"/>
                </a:solidFill>
              </a:rPr>
              <a:t> </a:t>
            </a:r>
            <a:r>
              <a:rPr lang="hu-HU" sz="4000" dirty="0" err="1" smtClean="0">
                <a:solidFill>
                  <a:schemeClr val="tx1"/>
                </a:solidFill>
              </a:rPr>
              <a:t>in</a:t>
            </a:r>
            <a:r>
              <a:rPr lang="hu-HU" sz="4000" dirty="0" smtClean="0">
                <a:solidFill>
                  <a:schemeClr val="tx1"/>
                </a:solidFill>
              </a:rPr>
              <a:t> </a:t>
            </a:r>
            <a:r>
              <a:rPr lang="hu-HU" sz="4000" dirty="0" err="1" smtClean="0">
                <a:solidFill>
                  <a:schemeClr val="tx1"/>
                </a:solidFill>
              </a:rPr>
              <a:t>the</a:t>
            </a:r>
            <a:r>
              <a:rPr lang="hu-HU" sz="4000" dirty="0" smtClean="0">
                <a:solidFill>
                  <a:schemeClr val="tx1"/>
                </a:solidFill>
              </a:rPr>
              <a:t> </a:t>
            </a:r>
            <a:r>
              <a:rPr lang="hu-HU" sz="4000" dirty="0" err="1" smtClean="0">
                <a:solidFill>
                  <a:schemeClr val="tx1"/>
                </a:solidFill>
              </a:rPr>
              <a:t>international</a:t>
            </a:r>
            <a:r>
              <a:rPr lang="hu-HU" sz="4000" dirty="0" smtClean="0">
                <a:solidFill>
                  <a:schemeClr val="tx1"/>
                </a:solidFill>
              </a:rPr>
              <a:t> </a:t>
            </a:r>
            <a:r>
              <a:rPr lang="hu-HU" sz="4000" dirty="0" err="1" smtClean="0">
                <a:solidFill>
                  <a:schemeClr val="tx1"/>
                </a:solidFill>
              </a:rPr>
              <a:t>copyright</a:t>
            </a:r>
            <a:r>
              <a:rPr lang="hu-HU" sz="4000" dirty="0" smtClean="0">
                <a:solidFill>
                  <a:schemeClr val="tx1"/>
                </a:solidFill>
              </a:rPr>
              <a:t> </a:t>
            </a:r>
            <a:r>
              <a:rPr lang="hu-HU" sz="4000" dirty="0" err="1" smtClean="0">
                <a:solidFill>
                  <a:schemeClr val="tx1"/>
                </a:solidFill>
              </a:rPr>
              <a:t>regime</a:t>
            </a:r>
            <a:endParaRPr lang="hu-HU" sz="4000" dirty="0">
              <a:solidFill>
                <a:schemeClr val="tx1"/>
              </a:solidFill>
            </a:endParaRPr>
          </a:p>
        </p:txBody>
      </p:sp>
      <p:sp>
        <p:nvSpPr>
          <p:cNvPr id="3" name="Tartalom helye 2"/>
          <p:cNvSpPr>
            <a:spLocks noGrp="1"/>
          </p:cNvSpPr>
          <p:nvPr>
            <p:ph idx="1"/>
          </p:nvPr>
        </p:nvSpPr>
        <p:spPr/>
        <p:txBody>
          <a:bodyPr/>
          <a:lstStyle/>
          <a:p>
            <a:r>
              <a:rPr lang="en-US" b="1" dirty="0" smtClean="0">
                <a:latin typeface="+mj-lt"/>
              </a:rPr>
              <a:t>WCT Article 4: </a:t>
            </a:r>
            <a:r>
              <a:rPr lang="en-US" dirty="0" smtClean="0">
                <a:latin typeface="+mj-lt"/>
              </a:rPr>
              <a:t>Computer programs are </a:t>
            </a:r>
            <a:r>
              <a:rPr lang="en-US" b="1" dirty="0" smtClean="0">
                <a:solidFill>
                  <a:srgbClr val="FF0000"/>
                </a:solidFill>
                <a:latin typeface="+mj-lt"/>
              </a:rPr>
              <a:t>protected as literary works within the meaning of Article 2 of the Berne Convention</a:t>
            </a:r>
            <a:r>
              <a:rPr lang="en-US" dirty="0" smtClean="0">
                <a:latin typeface="+mj-lt"/>
              </a:rPr>
              <a:t>. Such protection applies to computer programs, whatever may be the mode or form of their expression.</a:t>
            </a:r>
            <a:endParaRPr lang="en-US" b="1" dirty="0" smtClean="0">
              <a:latin typeface="+mj-lt"/>
            </a:endParaRPr>
          </a:p>
          <a:p>
            <a:r>
              <a:rPr lang="en-US" b="1" dirty="0" smtClean="0">
                <a:latin typeface="+mj-lt"/>
              </a:rPr>
              <a:t>TRIPS Article 10 1.: </a:t>
            </a:r>
            <a:r>
              <a:rPr lang="en-US" dirty="0" smtClean="0">
                <a:latin typeface="+mj-lt"/>
              </a:rPr>
              <a:t>Computer programs, whether in source or object code, shall be protected as literary works under the Berne Convention.</a:t>
            </a:r>
            <a:endParaRPr lang="en-US" b="1" dirty="0" smtClean="0">
              <a:latin typeface="+mj-lt"/>
            </a:endParaRPr>
          </a:p>
          <a:p>
            <a:endParaRPr lang="en-US" b="1" dirty="0" smtClean="0">
              <a:latin typeface="+mj-lt"/>
            </a:endParaRPr>
          </a:p>
        </p:txBody>
      </p:sp>
    </p:spTree>
    <p:extLst>
      <p:ext uri="{BB962C8B-B14F-4D97-AF65-F5344CB8AC3E}">
        <p14:creationId xmlns:p14="http://schemas.microsoft.com/office/powerpoint/2010/main" val="132513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Video game as copyright protected subject matter in the European copyright regime</a:t>
            </a:r>
            <a:endParaRPr lang="en-US" sz="4000" dirty="0">
              <a:solidFill>
                <a:schemeClr val="tx1"/>
              </a:solidFill>
            </a:endParaRPr>
          </a:p>
        </p:txBody>
      </p:sp>
      <p:sp>
        <p:nvSpPr>
          <p:cNvPr id="3" name="Tartalom helye 2"/>
          <p:cNvSpPr>
            <a:spLocks noGrp="1"/>
          </p:cNvSpPr>
          <p:nvPr>
            <p:ph idx="1"/>
          </p:nvPr>
        </p:nvSpPr>
        <p:spPr/>
        <p:txBody>
          <a:bodyPr>
            <a:normAutofit fontScale="92500" lnSpcReduction="20000"/>
          </a:bodyPr>
          <a:lstStyle/>
          <a:p>
            <a:r>
              <a:rPr lang="en-US" b="1" dirty="0" smtClean="0">
                <a:latin typeface="+mj-lt"/>
              </a:rPr>
              <a:t>Software Directive:</a:t>
            </a:r>
          </a:p>
          <a:p>
            <a:pPr lvl="1"/>
            <a:r>
              <a:rPr lang="en-US" b="1" dirty="0" smtClean="0">
                <a:latin typeface="+mj-lt"/>
              </a:rPr>
              <a:t>(6) </a:t>
            </a:r>
            <a:r>
              <a:rPr lang="en-US" dirty="0" smtClean="0">
                <a:latin typeface="+mj-lt"/>
              </a:rPr>
              <a:t>(…)  Member states should accord protection to computer programs under copyright law </a:t>
            </a:r>
            <a:r>
              <a:rPr lang="en-US" b="1" dirty="0" smtClean="0">
                <a:solidFill>
                  <a:srgbClr val="FF0000"/>
                </a:solidFill>
                <a:latin typeface="+mj-lt"/>
              </a:rPr>
              <a:t>as literary works,</a:t>
            </a:r>
            <a:endParaRPr lang="en-US" dirty="0" smtClean="0">
              <a:latin typeface="+mj-lt"/>
            </a:endParaRPr>
          </a:p>
          <a:p>
            <a:pPr lvl="1"/>
            <a:r>
              <a:rPr lang="en-US" b="1" dirty="0" smtClean="0">
                <a:latin typeface="+mj-lt"/>
              </a:rPr>
              <a:t>(7) </a:t>
            </a:r>
            <a:r>
              <a:rPr lang="en-US" dirty="0" smtClean="0">
                <a:latin typeface="+mj-lt"/>
              </a:rPr>
              <a:t>(…) term ‘computer program’ shall include programs </a:t>
            </a:r>
            <a:r>
              <a:rPr lang="en-US" b="1" dirty="0" smtClean="0">
                <a:solidFill>
                  <a:srgbClr val="FF0000"/>
                </a:solidFill>
                <a:latin typeface="+mj-lt"/>
              </a:rPr>
              <a:t>in any form</a:t>
            </a:r>
            <a:r>
              <a:rPr lang="en-US" dirty="0" smtClean="0">
                <a:latin typeface="+mj-lt"/>
              </a:rPr>
              <a:t>, including those which are incorporated into hardware. This term also includes </a:t>
            </a:r>
            <a:r>
              <a:rPr lang="en-US" b="1" dirty="0" smtClean="0">
                <a:solidFill>
                  <a:srgbClr val="FF0000"/>
                </a:solidFill>
                <a:latin typeface="+mj-lt"/>
              </a:rPr>
              <a:t>preparatory design work</a:t>
            </a:r>
            <a:r>
              <a:rPr lang="en-US" dirty="0" smtClean="0">
                <a:latin typeface="+mj-lt"/>
              </a:rPr>
              <a:t> leading to the development of a computer program provided that the nature of the preparatory work is such that a computer program can result from it at a later stage.</a:t>
            </a:r>
          </a:p>
          <a:p>
            <a:pPr lvl="1"/>
            <a:r>
              <a:rPr lang="en-US" b="1" dirty="0" smtClean="0">
                <a:latin typeface="+mj-lt"/>
              </a:rPr>
              <a:t>(8) </a:t>
            </a:r>
            <a:r>
              <a:rPr lang="en-US" dirty="0" smtClean="0">
                <a:latin typeface="+mj-lt"/>
              </a:rPr>
              <a:t>In respect of the criteria to be applied in determining whether or not a computer program is an original work, </a:t>
            </a:r>
            <a:r>
              <a:rPr lang="en-US" b="1" dirty="0" smtClean="0">
                <a:solidFill>
                  <a:srgbClr val="FF0000"/>
                </a:solidFill>
                <a:latin typeface="+mj-lt"/>
              </a:rPr>
              <a:t>no tests as to the qualitative or aesthetic merits of the program should be applied</a:t>
            </a:r>
            <a:r>
              <a:rPr lang="en-US" dirty="0" smtClean="0">
                <a:latin typeface="+mj-lt"/>
              </a:rPr>
              <a:t>.</a:t>
            </a:r>
          </a:p>
          <a:p>
            <a:pPr lvl="1"/>
            <a:r>
              <a:rPr lang="en-US" b="1" dirty="0" smtClean="0">
                <a:latin typeface="+mj-lt"/>
              </a:rPr>
              <a:t>(10) </a:t>
            </a:r>
            <a:r>
              <a:rPr lang="en-US" dirty="0" smtClean="0">
                <a:latin typeface="+mj-lt"/>
              </a:rPr>
              <a:t>The </a:t>
            </a:r>
            <a:r>
              <a:rPr lang="en-US" b="1" dirty="0" smtClean="0">
                <a:latin typeface="+mj-lt"/>
              </a:rPr>
              <a:t>function</a:t>
            </a:r>
            <a:r>
              <a:rPr lang="en-US" dirty="0" smtClean="0">
                <a:latin typeface="+mj-lt"/>
              </a:rPr>
              <a:t> of a computer program is to </a:t>
            </a:r>
            <a:r>
              <a:rPr lang="en-US" b="1" dirty="0" smtClean="0">
                <a:solidFill>
                  <a:srgbClr val="FF0000"/>
                </a:solidFill>
                <a:latin typeface="+mj-lt"/>
              </a:rPr>
              <a:t>communicate and work together with other components of a computer system and with users</a:t>
            </a:r>
            <a:r>
              <a:rPr lang="en-US" b="1" dirty="0" smtClean="0">
                <a:latin typeface="+mj-lt"/>
              </a:rPr>
              <a:t> </a:t>
            </a:r>
            <a:r>
              <a:rPr lang="en-US" dirty="0" smtClean="0">
                <a:latin typeface="+mj-lt"/>
              </a:rPr>
              <a:t>and, for this purpose, a logical and, where appropriate, physical interconnection and interaction is required to permit all elements of software and hardware to work with other software and hardware and with users in all the ways in which they are intended to function. </a:t>
            </a:r>
            <a:r>
              <a:rPr lang="en-US" b="1" dirty="0" smtClean="0">
                <a:solidFill>
                  <a:srgbClr val="FF0000"/>
                </a:solidFill>
                <a:latin typeface="+mj-lt"/>
              </a:rPr>
              <a:t>The parts of the program which provide for such interconnection and interaction between elements of software and hardware are generally known as ‘interfaces’. This functional interconnection and interaction is generally known as ‘interoperability’;</a:t>
            </a:r>
            <a:r>
              <a:rPr lang="en-US" dirty="0" smtClean="0">
                <a:latin typeface="+mj-lt"/>
              </a:rPr>
              <a:t> such interoperability can be defined as the </a:t>
            </a:r>
            <a:r>
              <a:rPr lang="en-US" b="1" dirty="0" smtClean="0">
                <a:solidFill>
                  <a:srgbClr val="FF0000"/>
                </a:solidFill>
                <a:latin typeface="+mj-lt"/>
              </a:rPr>
              <a:t>ability to exchange information and mutually to use the information which has been exchanged.</a:t>
            </a:r>
          </a:p>
          <a:p>
            <a:pPr lvl="1"/>
            <a:r>
              <a:rPr lang="en-US" b="1" dirty="0" smtClean="0">
                <a:latin typeface="+mj-lt"/>
              </a:rPr>
              <a:t>(11) </a:t>
            </a:r>
            <a:r>
              <a:rPr lang="en-US" dirty="0" smtClean="0">
                <a:latin typeface="+mj-lt"/>
              </a:rPr>
              <a:t>(…) only the expression of a computer program is protected and that </a:t>
            </a:r>
            <a:r>
              <a:rPr lang="en-US" b="1" dirty="0" smtClean="0">
                <a:solidFill>
                  <a:srgbClr val="FF0000"/>
                </a:solidFill>
                <a:latin typeface="+mj-lt"/>
              </a:rPr>
              <a:t>ideas and principles which underlie any element of a program, including those which underlie its interfaces, are not protected </a:t>
            </a:r>
            <a:r>
              <a:rPr lang="en-US" dirty="0" smtClean="0">
                <a:latin typeface="+mj-lt"/>
              </a:rPr>
              <a:t>by copyright under this Directive.</a:t>
            </a:r>
            <a:endParaRPr lang="en-US" b="1" dirty="0" smtClean="0">
              <a:solidFill>
                <a:srgbClr val="FF0000"/>
              </a:solidFill>
              <a:latin typeface="+mj-lt"/>
            </a:endParaRPr>
          </a:p>
        </p:txBody>
      </p:sp>
    </p:spTree>
    <p:extLst>
      <p:ext uri="{BB962C8B-B14F-4D97-AF65-F5344CB8AC3E}">
        <p14:creationId xmlns:p14="http://schemas.microsoft.com/office/powerpoint/2010/main" val="2807968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600" dirty="0" smtClean="0">
                <a:solidFill>
                  <a:schemeClr val="tx1"/>
                </a:solidFill>
              </a:rPr>
              <a:t>Video game as copyright protected subject matter in the European copyright regime</a:t>
            </a:r>
            <a:endParaRPr lang="hu-HU" sz="3500" dirty="0"/>
          </a:p>
        </p:txBody>
      </p:sp>
      <p:sp>
        <p:nvSpPr>
          <p:cNvPr id="3" name="Tartalom helye 2"/>
          <p:cNvSpPr>
            <a:spLocks noGrp="1"/>
          </p:cNvSpPr>
          <p:nvPr>
            <p:ph idx="1"/>
          </p:nvPr>
        </p:nvSpPr>
        <p:spPr/>
        <p:txBody>
          <a:bodyPr/>
          <a:lstStyle/>
          <a:p>
            <a:r>
              <a:rPr lang="hu-HU" b="1" dirty="0" smtClean="0"/>
              <a:t>Software </a:t>
            </a:r>
            <a:r>
              <a:rPr lang="hu-HU" b="1" dirty="0" err="1" smtClean="0"/>
              <a:t>Directive</a:t>
            </a:r>
            <a:r>
              <a:rPr lang="hu-HU" b="1" dirty="0" smtClean="0">
                <a:latin typeface="+mj-lt"/>
              </a:rPr>
              <a:t>: </a:t>
            </a:r>
            <a:r>
              <a:rPr lang="hu-HU" b="1" dirty="0" err="1" smtClean="0">
                <a:latin typeface="+mj-lt"/>
              </a:rPr>
              <a:t>Article</a:t>
            </a:r>
            <a:r>
              <a:rPr lang="hu-HU" b="1" dirty="0" smtClean="0">
                <a:latin typeface="+mj-lt"/>
              </a:rPr>
              <a:t> 1 – </a:t>
            </a:r>
            <a:r>
              <a:rPr lang="hu-HU" b="1" dirty="0" err="1" smtClean="0">
                <a:solidFill>
                  <a:srgbClr val="FF0000"/>
                </a:solidFill>
                <a:latin typeface="+mj-lt"/>
              </a:rPr>
              <a:t>Object</a:t>
            </a:r>
            <a:r>
              <a:rPr lang="hu-HU" b="1" dirty="0" smtClean="0">
                <a:solidFill>
                  <a:srgbClr val="FF0000"/>
                </a:solidFill>
                <a:latin typeface="+mj-lt"/>
              </a:rPr>
              <a:t> of </a:t>
            </a:r>
            <a:r>
              <a:rPr lang="hu-HU" b="1" dirty="0" err="1" smtClean="0">
                <a:solidFill>
                  <a:srgbClr val="FF0000"/>
                </a:solidFill>
                <a:latin typeface="+mj-lt"/>
              </a:rPr>
              <a:t>protection</a:t>
            </a:r>
            <a:r>
              <a:rPr lang="hu-HU" b="1" dirty="0" smtClean="0">
                <a:latin typeface="+mj-lt"/>
              </a:rPr>
              <a:t>:</a:t>
            </a:r>
          </a:p>
          <a:p>
            <a:pPr lvl="1"/>
            <a:r>
              <a:rPr lang="hu-HU" b="1" dirty="0" smtClean="0">
                <a:latin typeface="+mj-lt"/>
              </a:rPr>
              <a:t>(1) </a:t>
            </a:r>
            <a:r>
              <a:rPr lang="hu-HU" dirty="0" smtClean="0">
                <a:latin typeface="+mj-lt"/>
              </a:rPr>
              <a:t>(…) </a:t>
            </a:r>
            <a:r>
              <a:rPr lang="en-US" dirty="0" smtClean="0">
                <a:latin typeface="+mj-lt"/>
              </a:rPr>
              <a:t>Member States shall protect computer programs, by copyright, as literary works </a:t>
            </a:r>
            <a:r>
              <a:rPr lang="en-US" b="1" dirty="0" smtClean="0">
                <a:solidFill>
                  <a:srgbClr val="FF0000"/>
                </a:solidFill>
                <a:latin typeface="+mj-lt"/>
              </a:rPr>
              <a:t>within the meaning of the Berne Convention</a:t>
            </a:r>
            <a:r>
              <a:rPr lang="en-US" dirty="0" smtClean="0">
                <a:latin typeface="+mj-lt"/>
              </a:rPr>
              <a:t> for the Protection of Literary and Artistic Works. For the purposes of this Directive, the term ‘computer programs’ shall </a:t>
            </a:r>
            <a:r>
              <a:rPr lang="en-US" b="1" dirty="0" smtClean="0">
                <a:solidFill>
                  <a:srgbClr val="FF0000"/>
                </a:solidFill>
                <a:latin typeface="+mj-lt"/>
              </a:rPr>
              <a:t>include their preparatory design material.</a:t>
            </a:r>
            <a:endParaRPr lang="hu-HU" b="1" dirty="0" smtClean="0">
              <a:solidFill>
                <a:srgbClr val="FF0000"/>
              </a:solidFill>
              <a:latin typeface="+mj-lt"/>
            </a:endParaRPr>
          </a:p>
          <a:p>
            <a:pPr lvl="1"/>
            <a:r>
              <a:rPr lang="hu-HU" b="1" dirty="0" smtClean="0">
                <a:latin typeface="+mj-lt"/>
              </a:rPr>
              <a:t>(2) </a:t>
            </a:r>
            <a:r>
              <a:rPr lang="en-US" dirty="0" smtClean="0">
                <a:latin typeface="+mj-lt"/>
              </a:rPr>
              <a:t>Protection </a:t>
            </a:r>
            <a:r>
              <a:rPr lang="hu-HU" dirty="0" smtClean="0">
                <a:latin typeface="+mj-lt"/>
              </a:rPr>
              <a:t>(…)</a:t>
            </a:r>
            <a:r>
              <a:rPr lang="en-US" dirty="0" smtClean="0">
                <a:latin typeface="+mj-lt"/>
              </a:rPr>
              <a:t> shall apply to the </a:t>
            </a:r>
            <a:r>
              <a:rPr lang="en-US" b="1" dirty="0" smtClean="0">
                <a:solidFill>
                  <a:srgbClr val="FF0000"/>
                </a:solidFill>
                <a:latin typeface="+mj-lt"/>
              </a:rPr>
              <a:t>expression in any form of a computer program</a:t>
            </a:r>
            <a:r>
              <a:rPr lang="en-US" dirty="0" smtClean="0">
                <a:latin typeface="+mj-lt"/>
              </a:rPr>
              <a:t>. Ideas and principles which underlie any element of a computer program, including those which underlie its interfaces, are not protected by copyright under this Directive.</a:t>
            </a:r>
            <a:endParaRPr lang="hu-HU" dirty="0" smtClean="0">
              <a:latin typeface="+mj-lt"/>
            </a:endParaRPr>
          </a:p>
          <a:p>
            <a:pPr lvl="1"/>
            <a:r>
              <a:rPr lang="hu-HU" b="1" dirty="0" smtClean="0">
                <a:latin typeface="+mj-lt"/>
              </a:rPr>
              <a:t>(3) </a:t>
            </a:r>
            <a:r>
              <a:rPr lang="en-US" dirty="0" smtClean="0">
                <a:latin typeface="+mj-lt"/>
              </a:rPr>
              <a:t>A computer program shall be protected if it is </a:t>
            </a:r>
            <a:r>
              <a:rPr lang="en-US" b="1" dirty="0" smtClean="0">
                <a:solidFill>
                  <a:srgbClr val="FF0000"/>
                </a:solidFill>
                <a:latin typeface="+mj-lt"/>
              </a:rPr>
              <a:t>original in the sense that it is the author's own intellectual creation</a:t>
            </a:r>
            <a:r>
              <a:rPr lang="en-US" dirty="0" smtClean="0">
                <a:latin typeface="+mj-lt"/>
              </a:rPr>
              <a:t>. </a:t>
            </a:r>
            <a:r>
              <a:rPr lang="en-US" b="1" dirty="0" smtClean="0">
                <a:solidFill>
                  <a:srgbClr val="FF0000"/>
                </a:solidFill>
                <a:latin typeface="+mj-lt"/>
              </a:rPr>
              <a:t>No other criteria shall be applied</a:t>
            </a:r>
            <a:r>
              <a:rPr lang="en-US" dirty="0" smtClean="0">
                <a:latin typeface="+mj-lt"/>
              </a:rPr>
              <a:t> to determine its eligibility for protection.</a:t>
            </a:r>
            <a:endParaRPr lang="hu-HU" dirty="0" smtClean="0">
              <a:latin typeface="+mj-lt"/>
            </a:endParaRPr>
          </a:p>
          <a:p>
            <a:pPr lvl="1"/>
            <a:endParaRPr lang="hu-HU" b="1" dirty="0">
              <a:latin typeface="+mj-lt"/>
            </a:endParaRPr>
          </a:p>
        </p:txBody>
      </p:sp>
    </p:spTree>
    <p:extLst>
      <p:ext uri="{BB962C8B-B14F-4D97-AF65-F5344CB8AC3E}">
        <p14:creationId xmlns:p14="http://schemas.microsoft.com/office/powerpoint/2010/main" val="598827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normAutofit/>
          </a:bodyPr>
          <a:lstStyle/>
          <a:p>
            <a:r>
              <a:rPr lang="en-US" sz="3500" dirty="0" err="1" smtClean="0">
                <a:solidFill>
                  <a:schemeClr val="tx1"/>
                </a:solidFill>
              </a:rPr>
              <a:t>Rightholders</a:t>
            </a:r>
            <a:r>
              <a:rPr lang="en-US" sz="3500" dirty="0" smtClean="0">
                <a:solidFill>
                  <a:schemeClr val="tx1"/>
                </a:solidFill>
              </a:rPr>
              <a:t> and authorship of computer programs</a:t>
            </a:r>
            <a:endParaRPr lang="en-US" sz="3500" dirty="0">
              <a:solidFill>
                <a:schemeClr val="tx1"/>
              </a:solidFill>
            </a:endParaRPr>
          </a:p>
        </p:txBody>
      </p:sp>
      <p:sp>
        <p:nvSpPr>
          <p:cNvPr id="8" name="Tartalom helye 7"/>
          <p:cNvSpPr>
            <a:spLocks noGrp="1"/>
          </p:cNvSpPr>
          <p:nvPr>
            <p:ph idx="1"/>
          </p:nvPr>
        </p:nvSpPr>
        <p:spPr/>
        <p:txBody>
          <a:bodyPr/>
          <a:lstStyle/>
          <a:p>
            <a:r>
              <a:rPr lang="hu-HU" b="1" dirty="0" smtClean="0">
                <a:latin typeface="+mj-lt"/>
              </a:rPr>
              <a:t>Software </a:t>
            </a:r>
            <a:r>
              <a:rPr lang="hu-HU" b="1" dirty="0" err="1" smtClean="0">
                <a:latin typeface="+mj-lt"/>
              </a:rPr>
              <a:t>Directive</a:t>
            </a:r>
            <a:r>
              <a:rPr lang="hu-HU" b="1" dirty="0" smtClean="0">
                <a:latin typeface="+mj-lt"/>
              </a:rPr>
              <a:t> – </a:t>
            </a:r>
            <a:r>
              <a:rPr lang="hu-HU" b="1" dirty="0" err="1" smtClean="0">
                <a:latin typeface="+mj-lt"/>
              </a:rPr>
              <a:t>Article</a:t>
            </a:r>
            <a:r>
              <a:rPr lang="hu-HU" b="1" dirty="0" smtClean="0">
                <a:latin typeface="+mj-lt"/>
              </a:rPr>
              <a:t> 2: </a:t>
            </a:r>
            <a:r>
              <a:rPr lang="hu-HU" b="1" dirty="0" err="1" smtClean="0">
                <a:latin typeface="+mj-lt"/>
              </a:rPr>
              <a:t>Authorship</a:t>
            </a:r>
            <a:r>
              <a:rPr lang="hu-HU" b="1" dirty="0" smtClean="0">
                <a:latin typeface="+mj-lt"/>
              </a:rPr>
              <a:t> of computer </a:t>
            </a:r>
            <a:r>
              <a:rPr lang="hu-HU" b="1" dirty="0" err="1" smtClean="0">
                <a:latin typeface="+mj-lt"/>
              </a:rPr>
              <a:t>programs</a:t>
            </a:r>
            <a:r>
              <a:rPr lang="hu-HU" b="1" dirty="0" smtClean="0">
                <a:latin typeface="+mj-lt"/>
              </a:rPr>
              <a:t>:</a:t>
            </a:r>
          </a:p>
          <a:p>
            <a:pPr lvl="1"/>
            <a:r>
              <a:rPr lang="hu-HU" b="1" dirty="0" smtClean="0">
                <a:latin typeface="+mj-lt"/>
              </a:rPr>
              <a:t>(1) </a:t>
            </a:r>
            <a:r>
              <a:rPr lang="en-US" dirty="0" smtClean="0">
                <a:latin typeface="+mj-lt"/>
              </a:rPr>
              <a:t>The author of a computer program shall be the </a:t>
            </a:r>
            <a:r>
              <a:rPr lang="en-US" b="1" dirty="0" smtClean="0">
                <a:solidFill>
                  <a:srgbClr val="FF0000"/>
                </a:solidFill>
                <a:latin typeface="+mj-lt"/>
              </a:rPr>
              <a:t>natural person or group of natural persons who has created the program or, where the legislation of the Member State permits, the legal person designated as the </a:t>
            </a:r>
            <a:r>
              <a:rPr lang="en-US" b="1" dirty="0" err="1" smtClean="0">
                <a:solidFill>
                  <a:srgbClr val="FF0000"/>
                </a:solidFill>
                <a:latin typeface="+mj-lt"/>
              </a:rPr>
              <a:t>rightholder</a:t>
            </a:r>
            <a:r>
              <a:rPr lang="en-US" b="1" dirty="0" smtClean="0">
                <a:solidFill>
                  <a:srgbClr val="FF0000"/>
                </a:solidFill>
                <a:latin typeface="+mj-lt"/>
              </a:rPr>
              <a:t> by that legislation</a:t>
            </a:r>
            <a:r>
              <a:rPr lang="en-US" dirty="0" smtClean="0">
                <a:latin typeface="+mj-lt"/>
              </a:rPr>
              <a:t>.</a:t>
            </a:r>
            <a:endParaRPr lang="hu-HU" dirty="0" smtClean="0">
              <a:latin typeface="+mj-lt"/>
            </a:endParaRPr>
          </a:p>
          <a:p>
            <a:pPr lvl="1"/>
            <a:r>
              <a:rPr lang="hu-HU" b="1" dirty="0" smtClean="0">
                <a:latin typeface="+mj-lt"/>
              </a:rPr>
              <a:t>(3) </a:t>
            </a:r>
            <a:r>
              <a:rPr lang="en-US" dirty="0" smtClean="0">
                <a:latin typeface="+mj-lt"/>
              </a:rPr>
              <a:t>Where a computer program is </a:t>
            </a:r>
            <a:r>
              <a:rPr lang="en-US" b="1" dirty="0" smtClean="0">
                <a:solidFill>
                  <a:srgbClr val="FF0000"/>
                </a:solidFill>
                <a:latin typeface="+mj-lt"/>
              </a:rPr>
              <a:t>created by an employee in the execution of his duties or following the instructions given by his employer,</a:t>
            </a:r>
            <a:r>
              <a:rPr lang="en-US" dirty="0" smtClean="0">
                <a:latin typeface="+mj-lt"/>
              </a:rPr>
              <a:t> the </a:t>
            </a:r>
            <a:r>
              <a:rPr lang="en-US" b="1" dirty="0" smtClean="0">
                <a:solidFill>
                  <a:srgbClr val="FF0000"/>
                </a:solidFill>
                <a:latin typeface="+mj-lt"/>
              </a:rPr>
              <a:t>employer exclusively shall be entitled to exercise all economic rights</a:t>
            </a:r>
            <a:r>
              <a:rPr lang="en-US" dirty="0" smtClean="0">
                <a:latin typeface="+mj-lt"/>
              </a:rPr>
              <a:t> in the program so created, unless otherwise provided by contract.</a:t>
            </a:r>
            <a:endParaRPr lang="hu-HU" b="1" dirty="0" smtClean="0">
              <a:latin typeface="+mj-lt"/>
            </a:endParaRPr>
          </a:p>
        </p:txBody>
      </p:sp>
    </p:spTree>
    <p:extLst>
      <p:ext uri="{BB962C8B-B14F-4D97-AF65-F5344CB8AC3E}">
        <p14:creationId xmlns:p14="http://schemas.microsoft.com/office/powerpoint/2010/main" val="412879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500" dirty="0" smtClean="0">
                <a:solidFill>
                  <a:schemeClr val="tx1"/>
                </a:solidFill>
              </a:rPr>
              <a:t>Economic rights and limitations &amp; exceptions in the European copyright law</a:t>
            </a:r>
            <a:endParaRPr lang="en-US" sz="3500" dirty="0">
              <a:solidFill>
                <a:schemeClr val="tx1"/>
              </a:solidFill>
            </a:endParaRPr>
          </a:p>
        </p:txBody>
      </p:sp>
      <p:sp>
        <p:nvSpPr>
          <p:cNvPr id="3" name="Tartalom helye 2"/>
          <p:cNvSpPr>
            <a:spLocks noGrp="1"/>
          </p:cNvSpPr>
          <p:nvPr>
            <p:ph idx="1"/>
          </p:nvPr>
        </p:nvSpPr>
        <p:spPr/>
        <p:txBody>
          <a:bodyPr>
            <a:normAutofit/>
          </a:bodyPr>
          <a:lstStyle/>
          <a:p>
            <a:r>
              <a:rPr lang="en-US" sz="1500" b="1" dirty="0" smtClean="0">
                <a:latin typeface="+mj-lt"/>
              </a:rPr>
              <a:t>Software Directive Article 4. Restricted acts:</a:t>
            </a:r>
          </a:p>
          <a:p>
            <a:r>
              <a:rPr lang="en-US" sz="1500" dirty="0" smtClean="0">
                <a:latin typeface="+mj-lt"/>
              </a:rPr>
              <a:t>(1) </a:t>
            </a:r>
            <a:r>
              <a:rPr lang="hu-HU" sz="1500" b="1" dirty="0" smtClean="0">
                <a:latin typeface="+mj-lt"/>
              </a:rPr>
              <a:t>(…) </a:t>
            </a:r>
            <a:r>
              <a:rPr lang="en-US" sz="1500" b="1" dirty="0" err="1" smtClean="0">
                <a:latin typeface="+mj-lt"/>
              </a:rPr>
              <a:t>rightholder</a:t>
            </a:r>
            <a:r>
              <a:rPr lang="en-US" sz="1500" b="1" dirty="0" smtClean="0">
                <a:latin typeface="+mj-lt"/>
              </a:rPr>
              <a:t> within the meaning of Article 2 shall include the right to do or to </a:t>
            </a:r>
            <a:r>
              <a:rPr lang="en-US" sz="1500" b="1" dirty="0" err="1" smtClean="0">
                <a:latin typeface="+mj-lt"/>
              </a:rPr>
              <a:t>authorise</a:t>
            </a:r>
            <a:r>
              <a:rPr lang="en-US" sz="1500" b="1" dirty="0" smtClean="0">
                <a:latin typeface="+mj-lt"/>
              </a:rPr>
              <a:t>:</a:t>
            </a:r>
            <a:r>
              <a:rPr lang="en-US" sz="1500" dirty="0" smtClean="0">
                <a:latin typeface="+mj-lt"/>
              </a:rPr>
              <a:t>:</a:t>
            </a:r>
          </a:p>
          <a:p>
            <a:pPr lvl="1"/>
            <a:r>
              <a:rPr lang="en-US" sz="1500" dirty="0" smtClean="0">
                <a:latin typeface="+mj-lt"/>
              </a:rPr>
              <a:t>a) the </a:t>
            </a:r>
            <a:r>
              <a:rPr lang="en-US" sz="1500" b="1" dirty="0" smtClean="0">
                <a:solidFill>
                  <a:srgbClr val="FF0000"/>
                </a:solidFill>
                <a:latin typeface="+mj-lt"/>
              </a:rPr>
              <a:t>permanent or temporary reproduction</a:t>
            </a:r>
            <a:r>
              <a:rPr lang="en-US" sz="1500" dirty="0" smtClean="0">
                <a:latin typeface="+mj-lt"/>
              </a:rPr>
              <a:t> of a computer program by any means and in any form, in part or in whole; in so far as loading, displaying, running, transmission or storage of the computer program necessitate such reproduction, such acts shall be subject to </a:t>
            </a:r>
            <a:r>
              <a:rPr lang="en-US" sz="1500" dirty="0" err="1" smtClean="0">
                <a:latin typeface="+mj-lt"/>
              </a:rPr>
              <a:t>authorisation</a:t>
            </a:r>
            <a:r>
              <a:rPr lang="en-US" sz="1500" dirty="0" smtClean="0">
                <a:latin typeface="+mj-lt"/>
              </a:rPr>
              <a:t> by the </a:t>
            </a:r>
            <a:r>
              <a:rPr lang="en-US" sz="1500" dirty="0" err="1" smtClean="0">
                <a:latin typeface="+mj-lt"/>
              </a:rPr>
              <a:t>rightholder</a:t>
            </a:r>
            <a:r>
              <a:rPr lang="en-US" sz="1500" dirty="0" smtClean="0">
                <a:latin typeface="+mj-lt"/>
              </a:rPr>
              <a:t>;</a:t>
            </a:r>
          </a:p>
          <a:p>
            <a:pPr lvl="1"/>
            <a:r>
              <a:rPr lang="en-US" sz="1500" dirty="0" smtClean="0">
                <a:latin typeface="+mj-lt"/>
              </a:rPr>
              <a:t>b) the </a:t>
            </a:r>
            <a:r>
              <a:rPr lang="en-US" sz="1500" b="1" dirty="0" smtClean="0">
                <a:solidFill>
                  <a:srgbClr val="FF0000"/>
                </a:solidFill>
                <a:latin typeface="+mj-lt"/>
              </a:rPr>
              <a:t>translation, adaptation, arrangement and any other alteration of a computer program </a:t>
            </a:r>
            <a:r>
              <a:rPr lang="en-US" sz="1500" dirty="0" smtClean="0">
                <a:latin typeface="+mj-lt"/>
              </a:rPr>
              <a:t>and the reproduction of the results thereof, without prejudice to the rights of the person who alters the program;</a:t>
            </a:r>
          </a:p>
          <a:p>
            <a:pPr lvl="1"/>
            <a:r>
              <a:rPr lang="en-US" sz="1500" dirty="0" smtClean="0">
                <a:latin typeface="+mj-lt"/>
              </a:rPr>
              <a:t>c) </a:t>
            </a:r>
            <a:r>
              <a:rPr lang="en-US" sz="1500" b="1" dirty="0" smtClean="0">
                <a:solidFill>
                  <a:srgbClr val="FF0000"/>
                </a:solidFill>
                <a:latin typeface="+mj-lt"/>
              </a:rPr>
              <a:t>any form of distribution to the public, including the rental</a:t>
            </a:r>
            <a:r>
              <a:rPr lang="en-US" sz="1500" dirty="0" smtClean="0">
                <a:latin typeface="+mj-lt"/>
              </a:rPr>
              <a:t>, of the original computer program or of copies thereof</a:t>
            </a:r>
            <a:r>
              <a:rPr lang="hu-HU" sz="1500" dirty="0" smtClean="0">
                <a:latin typeface="+mj-lt"/>
              </a:rPr>
              <a:t>.</a:t>
            </a:r>
            <a:endParaRPr lang="en-US" sz="1500" dirty="0" smtClean="0">
              <a:latin typeface="+mj-lt"/>
            </a:endParaRPr>
          </a:p>
          <a:p>
            <a:r>
              <a:rPr lang="en-US" sz="1500" dirty="0" smtClean="0">
                <a:latin typeface="+mj-lt"/>
              </a:rPr>
              <a:t>(2) The first sale in the Community of a copy of a program by the </a:t>
            </a:r>
            <a:r>
              <a:rPr lang="en-US" sz="1500" dirty="0" err="1" smtClean="0">
                <a:latin typeface="+mj-lt"/>
              </a:rPr>
              <a:t>rightholder</a:t>
            </a:r>
            <a:r>
              <a:rPr lang="en-US" sz="1500" dirty="0" smtClean="0">
                <a:latin typeface="+mj-lt"/>
              </a:rPr>
              <a:t> or with his consent shall exhaust the distribution right within the Community of that copy, with the exception of the right to control further rental of the program or a copy thereof</a:t>
            </a:r>
            <a:r>
              <a:rPr lang="hu-HU" sz="1500" dirty="0" smtClean="0">
                <a:latin typeface="+mj-lt"/>
              </a:rPr>
              <a:t>.</a:t>
            </a:r>
            <a:endParaRPr lang="en-US" sz="1500" b="1" dirty="0">
              <a:latin typeface="+mj-lt"/>
            </a:endParaRPr>
          </a:p>
        </p:txBody>
      </p:sp>
    </p:spTree>
    <p:extLst>
      <p:ext uri="{BB962C8B-B14F-4D97-AF65-F5344CB8AC3E}">
        <p14:creationId xmlns:p14="http://schemas.microsoft.com/office/powerpoint/2010/main" val="209649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500" dirty="0" smtClean="0">
                <a:solidFill>
                  <a:schemeClr val="tx1"/>
                </a:solidFill>
              </a:rPr>
              <a:t>Economic rights and limitations &amp; exceptions in the European copyright law</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hu-HU" b="1" dirty="0" smtClean="0">
                <a:latin typeface="+mj-lt"/>
              </a:rPr>
              <a:t>Software </a:t>
            </a:r>
            <a:r>
              <a:rPr lang="hu-HU" b="1" dirty="0" err="1" smtClean="0">
                <a:latin typeface="+mj-lt"/>
              </a:rPr>
              <a:t>Directive</a:t>
            </a:r>
            <a:r>
              <a:rPr lang="hu-HU" b="1" dirty="0" smtClean="0">
                <a:latin typeface="+mj-lt"/>
              </a:rPr>
              <a:t> </a:t>
            </a:r>
            <a:r>
              <a:rPr lang="hu-HU" b="1" dirty="0" err="1" smtClean="0">
                <a:latin typeface="+mj-lt"/>
              </a:rPr>
              <a:t>Article</a:t>
            </a:r>
            <a:r>
              <a:rPr lang="hu-HU" b="1" dirty="0" smtClean="0">
                <a:latin typeface="+mj-lt"/>
              </a:rPr>
              <a:t> 5 – </a:t>
            </a:r>
            <a:r>
              <a:rPr lang="hu-HU" b="1" dirty="0" err="1" smtClean="0">
                <a:latin typeface="+mj-lt"/>
              </a:rPr>
              <a:t>Exceptions</a:t>
            </a:r>
            <a:r>
              <a:rPr lang="hu-HU" b="1" dirty="0" smtClean="0">
                <a:latin typeface="+mj-lt"/>
              </a:rPr>
              <a:t> </a:t>
            </a:r>
            <a:r>
              <a:rPr lang="hu-HU" b="1" dirty="0" err="1" smtClean="0">
                <a:latin typeface="+mj-lt"/>
              </a:rPr>
              <a:t>to</a:t>
            </a:r>
            <a:r>
              <a:rPr lang="hu-HU" b="1" dirty="0" smtClean="0">
                <a:latin typeface="+mj-lt"/>
              </a:rPr>
              <a:t> </a:t>
            </a:r>
            <a:r>
              <a:rPr lang="hu-HU" b="1" dirty="0" err="1" smtClean="0">
                <a:latin typeface="+mj-lt"/>
              </a:rPr>
              <a:t>the</a:t>
            </a:r>
            <a:r>
              <a:rPr lang="hu-HU" b="1" dirty="0" smtClean="0">
                <a:latin typeface="+mj-lt"/>
              </a:rPr>
              <a:t> </a:t>
            </a:r>
            <a:r>
              <a:rPr lang="hu-HU" b="1" dirty="0" err="1" smtClean="0">
                <a:latin typeface="+mj-lt"/>
              </a:rPr>
              <a:t>restricted</a:t>
            </a:r>
            <a:r>
              <a:rPr lang="hu-HU" b="1" dirty="0" smtClean="0">
                <a:latin typeface="+mj-lt"/>
              </a:rPr>
              <a:t> </a:t>
            </a:r>
            <a:r>
              <a:rPr lang="hu-HU" b="1" dirty="0" err="1" smtClean="0">
                <a:latin typeface="+mj-lt"/>
              </a:rPr>
              <a:t>acts</a:t>
            </a:r>
            <a:r>
              <a:rPr lang="hu-HU" b="1" dirty="0" smtClean="0">
                <a:latin typeface="+mj-lt"/>
              </a:rPr>
              <a:t>:</a:t>
            </a:r>
          </a:p>
          <a:p>
            <a:pPr lvl="1"/>
            <a:r>
              <a:rPr lang="hu-HU" sz="2000" dirty="0">
                <a:latin typeface="+mj-lt"/>
              </a:rPr>
              <a:t>(1) </a:t>
            </a:r>
            <a:r>
              <a:rPr lang="en-US" sz="2000" dirty="0" smtClean="0">
                <a:latin typeface="+mj-lt"/>
              </a:rPr>
              <a:t>In the absence of specific contractual provisions, the acts referred to in points (a) and (b) of Article 4(1) shall not require </a:t>
            </a:r>
            <a:r>
              <a:rPr lang="en-US" sz="2000" dirty="0" err="1" smtClean="0">
                <a:latin typeface="+mj-lt"/>
              </a:rPr>
              <a:t>authorisation</a:t>
            </a:r>
            <a:r>
              <a:rPr lang="en-US" sz="2000" dirty="0" smtClean="0">
                <a:latin typeface="+mj-lt"/>
              </a:rPr>
              <a:t> by the </a:t>
            </a:r>
            <a:r>
              <a:rPr lang="en-US" sz="2000" dirty="0" err="1" smtClean="0">
                <a:latin typeface="+mj-lt"/>
              </a:rPr>
              <a:t>rightholder</a:t>
            </a:r>
            <a:r>
              <a:rPr lang="en-US" sz="2000" dirty="0" smtClean="0">
                <a:latin typeface="+mj-lt"/>
              </a:rPr>
              <a:t> where they are </a:t>
            </a:r>
            <a:r>
              <a:rPr lang="en-US" sz="2000" b="1" dirty="0" smtClean="0">
                <a:solidFill>
                  <a:srgbClr val="FF0000"/>
                </a:solidFill>
                <a:latin typeface="+mj-lt"/>
              </a:rPr>
              <a:t>necessary for the use of the computer program by the lawful acquirer in accordance with its intended purpose, including for error correction</a:t>
            </a:r>
            <a:r>
              <a:rPr lang="en-US" sz="2000" dirty="0" smtClean="0">
                <a:latin typeface="+mj-lt"/>
              </a:rPr>
              <a:t>.</a:t>
            </a:r>
            <a:endParaRPr lang="hu-HU" sz="2000" dirty="0" smtClean="0">
              <a:latin typeface="+mj-lt"/>
            </a:endParaRPr>
          </a:p>
          <a:p>
            <a:pPr lvl="1"/>
            <a:r>
              <a:rPr lang="hu-HU" sz="2000" dirty="0" smtClean="0">
                <a:latin typeface="+mj-lt"/>
              </a:rPr>
              <a:t>(</a:t>
            </a:r>
            <a:r>
              <a:rPr lang="hu-HU" sz="2000" dirty="0">
                <a:latin typeface="+mj-lt"/>
              </a:rPr>
              <a:t>2) </a:t>
            </a:r>
            <a:r>
              <a:rPr lang="en-US" sz="2000" dirty="0" smtClean="0">
                <a:latin typeface="+mj-lt"/>
              </a:rPr>
              <a:t>The </a:t>
            </a:r>
            <a:r>
              <a:rPr lang="en-US" sz="2000" b="1" dirty="0" smtClean="0">
                <a:solidFill>
                  <a:srgbClr val="FF0000"/>
                </a:solidFill>
                <a:latin typeface="+mj-lt"/>
              </a:rPr>
              <a:t>making of a back-up copy</a:t>
            </a:r>
            <a:r>
              <a:rPr lang="en-US" sz="2000" dirty="0" smtClean="0">
                <a:solidFill>
                  <a:srgbClr val="FF0000"/>
                </a:solidFill>
                <a:latin typeface="+mj-lt"/>
              </a:rPr>
              <a:t> </a:t>
            </a:r>
            <a:r>
              <a:rPr lang="en-US" sz="2000" dirty="0" smtClean="0">
                <a:latin typeface="+mj-lt"/>
              </a:rPr>
              <a:t>by a person having a right to use the computer program </a:t>
            </a:r>
            <a:r>
              <a:rPr lang="en-US" sz="2000" b="1" dirty="0" smtClean="0">
                <a:solidFill>
                  <a:srgbClr val="FF0000"/>
                </a:solidFill>
                <a:latin typeface="+mj-lt"/>
              </a:rPr>
              <a:t>may not be prevented by contract in so far as it is necessary for that use</a:t>
            </a:r>
            <a:r>
              <a:rPr lang="en-US" sz="2000" dirty="0" smtClean="0">
                <a:latin typeface="+mj-lt"/>
              </a:rPr>
              <a:t>.</a:t>
            </a:r>
            <a:endParaRPr lang="hu-HU" sz="2000" dirty="0" smtClean="0">
              <a:latin typeface="+mj-lt"/>
            </a:endParaRPr>
          </a:p>
          <a:p>
            <a:pPr lvl="1"/>
            <a:r>
              <a:rPr lang="hu-HU" sz="2000" dirty="0" smtClean="0">
                <a:latin typeface="+mj-lt"/>
              </a:rPr>
              <a:t>(</a:t>
            </a:r>
            <a:r>
              <a:rPr lang="hu-HU" sz="2000" dirty="0">
                <a:latin typeface="+mj-lt"/>
              </a:rPr>
              <a:t>3) </a:t>
            </a:r>
            <a:r>
              <a:rPr lang="en-US" sz="2000" dirty="0" smtClean="0">
                <a:latin typeface="+mj-lt"/>
              </a:rPr>
              <a:t>The person having a right to use a copy of a computer program shall be entitled, without the </a:t>
            </a:r>
            <a:r>
              <a:rPr lang="en-US" sz="2000" dirty="0" err="1" smtClean="0">
                <a:latin typeface="+mj-lt"/>
              </a:rPr>
              <a:t>authorisation</a:t>
            </a:r>
            <a:r>
              <a:rPr lang="en-US" sz="2000" dirty="0" smtClean="0">
                <a:latin typeface="+mj-lt"/>
              </a:rPr>
              <a:t> of the </a:t>
            </a:r>
            <a:r>
              <a:rPr lang="en-US" sz="2000" dirty="0" err="1" smtClean="0">
                <a:latin typeface="+mj-lt"/>
              </a:rPr>
              <a:t>rightholder</a:t>
            </a:r>
            <a:r>
              <a:rPr lang="en-US" sz="2000" dirty="0" smtClean="0">
                <a:latin typeface="+mj-lt"/>
              </a:rPr>
              <a:t>, to </a:t>
            </a:r>
            <a:r>
              <a:rPr lang="en-US" sz="2000" b="1" dirty="0" smtClean="0">
                <a:solidFill>
                  <a:srgbClr val="FF0000"/>
                </a:solidFill>
                <a:latin typeface="+mj-lt"/>
              </a:rPr>
              <a:t>observe, study or test the functioning of the program in order to determine the ideas and principles which underlie any element of the program</a:t>
            </a:r>
            <a:r>
              <a:rPr lang="en-US" sz="2000" dirty="0" smtClean="0">
                <a:solidFill>
                  <a:srgbClr val="FF0000"/>
                </a:solidFill>
                <a:latin typeface="+mj-lt"/>
              </a:rPr>
              <a:t> </a:t>
            </a:r>
            <a:r>
              <a:rPr lang="en-US" sz="2000" dirty="0" smtClean="0">
                <a:latin typeface="+mj-lt"/>
              </a:rPr>
              <a:t>if he does so while performing </a:t>
            </a:r>
            <a:r>
              <a:rPr lang="en-US" sz="2000" b="1" dirty="0" smtClean="0">
                <a:solidFill>
                  <a:srgbClr val="FF0000"/>
                </a:solidFill>
                <a:latin typeface="+mj-lt"/>
              </a:rPr>
              <a:t>any of the acts of loading, displaying, running, transmitting or storing the program</a:t>
            </a:r>
            <a:r>
              <a:rPr lang="en-US" sz="2000" dirty="0" smtClean="0">
                <a:latin typeface="+mj-lt"/>
              </a:rPr>
              <a:t> which he is entitled to do.</a:t>
            </a:r>
            <a:endParaRPr lang="hu-HU" sz="2000" b="1" dirty="0">
              <a:latin typeface="+mj-lt"/>
            </a:endParaRPr>
          </a:p>
        </p:txBody>
      </p:sp>
    </p:spTree>
    <p:extLst>
      <p:ext uri="{BB962C8B-B14F-4D97-AF65-F5344CB8AC3E}">
        <p14:creationId xmlns:p14="http://schemas.microsoft.com/office/powerpoint/2010/main" val="926137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tx1"/>
                </a:solidFill>
              </a:rPr>
              <a:t>Decompilation</a:t>
            </a:r>
            <a:endParaRPr lang="hu-HU" dirty="0">
              <a:solidFill>
                <a:schemeClr val="tx1"/>
              </a:solidFill>
            </a:endParaRPr>
          </a:p>
        </p:txBody>
      </p:sp>
      <p:sp>
        <p:nvSpPr>
          <p:cNvPr id="3" name="Tartalom helye 2"/>
          <p:cNvSpPr>
            <a:spLocks noGrp="1"/>
          </p:cNvSpPr>
          <p:nvPr>
            <p:ph idx="1"/>
          </p:nvPr>
        </p:nvSpPr>
        <p:spPr/>
        <p:txBody>
          <a:bodyPr>
            <a:normAutofit fontScale="85000" lnSpcReduction="10000"/>
          </a:bodyPr>
          <a:lstStyle/>
          <a:p>
            <a:r>
              <a:rPr lang="en-US" b="1" dirty="0" smtClean="0">
                <a:latin typeface="+mj-lt"/>
              </a:rPr>
              <a:t>Software Directive Article 6 (1)</a:t>
            </a:r>
            <a:r>
              <a:rPr lang="en-US" dirty="0" smtClean="0">
                <a:latin typeface="+mj-lt"/>
              </a:rPr>
              <a:t> - The </a:t>
            </a:r>
            <a:r>
              <a:rPr lang="en-US" dirty="0" err="1" smtClean="0">
                <a:latin typeface="+mj-lt"/>
              </a:rPr>
              <a:t>authorisation</a:t>
            </a:r>
            <a:r>
              <a:rPr lang="en-US" dirty="0" smtClean="0">
                <a:latin typeface="+mj-lt"/>
              </a:rPr>
              <a:t> of the </a:t>
            </a:r>
            <a:r>
              <a:rPr lang="en-US" dirty="0" err="1" smtClean="0">
                <a:latin typeface="+mj-lt"/>
              </a:rPr>
              <a:t>rightholder</a:t>
            </a:r>
            <a:r>
              <a:rPr lang="en-US" dirty="0" smtClean="0">
                <a:latin typeface="+mj-lt"/>
              </a:rPr>
              <a:t> shall not be required where reproduction of the code and translation of its form within the meaning of points (a) and (b) of Article 4(1) are indispensable to obtain the information necessary to achieve the interoperability of an independently created computer program with other programs, provided that the following conditions are met:</a:t>
            </a:r>
          </a:p>
          <a:p>
            <a:pPr lvl="1"/>
            <a:r>
              <a:rPr lang="en-US" b="1" dirty="0" smtClean="0">
                <a:latin typeface="+mj-lt"/>
              </a:rPr>
              <a:t>(a)</a:t>
            </a:r>
            <a:r>
              <a:rPr lang="en-US" dirty="0" smtClean="0">
                <a:latin typeface="+mj-lt"/>
              </a:rPr>
              <a:t> those acts are performed by the licensee or by another person having a right to use a copy of a program, or on their behalf by a person </a:t>
            </a:r>
            <a:r>
              <a:rPr lang="en-US" dirty="0" err="1" smtClean="0">
                <a:latin typeface="+mj-lt"/>
              </a:rPr>
              <a:t>authorised</a:t>
            </a:r>
            <a:r>
              <a:rPr lang="en-US" dirty="0" smtClean="0">
                <a:latin typeface="+mj-lt"/>
              </a:rPr>
              <a:t> to do so;</a:t>
            </a:r>
          </a:p>
          <a:p>
            <a:pPr lvl="1"/>
            <a:r>
              <a:rPr lang="en-US" b="1" dirty="0" smtClean="0">
                <a:latin typeface="+mj-lt"/>
              </a:rPr>
              <a:t>(b) </a:t>
            </a:r>
            <a:r>
              <a:rPr lang="en-US" dirty="0" smtClean="0">
                <a:latin typeface="+mj-lt"/>
              </a:rPr>
              <a:t>the information necessary to achieve interoperability has not previously been readily available to the persons referred to in point (a);</a:t>
            </a:r>
          </a:p>
          <a:p>
            <a:pPr lvl="1"/>
            <a:r>
              <a:rPr lang="en-US" b="1" dirty="0" smtClean="0">
                <a:latin typeface="+mj-lt"/>
              </a:rPr>
              <a:t>(c) </a:t>
            </a:r>
            <a:r>
              <a:rPr lang="en-US" dirty="0" smtClean="0">
                <a:latin typeface="+mj-lt"/>
              </a:rPr>
              <a:t>those acts are confined to the parts of the original program which are necessary in order to achieve interoperability.</a:t>
            </a:r>
          </a:p>
          <a:p>
            <a:r>
              <a:rPr lang="en-US" b="1" dirty="0" smtClean="0">
                <a:latin typeface="+mj-lt"/>
              </a:rPr>
              <a:t>(2) </a:t>
            </a:r>
            <a:r>
              <a:rPr lang="en-US" dirty="0" smtClean="0">
                <a:latin typeface="+mj-lt"/>
              </a:rPr>
              <a:t>The provision of paragraph 1 shall not permit the information obtained through its application:</a:t>
            </a:r>
            <a:endParaRPr lang="hu-HU" dirty="0" smtClean="0">
              <a:latin typeface="+mj-lt"/>
            </a:endParaRPr>
          </a:p>
          <a:p>
            <a:pPr lvl="1"/>
            <a:r>
              <a:rPr lang="en-US" b="1" dirty="0" smtClean="0">
                <a:latin typeface="+mj-lt"/>
              </a:rPr>
              <a:t>(a) </a:t>
            </a:r>
            <a:r>
              <a:rPr lang="en-US" dirty="0" smtClean="0">
                <a:latin typeface="+mj-lt"/>
              </a:rPr>
              <a:t>to be used for goals other than to achieve the interoperability of the independently created computer program; </a:t>
            </a:r>
          </a:p>
          <a:p>
            <a:pPr lvl="1"/>
            <a:r>
              <a:rPr lang="en-US" b="1" dirty="0" smtClean="0">
                <a:latin typeface="+mj-lt"/>
              </a:rPr>
              <a:t>(b) </a:t>
            </a:r>
            <a:r>
              <a:rPr lang="en-US" dirty="0" smtClean="0">
                <a:latin typeface="+mj-lt"/>
              </a:rPr>
              <a:t>to be given to others, except when necessary for the interoperability of the independently created computer program;</a:t>
            </a:r>
          </a:p>
          <a:p>
            <a:pPr lvl="1"/>
            <a:r>
              <a:rPr lang="en-US" b="1" dirty="0" smtClean="0">
                <a:latin typeface="+mj-lt"/>
              </a:rPr>
              <a:t>(c) </a:t>
            </a:r>
            <a:r>
              <a:rPr lang="en-US" dirty="0" smtClean="0">
                <a:latin typeface="+mj-lt"/>
              </a:rPr>
              <a:t>to be used for the development, production or marketing of a computer program substantially similar in its expression, or for any other act which infringes copyright.</a:t>
            </a:r>
            <a:endParaRPr lang="hu-HU" dirty="0" smtClean="0">
              <a:latin typeface="+mj-lt"/>
            </a:endParaRPr>
          </a:p>
          <a:p>
            <a:r>
              <a:rPr lang="hu-HU" b="1" dirty="0" smtClean="0">
                <a:latin typeface="+mj-lt"/>
              </a:rPr>
              <a:t>(3) </a:t>
            </a:r>
            <a:r>
              <a:rPr lang="en-US" dirty="0" smtClean="0">
                <a:latin typeface="+mj-lt"/>
              </a:rPr>
              <a:t>In accordance with the provisions of the Berne Convention for the protection of Literary and Artistic Works, the provisions of this Article may not be interpreted in such a way as to allow its application to be used in a manner which unreasonably prejudices the </a:t>
            </a:r>
            <a:r>
              <a:rPr lang="en-US" dirty="0" err="1" smtClean="0">
                <a:latin typeface="+mj-lt"/>
              </a:rPr>
              <a:t>rightholder's</a:t>
            </a:r>
            <a:r>
              <a:rPr lang="en-US" dirty="0" smtClean="0">
                <a:latin typeface="+mj-lt"/>
              </a:rPr>
              <a:t> legitimate interests or conflicts with a normal exploitation of the computer program.</a:t>
            </a:r>
            <a:endParaRPr lang="en-US" dirty="0">
              <a:latin typeface="+mj-lt"/>
            </a:endParaRPr>
          </a:p>
        </p:txBody>
      </p:sp>
    </p:spTree>
    <p:extLst>
      <p:ext uri="{BB962C8B-B14F-4D97-AF65-F5344CB8AC3E}">
        <p14:creationId xmlns:p14="http://schemas.microsoft.com/office/powerpoint/2010/main" val="2614255741"/>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5142</TotalTime>
  <Words>2182</Words>
  <Application>Microsoft Office PowerPoint</Application>
  <PresentationFormat>Szélesvásznú</PresentationFormat>
  <Paragraphs>93</Paragraphs>
  <Slides>12</Slides>
  <Notes>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12</vt:i4>
      </vt:variant>
    </vt:vector>
  </HeadingPairs>
  <TitlesOfParts>
    <vt:vector size="18" baseType="lpstr">
      <vt:lpstr>Calibri</vt:lpstr>
      <vt:lpstr>Rockwell</vt:lpstr>
      <vt:lpstr>Rockwell Condensed</vt:lpstr>
      <vt:lpstr>Rockwell Extra Bold</vt:lpstr>
      <vt:lpstr>Wingdings</vt:lpstr>
      <vt:lpstr>Fabetű</vt:lpstr>
      <vt:lpstr>Introduction to the Comparative Entertainment Law</vt:lpstr>
      <vt:lpstr>Law of video games – Comparative perspectives</vt:lpstr>
      <vt:lpstr>Video games as copyright protected subject matters in the international copyright regime</vt:lpstr>
      <vt:lpstr>Video game as copyright protected subject matter in the European copyright regime</vt:lpstr>
      <vt:lpstr>Video game as copyright protected subject matter in the European copyright regime</vt:lpstr>
      <vt:lpstr>Rightholders and authorship of computer programs</vt:lpstr>
      <vt:lpstr>Economic rights and limitations &amp; exceptions in the European copyright law</vt:lpstr>
      <vt:lpstr>Economic rights and limitations &amp; exceptions in the European copyright law</vt:lpstr>
      <vt:lpstr>Decompilation</vt:lpstr>
      <vt:lpstr>Software in the Hungarian copyright law</vt:lpstr>
      <vt:lpstr>Software in the Hungarian copyright law</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876</cp:revision>
  <dcterms:created xsi:type="dcterms:W3CDTF">2020-02-10T14:27:23Z</dcterms:created>
  <dcterms:modified xsi:type="dcterms:W3CDTF">2020-10-12T18:00:33Z</dcterms:modified>
</cp:coreProperties>
</file>