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37" r:id="rId3"/>
    <p:sldId id="345" r:id="rId4"/>
    <p:sldId id="347" r:id="rId5"/>
    <p:sldId id="349" r:id="rId6"/>
    <p:sldId id="350" r:id="rId7"/>
    <p:sldId id="351" r:id="rId8"/>
    <p:sldId id="352" r:id="rId9"/>
    <p:sldId id="353" r:id="rId10"/>
    <p:sldId id="284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Harkai István" initials="HI" lastIdx="1" clrIdx="1">
    <p:extLst>
      <p:ext uri="{19B8F6BF-5375-455C-9EA6-DF929625EA0E}">
        <p15:presenceInfo xmlns:p15="http://schemas.microsoft.com/office/powerpoint/2012/main" userId="Harkai Istvá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86047" autoAdjust="0"/>
  </p:normalViewPr>
  <p:slideViewPr>
    <p:cSldViewPr snapToGrid="0">
      <p:cViewPr varScale="1">
        <p:scale>
          <a:sx n="100" d="100"/>
          <a:sy n="100" d="100"/>
        </p:scale>
        <p:origin x="12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763E5-DE99-42BA-934E-5737226B85EC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DE59-9875-4DE5-A2AA-D7BB8051D0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24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80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https://www.gamerswithjobs.com/files/styles/front_page_feature/public/images/forum/best-video-games-ever.jpg?itok=NPC99Ckw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78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https://image.slidesharecdn.com/introduction-to-game-development-151205195513-lva1-app6892/95/introduction-to-game-development-11-638.jpg?cb=1449345403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834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https://sm.ign.com/ign_hu/screenshot/default/creative_bmpd.png</a:t>
            </a:r>
          </a:p>
          <a:p>
            <a:r>
              <a:rPr lang="hu-HU" dirty="0" smtClean="0"/>
              <a:t>https://gamepod.hu/dl/cnt/2011-07/74469/sega_logo.png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01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https://upload.wikimedia.org/wikipedia/commons/f/f2/Origin.svg</a:t>
            </a:r>
          </a:p>
          <a:p>
            <a:r>
              <a:rPr lang="hu-HU" dirty="0" smtClean="0"/>
              <a:t>https://sm.ign.com/ign_hu/screenshot/default/apx5ui9vstyg4md6sxi0_nhhg.jpg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24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30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86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660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91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0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99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35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488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14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239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46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85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microsoft.com/office/2007/relationships/hdphoto" Target="../media/hdphoto2.wdp"/><Relationship Id="rId7" Type="http://schemas.openxmlformats.org/officeDocument/2006/relationships/hyperlink" Target="http://copy21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kai.istvan89@gmail.co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https://www.youtube.com/embed/K89JWVEDmV0" TargetMode="External"/><Relationship Id="rId1" Type="http://schemas.openxmlformats.org/officeDocument/2006/relationships/video" Target="https://www.youtube.com/embed/SalN1PiwHZU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Introduction to the Comparative Entertainment Law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1500" dirty="0" smtClean="0">
                <a:latin typeface="+mj-lt"/>
              </a:rPr>
              <a:t>Dr. </a:t>
            </a:r>
            <a:r>
              <a:rPr lang="en-GB" sz="1500" dirty="0" smtClean="0">
                <a:latin typeface="+mj-lt"/>
              </a:rPr>
              <a:t>István Harkai</a:t>
            </a:r>
            <a:r>
              <a:rPr lang="hu-HU" sz="1500">
                <a:latin typeface="+mj-lt"/>
              </a:rPr>
              <a:t> </a:t>
            </a:r>
            <a:r>
              <a:rPr lang="hu-HU" sz="1500" smtClean="0">
                <a:latin typeface="+mj-lt"/>
              </a:rPr>
              <a:t>PhD,</a:t>
            </a:r>
            <a:r>
              <a:rPr lang="en-GB" sz="1500" smtClean="0">
                <a:latin typeface="+mj-lt"/>
              </a:rPr>
              <a:t> </a:t>
            </a:r>
            <a:r>
              <a:rPr lang="en-GB" sz="1500" dirty="0" smtClean="0">
                <a:latin typeface="+mj-lt"/>
              </a:rPr>
              <a:t>Assistant Lecturer</a:t>
            </a:r>
          </a:p>
          <a:p>
            <a:r>
              <a:rPr lang="en-GB" sz="1500" dirty="0" smtClean="0">
                <a:latin typeface="+mj-lt"/>
              </a:rPr>
              <a:t>University of Szeged Faculty of Law and Political Sciences</a:t>
            </a:r>
          </a:p>
          <a:p>
            <a:r>
              <a:rPr lang="en-GB" sz="1500" dirty="0" smtClean="0">
                <a:latin typeface="+mj-lt"/>
              </a:rPr>
              <a:t>Institute of Comparative Law and Legal Theory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520" y="5684520"/>
            <a:ext cx="1173480" cy="117348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28656"/>
            <a:ext cx="713278" cy="729343"/>
          </a:xfrm>
          <a:prstGeom prst="rect">
            <a:avLst/>
          </a:prstGeom>
        </p:spPr>
      </p:pic>
      <p:pic>
        <p:nvPicPr>
          <p:cNvPr id="1026" name="Picture 2" descr="cszb128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2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Cím 3"/>
          <p:cNvSpPr txBox="1">
            <a:spLocks/>
          </p:cNvSpPr>
          <p:nvPr/>
        </p:nvSpPr>
        <p:spPr>
          <a:xfrm>
            <a:off x="382280" y="484632"/>
            <a:ext cx="6743844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err="1" smtClean="0">
                <a:solidFill>
                  <a:schemeClr val="tx1"/>
                </a:solidFill>
              </a:rPr>
              <a:t>Thank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you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for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your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attention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Alcím 4"/>
          <p:cNvSpPr txBox="1">
            <a:spLocks/>
          </p:cNvSpPr>
          <p:nvPr/>
        </p:nvSpPr>
        <p:spPr>
          <a:xfrm>
            <a:off x="382279" y="2121408"/>
            <a:ext cx="6743845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>
                <a:latin typeface="+mj-lt"/>
              </a:rPr>
              <a:t>Harkai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István</a:t>
            </a:r>
            <a:r>
              <a:rPr lang="en-US" sz="2600" dirty="0">
                <a:latin typeface="+mj-lt"/>
              </a:rPr>
              <a:t> (</a:t>
            </a:r>
            <a:r>
              <a:rPr lang="en-US" sz="2600" dirty="0" smtClean="0">
                <a:latin typeface="+mj-lt"/>
                <a:hlinkClick r:id="rId6"/>
              </a:rPr>
              <a:t>harkai.istvan89@gmail.com</a:t>
            </a:r>
            <a:r>
              <a:rPr lang="hu-HU" sz="2600" dirty="0" smtClean="0">
                <a:latin typeface="+mj-lt"/>
              </a:rPr>
              <a:t>; harkai.istvan@juris.u-szeged.hu</a:t>
            </a:r>
            <a:r>
              <a:rPr lang="en-US" sz="2600" dirty="0" smtClean="0">
                <a:latin typeface="+mj-lt"/>
              </a:rPr>
              <a:t>)</a:t>
            </a:r>
            <a:endParaRPr lang="en-US" sz="2600" dirty="0">
              <a:latin typeface="+mj-lt"/>
            </a:endParaRPr>
          </a:p>
          <a:p>
            <a:r>
              <a:rPr lang="hu-HU" sz="2600" dirty="0" err="1" smtClean="0">
                <a:latin typeface="+mj-lt"/>
              </a:rPr>
              <a:t>Blog</a:t>
            </a:r>
            <a:r>
              <a:rPr lang="hu-HU" sz="2600" dirty="0" smtClean="0">
                <a:latin typeface="+mj-lt"/>
              </a:rPr>
              <a:t>: C</a:t>
            </a:r>
            <a:r>
              <a:rPr lang="en-US" sz="2600" dirty="0" err="1" smtClean="0">
                <a:latin typeface="+mj-lt"/>
              </a:rPr>
              <a:t>opy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21 (</a:t>
            </a:r>
            <a:r>
              <a:rPr lang="en-US" sz="2600" dirty="0">
                <a:latin typeface="+mj-lt"/>
                <a:hlinkClick r:id="rId7"/>
              </a:rPr>
              <a:t>http://copy21.com</a:t>
            </a:r>
            <a:r>
              <a:rPr lang="en-US" sz="2600" dirty="0" smtClean="0">
                <a:latin typeface="+mj-lt"/>
                <a:hlinkClick r:id="rId7"/>
              </a:rPr>
              <a:t>/</a:t>
            </a:r>
            <a:r>
              <a:rPr lang="en-US" sz="2600" dirty="0" smtClean="0">
                <a:latin typeface="+mj-lt"/>
              </a:rPr>
              <a:t>)</a:t>
            </a:r>
            <a:r>
              <a:rPr lang="hu-HU" sz="2600" dirty="0" smtClean="0">
                <a:latin typeface="+mj-lt"/>
              </a:rPr>
              <a:t>.</a:t>
            </a:r>
          </a:p>
          <a:p>
            <a:pPr algn="just"/>
            <a:r>
              <a:rPr lang="en-US" sz="1500" i="1" dirty="0"/>
              <a:t>This teaching material has been made at the University of Szeged, and supported by the European Union by the project </a:t>
            </a:r>
            <a:r>
              <a:rPr lang="en-US" sz="1500" i="1" dirty="0" err="1"/>
              <a:t>nr</a:t>
            </a:r>
            <a:r>
              <a:rPr lang="en-US" sz="1500" i="1" dirty="0"/>
              <a:t>. EFOP-3.6.2-16-2017-00007, titled Aspects on the development of intelligent, sustainable and inclusive society: social, technological, innovation networks in employment and digital economy. The project has been supported by the European Union, co-financed by the European Social Fund and the budget of Hungary.</a:t>
            </a:r>
            <a:endParaRPr lang="hu-HU" sz="1500" dirty="0" smtClean="0">
              <a:latin typeface="+mj-lt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76" y="4423734"/>
            <a:ext cx="3525724" cy="2434265"/>
          </a:xfrm>
          <a:prstGeom prst="rect">
            <a:avLst/>
          </a:prstGeom>
        </p:spPr>
      </p:pic>
      <p:pic>
        <p:nvPicPr>
          <p:cNvPr id="2050" name="Picture 2" descr="cszb128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725" y="5572125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Video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Games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Technical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legal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economic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challanges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Covered topics:</a:t>
            </a:r>
          </a:p>
          <a:p>
            <a:pPr lvl="1"/>
            <a:r>
              <a:rPr lang="en-US" dirty="0" smtClean="0">
                <a:latin typeface="+mj-lt"/>
              </a:rPr>
              <a:t>Video games as software</a:t>
            </a:r>
          </a:p>
          <a:p>
            <a:pPr lvl="1"/>
            <a:r>
              <a:rPr lang="hu-HU" dirty="0" err="1" smtClean="0">
                <a:latin typeface="+mj-lt"/>
              </a:rPr>
              <a:t>Economic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rights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Right of publicity.</a:t>
            </a:r>
            <a:endParaRPr lang="en-US" dirty="0">
              <a:latin typeface="+mj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785" y="3483686"/>
            <a:ext cx="95345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Video games as works in </a:t>
            </a:r>
            <a:r>
              <a:rPr lang="en-US" sz="3500" dirty="0" err="1" smtClean="0">
                <a:solidFill>
                  <a:schemeClr val="tx1"/>
                </a:solidFill>
              </a:rPr>
              <a:t>practise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>
                <a:latin typeface="+mj-lt"/>
              </a:rPr>
              <a:t>Game </a:t>
            </a:r>
            <a:r>
              <a:rPr lang="hu-HU" dirty="0" err="1" smtClean="0">
                <a:latin typeface="+mj-lt"/>
              </a:rPr>
              <a:t>engine</a:t>
            </a:r>
            <a:endParaRPr lang="hu-HU" dirty="0">
              <a:latin typeface="+mj-lt"/>
            </a:endParaRPr>
          </a:p>
        </p:txBody>
      </p:sp>
      <p:pic>
        <p:nvPicPr>
          <p:cNvPr id="6" name="SalN1PiwHZU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60463" y="3103563"/>
            <a:ext cx="4572000" cy="2571750"/>
          </a:xfrm>
          <a:prstGeom prst="rect">
            <a:avLst/>
          </a:prstGeom>
        </p:spPr>
      </p:pic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 smtClean="0">
                <a:latin typeface="+mj-lt"/>
              </a:rPr>
              <a:t>Interface</a:t>
            </a:r>
            <a:endParaRPr lang="hu-HU" dirty="0">
              <a:latin typeface="+mj-lt"/>
            </a:endParaRPr>
          </a:p>
        </p:txBody>
      </p:sp>
      <p:pic>
        <p:nvPicPr>
          <p:cNvPr id="11" name="K89JWVEDmV0"/>
          <p:cNvPicPr>
            <a:picLocks noGrp="1" noRot="1" noChangeAspect="1"/>
          </p:cNvPicPr>
          <p:nvPr>
            <p:ph sz="quarter" idx="4"/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6454775" y="310356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/>
                </a:solidFill>
              </a:rPr>
              <a:t>Development of video games</a:t>
            </a:r>
            <a:endParaRPr lang="en-US" sz="3500" dirty="0">
              <a:solidFill>
                <a:schemeClr val="tx1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92" y="2093976"/>
            <a:ext cx="7754112" cy="436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>
                <a:solidFill>
                  <a:schemeClr val="tx1"/>
                </a:solidFill>
              </a:rPr>
              <a:t>Changes</a:t>
            </a:r>
            <a:r>
              <a:rPr lang="hu-HU" sz="4000" dirty="0" smtClean="0">
                <a:solidFill>
                  <a:schemeClr val="tx1"/>
                </a:solidFill>
              </a:rPr>
              <a:t> in </a:t>
            </a:r>
            <a:r>
              <a:rPr lang="hu-HU" sz="4000" dirty="0" err="1" smtClean="0">
                <a:solidFill>
                  <a:schemeClr val="tx1"/>
                </a:solidFill>
              </a:rPr>
              <a:t>the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way</a:t>
            </a:r>
            <a:r>
              <a:rPr lang="hu-HU" sz="4000" dirty="0" smtClean="0">
                <a:solidFill>
                  <a:schemeClr val="tx1"/>
                </a:solidFill>
              </a:rPr>
              <a:t> of </a:t>
            </a:r>
            <a:r>
              <a:rPr lang="hu-HU" sz="4000" dirty="0" err="1" smtClean="0">
                <a:solidFill>
                  <a:schemeClr val="tx1"/>
                </a:solidFill>
              </a:rPr>
              <a:t>dissemination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sz="3000" dirty="0">
                <a:latin typeface="+mj-lt"/>
              </a:rPr>
              <a:t>(</a:t>
            </a:r>
            <a:r>
              <a:rPr lang="hu-HU" sz="3000" dirty="0" err="1">
                <a:latin typeface="+mj-lt"/>
              </a:rPr>
              <a:t>Console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Manufacturer</a:t>
            </a:r>
            <a:r>
              <a:rPr lang="hu-HU" sz="3000" dirty="0">
                <a:latin typeface="+mj-lt"/>
              </a:rPr>
              <a:t>),</a:t>
            </a:r>
          </a:p>
          <a:p>
            <a:pPr lvl="1"/>
            <a:r>
              <a:rPr lang="hu-HU" sz="3000" dirty="0" err="1">
                <a:latin typeface="+mj-lt"/>
              </a:rPr>
              <a:t>Developer</a:t>
            </a:r>
            <a:r>
              <a:rPr lang="hu-HU" sz="3000" dirty="0">
                <a:latin typeface="+mj-lt"/>
              </a:rPr>
              <a:t>,</a:t>
            </a:r>
          </a:p>
          <a:p>
            <a:pPr lvl="1"/>
            <a:r>
              <a:rPr lang="hu-HU" sz="3000" dirty="0">
                <a:latin typeface="+mj-lt"/>
              </a:rPr>
              <a:t>Publisher,</a:t>
            </a:r>
          </a:p>
          <a:p>
            <a:pPr lvl="1"/>
            <a:r>
              <a:rPr lang="hu-HU" sz="3000" dirty="0" err="1">
                <a:latin typeface="+mj-lt"/>
              </a:rPr>
              <a:t>Retailer</a:t>
            </a:r>
            <a:r>
              <a:rPr lang="hu-HU" sz="3000" dirty="0">
                <a:latin typeface="+mj-lt"/>
              </a:rPr>
              <a:t>,</a:t>
            </a:r>
          </a:p>
          <a:p>
            <a:pPr lvl="1"/>
            <a:r>
              <a:rPr lang="hu-HU" sz="3000" dirty="0" err="1">
                <a:latin typeface="+mj-lt"/>
              </a:rPr>
              <a:t>Consumer</a:t>
            </a:r>
            <a:r>
              <a:rPr lang="hu-HU" sz="3000" dirty="0">
                <a:latin typeface="+mj-lt"/>
              </a:rPr>
              <a:t>.</a:t>
            </a: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700" y="5031303"/>
            <a:ext cx="1834887" cy="93894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655" y="5115735"/>
            <a:ext cx="2309091" cy="77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6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“</a:t>
            </a:r>
            <a:r>
              <a:rPr lang="hu-HU" dirty="0" err="1"/>
              <a:t>Off-the-shelf</a:t>
            </a:r>
            <a:r>
              <a:rPr lang="hu-HU" dirty="0"/>
              <a:t>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dirty="0" err="1">
                <a:latin typeface="+mj-lt"/>
              </a:rPr>
              <a:t>Physical</a:t>
            </a:r>
            <a:r>
              <a:rPr lang="hu-HU" sz="3000" dirty="0">
                <a:latin typeface="+mj-lt"/>
              </a:rPr>
              <a:t> Data </a:t>
            </a:r>
            <a:r>
              <a:rPr lang="hu-HU" sz="3000" dirty="0" err="1">
                <a:latin typeface="+mj-lt"/>
              </a:rPr>
              <a:t>Carriers</a:t>
            </a:r>
            <a:r>
              <a:rPr lang="hu-HU" sz="3000" dirty="0">
                <a:latin typeface="+mj-lt"/>
              </a:rPr>
              <a:t> (Floppy, CD, DVD, </a:t>
            </a:r>
            <a:r>
              <a:rPr lang="hu-HU" sz="3000" dirty="0" err="1">
                <a:latin typeface="+mj-lt"/>
              </a:rPr>
              <a:t>Blu-ray</a:t>
            </a:r>
            <a:r>
              <a:rPr lang="hu-HU" sz="3000" dirty="0">
                <a:latin typeface="+mj-lt"/>
              </a:rPr>
              <a:t>),</a:t>
            </a:r>
          </a:p>
          <a:p>
            <a:pPr lvl="1"/>
            <a:r>
              <a:rPr lang="hu-HU" sz="3000" dirty="0" err="1">
                <a:latin typeface="+mj-lt"/>
              </a:rPr>
              <a:t>Reduced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from</a:t>
            </a:r>
            <a:r>
              <a:rPr lang="hu-HU" sz="3000" dirty="0">
                <a:latin typeface="+mj-lt"/>
              </a:rPr>
              <a:t> 80% </a:t>
            </a:r>
            <a:r>
              <a:rPr lang="hu-HU" sz="3000" dirty="0" err="1">
                <a:latin typeface="+mj-lt"/>
              </a:rPr>
              <a:t>to</a:t>
            </a:r>
            <a:r>
              <a:rPr lang="hu-HU" sz="3000" dirty="0">
                <a:latin typeface="+mj-lt"/>
              </a:rPr>
              <a:t> 69% (2009-2011).</a:t>
            </a:r>
          </a:p>
          <a:p>
            <a:r>
              <a:rPr lang="hu-HU" sz="3200" dirty="0" err="1">
                <a:latin typeface="+mj-lt"/>
              </a:rPr>
              <a:t>Steam</a:t>
            </a:r>
            <a:r>
              <a:rPr lang="hu-HU" sz="3200" dirty="0">
                <a:latin typeface="+mj-lt"/>
              </a:rPr>
              <a:t> (</a:t>
            </a:r>
            <a:r>
              <a:rPr lang="hu-HU" sz="3200" dirty="0" err="1">
                <a:latin typeface="+mj-lt"/>
              </a:rPr>
              <a:t>Valve</a:t>
            </a:r>
            <a:r>
              <a:rPr lang="hu-HU" sz="3200" dirty="0">
                <a:latin typeface="+mj-lt"/>
              </a:rPr>
              <a:t>), </a:t>
            </a:r>
            <a:r>
              <a:rPr lang="hu-HU" sz="3200" dirty="0" err="1">
                <a:latin typeface="+mj-lt"/>
              </a:rPr>
              <a:t>Origin</a:t>
            </a:r>
            <a:r>
              <a:rPr lang="hu-HU" sz="3200" dirty="0">
                <a:latin typeface="+mj-lt"/>
              </a:rPr>
              <a:t> (EA), </a:t>
            </a:r>
            <a:r>
              <a:rPr lang="hu-HU" sz="3200" dirty="0" err="1">
                <a:latin typeface="+mj-lt"/>
              </a:rPr>
              <a:t>Ubisoft</a:t>
            </a:r>
            <a:r>
              <a:rPr lang="hu-HU" sz="3200" dirty="0">
                <a:latin typeface="+mj-lt"/>
              </a:rPr>
              <a:t> Club,</a:t>
            </a:r>
          </a:p>
          <a:p>
            <a:pPr lvl="1"/>
            <a:r>
              <a:rPr lang="hu-HU" sz="3000" dirty="0">
                <a:latin typeface="+mj-lt"/>
              </a:rPr>
              <a:t>Digital </a:t>
            </a:r>
            <a:r>
              <a:rPr lang="hu-HU" sz="3000" dirty="0" err="1">
                <a:latin typeface="+mj-lt"/>
              </a:rPr>
              <a:t>Distribution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Platforms</a:t>
            </a:r>
            <a:r>
              <a:rPr lang="hu-HU" sz="3000" dirty="0">
                <a:latin typeface="+mj-lt"/>
              </a:rPr>
              <a:t> (</a:t>
            </a:r>
            <a:r>
              <a:rPr lang="hu-HU" sz="3000" dirty="0" err="1">
                <a:latin typeface="+mj-lt"/>
              </a:rPr>
              <a:t>Steam</a:t>
            </a:r>
            <a:r>
              <a:rPr lang="hu-HU" sz="3000" dirty="0">
                <a:latin typeface="+mj-lt"/>
              </a:rPr>
              <a:t>),</a:t>
            </a:r>
          </a:p>
          <a:p>
            <a:pPr lvl="1"/>
            <a:r>
              <a:rPr lang="hu-HU" sz="3000" dirty="0">
                <a:latin typeface="+mj-lt"/>
              </a:rPr>
              <a:t>125 </a:t>
            </a:r>
            <a:r>
              <a:rPr lang="hu-HU" sz="3000" dirty="0" err="1">
                <a:latin typeface="+mj-lt"/>
              </a:rPr>
              <a:t>Million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users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in</a:t>
            </a:r>
            <a:r>
              <a:rPr lang="hu-HU" sz="3000" dirty="0">
                <a:latin typeface="+mj-lt"/>
              </a:rPr>
              <a:t> November 2015 (</a:t>
            </a:r>
            <a:r>
              <a:rPr lang="hu-HU" sz="3000" dirty="0" err="1">
                <a:latin typeface="+mj-lt"/>
              </a:rPr>
              <a:t>Steam</a:t>
            </a:r>
            <a:r>
              <a:rPr lang="hu-HU" sz="3000" dirty="0">
                <a:latin typeface="+mj-lt"/>
              </a:rPr>
              <a:t>),</a:t>
            </a:r>
          </a:p>
          <a:p>
            <a:pPr lvl="1"/>
            <a:r>
              <a:rPr lang="hu-HU" sz="3000" dirty="0">
                <a:latin typeface="+mj-lt"/>
              </a:rPr>
              <a:t>4.500 </a:t>
            </a:r>
            <a:r>
              <a:rPr lang="hu-HU" sz="3000" dirty="0" err="1">
                <a:latin typeface="+mj-lt"/>
              </a:rPr>
              <a:t>games</a:t>
            </a:r>
            <a:r>
              <a:rPr lang="hu-HU" sz="3000" dirty="0">
                <a:latin typeface="+mj-lt"/>
              </a:rPr>
              <a:t>, 400 </a:t>
            </a:r>
            <a:r>
              <a:rPr lang="hu-HU" sz="3000" dirty="0" err="1">
                <a:latin typeface="+mj-lt"/>
              </a:rPr>
              <a:t>Million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user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generated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content</a:t>
            </a:r>
            <a:r>
              <a:rPr lang="hu-HU" sz="3000" dirty="0">
                <a:latin typeface="+mj-lt"/>
              </a:rPr>
              <a:t> (</a:t>
            </a:r>
            <a:r>
              <a:rPr lang="hu-HU" sz="3000" dirty="0" err="1">
                <a:latin typeface="+mj-lt"/>
              </a:rPr>
              <a:t>Steam</a:t>
            </a:r>
            <a:r>
              <a:rPr lang="hu-HU" sz="3000" dirty="0">
                <a:latin typeface="+mj-lt"/>
              </a:rPr>
              <a:t>),</a:t>
            </a:r>
          </a:p>
          <a:p>
            <a:pPr lvl="1"/>
            <a:r>
              <a:rPr lang="hu-HU" sz="3000" dirty="0">
                <a:latin typeface="+mj-lt"/>
              </a:rPr>
              <a:t>1,5 Billion </a:t>
            </a:r>
            <a:r>
              <a:rPr lang="hu-HU" sz="3000" dirty="0" err="1">
                <a:latin typeface="+mj-lt"/>
              </a:rPr>
              <a:t>Dollars</a:t>
            </a:r>
            <a:r>
              <a:rPr lang="hu-HU" sz="3000" dirty="0">
                <a:latin typeface="+mj-lt"/>
              </a:rPr>
              <a:t> profit (</a:t>
            </a:r>
            <a:r>
              <a:rPr lang="hu-HU" sz="3000" dirty="0" err="1">
                <a:latin typeface="+mj-lt"/>
              </a:rPr>
              <a:t>Steam</a:t>
            </a:r>
            <a:r>
              <a:rPr lang="hu-HU" sz="3000" dirty="0" smtClean="0">
                <a:latin typeface="+mj-lt"/>
              </a:rPr>
              <a:t>).</a:t>
            </a:r>
            <a:endParaRPr lang="hu-H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937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Pro &amp; </a:t>
            </a:r>
            <a:r>
              <a:rPr lang="hu-HU" dirty="0" err="1">
                <a:solidFill>
                  <a:schemeClr val="tx1"/>
                </a:solidFill>
              </a:rPr>
              <a:t>contra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latin typeface="+mj-lt"/>
              </a:rPr>
              <a:t>“</a:t>
            </a:r>
            <a:r>
              <a:rPr lang="hu-HU" sz="2800" dirty="0" err="1">
                <a:latin typeface="+mj-lt"/>
              </a:rPr>
              <a:t>Eternal</a:t>
            </a:r>
            <a:r>
              <a:rPr lang="hu-HU" sz="2800" dirty="0">
                <a:latin typeface="+mj-lt"/>
              </a:rPr>
              <a:t>” </a:t>
            </a:r>
            <a:r>
              <a:rPr lang="hu-HU" sz="2800" dirty="0" err="1">
                <a:latin typeface="+mj-lt"/>
              </a:rPr>
              <a:t>place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in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the</a:t>
            </a:r>
            <a:r>
              <a:rPr lang="hu-HU" sz="2800" dirty="0">
                <a:latin typeface="+mj-lt"/>
              </a:rPr>
              <a:t> “</a:t>
            </a:r>
            <a:r>
              <a:rPr lang="hu-HU" sz="2800" dirty="0" err="1">
                <a:latin typeface="+mj-lt"/>
              </a:rPr>
              <a:t>Cloud</a:t>
            </a:r>
            <a:r>
              <a:rPr lang="hu-HU" sz="2800" dirty="0">
                <a:latin typeface="+mj-lt"/>
              </a:rPr>
              <a:t>”,</a:t>
            </a:r>
          </a:p>
          <a:p>
            <a:r>
              <a:rPr lang="hu-HU" sz="2800" dirty="0" err="1">
                <a:latin typeface="+mj-lt"/>
              </a:rPr>
              <a:t>Cut</a:t>
            </a:r>
            <a:r>
              <a:rPr lang="hu-HU" sz="2800" dirty="0">
                <a:latin typeface="+mj-lt"/>
              </a:rPr>
              <a:t> out </a:t>
            </a:r>
            <a:r>
              <a:rPr lang="hu-HU" sz="2800" dirty="0" err="1">
                <a:latin typeface="+mj-lt"/>
              </a:rPr>
              <a:t>the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retailer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 err="1">
                <a:latin typeface="+mj-lt"/>
              </a:rPr>
              <a:t>Sparing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money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on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packing</a:t>
            </a:r>
            <a:r>
              <a:rPr lang="hu-HU" sz="2800" dirty="0">
                <a:latin typeface="+mj-lt"/>
              </a:rPr>
              <a:t> and </a:t>
            </a:r>
            <a:r>
              <a:rPr lang="hu-HU" sz="2800" dirty="0" err="1">
                <a:latin typeface="+mj-lt"/>
              </a:rPr>
              <a:t>delivery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 err="1">
                <a:latin typeface="+mj-lt"/>
              </a:rPr>
              <a:t>Social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Gaming</a:t>
            </a:r>
            <a:r>
              <a:rPr lang="hu-HU" sz="2800" dirty="0">
                <a:latin typeface="+mj-lt"/>
              </a:rPr>
              <a:t>, </a:t>
            </a:r>
            <a:r>
              <a:rPr lang="hu-HU" sz="2800" dirty="0" err="1">
                <a:latin typeface="+mj-lt"/>
              </a:rPr>
              <a:t>User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Generated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Contents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 err="1">
                <a:latin typeface="+mj-lt"/>
              </a:rPr>
              <a:t>Attractive</a:t>
            </a:r>
            <a:r>
              <a:rPr lang="hu-HU" sz="2800" dirty="0">
                <a:latin typeface="+mj-lt"/>
              </a:rPr>
              <a:t> and </a:t>
            </a:r>
            <a:r>
              <a:rPr lang="hu-HU" sz="2800" dirty="0" err="1">
                <a:latin typeface="+mj-lt"/>
              </a:rPr>
              <a:t>effective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against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Piracy</a:t>
            </a:r>
            <a:r>
              <a:rPr lang="hu-HU" sz="2800" dirty="0">
                <a:latin typeface="+mj-lt"/>
              </a:rPr>
              <a:t>.</a:t>
            </a:r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sz="2800" dirty="0" err="1">
                <a:latin typeface="+mj-lt"/>
              </a:rPr>
              <a:t>Hard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to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collect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 err="1">
                <a:latin typeface="+mj-lt"/>
              </a:rPr>
              <a:t>Malfunction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could</a:t>
            </a:r>
            <a:r>
              <a:rPr lang="hu-HU" sz="2800" dirty="0">
                <a:latin typeface="+mj-lt"/>
              </a:rPr>
              <a:t> lead </a:t>
            </a:r>
            <a:r>
              <a:rPr lang="hu-HU" sz="2800" dirty="0" err="1">
                <a:latin typeface="+mj-lt"/>
              </a:rPr>
              <a:t>to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content-loss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>
                <a:latin typeface="+mj-lt"/>
              </a:rPr>
              <a:t>Limited hardware drive </a:t>
            </a:r>
            <a:r>
              <a:rPr lang="hu-HU" sz="2800" dirty="0" err="1">
                <a:latin typeface="+mj-lt"/>
              </a:rPr>
              <a:t>storage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capacities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 err="1">
                <a:latin typeface="+mj-lt"/>
              </a:rPr>
              <a:t>Resistance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from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retailers</a:t>
            </a:r>
            <a:r>
              <a:rPr lang="hu-HU" sz="2800" dirty="0">
                <a:latin typeface="+mj-lt"/>
              </a:rPr>
              <a:t>,</a:t>
            </a:r>
          </a:p>
          <a:p>
            <a:r>
              <a:rPr lang="hu-HU" sz="2800" dirty="0" err="1">
                <a:latin typeface="+mj-lt"/>
              </a:rPr>
              <a:t>Fear</a:t>
            </a:r>
            <a:r>
              <a:rPr lang="hu-HU" sz="2800" dirty="0">
                <a:latin typeface="+mj-lt"/>
              </a:rPr>
              <a:t> of </a:t>
            </a:r>
            <a:r>
              <a:rPr lang="hu-HU" sz="2800" dirty="0" err="1">
                <a:latin typeface="+mj-lt"/>
              </a:rPr>
              <a:t>low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payment</a:t>
            </a:r>
            <a:r>
              <a:rPr lang="hu-HU" sz="2800" dirty="0">
                <a:latin typeface="+mj-lt"/>
              </a:rPr>
              <a:t> and </a:t>
            </a:r>
            <a:r>
              <a:rPr lang="hu-HU" sz="2800" dirty="0" err="1">
                <a:latin typeface="+mj-lt"/>
              </a:rPr>
              <a:t>personal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data</a:t>
            </a:r>
            <a:r>
              <a:rPr lang="hu-HU" sz="2800" dirty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security</a:t>
            </a:r>
            <a:r>
              <a:rPr lang="hu-HU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25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tx1"/>
                </a:solidFill>
              </a:rPr>
              <a:t>How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does</a:t>
            </a:r>
            <a:r>
              <a:rPr lang="hu-HU" dirty="0">
                <a:solidFill>
                  <a:schemeClr val="tx1"/>
                </a:solidFill>
              </a:rPr>
              <a:t> DIGITAL </a:t>
            </a:r>
            <a:r>
              <a:rPr lang="hu-HU" dirty="0" err="1">
                <a:solidFill>
                  <a:schemeClr val="tx1"/>
                </a:solidFill>
              </a:rPr>
              <a:t>Distribution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protect</a:t>
            </a:r>
            <a:r>
              <a:rPr lang="hu-HU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dirty="0">
                <a:latin typeface="+mj-lt"/>
              </a:rPr>
              <a:t>Internet is </a:t>
            </a:r>
            <a:r>
              <a:rPr lang="hu-HU" sz="3000" dirty="0" err="1">
                <a:latin typeface="+mj-lt"/>
              </a:rPr>
              <a:t>the</a:t>
            </a:r>
            <a:r>
              <a:rPr lang="hu-HU" sz="3000" dirty="0">
                <a:latin typeface="+mj-lt"/>
              </a:rPr>
              <a:t> most </a:t>
            </a:r>
            <a:r>
              <a:rPr lang="hu-HU" sz="3000" dirty="0" err="1">
                <a:latin typeface="+mj-lt"/>
              </a:rPr>
              <a:t>natural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channel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for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distributing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digital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products</a:t>
            </a:r>
            <a:r>
              <a:rPr lang="hu-HU" sz="3000" dirty="0">
                <a:latin typeface="+mj-lt"/>
              </a:rPr>
              <a:t>.</a:t>
            </a:r>
          </a:p>
          <a:p>
            <a:r>
              <a:rPr lang="hu-HU" sz="3000" dirty="0" err="1">
                <a:latin typeface="+mj-lt"/>
              </a:rPr>
              <a:t>Reasons</a:t>
            </a:r>
            <a:r>
              <a:rPr lang="hu-HU" sz="3000" dirty="0">
                <a:latin typeface="+mj-lt"/>
              </a:rPr>
              <a:t> and </a:t>
            </a:r>
            <a:r>
              <a:rPr lang="hu-HU" sz="3000" dirty="0" err="1">
                <a:latin typeface="+mj-lt"/>
              </a:rPr>
              <a:t>disadvantages</a:t>
            </a:r>
            <a:r>
              <a:rPr lang="hu-HU" sz="3000" dirty="0">
                <a:latin typeface="+mj-lt"/>
              </a:rPr>
              <a:t> of </a:t>
            </a:r>
            <a:r>
              <a:rPr lang="hu-HU" sz="3000" dirty="0" err="1">
                <a:latin typeface="+mj-lt"/>
              </a:rPr>
              <a:t>piracy</a:t>
            </a:r>
            <a:r>
              <a:rPr lang="hu-HU" sz="3000" dirty="0">
                <a:latin typeface="+mj-lt"/>
              </a:rPr>
              <a:t>:</a:t>
            </a:r>
          </a:p>
          <a:p>
            <a:pPr lvl="1"/>
            <a:r>
              <a:rPr lang="hu-HU" sz="3000" dirty="0" err="1">
                <a:latin typeface="+mj-lt"/>
              </a:rPr>
              <a:t>Fast</a:t>
            </a:r>
            <a:r>
              <a:rPr lang="hu-HU" sz="3000" dirty="0">
                <a:latin typeface="+mj-lt"/>
              </a:rPr>
              <a:t>, </a:t>
            </a:r>
            <a:r>
              <a:rPr lang="hu-HU" sz="3000" dirty="0" err="1">
                <a:latin typeface="+mj-lt"/>
              </a:rPr>
              <a:t>cheap</a:t>
            </a:r>
            <a:r>
              <a:rPr lang="hu-HU" sz="3000" dirty="0">
                <a:latin typeface="+mj-lt"/>
              </a:rPr>
              <a:t>, </a:t>
            </a:r>
            <a:r>
              <a:rPr lang="hu-HU" sz="3000" dirty="0" err="1">
                <a:latin typeface="+mj-lt"/>
              </a:rPr>
              <a:t>unlimited</a:t>
            </a:r>
            <a:r>
              <a:rPr lang="hu-HU" sz="3000" dirty="0">
                <a:latin typeface="+mj-lt"/>
              </a:rPr>
              <a:t>, BUT </a:t>
            </a:r>
            <a:r>
              <a:rPr lang="hu-HU" sz="3000" dirty="0" err="1">
                <a:latin typeface="+mj-lt"/>
              </a:rPr>
              <a:t>illegal</a:t>
            </a:r>
            <a:r>
              <a:rPr lang="hu-HU" sz="3000" dirty="0">
                <a:latin typeface="+mj-lt"/>
              </a:rPr>
              <a:t>.</a:t>
            </a:r>
          </a:p>
          <a:p>
            <a:r>
              <a:rPr lang="hu-HU" sz="3200" dirty="0" err="1">
                <a:latin typeface="+mj-lt"/>
              </a:rPr>
              <a:t>Advantages</a:t>
            </a:r>
            <a:r>
              <a:rPr lang="hu-HU" sz="3200" dirty="0">
                <a:latin typeface="+mj-lt"/>
              </a:rPr>
              <a:t> of Digital </a:t>
            </a:r>
            <a:r>
              <a:rPr lang="hu-HU" sz="3200" dirty="0" err="1">
                <a:latin typeface="+mj-lt"/>
              </a:rPr>
              <a:t>Distribution</a:t>
            </a:r>
            <a:r>
              <a:rPr lang="hu-HU" sz="3200" dirty="0">
                <a:latin typeface="+mj-lt"/>
              </a:rPr>
              <a:t>:</a:t>
            </a:r>
          </a:p>
          <a:p>
            <a:pPr lvl="1"/>
            <a:r>
              <a:rPr lang="hu-HU" sz="3000" dirty="0" err="1">
                <a:latin typeface="+mj-lt"/>
              </a:rPr>
              <a:t>Fast</a:t>
            </a:r>
            <a:r>
              <a:rPr lang="hu-HU" sz="3000" dirty="0">
                <a:latin typeface="+mj-lt"/>
              </a:rPr>
              <a:t>, </a:t>
            </a:r>
            <a:r>
              <a:rPr lang="hu-HU" sz="3000" dirty="0" err="1">
                <a:latin typeface="+mj-lt"/>
              </a:rPr>
              <a:t>cheaper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than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the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traditional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distribution</a:t>
            </a:r>
            <a:r>
              <a:rPr lang="hu-HU" sz="3000" dirty="0">
                <a:latin typeface="+mj-lt"/>
              </a:rPr>
              <a:t>, more and more </a:t>
            </a:r>
            <a:r>
              <a:rPr lang="hu-HU" sz="3000" dirty="0" err="1">
                <a:latin typeface="+mj-lt"/>
              </a:rPr>
              <a:t>legal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content</a:t>
            </a:r>
            <a:r>
              <a:rPr lang="hu-HU" sz="3000" dirty="0">
                <a:latin typeface="+mj-lt"/>
              </a:rPr>
              <a:t>, </a:t>
            </a:r>
            <a:r>
              <a:rPr lang="hu-HU" sz="3000" dirty="0" err="1">
                <a:latin typeface="+mj-lt"/>
              </a:rPr>
              <a:t>permanent</a:t>
            </a:r>
            <a:r>
              <a:rPr lang="hu-HU" sz="3000" dirty="0">
                <a:latin typeface="+mj-lt"/>
              </a:rPr>
              <a:t> patches and </a:t>
            </a:r>
            <a:r>
              <a:rPr lang="hu-HU" sz="3000" dirty="0" err="1">
                <a:latin typeface="+mj-lt"/>
              </a:rPr>
              <a:t>updates</a:t>
            </a:r>
            <a:r>
              <a:rPr lang="hu-HU" sz="3000" dirty="0">
                <a:latin typeface="+mj-lt"/>
              </a:rPr>
              <a:t>,</a:t>
            </a:r>
          </a:p>
          <a:p>
            <a:pPr lvl="1"/>
            <a:r>
              <a:rPr lang="hu-HU" sz="3000" dirty="0" err="1">
                <a:latin typeface="+mj-lt"/>
              </a:rPr>
              <a:t>It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could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reduce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the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second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hand</a:t>
            </a:r>
            <a:r>
              <a:rPr lang="hu-HU" sz="3000" dirty="0">
                <a:latin typeface="+mj-lt"/>
              </a:rPr>
              <a:t> software market.</a:t>
            </a:r>
          </a:p>
          <a:p>
            <a:pPr lvl="1"/>
            <a:endParaRPr lang="hu-H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02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>
                <a:solidFill>
                  <a:schemeClr val="tx1"/>
                </a:solidFill>
              </a:rPr>
              <a:t>Paying</a:t>
            </a:r>
            <a:r>
              <a:rPr lang="hu-HU" sz="4000" dirty="0">
                <a:solidFill>
                  <a:schemeClr val="tx1"/>
                </a:solidFill>
              </a:rPr>
              <a:t> </a:t>
            </a:r>
            <a:r>
              <a:rPr lang="hu-HU" sz="4000" dirty="0" err="1">
                <a:solidFill>
                  <a:schemeClr val="tx1"/>
                </a:solidFill>
              </a:rPr>
              <a:t>with</a:t>
            </a:r>
            <a:r>
              <a:rPr lang="hu-HU" sz="4000" dirty="0">
                <a:solidFill>
                  <a:schemeClr val="tx1"/>
                </a:solidFill>
              </a:rPr>
              <a:t> </a:t>
            </a:r>
            <a:r>
              <a:rPr lang="hu-HU" sz="4000" dirty="0" err="1">
                <a:solidFill>
                  <a:schemeClr val="tx1"/>
                </a:solidFill>
              </a:rPr>
              <a:t>cryptocurrency</a:t>
            </a:r>
            <a:r>
              <a:rPr lang="hu-HU" sz="4000" dirty="0">
                <a:solidFill>
                  <a:schemeClr val="tx1"/>
                </a:solidFill>
              </a:rPr>
              <a:t> and </a:t>
            </a:r>
            <a:r>
              <a:rPr lang="hu-HU" sz="4000" dirty="0" err="1">
                <a:solidFill>
                  <a:schemeClr val="tx1"/>
                </a:solidFill>
              </a:rPr>
              <a:t>streaming</a:t>
            </a:r>
            <a:r>
              <a:rPr lang="hu-HU" sz="4000" dirty="0">
                <a:solidFill>
                  <a:schemeClr val="tx1"/>
                </a:solidFill>
              </a:rPr>
              <a:t> </a:t>
            </a:r>
            <a:r>
              <a:rPr lang="hu-HU" sz="4000" dirty="0" err="1">
                <a:solidFill>
                  <a:schemeClr val="tx1"/>
                </a:solidFill>
              </a:rPr>
              <a:t>the</a:t>
            </a:r>
            <a:r>
              <a:rPr lang="hu-HU" sz="4000" dirty="0">
                <a:solidFill>
                  <a:schemeClr val="tx1"/>
                </a:solidFill>
              </a:rPr>
              <a:t> </a:t>
            </a:r>
            <a:r>
              <a:rPr lang="hu-HU" sz="4000" dirty="0" err="1">
                <a:solidFill>
                  <a:schemeClr val="tx1"/>
                </a:solidFill>
              </a:rPr>
              <a:t>episodes</a:t>
            </a:r>
            <a:r>
              <a:rPr lang="hu-HU" sz="4000" dirty="0">
                <a:solidFill>
                  <a:schemeClr val="tx1"/>
                </a:solidFill>
              </a:rPr>
              <a:t> of </a:t>
            </a:r>
            <a:r>
              <a:rPr lang="hu-HU" sz="4000" dirty="0" err="1">
                <a:solidFill>
                  <a:schemeClr val="tx1"/>
                </a:solidFill>
              </a:rPr>
              <a:t>computergames</a:t>
            </a:r>
            <a:r>
              <a:rPr lang="hu-HU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dirty="0" err="1">
                <a:latin typeface="+mj-lt"/>
              </a:rPr>
              <a:t>Bitcoin</a:t>
            </a:r>
            <a:r>
              <a:rPr lang="hu-HU" sz="3000" dirty="0">
                <a:latin typeface="+mj-lt"/>
              </a:rPr>
              <a:t> and </a:t>
            </a:r>
            <a:r>
              <a:rPr lang="hu-HU" sz="3000" dirty="0" err="1">
                <a:latin typeface="+mj-lt"/>
              </a:rPr>
              <a:t>other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virtual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currencies</a:t>
            </a:r>
            <a:r>
              <a:rPr lang="hu-HU" sz="3000" dirty="0">
                <a:latin typeface="+mj-lt"/>
              </a:rPr>
              <a:t>,</a:t>
            </a:r>
          </a:p>
          <a:p>
            <a:r>
              <a:rPr lang="hu-HU" sz="3000" dirty="0" err="1">
                <a:latin typeface="+mj-lt"/>
              </a:rPr>
              <a:t>Streaming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the</a:t>
            </a:r>
            <a:r>
              <a:rPr lang="hu-HU" sz="3000" dirty="0">
                <a:latin typeface="+mj-lt"/>
              </a:rPr>
              <a:t> </a:t>
            </a:r>
            <a:r>
              <a:rPr lang="hu-HU" sz="3000" dirty="0" err="1">
                <a:latin typeface="+mj-lt"/>
              </a:rPr>
              <a:t>Episodes</a:t>
            </a:r>
            <a:r>
              <a:rPr lang="hu-HU" sz="3000" dirty="0">
                <a:latin typeface="+mj-lt"/>
              </a:rPr>
              <a:t> of Computer </a:t>
            </a:r>
            <a:r>
              <a:rPr lang="hu-HU" sz="3000" dirty="0" err="1">
                <a:latin typeface="+mj-lt"/>
              </a:rPr>
              <a:t>Games</a:t>
            </a:r>
            <a:r>
              <a:rPr lang="hu-HU" sz="3000" dirty="0">
                <a:latin typeface="+mj-lt"/>
              </a:rPr>
              <a:t>.</a:t>
            </a:r>
          </a:p>
          <a:p>
            <a:endParaRPr lang="hu-HU" sz="3000" dirty="0">
              <a:latin typeface="+mj-lt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676" y="3827626"/>
            <a:ext cx="3235572" cy="182000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4331209"/>
            <a:ext cx="2857777" cy="81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19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TM03090434[[fn=Fás világ]]</Template>
  <TotalTime>5175</TotalTime>
  <Words>421</Words>
  <Application>Microsoft Office PowerPoint</Application>
  <PresentationFormat>Szélesvásznú</PresentationFormat>
  <Paragraphs>63</Paragraphs>
  <Slides>10</Slides>
  <Notes>5</Notes>
  <HiddenSlides>0</HiddenSlides>
  <MMClips>2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Calibri</vt:lpstr>
      <vt:lpstr>Rockwell</vt:lpstr>
      <vt:lpstr>Rockwell Condensed</vt:lpstr>
      <vt:lpstr>Rockwell Extra Bold</vt:lpstr>
      <vt:lpstr>Wingdings</vt:lpstr>
      <vt:lpstr>Fabetű</vt:lpstr>
      <vt:lpstr>Introduction to the Comparative Entertainment Law</vt:lpstr>
      <vt:lpstr>Video Games Technical legal and economic challanges</vt:lpstr>
      <vt:lpstr>Video games as works in practise</vt:lpstr>
      <vt:lpstr>Development of video games</vt:lpstr>
      <vt:lpstr>Changes in the way of dissemination</vt:lpstr>
      <vt:lpstr>“Off-the-shelf”</vt:lpstr>
      <vt:lpstr>Pro &amp; contra</vt:lpstr>
      <vt:lpstr>How does DIGITAL Distribution protect?</vt:lpstr>
      <vt:lpstr>Paying with cryptocurrency and streaming the episodes of computergames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Comparative Entertainment Law</dc:title>
  <dc:creator>User</dc:creator>
  <cp:lastModifiedBy>Windows-felhasználó</cp:lastModifiedBy>
  <cp:revision>884</cp:revision>
  <dcterms:created xsi:type="dcterms:W3CDTF">2020-02-10T14:27:23Z</dcterms:created>
  <dcterms:modified xsi:type="dcterms:W3CDTF">2020-10-12T17:59:43Z</dcterms:modified>
</cp:coreProperties>
</file>