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391" r:id="rId3"/>
    <p:sldId id="392" r:id="rId4"/>
    <p:sldId id="393" r:id="rId5"/>
    <p:sldId id="394" r:id="rId6"/>
    <p:sldId id="395" r:id="rId7"/>
    <p:sldId id="396" r:id="rId8"/>
    <p:sldId id="479" r:id="rId9"/>
    <p:sldId id="398" r:id="rId10"/>
    <p:sldId id="405" r:id="rId11"/>
    <p:sldId id="406" r:id="rId12"/>
    <p:sldId id="407" r:id="rId13"/>
    <p:sldId id="397" r:id="rId14"/>
    <p:sldId id="399" r:id="rId15"/>
    <p:sldId id="400" r:id="rId16"/>
    <p:sldId id="401" r:id="rId17"/>
    <p:sldId id="402" r:id="rId18"/>
    <p:sldId id="403" r:id="rId19"/>
    <p:sldId id="404" r:id="rId20"/>
    <p:sldId id="408" r:id="rId21"/>
    <p:sldId id="409" r:id="rId22"/>
    <p:sldId id="410" r:id="rId23"/>
    <p:sldId id="421" r:id="rId24"/>
    <p:sldId id="423" r:id="rId25"/>
    <p:sldId id="424" r:id="rId26"/>
    <p:sldId id="433" r:id="rId27"/>
    <p:sldId id="434" r:id="rId28"/>
    <p:sldId id="435" r:id="rId29"/>
    <p:sldId id="465" r:id="rId30"/>
    <p:sldId id="284" r:id="rId31"/>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p15="http://schemas.microsoft.com/office/powerpoint/2012/main" userId="User" providerId="None"/>
      </p:ext>
    </p:extLst>
  </p:cmAuthor>
  <p:cmAuthor id="2" name="Harkai István" initials="HI" lastIdx="1" clrIdx="1">
    <p:extLst>
      <p:ext uri="{19B8F6BF-5375-455C-9EA6-DF929625EA0E}">
        <p15:presenceInfo xmlns:p15="http://schemas.microsoft.com/office/powerpoint/2012/main" userId="Harkai Istvá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24" autoAdjust="0"/>
    <p:restoredTop sz="86047" autoAdjust="0"/>
  </p:normalViewPr>
  <p:slideViewPr>
    <p:cSldViewPr snapToGrid="0">
      <p:cViewPr varScale="1">
        <p:scale>
          <a:sx n="100" d="100"/>
          <a:sy n="100" d="100"/>
        </p:scale>
        <p:origin x="122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5763E5-DE99-42BA-934E-5737226B85EC}" type="datetimeFigureOut">
              <a:rPr lang="hu-HU" smtClean="0"/>
              <a:pPr/>
              <a:t>2020. 10. 12.</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90DE59-9875-4DE5-A2AA-D7BB8051D0FB}" type="slidenum">
              <a:rPr lang="hu-HU" smtClean="0"/>
              <a:pPr/>
              <a:t>‹#›</a:t>
            </a:fld>
            <a:endParaRPr lang="hu-HU"/>
          </a:p>
        </p:txBody>
      </p:sp>
    </p:spTree>
    <p:extLst>
      <p:ext uri="{BB962C8B-B14F-4D97-AF65-F5344CB8AC3E}">
        <p14:creationId xmlns:p14="http://schemas.microsoft.com/office/powerpoint/2010/main" val="3178242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a:t>
            </a:fld>
            <a:endParaRPr lang="hu-HU"/>
          </a:p>
        </p:txBody>
      </p:sp>
    </p:spTree>
    <p:extLst>
      <p:ext uri="{BB962C8B-B14F-4D97-AF65-F5344CB8AC3E}">
        <p14:creationId xmlns:p14="http://schemas.microsoft.com/office/powerpoint/2010/main" val="1379804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Exceptions and limitations</a:t>
            </a:r>
          </a:p>
          <a:p>
            <a:r>
              <a:rPr lang="en-US" dirty="0" smtClean="0"/>
              <a:t>1. Temporary acts of reproduction referred to in Article 2,</a:t>
            </a:r>
          </a:p>
          <a:p>
            <a:r>
              <a:rPr lang="en-US" dirty="0" smtClean="0"/>
              <a:t>which are transient or incidental [and] an integral and essential</a:t>
            </a:r>
          </a:p>
          <a:p>
            <a:r>
              <a:rPr lang="en-US" dirty="0" smtClean="0"/>
              <a:t>part of a technological process and whose sole purpose is to</a:t>
            </a:r>
          </a:p>
          <a:p>
            <a:r>
              <a:rPr lang="en-US" dirty="0" smtClean="0"/>
              <a:t>enable:</a:t>
            </a:r>
          </a:p>
          <a:p>
            <a:r>
              <a:rPr lang="en-US" dirty="0" smtClean="0"/>
              <a:t>(a) a transmission in a network between third parties by an</a:t>
            </a:r>
          </a:p>
          <a:p>
            <a:r>
              <a:rPr lang="en-US" dirty="0" smtClean="0"/>
              <a:t>intermediary, or</a:t>
            </a:r>
          </a:p>
          <a:p>
            <a:r>
              <a:rPr lang="en-US" dirty="0" smtClean="0"/>
              <a:t>(b) a lawful use</a:t>
            </a:r>
          </a:p>
          <a:p>
            <a:r>
              <a:rPr lang="en-US" dirty="0" smtClean="0"/>
              <a:t>of a work or other subject-matter to be made, and which have</a:t>
            </a:r>
          </a:p>
          <a:p>
            <a:r>
              <a:rPr lang="en-US" dirty="0" smtClean="0"/>
              <a:t>no independent economic significance, shall be exempted from</a:t>
            </a:r>
          </a:p>
          <a:p>
            <a:r>
              <a:rPr lang="en-US" dirty="0" smtClean="0"/>
              <a:t>the reproduction right provided for in Article 2.</a:t>
            </a:r>
          </a:p>
          <a:p>
            <a:endParaRPr lang="en-US" dirty="0" smtClean="0"/>
          </a:p>
          <a:p>
            <a:r>
              <a:rPr lang="en-US" dirty="0" smtClean="0"/>
              <a:t>2. Member States may provide for exceptions or limitations</a:t>
            </a:r>
          </a:p>
          <a:p>
            <a:r>
              <a:rPr lang="en-US" dirty="0" smtClean="0"/>
              <a:t>to the reproduction right provided for in Article 2 in the</a:t>
            </a:r>
          </a:p>
          <a:p>
            <a:r>
              <a:rPr lang="en-US" dirty="0" smtClean="0"/>
              <a:t>following cases:</a:t>
            </a:r>
          </a:p>
          <a:p>
            <a:r>
              <a:rPr lang="en-US" dirty="0" smtClean="0"/>
              <a:t>(a) in respect of reproductions on paper or any similar</a:t>
            </a:r>
          </a:p>
          <a:p>
            <a:r>
              <a:rPr lang="en-US" dirty="0" smtClean="0"/>
              <a:t>medium, effected by the use of any kind of photographic</a:t>
            </a:r>
          </a:p>
          <a:p>
            <a:r>
              <a:rPr lang="en-US" dirty="0" smtClean="0"/>
              <a:t>technique or by some other process having similar effects,</a:t>
            </a:r>
          </a:p>
          <a:p>
            <a:r>
              <a:rPr lang="en-US" dirty="0" smtClean="0"/>
              <a:t>with the exception of sheet music, provided that the </a:t>
            </a:r>
            <a:r>
              <a:rPr lang="en-US" dirty="0" err="1" smtClean="0"/>
              <a:t>rightholders</a:t>
            </a:r>
            <a:r>
              <a:rPr lang="en-US" dirty="0" smtClean="0"/>
              <a:t> receive fair compensation;</a:t>
            </a:r>
          </a:p>
          <a:p>
            <a:r>
              <a:rPr lang="en-US" dirty="0" smtClean="0"/>
              <a:t>(b) in respect of reproductions on any medium made by a</a:t>
            </a:r>
          </a:p>
          <a:p>
            <a:r>
              <a:rPr lang="en-US" dirty="0" smtClean="0"/>
              <a:t>natural person for private use and for ends that are neither</a:t>
            </a:r>
          </a:p>
          <a:p>
            <a:r>
              <a:rPr lang="en-US" dirty="0" smtClean="0"/>
              <a:t>directly nor indirectly commercial, on condition that the</a:t>
            </a:r>
          </a:p>
          <a:p>
            <a:r>
              <a:rPr lang="en-US" dirty="0" err="1" smtClean="0"/>
              <a:t>rightholders</a:t>
            </a:r>
            <a:r>
              <a:rPr lang="en-US" dirty="0" smtClean="0"/>
              <a:t> receive fair compensation which takes account</a:t>
            </a:r>
          </a:p>
          <a:p>
            <a:r>
              <a:rPr lang="en-US" dirty="0" smtClean="0"/>
              <a:t>of the application or non-application of technological</a:t>
            </a:r>
          </a:p>
          <a:p>
            <a:r>
              <a:rPr lang="en-US" dirty="0" smtClean="0"/>
              <a:t>measures referred to in Article 6 to the work or </a:t>
            </a:r>
            <a:r>
              <a:rPr lang="en-US" dirty="0" err="1" smtClean="0"/>
              <a:t>subjectmatter</a:t>
            </a:r>
            <a:r>
              <a:rPr lang="en-US" dirty="0" smtClean="0"/>
              <a:t> concerned;</a:t>
            </a:r>
          </a:p>
          <a:p>
            <a:r>
              <a:rPr lang="en-US" dirty="0" smtClean="0"/>
              <a:t>(c) in respect of specific acts of reproduction made by publicly</a:t>
            </a:r>
          </a:p>
          <a:p>
            <a:r>
              <a:rPr lang="en-US" dirty="0" smtClean="0"/>
              <a:t>accessible libraries, educational establishments or museums,</a:t>
            </a:r>
          </a:p>
          <a:p>
            <a:r>
              <a:rPr lang="en-US" dirty="0" smtClean="0"/>
              <a:t>or by archives, which are not for direct or indirect</a:t>
            </a:r>
          </a:p>
          <a:p>
            <a:r>
              <a:rPr lang="en-US" dirty="0" smtClean="0"/>
              <a:t>economic or commercial advantage;</a:t>
            </a:r>
          </a:p>
          <a:p>
            <a:r>
              <a:rPr lang="en-US" dirty="0" smtClean="0"/>
              <a:t>(d) in respect of ephemeral recordings of works made by</a:t>
            </a:r>
          </a:p>
          <a:p>
            <a:r>
              <a:rPr lang="en-US" dirty="0" smtClean="0"/>
              <a:t>broadcasting </a:t>
            </a:r>
            <a:r>
              <a:rPr lang="en-US" dirty="0" err="1" smtClean="0"/>
              <a:t>organisations</a:t>
            </a:r>
            <a:r>
              <a:rPr lang="en-US" dirty="0" smtClean="0"/>
              <a:t> by means of their own facilities</a:t>
            </a:r>
          </a:p>
          <a:p>
            <a:r>
              <a:rPr lang="en-US" dirty="0" smtClean="0"/>
              <a:t>and for their own broadcasts; the preservation of these</a:t>
            </a:r>
          </a:p>
          <a:p>
            <a:r>
              <a:rPr lang="en-US" dirty="0" smtClean="0"/>
              <a:t>recordings in official archives may, on the grounds of their</a:t>
            </a:r>
          </a:p>
          <a:p>
            <a:r>
              <a:rPr lang="en-US" dirty="0" smtClean="0"/>
              <a:t>exceptional documentary character, be permitted;</a:t>
            </a:r>
          </a:p>
          <a:p>
            <a:r>
              <a:rPr lang="en-US" dirty="0" smtClean="0"/>
              <a:t>(e) in respect of reproductions of broadcasts made by social</a:t>
            </a:r>
          </a:p>
          <a:p>
            <a:r>
              <a:rPr lang="en-US" dirty="0" smtClean="0"/>
              <a:t>institutions pursuing non-commercial purposes, such as</a:t>
            </a:r>
          </a:p>
          <a:p>
            <a:r>
              <a:rPr lang="en-US" dirty="0" smtClean="0"/>
              <a:t>hospitals or prisons, on condition that the </a:t>
            </a:r>
            <a:r>
              <a:rPr lang="en-US" dirty="0" err="1" smtClean="0"/>
              <a:t>rightholders</a:t>
            </a:r>
            <a:endParaRPr lang="en-US" dirty="0" smtClean="0"/>
          </a:p>
          <a:p>
            <a:r>
              <a:rPr lang="en-US" dirty="0" smtClean="0"/>
              <a:t>receive fair compensation.</a:t>
            </a:r>
          </a:p>
          <a:p>
            <a:endParaRPr lang="en-US" dirty="0" smtClean="0"/>
          </a:p>
          <a:p>
            <a:r>
              <a:rPr lang="en-US" dirty="0" smtClean="0"/>
              <a:t>3. Member States may provide for exceptions or limitations</a:t>
            </a:r>
          </a:p>
          <a:p>
            <a:r>
              <a:rPr lang="en-US" dirty="0" smtClean="0"/>
              <a:t>to the rights provided for in Articles 2 and 3 in the following</a:t>
            </a:r>
          </a:p>
          <a:p>
            <a:r>
              <a:rPr lang="en-US" dirty="0" smtClean="0"/>
              <a:t>cases:</a:t>
            </a:r>
          </a:p>
          <a:p>
            <a:r>
              <a:rPr lang="en-US" dirty="0" smtClean="0"/>
              <a:t>(a) use for the sole purpose of illustration for teaching or</a:t>
            </a:r>
          </a:p>
          <a:p>
            <a:r>
              <a:rPr lang="en-US" dirty="0" smtClean="0"/>
              <a:t>scientific research, as long as the source, including the</a:t>
            </a:r>
          </a:p>
          <a:p>
            <a:r>
              <a:rPr lang="en-US" dirty="0" smtClean="0"/>
              <a:t>author's name, is indicated, unless this turns out to be</a:t>
            </a:r>
          </a:p>
          <a:p>
            <a:r>
              <a:rPr lang="en-US" dirty="0" smtClean="0"/>
              <a:t>impossible and to the extent justified by the non-commercial purpose to be achieved;</a:t>
            </a:r>
          </a:p>
          <a:p>
            <a:r>
              <a:rPr lang="en-US" dirty="0" smtClean="0"/>
              <a:t>(b) uses, for the benefit of people with a disability, which are</a:t>
            </a:r>
          </a:p>
          <a:p>
            <a:r>
              <a:rPr lang="en-US" dirty="0" smtClean="0"/>
              <a:t>directly related to the disability and of a non-commercial</a:t>
            </a:r>
          </a:p>
          <a:p>
            <a:r>
              <a:rPr lang="en-US" dirty="0" smtClean="0"/>
              <a:t>nature, to the extent required by the specific disability;</a:t>
            </a:r>
          </a:p>
          <a:p>
            <a:r>
              <a:rPr lang="en-US" dirty="0" smtClean="0"/>
              <a:t>22.6.2001 EN Official Journal of the European Communities L 167/17</a:t>
            </a:r>
          </a:p>
          <a:p>
            <a:r>
              <a:rPr lang="en-US" dirty="0" smtClean="0"/>
              <a:t>(c) reproduction by the press, communication to the public or</a:t>
            </a:r>
          </a:p>
          <a:p>
            <a:r>
              <a:rPr lang="en-US" dirty="0" smtClean="0"/>
              <a:t>making available of published articles on current</a:t>
            </a:r>
          </a:p>
          <a:p>
            <a:r>
              <a:rPr lang="en-US" dirty="0" smtClean="0"/>
              <a:t>economic, political or religious topics or of broadcast</a:t>
            </a:r>
          </a:p>
          <a:p>
            <a:r>
              <a:rPr lang="en-US" dirty="0" smtClean="0"/>
              <a:t>works or other subject-matter of the same character, in</a:t>
            </a:r>
          </a:p>
          <a:p>
            <a:r>
              <a:rPr lang="en-US" dirty="0" smtClean="0"/>
              <a:t>cases where such use is not expressly reserved, and as long</a:t>
            </a:r>
          </a:p>
          <a:p>
            <a:r>
              <a:rPr lang="en-US" dirty="0" smtClean="0"/>
              <a:t>as the source, including the author's name, is indicated, or</a:t>
            </a:r>
          </a:p>
          <a:p>
            <a:r>
              <a:rPr lang="en-US" dirty="0" smtClean="0"/>
              <a:t>use of works or other subject-matter in connection with</a:t>
            </a:r>
          </a:p>
          <a:p>
            <a:r>
              <a:rPr lang="en-US" dirty="0" smtClean="0"/>
              <a:t>the reporting of current events, to the extent justified by</a:t>
            </a:r>
          </a:p>
          <a:p>
            <a:r>
              <a:rPr lang="en-US" dirty="0" smtClean="0"/>
              <a:t>the informatory purpose and as long as the source,</a:t>
            </a:r>
          </a:p>
          <a:p>
            <a:r>
              <a:rPr lang="en-US" dirty="0" smtClean="0"/>
              <a:t>including the author's name, is indicated, unless this turns</a:t>
            </a:r>
          </a:p>
          <a:p>
            <a:r>
              <a:rPr lang="en-US" dirty="0" smtClean="0"/>
              <a:t>out to be impossible;</a:t>
            </a:r>
          </a:p>
          <a:p>
            <a:r>
              <a:rPr lang="en-US" dirty="0" smtClean="0"/>
              <a:t>(d) quotations for purposes such as criticism or review,</a:t>
            </a:r>
          </a:p>
          <a:p>
            <a:r>
              <a:rPr lang="en-US" dirty="0" smtClean="0"/>
              <a:t>provided that they relate to a work or other subject-matter</a:t>
            </a:r>
          </a:p>
          <a:p>
            <a:r>
              <a:rPr lang="en-US" dirty="0" smtClean="0"/>
              <a:t>which has already been lawfully made available to the</a:t>
            </a:r>
          </a:p>
          <a:p>
            <a:r>
              <a:rPr lang="en-US" dirty="0" smtClean="0"/>
              <a:t>public, that, unless this turns out to be impossible, the</a:t>
            </a:r>
          </a:p>
          <a:p>
            <a:r>
              <a:rPr lang="en-US" dirty="0" smtClean="0"/>
              <a:t>source, including the author's name, is indicated, and that</a:t>
            </a:r>
          </a:p>
          <a:p>
            <a:r>
              <a:rPr lang="en-US" dirty="0" smtClean="0"/>
              <a:t>their use is in accordance with fair practice, and to the</a:t>
            </a:r>
          </a:p>
          <a:p>
            <a:r>
              <a:rPr lang="en-US" dirty="0" smtClean="0"/>
              <a:t>extent required by the specific purpose;</a:t>
            </a:r>
          </a:p>
          <a:p>
            <a:r>
              <a:rPr lang="en-US" dirty="0" smtClean="0"/>
              <a:t>(e) use for the purposes of public security or to ensure the</a:t>
            </a:r>
          </a:p>
          <a:p>
            <a:r>
              <a:rPr lang="en-US" dirty="0" smtClean="0"/>
              <a:t>proper performance or reporting of administrative, parliamentary or judicial proceedings;</a:t>
            </a:r>
          </a:p>
          <a:p>
            <a:r>
              <a:rPr lang="en-US" dirty="0" smtClean="0"/>
              <a:t>(f) use of political speeches as well as extracts of public</a:t>
            </a:r>
          </a:p>
          <a:p>
            <a:r>
              <a:rPr lang="en-US" dirty="0" smtClean="0"/>
              <a:t>lectures or similar works or subject-matter to the extent</a:t>
            </a:r>
          </a:p>
          <a:p>
            <a:r>
              <a:rPr lang="en-US" dirty="0" smtClean="0"/>
              <a:t>justified by the informatory purpose and provided that the</a:t>
            </a:r>
          </a:p>
          <a:p>
            <a:r>
              <a:rPr lang="en-US" dirty="0" smtClean="0"/>
              <a:t>source, including the author's name, is indicated, except</a:t>
            </a:r>
          </a:p>
          <a:p>
            <a:r>
              <a:rPr lang="en-US" dirty="0" smtClean="0"/>
              <a:t>where this turns out to be impossible;</a:t>
            </a:r>
          </a:p>
          <a:p>
            <a:r>
              <a:rPr lang="en-US" dirty="0" smtClean="0"/>
              <a:t>(g) use during religious celebrations or official celebrations</a:t>
            </a:r>
          </a:p>
          <a:p>
            <a:r>
              <a:rPr lang="en-US" dirty="0" err="1" smtClean="0"/>
              <a:t>organised</a:t>
            </a:r>
            <a:r>
              <a:rPr lang="en-US" dirty="0" smtClean="0"/>
              <a:t> by a public authority;</a:t>
            </a:r>
          </a:p>
          <a:p>
            <a:r>
              <a:rPr lang="en-US" dirty="0" smtClean="0"/>
              <a:t>(h) use of works, such as works of architecture or sculpture,</a:t>
            </a:r>
          </a:p>
          <a:p>
            <a:r>
              <a:rPr lang="en-US" dirty="0" smtClean="0"/>
              <a:t>made to be located permanently in public places;</a:t>
            </a:r>
          </a:p>
          <a:p>
            <a:r>
              <a:rPr lang="en-US" dirty="0" smtClean="0"/>
              <a:t>(</a:t>
            </a:r>
            <a:r>
              <a:rPr lang="en-US" dirty="0" err="1" smtClean="0"/>
              <a:t>i</a:t>
            </a:r>
            <a:r>
              <a:rPr lang="en-US" dirty="0" smtClean="0"/>
              <a:t>) incidental inclusion of a work or other subject-matter in</a:t>
            </a:r>
          </a:p>
          <a:p>
            <a:r>
              <a:rPr lang="en-US" dirty="0" smtClean="0"/>
              <a:t>other material;</a:t>
            </a:r>
          </a:p>
          <a:p>
            <a:r>
              <a:rPr lang="en-US" dirty="0" smtClean="0"/>
              <a:t>(j) use for the purpose of advertising the public exhibition or</a:t>
            </a:r>
          </a:p>
          <a:p>
            <a:r>
              <a:rPr lang="en-US" dirty="0" smtClean="0"/>
              <a:t>sale of artistic works, to the extent necessary to promote</a:t>
            </a:r>
          </a:p>
          <a:p>
            <a:r>
              <a:rPr lang="en-US" dirty="0" smtClean="0"/>
              <a:t>the event, excluding any other commercial use;</a:t>
            </a:r>
          </a:p>
          <a:p>
            <a:r>
              <a:rPr lang="en-US" dirty="0" smtClean="0"/>
              <a:t>(k) use for the purpose of caricature, parody or pastiche;</a:t>
            </a:r>
          </a:p>
          <a:p>
            <a:r>
              <a:rPr lang="en-US" dirty="0" smtClean="0"/>
              <a:t>(l) use in connection with the demonstration or repair of</a:t>
            </a:r>
          </a:p>
          <a:p>
            <a:r>
              <a:rPr lang="en-US" dirty="0" smtClean="0"/>
              <a:t>equipment;</a:t>
            </a:r>
          </a:p>
          <a:p>
            <a:r>
              <a:rPr lang="en-US" dirty="0" smtClean="0"/>
              <a:t>(m) use of an artistic work in the form of a building or a</a:t>
            </a:r>
          </a:p>
          <a:p>
            <a:r>
              <a:rPr lang="en-US" dirty="0" smtClean="0"/>
              <a:t>drawing or plan of a building for the purposes of reconstructing the building;</a:t>
            </a:r>
          </a:p>
          <a:p>
            <a:r>
              <a:rPr lang="en-US" dirty="0" smtClean="0"/>
              <a:t>(n) use by communication or making available, for the</a:t>
            </a:r>
          </a:p>
          <a:p>
            <a:r>
              <a:rPr lang="en-US" dirty="0" smtClean="0"/>
              <a:t>purpose of research or private study, to individual</a:t>
            </a:r>
          </a:p>
          <a:p>
            <a:r>
              <a:rPr lang="en-US" dirty="0" smtClean="0"/>
              <a:t>members of the public by dedicated terminals on the</a:t>
            </a:r>
          </a:p>
          <a:p>
            <a:r>
              <a:rPr lang="en-US" dirty="0" smtClean="0"/>
              <a:t>premises of establishments referred to in paragraph 2(c) of</a:t>
            </a:r>
          </a:p>
          <a:p>
            <a:r>
              <a:rPr lang="en-US" dirty="0" smtClean="0"/>
              <a:t>works and other subject-matter not subject to purchase or</a:t>
            </a:r>
          </a:p>
          <a:p>
            <a:r>
              <a:rPr lang="en-US" dirty="0" smtClean="0"/>
              <a:t>licensing terms which are contained in their collections;</a:t>
            </a:r>
          </a:p>
          <a:p>
            <a:r>
              <a:rPr lang="en-US" dirty="0" smtClean="0"/>
              <a:t>(o) use in certain other cases of minor importance where</a:t>
            </a:r>
          </a:p>
          <a:p>
            <a:r>
              <a:rPr lang="en-US" dirty="0" smtClean="0"/>
              <a:t>exceptions or limitations already exist under national law,</a:t>
            </a:r>
          </a:p>
          <a:p>
            <a:r>
              <a:rPr lang="en-US" dirty="0" smtClean="0"/>
              <a:t>provided that they only concern analogue uses and do not</a:t>
            </a:r>
          </a:p>
          <a:p>
            <a:r>
              <a:rPr lang="en-US" dirty="0" smtClean="0"/>
              <a:t>affect the free circulation of goods and services within the</a:t>
            </a:r>
          </a:p>
          <a:p>
            <a:r>
              <a:rPr lang="en-US" dirty="0" smtClean="0"/>
              <a:t>Community, without prejudice to the other exceptions and</a:t>
            </a:r>
          </a:p>
          <a:p>
            <a:r>
              <a:rPr lang="en-US" dirty="0" smtClean="0"/>
              <a:t>limitations contained in this Article.</a:t>
            </a:r>
          </a:p>
          <a:p>
            <a:endParaRPr lang="en-US" dirty="0" smtClean="0"/>
          </a:p>
          <a:p>
            <a:r>
              <a:rPr lang="en-US" dirty="0" smtClean="0"/>
              <a:t>4. Where the Member States may provide for an exception</a:t>
            </a:r>
          </a:p>
          <a:p>
            <a:r>
              <a:rPr lang="en-US" dirty="0" smtClean="0"/>
              <a:t>or limitation to the right of reproduction pursuant to paragraphs 2 and 3, they may provide similarly for an exception or</a:t>
            </a:r>
          </a:p>
          <a:p>
            <a:r>
              <a:rPr lang="en-US" dirty="0" smtClean="0"/>
              <a:t>limitation to the right of distribution as referred to in Article 4</a:t>
            </a:r>
          </a:p>
          <a:p>
            <a:r>
              <a:rPr lang="en-US" dirty="0" smtClean="0"/>
              <a:t>to the extent justified by the purpose of the </a:t>
            </a:r>
            <a:r>
              <a:rPr lang="en-US" dirty="0" err="1" smtClean="0"/>
              <a:t>authorised</a:t>
            </a:r>
            <a:r>
              <a:rPr lang="en-US" dirty="0" smtClean="0"/>
              <a:t> act of</a:t>
            </a:r>
          </a:p>
          <a:p>
            <a:r>
              <a:rPr lang="en-US" dirty="0" smtClean="0"/>
              <a:t>reproduction.</a:t>
            </a:r>
          </a:p>
          <a:p>
            <a:endParaRPr lang="en-US" dirty="0" smtClean="0"/>
          </a:p>
          <a:p>
            <a:r>
              <a:rPr lang="en-US" dirty="0" smtClean="0"/>
              <a:t>5. The exceptions and limitations provided for in paragraphs 1, 2, 3 and 4 shall only be applied in certain special</a:t>
            </a:r>
          </a:p>
          <a:p>
            <a:r>
              <a:rPr lang="en-US" dirty="0" smtClean="0"/>
              <a:t>cases which do not conflict with a normal exploitation of the</a:t>
            </a:r>
          </a:p>
          <a:p>
            <a:r>
              <a:rPr lang="en-US" dirty="0" smtClean="0"/>
              <a:t>work or other subject-matter and do not unreasonably prejudice the legitimate interests of the </a:t>
            </a:r>
            <a:r>
              <a:rPr lang="en-US" dirty="0" err="1" smtClean="0"/>
              <a:t>rightholder</a:t>
            </a:r>
            <a:r>
              <a:rPr lang="en-US" dirty="0" smtClean="0"/>
              <a:t>.</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22</a:t>
            </a:fld>
            <a:endParaRPr lang="hu-HU"/>
          </a:p>
        </p:txBody>
      </p:sp>
    </p:spTree>
    <p:extLst>
      <p:ext uri="{BB962C8B-B14F-4D97-AF65-F5344CB8AC3E}">
        <p14:creationId xmlns:p14="http://schemas.microsoft.com/office/powerpoint/2010/main" val="3105072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sz="1200" kern="1200" dirty="0" smtClean="0">
                <a:solidFill>
                  <a:schemeClr val="tx1"/>
                </a:solidFill>
                <a:effectLst/>
                <a:latin typeface="+mn-lt"/>
                <a:ea typeface="+mn-ea"/>
                <a:cs typeface="+mn-cs"/>
              </a:rPr>
              <a:t>(3) </a:t>
            </a:r>
            <a:r>
              <a:rPr lang="hu-HU" sz="1200" kern="1200" dirty="0" err="1" smtClean="0">
                <a:solidFill>
                  <a:schemeClr val="tx1"/>
                </a:solidFill>
                <a:effectLst/>
                <a:latin typeface="+mn-lt"/>
                <a:ea typeface="+mn-ea"/>
                <a:cs typeface="+mn-cs"/>
              </a:rPr>
              <a:t>Performances</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that</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take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place</a:t>
            </a:r>
            <a:r>
              <a:rPr lang="hu-HU" sz="1200" kern="1200" dirty="0" smtClean="0">
                <a:solidFill>
                  <a:schemeClr val="tx1"/>
                </a:solidFill>
                <a:effectLst/>
                <a:latin typeface="+mn-lt"/>
                <a:ea typeface="+mn-ea"/>
                <a:cs typeface="+mn-cs"/>
              </a:rPr>
              <a:t> in </a:t>
            </a:r>
            <a:r>
              <a:rPr lang="hu-HU" sz="1200" kern="1200" dirty="0" err="1" smtClean="0">
                <a:solidFill>
                  <a:schemeClr val="tx1"/>
                </a:solidFill>
                <a:effectLst/>
                <a:latin typeface="+mn-lt"/>
                <a:ea typeface="+mn-ea"/>
                <a:cs typeface="+mn-cs"/>
              </a:rPr>
              <a:t>locations</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that</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are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accessible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to</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the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public</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or</a:t>
            </a:r>
            <a:r>
              <a:rPr lang="hu-HU" sz="1200" kern="1200" dirty="0" smtClean="0">
                <a:solidFill>
                  <a:schemeClr val="tx1"/>
                </a:solidFill>
                <a:effectLst/>
                <a:latin typeface="+mn-lt"/>
                <a:ea typeface="+mn-ea"/>
                <a:cs typeface="+mn-cs"/>
              </a:rPr>
              <a:t> in </a:t>
            </a:r>
            <a:r>
              <a:rPr lang="hu-HU" sz="1200" kern="1200" dirty="0" err="1" smtClean="0">
                <a:solidFill>
                  <a:schemeClr val="tx1"/>
                </a:solidFill>
                <a:effectLst/>
                <a:latin typeface="+mn-lt"/>
                <a:ea typeface="+mn-ea"/>
                <a:cs typeface="+mn-cs"/>
              </a:rPr>
              <a:t>any</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places</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where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people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other</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than</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the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user’s</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family</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friends</a:t>
            </a:r>
            <a:r>
              <a:rPr lang="hu-HU" sz="1200" kern="1200" dirty="0" smtClean="0">
                <a:solidFill>
                  <a:schemeClr val="tx1"/>
                </a:solidFill>
                <a:effectLst/>
                <a:latin typeface="+mn-lt"/>
                <a:ea typeface="+mn-ea"/>
                <a:cs typeface="+mn-cs"/>
              </a:rPr>
              <a:t>, and </a:t>
            </a:r>
            <a:r>
              <a:rPr lang="hu-HU" sz="1200" kern="1200" dirty="0" err="1" smtClean="0">
                <a:solidFill>
                  <a:schemeClr val="tx1"/>
                </a:solidFill>
                <a:effectLst/>
                <a:latin typeface="+mn-lt"/>
                <a:ea typeface="+mn-ea"/>
                <a:cs typeface="+mn-cs"/>
              </a:rPr>
              <a:t>acquaintances</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have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gathered</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are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considered</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to</a:t>
            </a:r>
            <a:r>
              <a:rPr lang="hu-HU" sz="1200" kern="1200" dirty="0" smtClean="0">
                <a:solidFill>
                  <a:schemeClr val="tx1"/>
                </a:solidFill>
                <a:effectLst/>
                <a:latin typeface="+mn-lt"/>
                <a:ea typeface="+mn-ea"/>
                <a:cs typeface="+mn-cs"/>
              </a:rPr>
              <a:t> be </a:t>
            </a:r>
            <a:r>
              <a:rPr lang="hu-HU" sz="1200" kern="1200" dirty="0" err="1" smtClean="0">
                <a:solidFill>
                  <a:schemeClr val="tx1"/>
                </a:solidFill>
                <a:effectLst/>
                <a:latin typeface="+mn-lt"/>
                <a:ea typeface="+mn-ea"/>
                <a:cs typeface="+mn-cs"/>
              </a:rPr>
              <a:t>public</a:t>
            </a:r>
            <a:r>
              <a:rPr lang="hu-HU" sz="1200" kern="1200" dirty="0" smtClean="0">
                <a:solidFill>
                  <a:schemeClr val="tx1"/>
                </a:solidFill>
                <a:effectLst/>
                <a:latin typeface="+mn-lt"/>
                <a:ea typeface="+mn-ea"/>
                <a:cs typeface="+mn-cs"/>
              </a:rPr>
              <a:t> performances.</a:t>
            </a:r>
          </a:p>
          <a:p>
            <a:r>
              <a:rPr lang="hu-HU" sz="1200" kern="1200" dirty="0" err="1" smtClean="0">
                <a:solidFill>
                  <a:schemeClr val="tx1"/>
                </a:solidFill>
                <a:effectLst/>
                <a:latin typeface="+mn-lt"/>
                <a:ea typeface="+mn-ea"/>
                <a:cs typeface="+mn-cs"/>
              </a:rPr>
              <a:t>Established</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by</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Section</a:t>
            </a:r>
            <a:r>
              <a:rPr lang="hu-HU" sz="1200" kern="1200" dirty="0" smtClean="0">
                <a:solidFill>
                  <a:schemeClr val="tx1"/>
                </a:solidFill>
                <a:effectLst/>
                <a:latin typeface="+mn-lt"/>
                <a:ea typeface="+mn-ea"/>
                <a:cs typeface="+mn-cs"/>
              </a:rPr>
              <a:t> 20 of </a:t>
            </a:r>
            <a:r>
              <a:rPr lang="hu-HU" sz="1200" kern="1200" dirty="0" err="1" smtClean="0">
                <a:solidFill>
                  <a:schemeClr val="tx1"/>
                </a:solidFill>
                <a:effectLst/>
                <a:latin typeface="+mn-lt"/>
                <a:ea typeface="+mn-ea"/>
                <a:cs typeface="+mn-cs"/>
              </a:rPr>
              <a:t>Act</a:t>
            </a:r>
            <a:r>
              <a:rPr lang="hu-HU" sz="1200" kern="1200" dirty="0" smtClean="0">
                <a:solidFill>
                  <a:schemeClr val="tx1"/>
                </a:solidFill>
                <a:effectLst/>
                <a:latin typeface="+mn-lt"/>
                <a:ea typeface="+mn-ea"/>
                <a:cs typeface="+mn-cs"/>
              </a:rPr>
              <a:t> CLXV of 2005. In </a:t>
            </a:r>
            <a:r>
              <a:rPr lang="hu-HU" sz="1200" kern="1200" dirty="0" err="1" smtClean="0">
                <a:solidFill>
                  <a:schemeClr val="tx1"/>
                </a:solidFill>
                <a:effectLst/>
                <a:latin typeface="+mn-lt"/>
                <a:ea typeface="+mn-ea"/>
                <a:cs typeface="+mn-cs"/>
              </a:rPr>
              <a:t>force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as</a:t>
            </a:r>
            <a:r>
              <a:rPr lang="hu-HU" sz="1200" kern="1200" dirty="0" smtClean="0">
                <a:solidFill>
                  <a:schemeClr val="tx1"/>
                </a:solidFill>
                <a:effectLst/>
                <a:latin typeface="+mn-lt"/>
                <a:ea typeface="+mn-ea"/>
                <a:cs typeface="+mn-cs"/>
              </a:rPr>
              <a:t> of 01. 01. 2006. May be </a:t>
            </a:r>
            <a:r>
              <a:rPr lang="hu-HU" sz="1200" kern="1200" dirty="0" err="1" smtClean="0">
                <a:solidFill>
                  <a:schemeClr val="tx1"/>
                </a:solidFill>
                <a:effectLst/>
                <a:latin typeface="+mn-lt"/>
                <a:ea typeface="+mn-ea"/>
                <a:cs typeface="+mn-cs"/>
              </a:rPr>
              <a:t>applied</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to</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proceedings</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started</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after</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this</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date</a:t>
            </a:r>
            <a:r>
              <a:rPr lang="hu-HU" sz="1200" kern="1200" dirty="0" smtClean="0">
                <a:solidFill>
                  <a:schemeClr val="tx1"/>
                </a:solidFill>
                <a:effectLst/>
                <a:latin typeface="+mn-lt"/>
                <a:ea typeface="+mn-ea"/>
                <a:cs typeface="+mn-cs"/>
              </a:rPr>
              <a:t>.</a:t>
            </a:r>
          </a:p>
        </p:txBody>
      </p:sp>
      <p:sp>
        <p:nvSpPr>
          <p:cNvPr id="4" name="Dia számának helye 3"/>
          <p:cNvSpPr>
            <a:spLocks noGrp="1"/>
          </p:cNvSpPr>
          <p:nvPr>
            <p:ph type="sldNum" sz="quarter" idx="10"/>
          </p:nvPr>
        </p:nvSpPr>
        <p:spPr/>
        <p:txBody>
          <a:bodyPr/>
          <a:lstStyle/>
          <a:p>
            <a:fld id="{4A90DE59-9875-4DE5-A2AA-D7BB8051D0FB}" type="slidenum">
              <a:rPr lang="hu-HU" smtClean="0"/>
              <a:pPr/>
              <a:t>26</a:t>
            </a:fld>
            <a:endParaRPr lang="hu-HU"/>
          </a:p>
        </p:txBody>
      </p:sp>
    </p:spTree>
    <p:extLst>
      <p:ext uri="{BB962C8B-B14F-4D97-AF65-F5344CB8AC3E}">
        <p14:creationId xmlns:p14="http://schemas.microsoft.com/office/powerpoint/2010/main" val="2716543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sz="1200" kern="1200" dirty="0" smtClean="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4A90DE59-9875-4DE5-A2AA-D7BB8051D0FB}" type="slidenum">
              <a:rPr lang="hu-HU" smtClean="0"/>
              <a:pPr/>
              <a:t>27</a:t>
            </a:fld>
            <a:endParaRPr lang="hu-HU"/>
          </a:p>
        </p:txBody>
      </p:sp>
    </p:spTree>
    <p:extLst>
      <p:ext uri="{BB962C8B-B14F-4D97-AF65-F5344CB8AC3E}">
        <p14:creationId xmlns:p14="http://schemas.microsoft.com/office/powerpoint/2010/main" val="37547852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sz="1200" kern="1200" dirty="0" smtClean="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4A90DE59-9875-4DE5-A2AA-D7BB8051D0FB}" type="slidenum">
              <a:rPr lang="hu-HU" smtClean="0"/>
              <a:pPr/>
              <a:t>28</a:t>
            </a:fld>
            <a:endParaRPr lang="hu-HU"/>
          </a:p>
        </p:txBody>
      </p:sp>
    </p:spTree>
    <p:extLst>
      <p:ext uri="{BB962C8B-B14F-4D97-AF65-F5344CB8AC3E}">
        <p14:creationId xmlns:p14="http://schemas.microsoft.com/office/powerpoint/2010/main" val="345100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https://farm4.static.flickr.com/3291/3087500521_a4fb4d20c0_o.jpg</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2</a:t>
            </a:fld>
            <a:endParaRPr lang="hu-H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https://cdn.vox-cdn.com/thumbor/6sljV_CN_pfclehaW3BAoFz1YYg=/1400x1050/filters:format(jpeg)/cdn.vox-cdn.com/uploads/chorus_asset/file/19763349/Geely_Sat.jpg</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13</a:t>
            </a:fld>
            <a:endParaRPr lang="hu-HU"/>
          </a:p>
        </p:txBody>
      </p:sp>
    </p:spTree>
    <p:extLst>
      <p:ext uri="{BB962C8B-B14F-4D97-AF65-F5344CB8AC3E}">
        <p14:creationId xmlns:p14="http://schemas.microsoft.com/office/powerpoint/2010/main" val="1401739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https://cdn.vox-cdn.com/thumbor/6sljV_CN_pfclehaW3BAoFz1YYg=/1400x1050/filters:format(jpeg)/cdn.vox-cdn.com/uploads/chorus_asset/file/19763349/Geely_Sat.jpg</a:t>
            </a:r>
          </a:p>
          <a:p>
            <a:r>
              <a:rPr lang="hu-HU" dirty="0" smtClean="0"/>
              <a:t>https://img.tfd.com/mgh/cee/thumb/Direct-broadcasting-satellite-system.jpg</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14</a:t>
            </a:fld>
            <a:endParaRPr lang="hu-HU"/>
          </a:p>
        </p:txBody>
      </p:sp>
    </p:spTree>
    <p:extLst>
      <p:ext uri="{BB962C8B-B14F-4D97-AF65-F5344CB8AC3E}">
        <p14:creationId xmlns:p14="http://schemas.microsoft.com/office/powerpoint/2010/main" val="2683208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https://cdn.vox-cdn.com/thumbor/6sljV_CN_pfclehaW3BAoFz1YYg=/1400x1050/filters:format(jpeg)/cdn.vox-cdn.com/uploads/chorus_asset/file/19763349/Geely_Sat.jpg</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15</a:t>
            </a:fld>
            <a:endParaRPr lang="hu-HU"/>
          </a:p>
        </p:txBody>
      </p:sp>
    </p:spTree>
    <p:extLst>
      <p:ext uri="{BB962C8B-B14F-4D97-AF65-F5344CB8AC3E}">
        <p14:creationId xmlns:p14="http://schemas.microsoft.com/office/powerpoint/2010/main" val="2903452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https://cdn.vox-cdn.com/thumbor/6sljV_CN_pfclehaW3BAoFz1YYg=/1400x1050/filters:format(jpeg)/cdn.vox-cdn.com/uploads/chorus_asset/file/19763349/Geely_Sat.jpg</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16</a:t>
            </a:fld>
            <a:endParaRPr lang="hu-HU"/>
          </a:p>
        </p:txBody>
      </p:sp>
    </p:spTree>
    <p:extLst>
      <p:ext uri="{BB962C8B-B14F-4D97-AF65-F5344CB8AC3E}">
        <p14:creationId xmlns:p14="http://schemas.microsoft.com/office/powerpoint/2010/main" val="3431247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https://cdn.vox-cdn.com/thumbor/6sljV_CN_pfclehaW3BAoFz1YYg=/1400x1050/filters:format(jpeg)/cdn.vox-cdn.com/uploads/chorus_asset/file/19763349/Geely_Sat.jpg</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17</a:t>
            </a:fld>
            <a:endParaRPr lang="hu-HU"/>
          </a:p>
        </p:txBody>
      </p:sp>
    </p:spTree>
    <p:extLst>
      <p:ext uri="{BB962C8B-B14F-4D97-AF65-F5344CB8AC3E}">
        <p14:creationId xmlns:p14="http://schemas.microsoft.com/office/powerpoint/2010/main" val="3572093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https://cdn.vox-cdn.com/thumbor/6sljV_CN_pfclehaW3BAoFz1YYg=/1400x1050/filters:format(jpeg)/cdn.vox-cdn.com/uploads/chorus_asset/file/19763349/Geely_Sat.jpg</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18</a:t>
            </a:fld>
            <a:endParaRPr lang="hu-HU"/>
          </a:p>
        </p:txBody>
      </p:sp>
    </p:spTree>
    <p:extLst>
      <p:ext uri="{BB962C8B-B14F-4D97-AF65-F5344CB8AC3E}">
        <p14:creationId xmlns:p14="http://schemas.microsoft.com/office/powerpoint/2010/main" val="1717734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https://cdn.vox-cdn.com/thumbor/6sljV_CN_pfclehaW3BAoFz1YYg=/1400x1050/filters:format(jpeg)/cdn.vox-cdn.com/uploads/chorus_asset/file/19763349/Geely_Sat.jpg</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19</a:t>
            </a:fld>
            <a:endParaRPr lang="hu-HU"/>
          </a:p>
        </p:txBody>
      </p:sp>
    </p:spTree>
    <p:extLst>
      <p:ext uri="{BB962C8B-B14F-4D97-AF65-F5344CB8AC3E}">
        <p14:creationId xmlns:p14="http://schemas.microsoft.com/office/powerpoint/2010/main" val="120043719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hu-HU" smtClean="0"/>
              <a:t>Mintacím szerkesztése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u-HU" smtClean="0"/>
              <a:t>Alcím mintájának szerkesztése</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4056302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58386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056608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163291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hu-HU" smtClean="0"/>
              <a:t>Mintacím szerkesztése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a:xfrm>
            <a:off x="8593667" y="6272784"/>
            <a:ext cx="2644309" cy="365125"/>
          </a:xfrm>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a:xfrm>
            <a:off x="2182708" y="6272784"/>
            <a:ext cx="6327648" cy="365125"/>
          </a:xfrm>
        </p:spPr>
        <p:txBody>
          <a:bodyPr/>
          <a:lstStyle/>
          <a:p>
            <a:endParaRPr lang="hu-H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87209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693994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u-HU" smtClean="0"/>
              <a:t>Mintacím szerkesztése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518359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09488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102014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smtClean="0"/>
              <a:t>Mintacím szerkesztése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6" name="Footer Placeholder 5"/>
          <p:cNvSpPr>
            <a:spLocks noGrp="1"/>
          </p:cNvSpPr>
          <p:nvPr>
            <p:ph type="ftr" sz="quarter" idx="11"/>
          </p:nvPr>
        </p:nvSpPr>
        <p:spPr/>
        <p:txBody>
          <a:bodyPr/>
          <a:lstStyle/>
          <a:p>
            <a:endParaRPr lang="hu-H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03239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smtClean="0"/>
              <a:t>Mintacím szerkesztése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410046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hu-HU" smtClean="0"/>
              <a:t>Mintacím szerkesztése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2D6E732-BF03-49C3-94EC-B4E4401DF857}" type="datetimeFigureOut">
              <a:rPr lang="hu-HU" smtClean="0"/>
              <a:pPr/>
              <a:t>2020. 10. 12.</a:t>
            </a:fld>
            <a:endParaRPr lang="hu-H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hu-H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3531855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1.jpeg"/><Relationship Id="rId3" Type="http://schemas.microsoft.com/office/2007/relationships/hdphoto" Target="../media/hdphoto2.wdp"/><Relationship Id="rId7" Type="http://schemas.openxmlformats.org/officeDocument/2006/relationships/hyperlink" Target="http://copy21.com/"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mailto:harkai.istvan89@gmail.com" TargetMode="Externa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en-GB" sz="4000" dirty="0" smtClean="0">
                <a:solidFill>
                  <a:schemeClr val="tx1"/>
                </a:solidFill>
              </a:rPr>
              <a:t>Introduction to the Comparative Entertainment Law</a:t>
            </a:r>
            <a:endParaRPr lang="en-GB" sz="4000" dirty="0">
              <a:solidFill>
                <a:schemeClr val="tx1"/>
              </a:solidFill>
            </a:endParaRPr>
          </a:p>
        </p:txBody>
      </p:sp>
      <p:sp>
        <p:nvSpPr>
          <p:cNvPr id="3" name="Alcím 2"/>
          <p:cNvSpPr>
            <a:spLocks noGrp="1"/>
          </p:cNvSpPr>
          <p:nvPr>
            <p:ph type="subTitle" idx="1"/>
          </p:nvPr>
        </p:nvSpPr>
        <p:spPr/>
        <p:txBody>
          <a:bodyPr>
            <a:noAutofit/>
          </a:bodyPr>
          <a:lstStyle/>
          <a:p>
            <a:r>
              <a:rPr lang="hu-HU" sz="1500" dirty="0" smtClean="0">
                <a:latin typeface="+mj-lt"/>
              </a:rPr>
              <a:t>Dr. </a:t>
            </a:r>
            <a:r>
              <a:rPr lang="en-GB" sz="1500" dirty="0" smtClean="0">
                <a:latin typeface="+mj-lt"/>
              </a:rPr>
              <a:t>István Harkai</a:t>
            </a:r>
            <a:r>
              <a:rPr lang="hu-HU" sz="1500">
                <a:latin typeface="+mj-lt"/>
              </a:rPr>
              <a:t> </a:t>
            </a:r>
            <a:r>
              <a:rPr lang="hu-HU" sz="1500" smtClean="0">
                <a:latin typeface="+mj-lt"/>
              </a:rPr>
              <a:t>PhD,</a:t>
            </a:r>
            <a:r>
              <a:rPr lang="en-GB" sz="1500" smtClean="0">
                <a:latin typeface="+mj-lt"/>
              </a:rPr>
              <a:t> </a:t>
            </a:r>
            <a:r>
              <a:rPr lang="en-GB" sz="1500" dirty="0" smtClean="0">
                <a:latin typeface="+mj-lt"/>
              </a:rPr>
              <a:t>Assistant Lecturer</a:t>
            </a:r>
          </a:p>
          <a:p>
            <a:r>
              <a:rPr lang="en-GB" sz="1500" dirty="0" smtClean="0">
                <a:latin typeface="+mj-lt"/>
              </a:rPr>
              <a:t>University of Szeged Faculty of Law and Political Sciences</a:t>
            </a:r>
          </a:p>
          <a:p>
            <a:r>
              <a:rPr lang="en-GB" sz="1500" dirty="0" smtClean="0">
                <a:latin typeface="+mj-lt"/>
              </a:rPr>
              <a:t>Institute of Comparative Law and Legal Theory</a:t>
            </a: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18520" y="5684520"/>
            <a:ext cx="1173480" cy="1173480"/>
          </a:xfrm>
          <a:prstGeom prst="rect">
            <a:avLst/>
          </a:prstGeom>
        </p:spPr>
      </p:pic>
      <p:pic>
        <p:nvPicPr>
          <p:cNvPr id="5" name="Kép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6128656"/>
            <a:ext cx="713278" cy="729343"/>
          </a:xfrm>
          <a:prstGeom prst="rect">
            <a:avLst/>
          </a:prstGeom>
        </p:spPr>
      </p:pic>
      <p:pic>
        <p:nvPicPr>
          <p:cNvPr id="1026" name="Picture 2" descr="cszb128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4763"/>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1263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smtClean="0">
                <a:solidFill>
                  <a:schemeClr val="tx1"/>
                </a:solidFill>
              </a:rPr>
              <a:t>89/552/EEC Directive on the coordination of certain provisions (…) in member states concerning the pursuit of television broadcasting activities</a:t>
            </a:r>
            <a:endParaRPr lang="en-GB" sz="3000" dirty="0">
              <a:solidFill>
                <a:schemeClr val="tx1"/>
              </a:solidFill>
            </a:endParaRPr>
          </a:p>
        </p:txBody>
      </p:sp>
      <p:sp>
        <p:nvSpPr>
          <p:cNvPr id="3" name="Tartalom helye 2"/>
          <p:cNvSpPr>
            <a:spLocks noGrp="1"/>
          </p:cNvSpPr>
          <p:nvPr>
            <p:ph idx="1"/>
          </p:nvPr>
        </p:nvSpPr>
        <p:spPr>
          <a:xfrm>
            <a:off x="1069848" y="2121408"/>
            <a:ext cx="10058400" cy="4558792"/>
          </a:xfrm>
        </p:spPr>
        <p:txBody>
          <a:bodyPr>
            <a:noAutofit/>
          </a:bodyPr>
          <a:lstStyle/>
          <a:p>
            <a:r>
              <a:rPr lang="en-GB" b="1" dirty="0" smtClean="0">
                <a:latin typeface="+mj-lt"/>
              </a:rPr>
              <a:t>Promotion of distribution and production of television programmes:</a:t>
            </a:r>
          </a:p>
          <a:p>
            <a:pPr lvl="1"/>
            <a:r>
              <a:rPr lang="en-GB" sz="2000" b="1" dirty="0" smtClean="0">
                <a:latin typeface="+mj-lt"/>
              </a:rPr>
              <a:t>Article 4. 1.: </a:t>
            </a:r>
            <a:r>
              <a:rPr lang="en-GB" sz="2000" dirty="0" smtClean="0">
                <a:latin typeface="+mj-lt"/>
              </a:rPr>
              <a:t>Member States shall ensure, that broadcasters reserve for European works, within the meaning of Article 6, a majority proportion of their transmission time, excluding the time appointed to news, sports events, games, advertising and teletext services. This proportion, having regard to the broadcaster’s informational, educational, cultural and entertainment responsibilities to its viewing public, should be achieved progressively, on the basis of suitable criteria.</a:t>
            </a:r>
          </a:p>
          <a:p>
            <a:pPr lvl="1"/>
            <a:r>
              <a:rPr lang="en-GB" sz="2000" b="1" dirty="0" smtClean="0">
                <a:latin typeface="+mj-lt"/>
              </a:rPr>
              <a:t>Article 5: </a:t>
            </a:r>
            <a:r>
              <a:rPr lang="en-GB" sz="2000" dirty="0" smtClean="0">
                <a:latin typeface="+mj-lt"/>
              </a:rPr>
              <a:t>Member States shall ensure, where practicable and by appropriate means, that broadcasters reserve at least 10% of their transmission time, excluding the time appointed to news, spot events, games, advertising and teletext services, or alternately, at the discretion of the Member State, at least 10% of their programming budget, for European works created by producers who are independent of broadcasters. This proportion, having regard to broadcasters’ informational, educational, cultural and entertainment responsibilities to its viewing public, should be achieved progressively, on the basis of suitable criteria; it must be achieved by earmarking an adequate proportion for recent works, that is to say works transmitted within five years of their production.</a:t>
            </a:r>
            <a:endParaRPr lang="hu-HU" sz="2000" dirty="0" smtClean="0">
              <a:latin typeface="+mj-lt"/>
            </a:endParaRPr>
          </a:p>
        </p:txBody>
      </p:sp>
    </p:spTree>
    <p:extLst>
      <p:ext uri="{BB962C8B-B14F-4D97-AF65-F5344CB8AC3E}">
        <p14:creationId xmlns:p14="http://schemas.microsoft.com/office/powerpoint/2010/main" val="1406835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a:solidFill>
                  <a:schemeClr val="tx1"/>
                </a:solidFill>
              </a:rPr>
              <a:t>89/552/EEC Directive on the coordination of certain provisions (…) in member states concerning the pursuit of television broadcasting activities</a:t>
            </a:r>
            <a:endParaRPr lang="hu-HU" sz="3000" dirty="0">
              <a:solidFill>
                <a:schemeClr val="tx1"/>
              </a:solidFill>
            </a:endParaRPr>
          </a:p>
        </p:txBody>
      </p:sp>
      <p:sp>
        <p:nvSpPr>
          <p:cNvPr id="3" name="Tartalom helye 2"/>
          <p:cNvSpPr>
            <a:spLocks noGrp="1"/>
          </p:cNvSpPr>
          <p:nvPr>
            <p:ph idx="1"/>
          </p:nvPr>
        </p:nvSpPr>
        <p:spPr>
          <a:xfrm>
            <a:off x="1069848" y="2121408"/>
            <a:ext cx="10058400" cy="4539274"/>
          </a:xfrm>
        </p:spPr>
        <p:txBody>
          <a:bodyPr>
            <a:noAutofit/>
          </a:bodyPr>
          <a:lstStyle/>
          <a:p>
            <a:pPr lvl="1"/>
            <a:r>
              <a:rPr lang="en-GB" sz="1500" b="1" dirty="0" smtClean="0">
                <a:latin typeface="+mj-lt"/>
              </a:rPr>
              <a:t>Article 6 – European </a:t>
            </a:r>
            <a:r>
              <a:rPr lang="en-GB" sz="1500" b="1" dirty="0" smtClean="0">
                <a:solidFill>
                  <a:srgbClr val="FF0000"/>
                </a:solidFill>
                <a:latin typeface="+mj-lt"/>
              </a:rPr>
              <a:t>works means the following</a:t>
            </a:r>
            <a:r>
              <a:rPr lang="en-GB" sz="1500" b="1" dirty="0" smtClean="0">
                <a:latin typeface="+mj-lt"/>
              </a:rPr>
              <a:t>:</a:t>
            </a:r>
          </a:p>
          <a:p>
            <a:pPr lvl="2"/>
            <a:r>
              <a:rPr lang="en-GB" sz="1500" b="1" dirty="0" smtClean="0">
                <a:latin typeface="+mj-lt"/>
              </a:rPr>
              <a:t>1. (a) </a:t>
            </a:r>
            <a:r>
              <a:rPr lang="en-GB" sz="1500" dirty="0" smtClean="0">
                <a:latin typeface="+mj-lt"/>
              </a:rPr>
              <a:t>works originating from Member States of the Community and, as regards </a:t>
            </a:r>
            <a:r>
              <a:rPr lang="en-GB" sz="1500" dirty="0" err="1" smtClean="0">
                <a:latin typeface="+mj-lt"/>
              </a:rPr>
              <a:t>telelvision</a:t>
            </a:r>
            <a:r>
              <a:rPr lang="en-GB" sz="1500" dirty="0" smtClean="0">
                <a:latin typeface="+mj-lt"/>
              </a:rPr>
              <a:t> broadcasters falling within the jurisdiction of the Federal Republic of Germany, works from German territories where the Basic law does not apply and fulfilling the conditions of paragraph 2;</a:t>
            </a:r>
          </a:p>
          <a:p>
            <a:pPr lvl="2"/>
            <a:r>
              <a:rPr lang="en-GB" sz="1500" b="1" dirty="0" smtClean="0">
                <a:latin typeface="+mj-lt"/>
              </a:rPr>
              <a:t>(b) </a:t>
            </a:r>
            <a:r>
              <a:rPr lang="en-GB" sz="1500" dirty="0" smtClean="0">
                <a:latin typeface="+mj-lt"/>
              </a:rPr>
              <a:t>works originating from European third States party to the European Convention on </a:t>
            </a:r>
            <a:r>
              <a:rPr lang="en-GB" sz="1500" dirty="0" err="1" smtClean="0">
                <a:latin typeface="+mj-lt"/>
              </a:rPr>
              <a:t>Transfrontier</a:t>
            </a:r>
            <a:r>
              <a:rPr lang="en-GB" sz="1500" dirty="0" smtClean="0">
                <a:latin typeface="+mj-lt"/>
              </a:rPr>
              <a:t> Television of the Council of Europe and fulfilling the conditions of paragraph 2;</a:t>
            </a:r>
          </a:p>
          <a:p>
            <a:pPr lvl="2"/>
            <a:r>
              <a:rPr lang="en-GB" sz="1500" b="1" dirty="0" smtClean="0">
                <a:latin typeface="+mj-lt"/>
              </a:rPr>
              <a:t>(c) </a:t>
            </a:r>
            <a:r>
              <a:rPr lang="en-GB" sz="1500" dirty="0" smtClean="0">
                <a:latin typeface="+mj-lt"/>
              </a:rPr>
              <a:t>works originating from other European third countries and fulfilling the conditions of paragraph 3.</a:t>
            </a:r>
          </a:p>
          <a:p>
            <a:pPr lvl="2"/>
            <a:r>
              <a:rPr lang="en-GB" sz="1500" b="1" dirty="0" smtClean="0">
                <a:latin typeface="+mj-lt"/>
              </a:rPr>
              <a:t>2. </a:t>
            </a:r>
            <a:r>
              <a:rPr lang="en-GB" sz="1500" dirty="0" smtClean="0">
                <a:latin typeface="+mj-lt"/>
              </a:rPr>
              <a:t>The works referred to in paragraph 1 (a) and (b) are works mainly made with authors and workers residing in one or more States referred to in paragraph 1 (a) and (b) provided that they comply with one of the following three conditions:</a:t>
            </a:r>
          </a:p>
          <a:p>
            <a:pPr lvl="3"/>
            <a:r>
              <a:rPr lang="en-GB" sz="1500" b="1" dirty="0" smtClean="0">
                <a:latin typeface="+mj-lt"/>
              </a:rPr>
              <a:t>(a) </a:t>
            </a:r>
            <a:r>
              <a:rPr lang="en-GB" sz="1500" dirty="0" smtClean="0">
                <a:latin typeface="+mj-lt"/>
              </a:rPr>
              <a:t>they are made by one or more producers established in one or more of those States; or</a:t>
            </a:r>
          </a:p>
          <a:p>
            <a:pPr lvl="3"/>
            <a:r>
              <a:rPr lang="en-GB" sz="1500" b="1" dirty="0" smtClean="0">
                <a:latin typeface="+mj-lt"/>
              </a:rPr>
              <a:t>(b) </a:t>
            </a:r>
            <a:r>
              <a:rPr lang="en-GB" sz="1500" dirty="0" smtClean="0">
                <a:latin typeface="+mj-lt"/>
              </a:rPr>
              <a:t>production of the works is supervised and actually controlled by one or more producers established in one or more of those States; or</a:t>
            </a:r>
          </a:p>
          <a:p>
            <a:pPr lvl="3"/>
            <a:r>
              <a:rPr lang="en-GB" sz="1500" b="1" dirty="0" smtClean="0">
                <a:latin typeface="+mj-lt"/>
              </a:rPr>
              <a:t>(c) </a:t>
            </a:r>
            <a:r>
              <a:rPr lang="en-GB" sz="1500" dirty="0" smtClean="0">
                <a:latin typeface="+mj-lt"/>
              </a:rPr>
              <a:t>the contribution of co-producers of those States to the total co-production costs is preponderant and the co-production is not controlled by one or more producers established outside those States</a:t>
            </a:r>
            <a:r>
              <a:rPr lang="hu-HU" sz="1500" dirty="0" smtClean="0">
                <a:latin typeface="+mj-lt"/>
              </a:rPr>
              <a:t>.</a:t>
            </a:r>
            <a:endParaRPr lang="en-GB" sz="1500" dirty="0" smtClean="0">
              <a:latin typeface="+mj-lt"/>
            </a:endParaRPr>
          </a:p>
          <a:p>
            <a:pPr lvl="2"/>
            <a:r>
              <a:rPr lang="en-GB" sz="1500" b="1" dirty="0" smtClean="0">
                <a:latin typeface="+mj-lt"/>
              </a:rPr>
              <a:t>3. </a:t>
            </a:r>
            <a:r>
              <a:rPr lang="en-GB" sz="1500" dirty="0" smtClean="0">
                <a:latin typeface="+mj-lt"/>
              </a:rPr>
              <a:t>The works referred to in paragraph 1(c) are works made exclusively or in co-production with producers established in one or more Member State by producers established in one or more European third countries with which the Community will conclude agreements in accordance with the procedures of the Treaty, if those works are mainly made with authors and workers residing in one or more European States.</a:t>
            </a:r>
          </a:p>
          <a:p>
            <a:pPr lvl="2"/>
            <a:r>
              <a:rPr lang="en-GB" sz="1500" b="1" dirty="0" smtClean="0">
                <a:latin typeface="+mj-lt"/>
              </a:rPr>
              <a:t>4. </a:t>
            </a:r>
            <a:r>
              <a:rPr lang="en-GB" sz="1500" dirty="0" smtClean="0">
                <a:latin typeface="+mj-lt"/>
              </a:rPr>
              <a:t>Works which are not European works within the meaning of paragraph 1, but made mainly with authors and workers residing in one or more Member States, shall be considered to be European works to an extent corresponding to the proportion of the contribution of Community co-producers to the total production costs.</a:t>
            </a:r>
            <a:endParaRPr lang="en-GB" sz="1500" b="1" dirty="0" smtClean="0">
              <a:latin typeface="+mj-lt"/>
            </a:endParaRPr>
          </a:p>
        </p:txBody>
      </p:sp>
    </p:spTree>
    <p:extLst>
      <p:ext uri="{BB962C8B-B14F-4D97-AF65-F5344CB8AC3E}">
        <p14:creationId xmlns:p14="http://schemas.microsoft.com/office/powerpoint/2010/main" val="3836441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a:solidFill>
                  <a:schemeClr val="tx1"/>
                </a:solidFill>
              </a:rPr>
              <a:t>89/552/EEC Directive on the coordination of certain provisions (…) in member states concerning the pursuit of television broadcasting activities</a:t>
            </a:r>
            <a:endParaRPr lang="hu-HU" sz="3000" dirty="0">
              <a:solidFill>
                <a:schemeClr val="tx1"/>
              </a:solidFill>
            </a:endParaRPr>
          </a:p>
        </p:txBody>
      </p:sp>
      <p:sp>
        <p:nvSpPr>
          <p:cNvPr id="3" name="Tartalom helye 2"/>
          <p:cNvSpPr>
            <a:spLocks noGrp="1"/>
          </p:cNvSpPr>
          <p:nvPr>
            <p:ph idx="1"/>
          </p:nvPr>
        </p:nvSpPr>
        <p:spPr>
          <a:xfrm>
            <a:off x="1069848" y="2121408"/>
            <a:ext cx="10058400" cy="4539274"/>
          </a:xfrm>
        </p:spPr>
        <p:txBody>
          <a:bodyPr>
            <a:noAutofit/>
          </a:bodyPr>
          <a:lstStyle/>
          <a:p>
            <a:pPr lvl="1"/>
            <a:r>
              <a:rPr lang="en-GB" sz="2000" b="1" dirty="0" smtClean="0">
                <a:latin typeface="+mj-lt"/>
              </a:rPr>
              <a:t>Article 7: </a:t>
            </a:r>
            <a:r>
              <a:rPr lang="en-GB" sz="2000" dirty="0" smtClean="0">
                <a:latin typeface="+mj-lt"/>
              </a:rPr>
              <a:t>Member States shall ensure that the television broadcasters under their jurisdiction do not broadcast any cinematographic work, unless otherwise agreed between its rights holders and the broadcaster, until two years have elapsed since the work was first shown in cinemas in one of the Member States of the Community; in the case of cinematographic works co-produced by the broadcaster, this period shall be one year.</a:t>
            </a:r>
            <a:endParaRPr lang="en-GB" sz="2000" b="1" dirty="0" smtClean="0">
              <a:latin typeface="+mj-lt"/>
            </a:endParaRPr>
          </a:p>
        </p:txBody>
      </p:sp>
    </p:spTree>
    <p:extLst>
      <p:ext uri="{BB962C8B-B14F-4D97-AF65-F5344CB8AC3E}">
        <p14:creationId xmlns:p14="http://schemas.microsoft.com/office/powerpoint/2010/main" val="989144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93/83/EEC Satellite Directive</a:t>
            </a:r>
            <a:endParaRPr lang="hu-HU" sz="4000" dirty="0"/>
          </a:p>
        </p:txBody>
      </p:sp>
      <p:sp>
        <p:nvSpPr>
          <p:cNvPr id="3" name="Tartalom helye 2"/>
          <p:cNvSpPr>
            <a:spLocks noGrp="1"/>
          </p:cNvSpPr>
          <p:nvPr>
            <p:ph idx="1"/>
          </p:nvPr>
        </p:nvSpPr>
        <p:spPr/>
        <p:txBody>
          <a:bodyPr>
            <a:normAutofit/>
          </a:bodyPr>
          <a:lstStyle/>
          <a:p>
            <a:r>
              <a:rPr lang="en-GB" dirty="0" smtClean="0">
                <a:latin typeface="+mj-lt"/>
              </a:rPr>
              <a:t>(2) (…) establishment of the common market and an area without internal frontiers; (…) measures to achieve this include the abolition of obstacles to the free movement of services and the institution of a system ensuring that competition in the common market is not distorted.</a:t>
            </a:r>
          </a:p>
          <a:p>
            <a:r>
              <a:rPr lang="en-GB" dirty="0" smtClean="0">
                <a:latin typeface="+mj-lt"/>
              </a:rPr>
              <a:t>(3) (…) Broadcast transmitted across frontiers within the Community, in particular by satellite and cable, are one of the most important ways of pursuing these Community objectives, which are at the same time political, economic, social, cultural and legal;</a:t>
            </a:r>
          </a:p>
          <a:p>
            <a:r>
              <a:rPr lang="en-GB" dirty="0" smtClean="0">
                <a:latin typeface="+mj-lt"/>
              </a:rPr>
              <a:t>(5) the cross-boarder satellite broadcasting and the cable retransmission of programmes from other Member States is currently still obstructed by a series of differences between national rules of copyright and some degree of legal uncertainty, (…) holders of rights are exposed to the threat of seeing their works exploited without payment of remuneration or that the individual holders of exclusive rights in various Member States block the exploitation of their rights, (…) the legal uncertainty constitutes a direct obstacle in the free circulation of programmes within the Community.</a:t>
            </a:r>
            <a:endParaRPr lang="en-GB" dirty="0">
              <a:latin typeface="+mj-lt"/>
            </a:endParaRP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98100" y="0"/>
            <a:ext cx="1993900" cy="1993900"/>
          </a:xfrm>
          <a:prstGeom prst="rect">
            <a:avLst/>
          </a:prstGeom>
        </p:spPr>
      </p:pic>
    </p:spTree>
    <p:extLst>
      <p:ext uri="{BB962C8B-B14F-4D97-AF65-F5344CB8AC3E}">
        <p14:creationId xmlns:p14="http://schemas.microsoft.com/office/powerpoint/2010/main" val="774453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93/83/EEC Satellite Directive</a:t>
            </a:r>
            <a:endParaRPr lang="hu-HU" sz="4000" dirty="0"/>
          </a:p>
        </p:txBody>
      </p:sp>
      <p:sp>
        <p:nvSpPr>
          <p:cNvPr id="3" name="Tartalom helye 2"/>
          <p:cNvSpPr>
            <a:spLocks noGrp="1"/>
          </p:cNvSpPr>
          <p:nvPr>
            <p:ph sz="half" idx="1"/>
          </p:nvPr>
        </p:nvSpPr>
        <p:spPr/>
        <p:txBody>
          <a:bodyPr>
            <a:normAutofit/>
          </a:bodyPr>
          <a:lstStyle/>
          <a:p>
            <a:r>
              <a:rPr lang="en-GB" b="1" dirty="0" smtClean="0">
                <a:latin typeface="+mj-lt"/>
              </a:rPr>
              <a:t>Article 1 – Definitions</a:t>
            </a:r>
          </a:p>
          <a:p>
            <a:pPr lvl="1"/>
            <a:r>
              <a:rPr lang="en-GB" sz="2000" b="1" dirty="0" smtClean="0">
                <a:latin typeface="+mj-lt"/>
              </a:rPr>
              <a:t>1. </a:t>
            </a:r>
            <a:r>
              <a:rPr lang="en-GB" sz="2000" b="1" dirty="0" smtClean="0">
                <a:solidFill>
                  <a:srgbClr val="FF0000"/>
                </a:solidFill>
                <a:latin typeface="+mj-lt"/>
              </a:rPr>
              <a:t>Satellite</a:t>
            </a:r>
            <a:r>
              <a:rPr lang="en-GB" sz="2000" b="1" dirty="0" smtClean="0">
                <a:latin typeface="+mj-lt"/>
              </a:rPr>
              <a:t>: </a:t>
            </a:r>
            <a:r>
              <a:rPr lang="en-GB" sz="2000" dirty="0" smtClean="0">
                <a:latin typeface="+mj-lt"/>
              </a:rPr>
              <a:t>any satellite operating on frequency bands which, under telecommunications law, are reserved for the broadcast of signals for reception by the public or which are reserved for closed, point-to-point communication. In the latter case, however, the circumstances in which individual reception of the signals takes place must be comparable to those which apply in the first case.</a:t>
            </a: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98100" y="0"/>
            <a:ext cx="1993900" cy="1993900"/>
          </a:xfrm>
          <a:prstGeom prst="rect">
            <a:avLst/>
          </a:prstGeom>
        </p:spPr>
      </p:pic>
      <p:pic>
        <p:nvPicPr>
          <p:cNvPr id="5" name="Kép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78524" y="2194560"/>
            <a:ext cx="5713476" cy="4575245"/>
          </a:xfrm>
          <a:prstGeom prst="rect">
            <a:avLst/>
          </a:prstGeom>
        </p:spPr>
      </p:pic>
    </p:spTree>
    <p:extLst>
      <p:ext uri="{BB962C8B-B14F-4D97-AF65-F5344CB8AC3E}">
        <p14:creationId xmlns:p14="http://schemas.microsoft.com/office/powerpoint/2010/main" val="1894378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93/83/EEC Satellite Directive</a:t>
            </a:r>
            <a:endParaRPr lang="hu-HU" sz="4000" dirty="0"/>
          </a:p>
        </p:txBody>
      </p:sp>
      <p:sp>
        <p:nvSpPr>
          <p:cNvPr id="3" name="Tartalom helye 2"/>
          <p:cNvSpPr>
            <a:spLocks noGrp="1"/>
          </p:cNvSpPr>
          <p:nvPr>
            <p:ph idx="1"/>
          </p:nvPr>
        </p:nvSpPr>
        <p:spPr/>
        <p:txBody>
          <a:bodyPr>
            <a:normAutofit fontScale="92500" lnSpcReduction="20000"/>
          </a:bodyPr>
          <a:lstStyle/>
          <a:p>
            <a:pPr lvl="1"/>
            <a:r>
              <a:rPr lang="en-GB" sz="2000" b="1" dirty="0" smtClean="0">
                <a:latin typeface="+mj-lt"/>
              </a:rPr>
              <a:t>2. (a) </a:t>
            </a:r>
            <a:r>
              <a:rPr lang="en-GB" sz="2000" b="1" dirty="0" smtClean="0">
                <a:solidFill>
                  <a:srgbClr val="FF0000"/>
                </a:solidFill>
                <a:latin typeface="+mj-lt"/>
              </a:rPr>
              <a:t>Communication to the public by satellite</a:t>
            </a:r>
            <a:r>
              <a:rPr lang="en-GB" sz="2000" b="1" dirty="0" smtClean="0">
                <a:latin typeface="+mj-lt"/>
              </a:rPr>
              <a:t>: </a:t>
            </a:r>
            <a:r>
              <a:rPr lang="en-GB" sz="2000" dirty="0" smtClean="0">
                <a:latin typeface="+mj-lt"/>
              </a:rPr>
              <a:t>the act of introducing, under the control and responsibility of the broadcasting organization, the programme-carrying signals intended for reception by the public into an uninterrupted chain of communication leading to the satellite and down towards the earth.</a:t>
            </a:r>
          </a:p>
          <a:p>
            <a:pPr lvl="1"/>
            <a:r>
              <a:rPr lang="en-GB" sz="2000" b="1" dirty="0" smtClean="0">
                <a:latin typeface="+mj-lt"/>
              </a:rPr>
              <a:t>2. (b) </a:t>
            </a:r>
            <a:r>
              <a:rPr lang="en-GB" sz="2000" dirty="0" smtClean="0">
                <a:latin typeface="+mj-lt"/>
              </a:rPr>
              <a:t>The act of communication to the public by satellite occurs solely in the Member State where, under the control and responsibility of the broadcasting organization, the programme-carrying signals are introduced into an uninterrupted chain of communication leading to the satellite and down towards the earth.</a:t>
            </a:r>
          </a:p>
          <a:p>
            <a:pPr lvl="1"/>
            <a:r>
              <a:rPr lang="en-GB" sz="2000" b="1" dirty="0" smtClean="0">
                <a:latin typeface="+mj-lt"/>
              </a:rPr>
              <a:t>2. (c) </a:t>
            </a:r>
            <a:r>
              <a:rPr lang="en-GB" sz="2000" dirty="0" smtClean="0">
                <a:latin typeface="+mj-lt"/>
              </a:rPr>
              <a:t>if the programme-carrying signals are encrypted, then there is communication to the public by satellite on condition that the means for decrypting the broadcast are provided to the public by the broadcasting organization or with its consent.</a:t>
            </a:r>
          </a:p>
          <a:p>
            <a:pPr lvl="1"/>
            <a:r>
              <a:rPr lang="en-GB" sz="2000" b="1" dirty="0" smtClean="0">
                <a:latin typeface="+mj-lt"/>
              </a:rPr>
              <a:t>2. (d) </a:t>
            </a:r>
            <a:r>
              <a:rPr lang="en-GB" sz="2000" dirty="0" smtClean="0">
                <a:latin typeface="+mj-lt"/>
              </a:rPr>
              <a:t>Where an act of communication to the public by satellite occurs in a non-Community State which does not provide the level of protection provided for under Chapter II,</a:t>
            </a:r>
          </a:p>
          <a:p>
            <a:pPr lvl="2"/>
            <a:r>
              <a:rPr lang="en-GB" sz="1800" b="1" dirty="0" smtClean="0">
                <a:latin typeface="+mj-lt"/>
              </a:rPr>
              <a:t>(</a:t>
            </a:r>
            <a:r>
              <a:rPr lang="en-GB" sz="1800" b="1" dirty="0" err="1" smtClean="0">
                <a:latin typeface="+mj-lt"/>
              </a:rPr>
              <a:t>i</a:t>
            </a:r>
            <a:r>
              <a:rPr lang="en-GB" sz="1800" b="1" dirty="0" smtClean="0">
                <a:latin typeface="+mj-lt"/>
              </a:rPr>
              <a:t>) </a:t>
            </a:r>
            <a:r>
              <a:rPr lang="en-GB" sz="1800" dirty="0" smtClean="0">
                <a:latin typeface="+mj-lt"/>
              </a:rPr>
              <a:t>if the programme-carrying signals are transmitted to the satellite from an uplink situation situated in a Member State, that act of communication to the public by satellite shall be deemed to have occurred in that Member State and the rights provided for under Chapter II shall be exercisable against the person operating the uplink station, or</a:t>
            </a:r>
          </a:p>
          <a:p>
            <a:pPr lvl="2"/>
            <a:r>
              <a:rPr lang="en-GB" sz="1800" b="1" dirty="0" smtClean="0">
                <a:latin typeface="+mj-lt"/>
              </a:rPr>
              <a:t>(ii) </a:t>
            </a:r>
            <a:r>
              <a:rPr lang="en-GB" sz="1800" dirty="0" smtClean="0">
                <a:latin typeface="+mj-lt"/>
              </a:rPr>
              <a:t>if there is no use of an uplink station situated in a Member State but a broadcasting organization established in a </a:t>
            </a:r>
            <a:r>
              <a:rPr lang="hu-HU" sz="1800" dirty="0" err="1" smtClean="0">
                <a:latin typeface="+mj-lt"/>
              </a:rPr>
              <a:t>Member</a:t>
            </a:r>
            <a:r>
              <a:rPr lang="en-GB" sz="1800" dirty="0" smtClean="0">
                <a:latin typeface="+mj-lt"/>
              </a:rPr>
              <a:t> State has commissioned the act of communication to the public by satellite, that act shall be deemed to have occurred in the Member State in which the broadcasting organization has its principal establishment in the Community and the rights provided for under Chapter II shall be exercisable against the broadcasting organization.</a:t>
            </a:r>
            <a:endParaRPr lang="en-GB" sz="1800" b="1" dirty="0" smtClean="0">
              <a:latin typeface="+mj-lt"/>
            </a:endParaRP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98100" y="0"/>
            <a:ext cx="1993900" cy="1993900"/>
          </a:xfrm>
          <a:prstGeom prst="rect">
            <a:avLst/>
          </a:prstGeom>
        </p:spPr>
      </p:pic>
    </p:spTree>
    <p:extLst>
      <p:ext uri="{BB962C8B-B14F-4D97-AF65-F5344CB8AC3E}">
        <p14:creationId xmlns:p14="http://schemas.microsoft.com/office/powerpoint/2010/main" val="1067089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93/83/EEC Satellite Directive</a:t>
            </a:r>
            <a:endParaRPr lang="hu-HU" sz="4000" dirty="0"/>
          </a:p>
        </p:txBody>
      </p:sp>
      <p:sp>
        <p:nvSpPr>
          <p:cNvPr id="3" name="Tartalom helye 2"/>
          <p:cNvSpPr>
            <a:spLocks noGrp="1"/>
          </p:cNvSpPr>
          <p:nvPr>
            <p:ph idx="1"/>
          </p:nvPr>
        </p:nvSpPr>
        <p:spPr/>
        <p:txBody>
          <a:bodyPr>
            <a:normAutofit/>
          </a:bodyPr>
          <a:lstStyle/>
          <a:p>
            <a:r>
              <a:rPr lang="en-GB" sz="1800" b="1" dirty="0" smtClean="0">
                <a:latin typeface="+mj-lt"/>
              </a:rPr>
              <a:t>Article 1 (3) – </a:t>
            </a:r>
            <a:r>
              <a:rPr lang="en-GB" sz="1800" b="1" dirty="0" smtClean="0">
                <a:solidFill>
                  <a:srgbClr val="FF0000"/>
                </a:solidFill>
                <a:latin typeface="+mj-lt"/>
              </a:rPr>
              <a:t>cable retransmission</a:t>
            </a:r>
            <a:r>
              <a:rPr lang="en-GB" sz="1800" b="1" dirty="0" smtClean="0">
                <a:latin typeface="+mj-lt"/>
              </a:rPr>
              <a:t>: </a:t>
            </a:r>
            <a:r>
              <a:rPr lang="en-GB" sz="1800" dirty="0" smtClean="0">
                <a:latin typeface="+mj-lt"/>
              </a:rPr>
              <a:t>the simultaneous, unaltered and unabridged retransmission by a cable or microwave system for reception by the public of an initial transmission from another Member State, by wire or over the air, including that by satellite, of television or radio programmes intended for reception by the public.</a:t>
            </a:r>
          </a:p>
          <a:p>
            <a:r>
              <a:rPr lang="en-GB" sz="1800" b="1" dirty="0" smtClean="0">
                <a:latin typeface="+mj-lt"/>
              </a:rPr>
              <a:t>Article 2 – </a:t>
            </a:r>
            <a:r>
              <a:rPr lang="en-GB" sz="1800" b="1" dirty="0" smtClean="0">
                <a:solidFill>
                  <a:srgbClr val="FF0000"/>
                </a:solidFill>
                <a:latin typeface="+mj-lt"/>
              </a:rPr>
              <a:t>Broadcasting right</a:t>
            </a:r>
            <a:r>
              <a:rPr lang="en-GB" sz="1800" b="1" dirty="0" smtClean="0">
                <a:latin typeface="+mj-lt"/>
              </a:rPr>
              <a:t>: </a:t>
            </a:r>
            <a:r>
              <a:rPr lang="en-GB" sz="1800" dirty="0" smtClean="0">
                <a:latin typeface="+mj-lt"/>
              </a:rPr>
              <a:t>Member States shall provide an exclusive right for the author to authorize the communication to the public by satellite of copyright works, subject to the provisions set out in this chapter.</a:t>
            </a:r>
          </a:p>
          <a:p>
            <a:r>
              <a:rPr lang="en-GB" sz="1800" b="1" dirty="0" smtClean="0">
                <a:latin typeface="+mj-lt"/>
              </a:rPr>
              <a:t>Article 3 – </a:t>
            </a:r>
            <a:r>
              <a:rPr lang="en-GB" sz="1800" b="1" dirty="0" smtClean="0">
                <a:solidFill>
                  <a:srgbClr val="FF0000"/>
                </a:solidFill>
                <a:latin typeface="+mj-lt"/>
              </a:rPr>
              <a:t>Acquisition of broadcasting rights</a:t>
            </a:r>
            <a:r>
              <a:rPr lang="en-GB" sz="1800" b="1" dirty="0" smtClean="0">
                <a:latin typeface="+mj-lt"/>
              </a:rPr>
              <a:t>:</a:t>
            </a:r>
          </a:p>
          <a:p>
            <a:pPr lvl="1"/>
            <a:r>
              <a:rPr lang="en-GB" b="1" dirty="0" smtClean="0">
                <a:latin typeface="+mj-lt"/>
              </a:rPr>
              <a:t>1. </a:t>
            </a:r>
            <a:r>
              <a:rPr lang="en-GB" dirty="0" smtClean="0">
                <a:latin typeface="+mj-lt"/>
              </a:rPr>
              <a:t>Member States shall ensure that the authorization referred to in Article 2 my be acquired only be agreement.</a:t>
            </a:r>
          </a:p>
          <a:p>
            <a:pPr lvl="1"/>
            <a:r>
              <a:rPr lang="en-GB" b="1" dirty="0" smtClean="0">
                <a:latin typeface="+mj-lt"/>
              </a:rPr>
              <a:t>2. </a:t>
            </a:r>
            <a:r>
              <a:rPr lang="en-GB" dirty="0" smtClean="0">
                <a:latin typeface="+mj-lt"/>
              </a:rPr>
              <a:t>A Member State may provide that a collective agreement between a collecting society and a broadcasting organization concerning a given category of works may be extended to right holders of the same category who are not represented by the collecting society, provided that:</a:t>
            </a:r>
          </a:p>
          <a:p>
            <a:pPr lvl="2"/>
            <a:r>
              <a:rPr lang="en-GB" sz="1800" dirty="0" smtClean="0">
                <a:latin typeface="+mj-lt"/>
              </a:rPr>
              <a:t>the communication to the public by satellite simulcasts a terrestrial broadcast by the same broadcaster, and</a:t>
            </a:r>
          </a:p>
          <a:p>
            <a:pPr lvl="2"/>
            <a:r>
              <a:rPr lang="en-GB" sz="1800" dirty="0" smtClean="0">
                <a:latin typeface="+mj-lt"/>
              </a:rPr>
              <a:t>The unrepresented right holder shall, at any time, have the possibility of excluding the extension of the collective agreement to his works and of exercising his rights either individually or collectively.</a:t>
            </a:r>
            <a:endParaRPr lang="en-GB" sz="1800" dirty="0">
              <a:latin typeface="+mj-lt"/>
            </a:endParaRP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98100" y="0"/>
            <a:ext cx="1993900" cy="1993900"/>
          </a:xfrm>
          <a:prstGeom prst="rect">
            <a:avLst/>
          </a:prstGeom>
        </p:spPr>
      </p:pic>
    </p:spTree>
    <p:extLst>
      <p:ext uri="{BB962C8B-B14F-4D97-AF65-F5344CB8AC3E}">
        <p14:creationId xmlns:p14="http://schemas.microsoft.com/office/powerpoint/2010/main" val="1895744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93/83/EEC Satellite Directive</a:t>
            </a:r>
            <a:endParaRPr lang="hu-HU" sz="4000" dirty="0"/>
          </a:p>
        </p:txBody>
      </p:sp>
      <p:sp>
        <p:nvSpPr>
          <p:cNvPr id="3" name="Tartalom helye 2"/>
          <p:cNvSpPr>
            <a:spLocks noGrp="1"/>
          </p:cNvSpPr>
          <p:nvPr>
            <p:ph idx="1"/>
          </p:nvPr>
        </p:nvSpPr>
        <p:spPr/>
        <p:txBody>
          <a:bodyPr>
            <a:normAutofit/>
          </a:bodyPr>
          <a:lstStyle/>
          <a:p>
            <a:r>
              <a:rPr lang="en-GB" sz="1800" b="1" dirty="0" smtClean="0">
                <a:latin typeface="+mj-lt"/>
              </a:rPr>
              <a:t>Article 4 – </a:t>
            </a:r>
            <a:r>
              <a:rPr lang="en-GB" sz="1800" b="1" dirty="0" smtClean="0">
                <a:solidFill>
                  <a:srgbClr val="FF0000"/>
                </a:solidFill>
                <a:latin typeface="+mj-lt"/>
              </a:rPr>
              <a:t>Rights of broadcasting organizations</a:t>
            </a:r>
            <a:r>
              <a:rPr lang="en-GB" sz="1800" b="1" dirty="0" smtClean="0">
                <a:latin typeface="+mj-lt"/>
              </a:rPr>
              <a:t>:</a:t>
            </a:r>
          </a:p>
          <a:p>
            <a:pPr lvl="1"/>
            <a:r>
              <a:rPr lang="en-GB" b="1" dirty="0" smtClean="0">
                <a:latin typeface="+mj-lt"/>
              </a:rPr>
              <a:t>1. </a:t>
            </a:r>
            <a:r>
              <a:rPr lang="en-GB" dirty="0" smtClean="0">
                <a:latin typeface="+mj-lt"/>
              </a:rPr>
              <a:t>For the purposes of communication to the public by satellite, the rights of performers, phonogram producers and broadcasting organizations shall be protected in accordance with the provisions of Article 6, 7, 8 and 10 of the Directive 92/100/EC (Rental Directive).</a:t>
            </a:r>
          </a:p>
          <a:p>
            <a:pPr lvl="1"/>
            <a:r>
              <a:rPr lang="en-GB" b="1" dirty="0" smtClean="0">
                <a:latin typeface="+mj-lt"/>
              </a:rPr>
              <a:t>2.</a:t>
            </a:r>
            <a:r>
              <a:rPr lang="en-GB" dirty="0" smtClean="0">
                <a:latin typeface="+mj-lt"/>
              </a:rPr>
              <a:t> For the purposes of paragraph 1, broadcasting by wireless means in Directive 92/100/EEC shall be understood as including communication to the public by satellite.</a:t>
            </a:r>
          </a:p>
          <a:p>
            <a:r>
              <a:rPr lang="en-GB" sz="1800" b="1" dirty="0" smtClean="0">
                <a:latin typeface="+mj-lt"/>
              </a:rPr>
              <a:t>Article 5</a:t>
            </a:r>
            <a:r>
              <a:rPr lang="en-GB" sz="1800" dirty="0" smtClean="0">
                <a:latin typeface="+mj-lt"/>
              </a:rPr>
              <a:t> – </a:t>
            </a:r>
            <a:r>
              <a:rPr lang="en-GB" sz="1800" b="1" dirty="0" smtClean="0">
                <a:solidFill>
                  <a:srgbClr val="FF0000"/>
                </a:solidFill>
                <a:latin typeface="+mj-lt"/>
              </a:rPr>
              <a:t>Relation between copyright and related rights</a:t>
            </a:r>
            <a:r>
              <a:rPr lang="en-GB" sz="1800" dirty="0" smtClean="0">
                <a:latin typeface="+mj-lt"/>
              </a:rPr>
              <a:t>: Protection of copyright-related rights under this Directive shall leave intact and shall in no way affect the protection of copyright.</a:t>
            </a:r>
          </a:p>
          <a:p>
            <a:r>
              <a:rPr lang="en-GB" sz="1800" b="1" dirty="0" smtClean="0">
                <a:latin typeface="+mj-lt"/>
              </a:rPr>
              <a:t>Article 8 – </a:t>
            </a:r>
            <a:r>
              <a:rPr lang="en-GB" sz="1800" b="1" dirty="0" smtClean="0">
                <a:solidFill>
                  <a:srgbClr val="FF0000"/>
                </a:solidFill>
                <a:latin typeface="+mj-lt"/>
              </a:rPr>
              <a:t>Ca</a:t>
            </a:r>
            <a:r>
              <a:rPr lang="hu-HU" sz="1800" b="1" dirty="0" err="1" smtClean="0">
                <a:solidFill>
                  <a:srgbClr val="FF0000"/>
                </a:solidFill>
                <a:latin typeface="+mj-lt"/>
              </a:rPr>
              <a:t>bl</a:t>
            </a:r>
            <a:r>
              <a:rPr lang="en-GB" sz="1800" b="1" dirty="0" smtClean="0">
                <a:solidFill>
                  <a:srgbClr val="FF0000"/>
                </a:solidFill>
                <a:latin typeface="+mj-lt"/>
              </a:rPr>
              <a:t>e retransmission right</a:t>
            </a:r>
            <a:r>
              <a:rPr lang="en-GB" sz="1800" b="1" dirty="0" smtClean="0">
                <a:latin typeface="+mj-lt"/>
              </a:rPr>
              <a:t>:</a:t>
            </a:r>
          </a:p>
          <a:p>
            <a:pPr lvl="1"/>
            <a:r>
              <a:rPr lang="en-GB" b="1" dirty="0" smtClean="0">
                <a:latin typeface="+mj-lt"/>
              </a:rPr>
              <a:t>1. </a:t>
            </a:r>
            <a:r>
              <a:rPr lang="en-GB" dirty="0" smtClean="0">
                <a:latin typeface="+mj-lt"/>
              </a:rPr>
              <a:t>Member States shall ensure that when programmes from other Member States are retransmitted by cable in their territory the applicable copyright and related rights are observed and that such retransmission takes place on the basis of individual or collective contractual agreements between copyright owners, holders of related rights and cable operators.</a:t>
            </a: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98100" y="0"/>
            <a:ext cx="1993900" cy="1993900"/>
          </a:xfrm>
          <a:prstGeom prst="rect">
            <a:avLst/>
          </a:prstGeom>
        </p:spPr>
      </p:pic>
    </p:spTree>
    <p:extLst>
      <p:ext uri="{BB962C8B-B14F-4D97-AF65-F5344CB8AC3E}">
        <p14:creationId xmlns:p14="http://schemas.microsoft.com/office/powerpoint/2010/main" val="538488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93/83/EEC Satellite Directive</a:t>
            </a:r>
            <a:endParaRPr lang="hu-HU" sz="4000" dirty="0"/>
          </a:p>
        </p:txBody>
      </p:sp>
      <p:sp>
        <p:nvSpPr>
          <p:cNvPr id="3" name="Tartalom helye 2"/>
          <p:cNvSpPr>
            <a:spLocks noGrp="1"/>
          </p:cNvSpPr>
          <p:nvPr>
            <p:ph idx="1"/>
          </p:nvPr>
        </p:nvSpPr>
        <p:spPr/>
        <p:txBody>
          <a:bodyPr>
            <a:normAutofit/>
          </a:bodyPr>
          <a:lstStyle/>
          <a:p>
            <a:r>
              <a:rPr lang="en-GB" b="1" dirty="0" smtClean="0">
                <a:latin typeface="+mj-lt"/>
              </a:rPr>
              <a:t>Article 9 – </a:t>
            </a:r>
            <a:r>
              <a:rPr lang="en-GB" b="1" dirty="0" smtClean="0">
                <a:solidFill>
                  <a:srgbClr val="FF0000"/>
                </a:solidFill>
                <a:latin typeface="+mj-lt"/>
              </a:rPr>
              <a:t>Exercise of the cable retransmission right</a:t>
            </a:r>
            <a:r>
              <a:rPr lang="en-GB" b="1" dirty="0" smtClean="0">
                <a:latin typeface="+mj-lt"/>
              </a:rPr>
              <a:t>:</a:t>
            </a:r>
          </a:p>
          <a:p>
            <a:pPr lvl="1"/>
            <a:r>
              <a:rPr lang="en-GB" b="1" dirty="0" smtClean="0">
                <a:latin typeface="+mj-lt"/>
              </a:rPr>
              <a:t>1. </a:t>
            </a:r>
            <a:r>
              <a:rPr lang="en-GB" dirty="0" smtClean="0">
                <a:latin typeface="+mj-lt"/>
              </a:rPr>
              <a:t>Member States shall ensure that the right of copyright owners and holders or related rights to grant or refuse authorization to a cable operator for a cable retransmission may be exercised only through a collecting society.</a:t>
            </a:r>
          </a:p>
          <a:p>
            <a:pPr lvl="1"/>
            <a:r>
              <a:rPr lang="en-GB" b="1" dirty="0" smtClean="0">
                <a:latin typeface="+mj-lt"/>
              </a:rPr>
              <a:t>2. </a:t>
            </a:r>
            <a:r>
              <a:rPr lang="en-GB" dirty="0" smtClean="0">
                <a:latin typeface="+mj-lt"/>
              </a:rPr>
              <a:t>Where a right holder has not transferred the management of his rights to a collecting society, the collecting society which manages rights of the same category shall be deemed to be mandated to manage his rights. Where more than one collecting society manages rights of what category, the rig holder shall be free to choose which of those collecting societies is deemed to be mandated to manage his rights. A right holder referred to in this paragraph shall have the same rights and obligations resulting from the agreement between the cable operator and the collecting society which is deemed to be mandated to manage his rights as the rig holders who have mandated that collecting society and shall be able to claim those rights within a period to be fixed by the Member State concerned, which shall not be shorter than three years from the date of the cable retransmission which includes his work or other protected subject matter.</a:t>
            </a:r>
          </a:p>
          <a:p>
            <a:pPr lvl="1"/>
            <a:r>
              <a:rPr lang="en-GB" b="1" dirty="0" smtClean="0">
                <a:latin typeface="+mj-lt"/>
              </a:rPr>
              <a:t>3. </a:t>
            </a:r>
            <a:r>
              <a:rPr lang="en-GB" dirty="0" smtClean="0">
                <a:latin typeface="+mj-lt"/>
              </a:rPr>
              <a:t>A Member State may provide that, when a right older authorizes the initial transmission within its territory of a work or other protected subject matter, he shall be deemed to have agreed not to exercise his cable retransmission rights on an individual basis but to exercise them in accordance with the provision if this Directive.</a:t>
            </a:r>
            <a:endParaRPr lang="en-GB" b="1" dirty="0" smtClean="0">
              <a:latin typeface="+mj-lt"/>
            </a:endParaRP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98100" y="0"/>
            <a:ext cx="1993900" cy="1993900"/>
          </a:xfrm>
          <a:prstGeom prst="rect">
            <a:avLst/>
          </a:prstGeom>
        </p:spPr>
      </p:pic>
    </p:spTree>
    <p:extLst>
      <p:ext uri="{BB962C8B-B14F-4D97-AF65-F5344CB8AC3E}">
        <p14:creationId xmlns:p14="http://schemas.microsoft.com/office/powerpoint/2010/main" val="924656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93/83/EEC Satellite Directive</a:t>
            </a:r>
            <a:endParaRPr lang="hu-HU" sz="4000" dirty="0"/>
          </a:p>
        </p:txBody>
      </p:sp>
      <p:sp>
        <p:nvSpPr>
          <p:cNvPr id="3" name="Tartalom helye 2"/>
          <p:cNvSpPr>
            <a:spLocks noGrp="1"/>
          </p:cNvSpPr>
          <p:nvPr>
            <p:ph idx="1"/>
          </p:nvPr>
        </p:nvSpPr>
        <p:spPr/>
        <p:txBody>
          <a:bodyPr>
            <a:normAutofit/>
          </a:bodyPr>
          <a:lstStyle/>
          <a:p>
            <a:r>
              <a:rPr lang="en-GB" b="1" dirty="0" smtClean="0">
                <a:latin typeface="+mj-lt"/>
              </a:rPr>
              <a:t>Article 10 – </a:t>
            </a:r>
            <a:r>
              <a:rPr lang="en-GB" b="1" dirty="0" smtClean="0">
                <a:solidFill>
                  <a:srgbClr val="FF0000"/>
                </a:solidFill>
                <a:latin typeface="+mj-lt"/>
              </a:rPr>
              <a:t>Exercise of the cable retransmission right by broadcasting organizations</a:t>
            </a:r>
            <a:r>
              <a:rPr lang="en-GB" b="1" dirty="0" smtClean="0">
                <a:latin typeface="+mj-lt"/>
              </a:rPr>
              <a:t>: </a:t>
            </a:r>
            <a:r>
              <a:rPr lang="en-GB" dirty="0" smtClean="0">
                <a:latin typeface="+mj-lt"/>
              </a:rPr>
              <a:t>Member States shall ensure that Article 9 does not apply to the rights exercised by a broadcasting organization respect of its own transmission, irrespective of whether the rights concerned are its own or have been transferred to it by other copyright owners and/or holders of related rights.</a:t>
            </a:r>
            <a:endParaRPr lang="en-GB" b="1" dirty="0" smtClean="0">
              <a:latin typeface="+mj-lt"/>
            </a:endParaRP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98100" y="0"/>
            <a:ext cx="1993900" cy="1993900"/>
          </a:xfrm>
          <a:prstGeom prst="rect">
            <a:avLst/>
          </a:prstGeom>
        </p:spPr>
      </p:pic>
    </p:spTree>
    <p:extLst>
      <p:ext uri="{BB962C8B-B14F-4D97-AF65-F5344CB8AC3E}">
        <p14:creationId xmlns:p14="http://schemas.microsoft.com/office/powerpoint/2010/main" val="407069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sz="3500" dirty="0" smtClean="0">
                <a:solidFill>
                  <a:schemeClr val="tx1"/>
                </a:solidFill>
              </a:rPr>
              <a:t>Radio and Television org</a:t>
            </a:r>
            <a:r>
              <a:rPr lang="hu-HU" sz="3500" dirty="0" smtClean="0">
                <a:solidFill>
                  <a:schemeClr val="tx1"/>
                </a:solidFill>
              </a:rPr>
              <a:t>a</a:t>
            </a:r>
            <a:r>
              <a:rPr lang="en-US" sz="3500" dirty="0" err="1" smtClean="0">
                <a:solidFill>
                  <a:schemeClr val="tx1"/>
                </a:solidFill>
              </a:rPr>
              <a:t>nizations</a:t>
            </a:r>
            <a:r>
              <a:rPr lang="en-US" sz="3500" dirty="0" smtClean="0">
                <a:solidFill>
                  <a:schemeClr val="tx1"/>
                </a:solidFill>
              </a:rPr>
              <a:t> – broadcasting </a:t>
            </a:r>
            <a:r>
              <a:rPr lang="en-US" sz="3500" dirty="0" smtClean="0">
                <a:solidFill>
                  <a:schemeClr val="tx1"/>
                </a:solidFill>
              </a:rPr>
              <a:t>organizations</a:t>
            </a:r>
            <a:r>
              <a:rPr lang="hu-HU" sz="3500" dirty="0">
                <a:solidFill>
                  <a:schemeClr val="tx1"/>
                </a:solidFill>
              </a:rPr>
              <a:t> (</a:t>
            </a:r>
            <a:r>
              <a:rPr lang="hu-HU" sz="3500" dirty="0" err="1" smtClean="0">
                <a:solidFill>
                  <a:schemeClr val="tx1"/>
                </a:solidFill>
              </a:rPr>
              <a:t>Comparative_perspectives</a:t>
            </a:r>
            <a:r>
              <a:rPr lang="hu-HU" sz="3500" dirty="0" smtClean="0">
                <a:solidFill>
                  <a:schemeClr val="tx1"/>
                </a:solidFill>
              </a:rPr>
              <a:t>)</a:t>
            </a:r>
            <a:endParaRPr lang="en-US" sz="3500" dirty="0">
              <a:solidFill>
                <a:schemeClr val="tx1"/>
              </a:solidFill>
            </a:endParaRPr>
          </a:p>
        </p:txBody>
      </p:sp>
      <p:pic>
        <p:nvPicPr>
          <p:cNvPr id="4" name="Tartalom helye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89175" y="2222500"/>
            <a:ext cx="7620000" cy="384810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4000" dirty="0">
                <a:solidFill>
                  <a:schemeClr val="tx1"/>
                </a:solidFill>
              </a:rPr>
              <a:t>2001/29/EC </a:t>
            </a:r>
            <a:r>
              <a:rPr lang="hu-HU" sz="4000" dirty="0" err="1">
                <a:solidFill>
                  <a:schemeClr val="tx1"/>
                </a:solidFill>
              </a:rPr>
              <a:t>Infosoc</a:t>
            </a:r>
            <a:r>
              <a:rPr lang="hu-HU" sz="4000" dirty="0">
                <a:solidFill>
                  <a:schemeClr val="tx1"/>
                </a:solidFill>
              </a:rPr>
              <a:t> </a:t>
            </a:r>
            <a:r>
              <a:rPr lang="hu-HU" sz="4000" dirty="0" err="1">
                <a:solidFill>
                  <a:schemeClr val="tx1"/>
                </a:solidFill>
              </a:rPr>
              <a:t>Directive</a:t>
            </a:r>
            <a:endParaRPr lang="hu-HU" sz="4000" dirty="0"/>
          </a:p>
        </p:txBody>
      </p:sp>
      <p:sp>
        <p:nvSpPr>
          <p:cNvPr id="3" name="Tartalom helye 2"/>
          <p:cNvSpPr>
            <a:spLocks noGrp="1"/>
          </p:cNvSpPr>
          <p:nvPr>
            <p:ph idx="1"/>
          </p:nvPr>
        </p:nvSpPr>
        <p:spPr/>
        <p:txBody>
          <a:bodyPr>
            <a:normAutofit/>
          </a:bodyPr>
          <a:lstStyle/>
          <a:p>
            <a:r>
              <a:rPr lang="en-GB" dirty="0" smtClean="0">
                <a:latin typeface="+mj-lt"/>
              </a:rPr>
              <a:t>(23) This Directive should harmonise further the author’s right of communication to the public. This right should be understood in a broad sense covering all communication to the public not present at the place where the communication originates. This right should cover any such transmission or retransmission of a work to the public by wire or wireless means, including broadcasting. This right should not cover any other acts.</a:t>
            </a:r>
          </a:p>
          <a:p>
            <a:r>
              <a:rPr lang="en-GB" dirty="0" smtClean="0">
                <a:latin typeface="+mj-lt"/>
              </a:rPr>
              <a:t>(26) With regard to the making available in on-demand services by broadcasters of their radio or television productions incorporating music from commercial phonograms as an integral part thereof, collective licensing arrangements are to be encouraged in order to facilitate the clearance of the rights concerned.</a:t>
            </a:r>
          </a:p>
          <a:p>
            <a:r>
              <a:rPr lang="en-GB" dirty="0" smtClean="0">
                <a:latin typeface="+mj-lt"/>
              </a:rPr>
              <a:t>(41) When applying the exception or limitation in respect of ephemeral recordings made by broadcasting organisations it is understood that a broadcaster’s own facilities include those of a person acting on behalf of and under the responsibility of the broadcasting organisation.</a:t>
            </a:r>
            <a:endParaRPr lang="en-GB" dirty="0">
              <a:latin typeface="+mj-lt"/>
            </a:endParaRPr>
          </a:p>
        </p:txBody>
      </p:sp>
    </p:spTree>
    <p:extLst>
      <p:ext uri="{BB962C8B-B14F-4D97-AF65-F5344CB8AC3E}">
        <p14:creationId xmlns:p14="http://schemas.microsoft.com/office/powerpoint/2010/main" val="3823411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solidFill>
                  <a:schemeClr val="tx1"/>
                </a:solidFill>
              </a:rPr>
              <a:t>2001/29/EC </a:t>
            </a:r>
            <a:r>
              <a:rPr lang="hu-HU" dirty="0" err="1">
                <a:solidFill>
                  <a:schemeClr val="tx1"/>
                </a:solidFill>
              </a:rPr>
              <a:t>Infosoc</a:t>
            </a:r>
            <a:r>
              <a:rPr lang="hu-HU" dirty="0">
                <a:solidFill>
                  <a:schemeClr val="tx1"/>
                </a:solidFill>
              </a:rPr>
              <a:t> </a:t>
            </a:r>
            <a:r>
              <a:rPr lang="hu-HU" dirty="0" err="1">
                <a:solidFill>
                  <a:schemeClr val="tx1"/>
                </a:solidFill>
              </a:rPr>
              <a:t>Directive</a:t>
            </a:r>
            <a:endParaRPr lang="hu-HU" dirty="0"/>
          </a:p>
        </p:txBody>
      </p:sp>
      <p:sp>
        <p:nvSpPr>
          <p:cNvPr id="3" name="Tartalom helye 2"/>
          <p:cNvSpPr>
            <a:spLocks noGrp="1"/>
          </p:cNvSpPr>
          <p:nvPr>
            <p:ph idx="1"/>
          </p:nvPr>
        </p:nvSpPr>
        <p:spPr/>
        <p:txBody>
          <a:bodyPr>
            <a:normAutofit/>
          </a:bodyPr>
          <a:lstStyle/>
          <a:p>
            <a:r>
              <a:rPr lang="en-GB" b="1" dirty="0" smtClean="0">
                <a:latin typeface="+mj-lt"/>
              </a:rPr>
              <a:t>Article 2 (e) – </a:t>
            </a:r>
            <a:r>
              <a:rPr lang="en-GB" b="1" dirty="0" smtClean="0">
                <a:solidFill>
                  <a:srgbClr val="FF0000"/>
                </a:solidFill>
                <a:latin typeface="+mj-lt"/>
              </a:rPr>
              <a:t>Reproduction right</a:t>
            </a:r>
            <a:r>
              <a:rPr lang="en-GB" b="1" dirty="0" smtClean="0">
                <a:latin typeface="+mj-lt"/>
              </a:rPr>
              <a:t>: </a:t>
            </a:r>
            <a:r>
              <a:rPr lang="en-GB" dirty="0" smtClean="0">
                <a:latin typeface="+mj-lt"/>
              </a:rPr>
              <a:t>Member States shall provide for the exclusive right to authorise or prohibit direct or indirect, temporary or permanent reproduction by any means and in any form, in whole or in part </a:t>
            </a:r>
            <a:r>
              <a:rPr lang="en-GB" b="1" dirty="0" smtClean="0">
                <a:solidFill>
                  <a:srgbClr val="FF0000"/>
                </a:solidFill>
                <a:latin typeface="+mj-lt"/>
              </a:rPr>
              <a:t>for broadcasting organisations, of fixations of their broadcasts, whether those broadcasts are transmitted by wire or over the air, including by cable or satellite</a:t>
            </a:r>
            <a:r>
              <a:rPr lang="en-GB" b="1" dirty="0" smtClean="0">
                <a:latin typeface="+mj-lt"/>
              </a:rPr>
              <a:t>.</a:t>
            </a:r>
          </a:p>
          <a:p>
            <a:r>
              <a:rPr lang="en-GB" b="1" dirty="0" smtClean="0">
                <a:latin typeface="+mj-lt"/>
              </a:rPr>
              <a:t>Article 3 2. (d) – </a:t>
            </a:r>
            <a:r>
              <a:rPr lang="en-GB" b="1" dirty="0" smtClean="0">
                <a:solidFill>
                  <a:srgbClr val="FF0000"/>
                </a:solidFill>
                <a:latin typeface="+mj-lt"/>
              </a:rPr>
              <a:t>Right of communication to the public of works and right of making available to the public</a:t>
            </a:r>
            <a:r>
              <a:rPr lang="en-GB" b="1" dirty="0" smtClean="0">
                <a:latin typeface="+mj-lt"/>
              </a:rPr>
              <a:t>: </a:t>
            </a:r>
            <a:r>
              <a:rPr lang="en-GB" dirty="0" smtClean="0">
                <a:latin typeface="+mj-lt"/>
              </a:rPr>
              <a:t>Member States shall provide authors with the exclusive right to authorise or prohibit any communication to the public of their works, by wire or wireless means, including the making available to the public of their works in such a way that members of the public may access them from a place and at a time individually chosen by them </a:t>
            </a:r>
            <a:r>
              <a:rPr lang="en-GB" b="1" dirty="0" smtClean="0">
                <a:solidFill>
                  <a:srgbClr val="FF0000"/>
                </a:solidFill>
                <a:latin typeface="+mj-lt"/>
              </a:rPr>
              <a:t>for broadcasting organisations, of fixations of their broadcasts, whether these broadcasts are transmitted by wire or over the air, including by cable or satellite.</a:t>
            </a:r>
          </a:p>
          <a:p>
            <a:r>
              <a:rPr lang="en-GB" b="1" dirty="0" smtClean="0">
                <a:latin typeface="+mj-lt"/>
              </a:rPr>
              <a:t>Article 3 3: </a:t>
            </a:r>
            <a:r>
              <a:rPr lang="en-GB" dirty="0" smtClean="0">
                <a:latin typeface="+mj-lt"/>
              </a:rPr>
              <a:t>The rights referred to in paragraphs 1 and 2 shall not be exhausted by any act of communication to the public or making available to the public as set out in this Article.</a:t>
            </a:r>
            <a:endParaRPr lang="en-GB" b="1" dirty="0" smtClean="0">
              <a:latin typeface="+mj-lt"/>
            </a:endParaRPr>
          </a:p>
        </p:txBody>
      </p:sp>
    </p:spTree>
    <p:extLst>
      <p:ext uri="{BB962C8B-B14F-4D97-AF65-F5344CB8AC3E}">
        <p14:creationId xmlns:p14="http://schemas.microsoft.com/office/powerpoint/2010/main" val="3126397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solidFill>
                  <a:schemeClr val="tx1"/>
                </a:solidFill>
              </a:rPr>
              <a:t>2001/29/EC </a:t>
            </a:r>
            <a:r>
              <a:rPr lang="hu-HU" dirty="0" err="1">
                <a:solidFill>
                  <a:schemeClr val="tx1"/>
                </a:solidFill>
              </a:rPr>
              <a:t>Infosoc</a:t>
            </a:r>
            <a:r>
              <a:rPr lang="hu-HU" dirty="0">
                <a:solidFill>
                  <a:schemeClr val="tx1"/>
                </a:solidFill>
              </a:rPr>
              <a:t> </a:t>
            </a:r>
            <a:r>
              <a:rPr lang="hu-HU" dirty="0" err="1">
                <a:solidFill>
                  <a:schemeClr val="tx1"/>
                </a:solidFill>
              </a:rPr>
              <a:t>Directive</a:t>
            </a:r>
            <a:endParaRPr lang="hu-HU" dirty="0"/>
          </a:p>
        </p:txBody>
      </p:sp>
      <p:sp>
        <p:nvSpPr>
          <p:cNvPr id="3" name="Tartalom helye 2"/>
          <p:cNvSpPr>
            <a:spLocks noGrp="1"/>
          </p:cNvSpPr>
          <p:nvPr>
            <p:ph idx="1"/>
          </p:nvPr>
        </p:nvSpPr>
        <p:spPr/>
        <p:txBody>
          <a:bodyPr>
            <a:normAutofit/>
          </a:bodyPr>
          <a:lstStyle/>
          <a:p>
            <a:r>
              <a:rPr lang="en-GB" b="1" dirty="0" smtClean="0">
                <a:latin typeface="+mj-lt"/>
              </a:rPr>
              <a:t>Article 5 1. Exceptions and limitations: </a:t>
            </a:r>
            <a:r>
              <a:rPr lang="en-GB" dirty="0" smtClean="0">
                <a:latin typeface="+mj-lt"/>
              </a:rPr>
              <a:t>Temporary acts of reproduction referred to in Article 2, which are transient or incidental and an integral and essential part of a technological process and whose sole purpose is to enable:</a:t>
            </a:r>
          </a:p>
          <a:p>
            <a:pPr lvl="1"/>
            <a:r>
              <a:rPr lang="en-GB" b="1" dirty="0" smtClean="0">
                <a:latin typeface="+mj-lt"/>
              </a:rPr>
              <a:t>a) </a:t>
            </a:r>
            <a:r>
              <a:rPr lang="en-GB" dirty="0" smtClean="0">
                <a:latin typeface="+mj-lt"/>
              </a:rPr>
              <a:t>A transmission in a network between third parties by an intermediary, or</a:t>
            </a:r>
          </a:p>
          <a:p>
            <a:pPr lvl="1"/>
            <a:r>
              <a:rPr lang="en-GB" b="1" dirty="0" smtClean="0">
                <a:latin typeface="+mj-lt"/>
              </a:rPr>
              <a:t>b) </a:t>
            </a:r>
            <a:r>
              <a:rPr lang="en-GB" dirty="0" smtClean="0">
                <a:latin typeface="+mj-lt"/>
              </a:rPr>
              <a:t>a lawful use</a:t>
            </a:r>
            <a:r>
              <a:rPr lang="en-GB" b="1" dirty="0" smtClean="0">
                <a:latin typeface="+mj-lt"/>
              </a:rPr>
              <a:t> </a:t>
            </a:r>
            <a:r>
              <a:rPr lang="en-GB" dirty="0" smtClean="0">
                <a:latin typeface="+mj-lt"/>
              </a:rPr>
              <a:t>of a work or other subject-matter to be made, and which have no independent economic significance, </a:t>
            </a:r>
            <a:r>
              <a:rPr lang="en-GB" b="1" dirty="0" smtClean="0">
                <a:solidFill>
                  <a:srgbClr val="00B050"/>
                </a:solidFill>
                <a:latin typeface="+mj-lt"/>
              </a:rPr>
              <a:t>shall be exempted</a:t>
            </a:r>
            <a:r>
              <a:rPr lang="en-GB" dirty="0" smtClean="0">
                <a:latin typeface="+mj-lt"/>
              </a:rPr>
              <a:t> from the reproduction right provided for in Article 2.</a:t>
            </a:r>
          </a:p>
          <a:p>
            <a:r>
              <a:rPr lang="en-GB" b="1" dirty="0" smtClean="0">
                <a:latin typeface="+mj-lt"/>
              </a:rPr>
              <a:t>Article 5 2.: </a:t>
            </a:r>
            <a:r>
              <a:rPr lang="en-GB" dirty="0" smtClean="0">
                <a:latin typeface="+mj-lt"/>
              </a:rPr>
              <a:t>Member States </a:t>
            </a:r>
            <a:r>
              <a:rPr lang="en-GB" b="1" dirty="0" smtClean="0">
                <a:solidFill>
                  <a:srgbClr val="00B050"/>
                </a:solidFill>
                <a:latin typeface="+mj-lt"/>
              </a:rPr>
              <a:t>may provide</a:t>
            </a:r>
            <a:r>
              <a:rPr lang="en-GB" dirty="0" smtClean="0">
                <a:latin typeface="+mj-lt"/>
              </a:rPr>
              <a:t> for exceptions or limitations to the reproduction right provided for in Article 2 in the following cases:</a:t>
            </a:r>
          </a:p>
          <a:p>
            <a:pPr lvl="1"/>
            <a:r>
              <a:rPr lang="en-GB" b="1" dirty="0" smtClean="0">
                <a:latin typeface="+mj-lt"/>
              </a:rPr>
              <a:t>(d) </a:t>
            </a:r>
            <a:r>
              <a:rPr lang="en-GB" dirty="0" smtClean="0">
                <a:latin typeface="+mj-lt"/>
              </a:rPr>
              <a:t>in respect of ephemeral recordings of works made by broadcasting organisations by means of their own facilities and for their own broadcasts; the preservation of these recordings in official archives may, on the grounds of their exceptional documentary character, be permitted.</a:t>
            </a:r>
          </a:p>
          <a:p>
            <a:pPr lvl="1"/>
            <a:r>
              <a:rPr lang="en-GB" b="1" dirty="0" smtClean="0">
                <a:latin typeface="+mj-lt"/>
              </a:rPr>
              <a:t>(e) </a:t>
            </a:r>
            <a:r>
              <a:rPr lang="en-GB" dirty="0" smtClean="0">
                <a:latin typeface="+mj-lt"/>
              </a:rPr>
              <a:t>in respect of reproductions of broadcasts made by social institutions pursuing non-commercial purposes, such as hospitals or prisons, on condition that the right holders receive fair compensation.</a:t>
            </a:r>
            <a:endParaRPr lang="en-GB" b="1" dirty="0">
              <a:latin typeface="+mj-lt"/>
            </a:endParaRPr>
          </a:p>
        </p:txBody>
      </p:sp>
    </p:spTree>
    <p:extLst>
      <p:ext uri="{BB962C8B-B14F-4D97-AF65-F5344CB8AC3E}">
        <p14:creationId xmlns:p14="http://schemas.microsoft.com/office/powerpoint/2010/main" val="3152608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a:solidFill>
                  <a:schemeClr val="tx1"/>
                </a:solidFill>
              </a:rPr>
              <a:t>2006/115/</a:t>
            </a:r>
            <a:r>
              <a:rPr lang="en-GB" sz="3500" dirty="0" err="1">
                <a:solidFill>
                  <a:schemeClr val="tx1"/>
                </a:solidFill>
              </a:rPr>
              <a:t>ec</a:t>
            </a:r>
            <a:r>
              <a:rPr lang="en-GB" sz="3500" dirty="0">
                <a:solidFill>
                  <a:schemeClr val="tx1"/>
                </a:solidFill>
              </a:rPr>
              <a:t> rental and lending right/certain rights related to copyright </a:t>
            </a:r>
            <a:endParaRPr lang="hu-HU" sz="3500" dirty="0"/>
          </a:p>
        </p:txBody>
      </p:sp>
      <p:sp>
        <p:nvSpPr>
          <p:cNvPr id="3" name="Tartalom helye 2"/>
          <p:cNvSpPr>
            <a:spLocks noGrp="1"/>
          </p:cNvSpPr>
          <p:nvPr>
            <p:ph idx="1"/>
          </p:nvPr>
        </p:nvSpPr>
        <p:spPr/>
        <p:txBody>
          <a:bodyPr>
            <a:normAutofit/>
          </a:bodyPr>
          <a:lstStyle/>
          <a:p>
            <a:r>
              <a:rPr lang="en-GB" b="1" dirty="0" smtClean="0">
                <a:latin typeface="+mj-lt"/>
              </a:rPr>
              <a:t>(3) </a:t>
            </a:r>
            <a:r>
              <a:rPr lang="en-GB" dirty="0" smtClean="0">
                <a:latin typeface="+mj-lt"/>
              </a:rPr>
              <a:t>The adequate protection of copyright works and subject matter of related rights protection by rental and lending rights as well as the protection of the subject matter of related rights protection by the fixation right, distribution right, right to broadcast and communication to the public can accordingly be considered as being of fundamental importance for the economic and cultural development of the Community.</a:t>
            </a:r>
          </a:p>
          <a:p>
            <a:r>
              <a:rPr lang="en-GB" b="1" dirty="0" smtClean="0">
                <a:latin typeface="+mj-lt"/>
              </a:rPr>
              <a:t>(16) </a:t>
            </a:r>
            <a:r>
              <a:rPr lang="en-GB" dirty="0" smtClean="0">
                <a:latin typeface="+mj-lt"/>
              </a:rPr>
              <a:t>Member States should be able to provide for more far-reaching protection for owners of rights related to copyright than that required by the provision laid down in this Directive in respect of broadcasting and communication to the public.</a:t>
            </a:r>
            <a:endParaRPr lang="en-GB" b="1" dirty="0">
              <a:latin typeface="+mj-lt"/>
            </a:endParaRPr>
          </a:p>
        </p:txBody>
      </p:sp>
    </p:spTree>
    <p:extLst>
      <p:ext uri="{BB962C8B-B14F-4D97-AF65-F5344CB8AC3E}">
        <p14:creationId xmlns:p14="http://schemas.microsoft.com/office/powerpoint/2010/main" val="898971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a:solidFill>
                  <a:schemeClr val="tx1"/>
                </a:solidFill>
              </a:rPr>
              <a:t>2006/115/</a:t>
            </a:r>
            <a:r>
              <a:rPr lang="en-GB" sz="3500" dirty="0" err="1">
                <a:solidFill>
                  <a:schemeClr val="tx1"/>
                </a:solidFill>
              </a:rPr>
              <a:t>ec</a:t>
            </a:r>
            <a:r>
              <a:rPr lang="en-GB" sz="3500" dirty="0">
                <a:solidFill>
                  <a:schemeClr val="tx1"/>
                </a:solidFill>
              </a:rPr>
              <a:t> rental and lending right/certain rights related to copyright </a:t>
            </a:r>
            <a:endParaRPr lang="hu-HU" sz="3500" dirty="0"/>
          </a:p>
        </p:txBody>
      </p:sp>
      <p:sp>
        <p:nvSpPr>
          <p:cNvPr id="3" name="Tartalom helye 2"/>
          <p:cNvSpPr>
            <a:spLocks noGrp="1"/>
          </p:cNvSpPr>
          <p:nvPr>
            <p:ph idx="1"/>
          </p:nvPr>
        </p:nvSpPr>
        <p:spPr>
          <a:xfrm>
            <a:off x="1069848" y="2121408"/>
            <a:ext cx="10058400" cy="4401312"/>
          </a:xfrm>
        </p:spPr>
        <p:txBody>
          <a:bodyPr>
            <a:noAutofit/>
          </a:bodyPr>
          <a:lstStyle/>
          <a:p>
            <a:r>
              <a:rPr lang="en-GB" b="1" dirty="0" smtClean="0">
                <a:latin typeface="+mj-lt"/>
              </a:rPr>
              <a:t>Article 7 – </a:t>
            </a:r>
            <a:r>
              <a:rPr lang="en-GB" b="1" dirty="0" smtClean="0">
                <a:solidFill>
                  <a:srgbClr val="FF0000"/>
                </a:solidFill>
                <a:latin typeface="+mj-lt"/>
              </a:rPr>
              <a:t>Fixation right</a:t>
            </a:r>
            <a:r>
              <a:rPr lang="en-GB" b="1" dirty="0" smtClean="0">
                <a:latin typeface="+mj-lt"/>
              </a:rPr>
              <a:t>:</a:t>
            </a:r>
          </a:p>
          <a:p>
            <a:pPr lvl="1"/>
            <a:r>
              <a:rPr lang="en-GB" sz="2000" b="1" dirty="0" smtClean="0">
                <a:latin typeface="+mj-lt"/>
              </a:rPr>
              <a:t>2. </a:t>
            </a:r>
            <a:r>
              <a:rPr lang="en-GB" sz="2000" dirty="0" smtClean="0">
                <a:latin typeface="+mj-lt"/>
              </a:rPr>
              <a:t>Member States shall provide for broadcasting organisations the exclusive right to authorise or prohibit the fixation of their broadcasts, whether these broadcasts are transmitted by wire or over the air, including by cable or satellite.</a:t>
            </a:r>
          </a:p>
          <a:p>
            <a:pPr lvl="1"/>
            <a:r>
              <a:rPr lang="en-GB" sz="2000" b="1" dirty="0" smtClean="0">
                <a:latin typeface="+mj-lt"/>
              </a:rPr>
              <a:t>3. </a:t>
            </a:r>
            <a:r>
              <a:rPr lang="en-GB" sz="2000" dirty="0" smtClean="0">
                <a:latin typeface="+mj-lt"/>
              </a:rPr>
              <a:t>A cable distributor shall not have the right provided for in paragraph 2 where it merely retransmits by cable the broadcasts of broadcasting organisations.</a:t>
            </a:r>
          </a:p>
          <a:p>
            <a:r>
              <a:rPr lang="en-GB" b="1" dirty="0" smtClean="0">
                <a:latin typeface="+mj-lt"/>
              </a:rPr>
              <a:t>Article 8 3. – </a:t>
            </a:r>
            <a:r>
              <a:rPr lang="en-GB" b="1" dirty="0" smtClean="0">
                <a:solidFill>
                  <a:srgbClr val="FF0000"/>
                </a:solidFill>
                <a:latin typeface="+mj-lt"/>
              </a:rPr>
              <a:t>Broadcasting and communication to the public</a:t>
            </a:r>
            <a:r>
              <a:rPr lang="en-GB" b="1" dirty="0" smtClean="0">
                <a:latin typeface="+mj-lt"/>
              </a:rPr>
              <a:t>: </a:t>
            </a:r>
            <a:r>
              <a:rPr lang="en-GB" dirty="0" smtClean="0">
                <a:latin typeface="+mj-lt"/>
              </a:rPr>
              <a:t>Member States shall provide for broadcasting organisations the exclusive right to authorise or prohibit the rebroadcasting of their broadcasts by wireless means, as well as the communication to the public of their broadcasts if such communication is made in places accessible to the public against payment of an entrance fee.</a:t>
            </a:r>
          </a:p>
          <a:p>
            <a:r>
              <a:rPr lang="en-GB" b="1" dirty="0" smtClean="0">
                <a:latin typeface="+mj-lt"/>
              </a:rPr>
              <a:t>Article 9 1. – </a:t>
            </a:r>
            <a:r>
              <a:rPr lang="en-GB" b="1" dirty="0" smtClean="0">
                <a:solidFill>
                  <a:srgbClr val="FF0000"/>
                </a:solidFill>
                <a:latin typeface="+mj-lt"/>
              </a:rPr>
              <a:t>Distribution right</a:t>
            </a:r>
            <a:r>
              <a:rPr lang="en-GB" b="1" dirty="0" smtClean="0">
                <a:latin typeface="+mj-lt"/>
              </a:rPr>
              <a:t>: </a:t>
            </a:r>
            <a:r>
              <a:rPr lang="en-GB" dirty="0" smtClean="0">
                <a:latin typeface="+mj-lt"/>
              </a:rPr>
              <a:t>Member States shall provide the exclusive right to make available to the public, by sale or otherwise, the objects indicated in points (a) to (d), including copies thereof, hereinafter ‘the distribution right’: </a:t>
            </a:r>
            <a:r>
              <a:rPr lang="en-GB" b="1" dirty="0" smtClean="0">
                <a:latin typeface="+mj-lt"/>
              </a:rPr>
              <a:t>(d) </a:t>
            </a:r>
            <a:r>
              <a:rPr lang="en-GB" dirty="0" smtClean="0">
                <a:latin typeface="+mj-lt"/>
              </a:rPr>
              <a:t>for broadcasting organisations, in respect of fixations of their broadcasts as set out in Article 7(2).</a:t>
            </a:r>
            <a:endParaRPr lang="en-GB" b="1" dirty="0">
              <a:latin typeface="+mj-lt"/>
            </a:endParaRPr>
          </a:p>
        </p:txBody>
      </p:sp>
    </p:spTree>
    <p:extLst>
      <p:ext uri="{BB962C8B-B14F-4D97-AF65-F5344CB8AC3E}">
        <p14:creationId xmlns:p14="http://schemas.microsoft.com/office/powerpoint/2010/main" val="3492173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a:solidFill>
                  <a:schemeClr val="tx1"/>
                </a:solidFill>
              </a:rPr>
              <a:t>2006/115/</a:t>
            </a:r>
            <a:r>
              <a:rPr lang="en-GB" sz="3500" dirty="0" err="1">
                <a:solidFill>
                  <a:schemeClr val="tx1"/>
                </a:solidFill>
              </a:rPr>
              <a:t>ec</a:t>
            </a:r>
            <a:r>
              <a:rPr lang="en-GB" sz="3500" dirty="0">
                <a:solidFill>
                  <a:schemeClr val="tx1"/>
                </a:solidFill>
              </a:rPr>
              <a:t> rental and lending right/certain rights related to copyright </a:t>
            </a:r>
            <a:endParaRPr lang="hu-HU" sz="3500" dirty="0"/>
          </a:p>
        </p:txBody>
      </p:sp>
      <p:sp>
        <p:nvSpPr>
          <p:cNvPr id="3" name="Tartalom helye 2"/>
          <p:cNvSpPr>
            <a:spLocks noGrp="1"/>
          </p:cNvSpPr>
          <p:nvPr>
            <p:ph idx="1"/>
          </p:nvPr>
        </p:nvSpPr>
        <p:spPr>
          <a:xfrm>
            <a:off x="1069848" y="2121408"/>
            <a:ext cx="10058400" cy="4401312"/>
          </a:xfrm>
        </p:spPr>
        <p:txBody>
          <a:bodyPr>
            <a:noAutofit/>
          </a:bodyPr>
          <a:lstStyle/>
          <a:p>
            <a:r>
              <a:rPr lang="en-GB" sz="1800" b="1" dirty="0" smtClean="0">
                <a:latin typeface="+mj-lt"/>
              </a:rPr>
              <a:t>Article 10 – </a:t>
            </a:r>
            <a:r>
              <a:rPr lang="en-GB" sz="1800" b="1" dirty="0" smtClean="0">
                <a:solidFill>
                  <a:srgbClr val="FF0000"/>
                </a:solidFill>
                <a:latin typeface="+mj-lt"/>
              </a:rPr>
              <a:t>Limitations to rights</a:t>
            </a:r>
            <a:r>
              <a:rPr lang="en-GB" sz="1800" b="1" dirty="0" smtClean="0">
                <a:latin typeface="+mj-lt"/>
              </a:rPr>
              <a:t>:</a:t>
            </a:r>
          </a:p>
          <a:p>
            <a:pPr lvl="1"/>
            <a:r>
              <a:rPr lang="en-GB" b="1" dirty="0" smtClean="0">
                <a:latin typeface="+mj-lt"/>
              </a:rPr>
              <a:t>1. </a:t>
            </a:r>
            <a:r>
              <a:rPr lang="en-GB" dirty="0" smtClean="0">
                <a:latin typeface="+mj-lt"/>
              </a:rPr>
              <a:t>Member States may provide for limitations to the rights referred to in this Chapter in respect of:</a:t>
            </a:r>
          </a:p>
          <a:p>
            <a:pPr lvl="2"/>
            <a:r>
              <a:rPr lang="en-GB" sz="1800" dirty="0" smtClean="0">
                <a:latin typeface="+mj-lt"/>
              </a:rPr>
              <a:t>(a) private use;</a:t>
            </a:r>
          </a:p>
          <a:p>
            <a:pPr lvl="2"/>
            <a:r>
              <a:rPr lang="en-GB" sz="1800" dirty="0" smtClean="0">
                <a:latin typeface="+mj-lt"/>
              </a:rPr>
              <a:t>(b) use of short excerpts in connection with the reporting of current events;</a:t>
            </a:r>
          </a:p>
          <a:p>
            <a:pPr lvl="2"/>
            <a:r>
              <a:rPr lang="en-GB" sz="1800" b="1" dirty="0" smtClean="0">
                <a:solidFill>
                  <a:srgbClr val="00B050"/>
                </a:solidFill>
                <a:latin typeface="+mj-lt"/>
              </a:rPr>
              <a:t>(c) ephemeral fixation by a broadcasting organisation by means of its own facilities and for its own broadcasts</a:t>
            </a:r>
            <a:r>
              <a:rPr lang="en-GB" sz="1800" dirty="0" smtClean="0">
                <a:latin typeface="+mj-lt"/>
              </a:rPr>
              <a:t>;</a:t>
            </a:r>
          </a:p>
          <a:p>
            <a:pPr lvl="2"/>
            <a:r>
              <a:rPr lang="en-GB" sz="1800" dirty="0" smtClean="0">
                <a:latin typeface="+mj-lt"/>
              </a:rPr>
              <a:t>(d) use solely for the purposes of teaching or scientific research.</a:t>
            </a:r>
          </a:p>
          <a:p>
            <a:pPr lvl="1"/>
            <a:r>
              <a:rPr lang="en-GB" b="1" dirty="0" smtClean="0">
                <a:latin typeface="+mj-lt"/>
              </a:rPr>
              <a:t>2. </a:t>
            </a:r>
            <a:r>
              <a:rPr lang="en-GB" dirty="0" smtClean="0">
                <a:latin typeface="+mj-lt"/>
              </a:rPr>
              <a:t>Irrespective of paragraph 1, any Member States may provide for the same kinds of limitations with regard to the protection of performers, producers of phonograms, broadcasting organisations and of producers of the first fixations of films, as it provides for in connection with the protection of copyright in literary and artistic works.</a:t>
            </a:r>
            <a:endParaRPr lang="en-GB" b="1" dirty="0" smtClean="0">
              <a:latin typeface="+mj-lt"/>
            </a:endParaRPr>
          </a:p>
          <a:p>
            <a:pPr lvl="2"/>
            <a:r>
              <a:rPr lang="en-GB" sz="1800" dirty="0" smtClean="0">
                <a:latin typeface="+mj-lt"/>
              </a:rPr>
              <a:t>However, compulsory licences may be provided for only to the extent to which they are compatible with the Rome Convention.</a:t>
            </a:r>
          </a:p>
          <a:p>
            <a:pPr lvl="1"/>
            <a:r>
              <a:rPr lang="en-GB" b="1" dirty="0" smtClean="0">
                <a:latin typeface="+mj-lt"/>
              </a:rPr>
              <a:t>3. – Three step test: </a:t>
            </a:r>
            <a:r>
              <a:rPr lang="en-GB" dirty="0" smtClean="0">
                <a:latin typeface="+mj-lt"/>
              </a:rPr>
              <a:t>The limitations referred to in paragraph 1 and 2 shall be applied only in certain special cases which do not conflict with the normal exploitation of the subject matter and do not unreasonably prejudice the legitimate interests of the right holder.</a:t>
            </a:r>
            <a:endParaRPr lang="en-GB" b="1" dirty="0" smtClean="0">
              <a:latin typeface="+mj-lt"/>
            </a:endParaRPr>
          </a:p>
        </p:txBody>
      </p:sp>
    </p:spTree>
    <p:extLst>
      <p:ext uri="{BB962C8B-B14F-4D97-AF65-F5344CB8AC3E}">
        <p14:creationId xmlns:p14="http://schemas.microsoft.com/office/powerpoint/2010/main" val="1891334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smtClean="0">
                <a:solidFill>
                  <a:schemeClr val="tx1"/>
                </a:solidFill>
              </a:rPr>
              <a:t>Protection of broadcasting organisations in the Hungarian copyright law</a:t>
            </a:r>
            <a:endParaRPr lang="en-GB" sz="3500" dirty="0">
              <a:solidFill>
                <a:schemeClr val="tx1"/>
              </a:solidFill>
            </a:endParaRPr>
          </a:p>
        </p:txBody>
      </p:sp>
      <p:sp>
        <p:nvSpPr>
          <p:cNvPr id="3" name="Tartalom helye 2"/>
          <p:cNvSpPr>
            <a:spLocks noGrp="1"/>
          </p:cNvSpPr>
          <p:nvPr>
            <p:ph idx="1"/>
          </p:nvPr>
        </p:nvSpPr>
        <p:spPr/>
        <p:txBody>
          <a:bodyPr>
            <a:normAutofit fontScale="92500" lnSpcReduction="10000"/>
          </a:bodyPr>
          <a:lstStyle/>
          <a:p>
            <a:r>
              <a:rPr lang="en-GB" b="1" dirty="0" smtClean="0">
                <a:solidFill>
                  <a:srgbClr val="FF0000"/>
                </a:solidFill>
                <a:latin typeface="+mj-lt"/>
              </a:rPr>
              <a:t>Economic Rights of </a:t>
            </a:r>
            <a:r>
              <a:rPr lang="hu-HU" b="1" dirty="0" err="1" smtClean="0">
                <a:solidFill>
                  <a:srgbClr val="FF0000"/>
                </a:solidFill>
                <a:latin typeface="+mj-lt"/>
              </a:rPr>
              <a:t>Radio</a:t>
            </a:r>
            <a:r>
              <a:rPr lang="hu-HU" b="1" dirty="0" smtClean="0">
                <a:solidFill>
                  <a:srgbClr val="FF0000"/>
                </a:solidFill>
                <a:latin typeface="+mj-lt"/>
              </a:rPr>
              <a:t> and </a:t>
            </a:r>
            <a:r>
              <a:rPr lang="hu-HU" b="1" dirty="0" err="1" smtClean="0">
                <a:solidFill>
                  <a:srgbClr val="FF0000"/>
                </a:solidFill>
                <a:latin typeface="+mj-lt"/>
              </a:rPr>
              <a:t>Television</a:t>
            </a:r>
            <a:r>
              <a:rPr lang="hu-HU" b="1" dirty="0" smtClean="0">
                <a:solidFill>
                  <a:srgbClr val="FF0000"/>
                </a:solidFill>
                <a:latin typeface="+mj-lt"/>
              </a:rPr>
              <a:t> </a:t>
            </a:r>
            <a:r>
              <a:rPr lang="hu-HU" b="1" dirty="0" err="1" smtClean="0">
                <a:solidFill>
                  <a:srgbClr val="FF0000"/>
                </a:solidFill>
                <a:latin typeface="+mj-lt"/>
              </a:rPr>
              <a:t>Organisations</a:t>
            </a:r>
            <a:r>
              <a:rPr lang="en-GB" dirty="0" smtClean="0">
                <a:latin typeface="+mj-lt"/>
              </a:rPr>
              <a:t> (under Hungarian Copyright Law):</a:t>
            </a:r>
          </a:p>
          <a:p>
            <a:pPr lvl="1"/>
            <a:r>
              <a:rPr lang="en-GB" b="1" dirty="0" smtClean="0">
                <a:solidFill>
                  <a:srgbClr val="FF0000"/>
                </a:solidFill>
                <a:latin typeface="+mj-lt"/>
              </a:rPr>
              <a:t>Reproduction Right</a:t>
            </a:r>
            <a:r>
              <a:rPr lang="en-GB" b="1" dirty="0" smtClean="0">
                <a:latin typeface="+mj-lt"/>
              </a:rPr>
              <a:t>: </a:t>
            </a:r>
            <a:endParaRPr lang="en-GB" dirty="0" smtClean="0">
              <a:latin typeface="+mj-lt"/>
            </a:endParaRPr>
          </a:p>
          <a:p>
            <a:pPr lvl="2"/>
            <a:r>
              <a:rPr lang="en-GB" b="1" dirty="0" smtClean="0">
                <a:latin typeface="+mj-lt"/>
              </a:rPr>
              <a:t>Section 18 (1): </a:t>
            </a:r>
            <a:r>
              <a:rPr lang="en-GB" dirty="0" smtClean="0">
                <a:latin typeface="+mj-lt"/>
              </a:rPr>
              <a:t>Authors have the exclusive right to reproduce their works and to authorize other persons to do so. Reproduction constitutes the following: a) The (direct or indirect) recording of a work on any medium in any manner, whether final or temporary, and b) The preparation of one or more copies of the recording.</a:t>
            </a:r>
          </a:p>
          <a:p>
            <a:pPr lvl="2"/>
            <a:r>
              <a:rPr lang="en-GB" b="1" dirty="0" smtClean="0">
                <a:latin typeface="+mj-lt"/>
              </a:rPr>
              <a:t>Section 18 (2): </a:t>
            </a:r>
            <a:r>
              <a:rPr lang="en-GB" dirty="0" smtClean="0">
                <a:latin typeface="+mj-lt"/>
              </a:rPr>
              <a:t>Reproduction of works includes mechanical (print) or magnetic recording, </a:t>
            </a:r>
            <a:r>
              <a:rPr lang="en-GB" b="1" dirty="0" smtClean="0">
                <a:latin typeface="+mj-lt"/>
              </a:rPr>
              <a:t>recording on film</a:t>
            </a:r>
            <a:r>
              <a:rPr lang="en-GB" dirty="0" smtClean="0">
                <a:latin typeface="+mj-lt"/>
              </a:rPr>
              <a:t> or copying; </a:t>
            </a:r>
            <a:r>
              <a:rPr lang="en-GB" b="1" dirty="0" smtClean="0">
                <a:latin typeface="+mj-lt"/>
              </a:rPr>
              <a:t>making sound or video recordings; </a:t>
            </a:r>
            <a:r>
              <a:rPr lang="en-GB" dirty="0" smtClean="0">
                <a:latin typeface="+mj-lt"/>
              </a:rPr>
              <a:t>recording for public transmission by broadcast or cable; storing works digitally on electronic media; and producing works that have been transmitted over computer networks in a material form. In the case of architectural works, reproduction incorporates the execution of the work recorded in the plan as well as subsequent construction.</a:t>
            </a:r>
          </a:p>
          <a:p>
            <a:pPr lvl="1"/>
            <a:r>
              <a:rPr lang="en-GB" b="1" dirty="0" smtClean="0">
                <a:solidFill>
                  <a:srgbClr val="FF0000"/>
                </a:solidFill>
                <a:latin typeface="+mj-lt"/>
              </a:rPr>
              <a:t>Public Performing Rights</a:t>
            </a:r>
            <a:r>
              <a:rPr lang="en-GB" b="1" dirty="0" smtClean="0">
                <a:latin typeface="+mj-lt"/>
              </a:rPr>
              <a:t>:</a:t>
            </a:r>
          </a:p>
          <a:p>
            <a:pPr lvl="2"/>
            <a:r>
              <a:rPr lang="en-GB" b="1" dirty="0" smtClean="0">
                <a:latin typeface="+mj-lt"/>
              </a:rPr>
              <a:t>Section 24 (1) </a:t>
            </a:r>
            <a:r>
              <a:rPr lang="en-GB" dirty="0" smtClean="0">
                <a:latin typeface="+mj-lt"/>
              </a:rPr>
              <a:t>Authors have the exclusive right to perform their works publicly and to authorize other persons to do so. Performance constitutes making the works perceptible to those who are present.</a:t>
            </a:r>
          </a:p>
          <a:p>
            <a:pPr lvl="2"/>
            <a:r>
              <a:rPr lang="en-GB" b="1" dirty="0" smtClean="0">
                <a:latin typeface="+mj-lt"/>
              </a:rPr>
              <a:t>Section 24 (2) </a:t>
            </a:r>
            <a:r>
              <a:rPr lang="en-GB" dirty="0" smtClean="0">
                <a:latin typeface="+mj-lt"/>
              </a:rPr>
              <a:t>Performance entails the following in particular:</a:t>
            </a:r>
          </a:p>
          <a:p>
            <a:pPr lvl="3"/>
            <a:r>
              <a:rPr lang="en-GB" b="1" dirty="0" smtClean="0">
                <a:latin typeface="+mj-lt"/>
              </a:rPr>
              <a:t>a) </a:t>
            </a:r>
            <a:r>
              <a:rPr lang="en-GB" dirty="0" smtClean="0">
                <a:latin typeface="+mj-lt"/>
              </a:rPr>
              <a:t>The performance of a work by means of a live performance before an audience, such as stage performances, concerts, recitations, and readings (hereinafter referred to as „live performances”)</a:t>
            </a:r>
          </a:p>
          <a:p>
            <a:pPr lvl="3"/>
            <a:r>
              <a:rPr lang="en-GB" b="1" dirty="0" smtClean="0">
                <a:latin typeface="+mj-lt"/>
              </a:rPr>
              <a:t>b) </a:t>
            </a:r>
            <a:r>
              <a:rPr lang="en-GB" dirty="0" smtClean="0">
                <a:latin typeface="+mj-lt"/>
              </a:rPr>
              <a:t>Making works perceptible by any technical means or method, such as projecting motion picture works, amplifying the sound of works that are broadcast or distributed (on particular copy) to the audience, and projecting them on screens.</a:t>
            </a:r>
          </a:p>
          <a:p>
            <a:pPr lvl="3"/>
            <a:endParaRPr lang="en-GB" b="1" dirty="0" smtClean="0">
              <a:latin typeface="+mj-lt"/>
            </a:endParaRPr>
          </a:p>
        </p:txBody>
      </p:sp>
    </p:spTree>
    <p:extLst>
      <p:ext uri="{BB962C8B-B14F-4D97-AF65-F5344CB8AC3E}">
        <p14:creationId xmlns:p14="http://schemas.microsoft.com/office/powerpoint/2010/main" val="11386790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Protection of broadcasting organisations in the Hungarian copyright law</a:t>
            </a:r>
          </a:p>
        </p:txBody>
      </p:sp>
      <p:sp>
        <p:nvSpPr>
          <p:cNvPr id="3" name="Tartalom helye 2"/>
          <p:cNvSpPr>
            <a:spLocks noGrp="1"/>
          </p:cNvSpPr>
          <p:nvPr>
            <p:ph idx="1"/>
          </p:nvPr>
        </p:nvSpPr>
        <p:spPr>
          <a:xfrm>
            <a:off x="1069848" y="2121408"/>
            <a:ext cx="10058400" cy="4584192"/>
          </a:xfrm>
        </p:spPr>
        <p:txBody>
          <a:bodyPr>
            <a:noAutofit/>
          </a:bodyPr>
          <a:lstStyle/>
          <a:p>
            <a:r>
              <a:rPr lang="en-GB" sz="1800" b="1" dirty="0" smtClean="0">
                <a:solidFill>
                  <a:srgbClr val="FF0000"/>
                </a:solidFill>
                <a:latin typeface="+mj-lt"/>
              </a:rPr>
              <a:t>Economic Rights of </a:t>
            </a:r>
            <a:r>
              <a:rPr lang="hu-HU" sz="1800" b="1" dirty="0" err="1" smtClean="0">
                <a:solidFill>
                  <a:srgbClr val="FF0000"/>
                </a:solidFill>
                <a:latin typeface="+mj-lt"/>
              </a:rPr>
              <a:t>Radio</a:t>
            </a:r>
            <a:r>
              <a:rPr lang="hu-HU" sz="1800" b="1" dirty="0" smtClean="0">
                <a:solidFill>
                  <a:srgbClr val="FF0000"/>
                </a:solidFill>
                <a:latin typeface="+mj-lt"/>
              </a:rPr>
              <a:t> and </a:t>
            </a:r>
            <a:r>
              <a:rPr lang="hu-HU" sz="1800" b="1" dirty="0" err="1" smtClean="0">
                <a:solidFill>
                  <a:srgbClr val="FF0000"/>
                </a:solidFill>
                <a:latin typeface="+mj-lt"/>
              </a:rPr>
              <a:t>Television</a:t>
            </a:r>
            <a:r>
              <a:rPr lang="hu-HU" sz="1800" b="1" dirty="0" smtClean="0">
                <a:solidFill>
                  <a:srgbClr val="FF0000"/>
                </a:solidFill>
                <a:latin typeface="+mj-lt"/>
              </a:rPr>
              <a:t> </a:t>
            </a:r>
            <a:r>
              <a:rPr lang="hu-HU" sz="1800" b="1" dirty="0" err="1" smtClean="0">
                <a:solidFill>
                  <a:srgbClr val="FF0000"/>
                </a:solidFill>
                <a:latin typeface="+mj-lt"/>
              </a:rPr>
              <a:t>Organisations</a:t>
            </a:r>
            <a:r>
              <a:rPr lang="en-GB" sz="1800" dirty="0" smtClean="0">
                <a:latin typeface="+mj-lt"/>
              </a:rPr>
              <a:t> (under Hungarian Copyright Law):</a:t>
            </a:r>
            <a:endParaRPr lang="en-GB" sz="1800" b="1" dirty="0" smtClean="0">
              <a:latin typeface="+mj-lt"/>
            </a:endParaRPr>
          </a:p>
          <a:p>
            <a:pPr lvl="1"/>
            <a:r>
              <a:rPr lang="en-GB" b="1" dirty="0" smtClean="0">
                <a:solidFill>
                  <a:srgbClr val="FF0000"/>
                </a:solidFill>
                <a:latin typeface="+mj-lt"/>
              </a:rPr>
              <a:t>Right to Disseminate Works to the Public:</a:t>
            </a:r>
            <a:endParaRPr lang="hu-HU" b="1" dirty="0" smtClean="0">
              <a:solidFill>
                <a:srgbClr val="FF0000"/>
              </a:solidFill>
              <a:latin typeface="+mj-lt"/>
            </a:endParaRPr>
          </a:p>
          <a:p>
            <a:pPr lvl="2"/>
            <a:r>
              <a:rPr lang="en-GB" b="1" dirty="0" smtClean="0">
                <a:latin typeface="+mj-lt"/>
              </a:rPr>
              <a:t>Section 26 </a:t>
            </a:r>
            <a:r>
              <a:rPr lang="en-GB" dirty="0" smtClean="0">
                <a:latin typeface="+mj-lt"/>
              </a:rPr>
              <a:t>(1) Authors have the exclusive right to disseminate their works to the public by means of </a:t>
            </a:r>
            <a:r>
              <a:rPr lang="en-GB" b="1" dirty="0" smtClean="0">
                <a:solidFill>
                  <a:srgbClr val="FF0000"/>
                </a:solidFill>
                <a:latin typeface="+mj-lt"/>
              </a:rPr>
              <a:t>broadcasting</a:t>
            </a:r>
            <a:r>
              <a:rPr lang="en-GB" dirty="0" smtClean="0">
                <a:latin typeface="+mj-lt"/>
              </a:rPr>
              <a:t> and to authorize other persons to do so. Broadcasting constitutes making works perceptible to people at a distance by transmitting sounds, images and sounds, or their technical manifestation implemented without cable or other similar means.</a:t>
            </a:r>
          </a:p>
          <a:p>
            <a:pPr lvl="2"/>
            <a:r>
              <a:rPr lang="en-GB" sz="1800" dirty="0" smtClean="0">
                <a:latin typeface="+mj-lt"/>
              </a:rPr>
              <a:t>(2) </a:t>
            </a:r>
            <a:r>
              <a:rPr lang="en-GB" sz="1800" b="1" dirty="0" smtClean="0">
                <a:solidFill>
                  <a:srgbClr val="FF0000"/>
                </a:solidFill>
                <a:latin typeface="+mj-lt"/>
              </a:rPr>
              <a:t>Satellite broadcasting</a:t>
            </a:r>
            <a:r>
              <a:rPr lang="en-GB" sz="1800" dirty="0" smtClean="0">
                <a:latin typeface="+mj-lt"/>
              </a:rPr>
              <a:t> is also considered as broadcasting a work if the broadcast program can be directly received by the public. Programming that is broadcast by satellite is considered as programming that can be directly received by the public if the program signals are transmitted to the satellite under the responsibility and control of a radio or television organization and then transmitted without interruption back to earth for public reception. The act of communication to the public by satellite shall occur solely in the Member State of the European Economic Area where, under the control and responsibility of the broadcasting organization, the program-carrying signals are introduced into an uninterrupted chain of communication leading to the satellite and down towards the earth. Where, for the purposes of the previous provision, an act of communication to the public by satellite occurs in a State that is not a party to the Agreement on the European Economic Area, the provisions contained in Article 1 (2) </a:t>
            </a:r>
            <a:r>
              <a:rPr lang="en-GB" sz="1800" i="1" dirty="0" smtClean="0">
                <a:latin typeface="+mj-lt"/>
              </a:rPr>
              <a:t>d)</a:t>
            </a:r>
            <a:r>
              <a:rPr lang="en-GB" sz="1800" dirty="0" smtClean="0">
                <a:latin typeface="+mj-lt"/>
              </a:rPr>
              <a:t> of Council Directive 93/83/EEC on the coordination of certain rules concerning copyright and rights related to copyright applicable to satellite broadcasting and cable retransmission shall apply.</a:t>
            </a:r>
          </a:p>
        </p:txBody>
      </p:sp>
    </p:spTree>
    <p:extLst>
      <p:ext uri="{BB962C8B-B14F-4D97-AF65-F5344CB8AC3E}">
        <p14:creationId xmlns:p14="http://schemas.microsoft.com/office/powerpoint/2010/main" val="19246392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Protection of broadcasting organisations in the Hungarian copyright law</a:t>
            </a:r>
          </a:p>
        </p:txBody>
      </p:sp>
      <p:sp>
        <p:nvSpPr>
          <p:cNvPr id="3" name="Tartalom helye 2"/>
          <p:cNvSpPr>
            <a:spLocks noGrp="1"/>
          </p:cNvSpPr>
          <p:nvPr>
            <p:ph idx="1"/>
          </p:nvPr>
        </p:nvSpPr>
        <p:spPr>
          <a:xfrm>
            <a:off x="1069848" y="2121408"/>
            <a:ext cx="10058400" cy="4507992"/>
          </a:xfrm>
        </p:spPr>
        <p:txBody>
          <a:bodyPr>
            <a:noAutofit/>
          </a:bodyPr>
          <a:lstStyle/>
          <a:p>
            <a:r>
              <a:rPr lang="en-GB" sz="1600" b="1" dirty="0" smtClean="0">
                <a:solidFill>
                  <a:srgbClr val="FF0000"/>
                </a:solidFill>
                <a:latin typeface="+mj-lt"/>
              </a:rPr>
              <a:t>Economic Rights of </a:t>
            </a:r>
            <a:r>
              <a:rPr lang="hu-HU" sz="1600" b="1" dirty="0" err="1" smtClean="0">
                <a:solidFill>
                  <a:srgbClr val="FF0000"/>
                </a:solidFill>
                <a:latin typeface="+mj-lt"/>
              </a:rPr>
              <a:t>Radio</a:t>
            </a:r>
            <a:r>
              <a:rPr lang="hu-HU" sz="1600" b="1" dirty="0" smtClean="0">
                <a:solidFill>
                  <a:srgbClr val="FF0000"/>
                </a:solidFill>
                <a:latin typeface="+mj-lt"/>
              </a:rPr>
              <a:t> and </a:t>
            </a:r>
            <a:r>
              <a:rPr lang="hu-HU" sz="1600" b="1" dirty="0" err="1" smtClean="0">
                <a:solidFill>
                  <a:srgbClr val="FF0000"/>
                </a:solidFill>
                <a:latin typeface="+mj-lt"/>
              </a:rPr>
              <a:t>Television</a:t>
            </a:r>
            <a:r>
              <a:rPr lang="hu-HU" sz="1600" b="1" dirty="0" smtClean="0">
                <a:solidFill>
                  <a:srgbClr val="FF0000"/>
                </a:solidFill>
                <a:latin typeface="+mj-lt"/>
              </a:rPr>
              <a:t> </a:t>
            </a:r>
            <a:r>
              <a:rPr lang="hu-HU" sz="1600" b="1" dirty="0" err="1" smtClean="0">
                <a:solidFill>
                  <a:srgbClr val="FF0000"/>
                </a:solidFill>
                <a:latin typeface="+mj-lt"/>
              </a:rPr>
              <a:t>Organisations</a:t>
            </a:r>
            <a:r>
              <a:rPr lang="en-GB" sz="1600" dirty="0" smtClean="0">
                <a:latin typeface="+mj-lt"/>
              </a:rPr>
              <a:t>:</a:t>
            </a:r>
            <a:endParaRPr lang="en-GB" sz="1600" b="1" dirty="0" smtClean="0">
              <a:latin typeface="+mj-lt"/>
            </a:endParaRPr>
          </a:p>
          <a:p>
            <a:pPr lvl="1"/>
            <a:r>
              <a:rPr lang="en-GB" sz="1600" b="1" dirty="0" smtClean="0">
                <a:solidFill>
                  <a:srgbClr val="FF0000"/>
                </a:solidFill>
                <a:latin typeface="+mj-lt"/>
              </a:rPr>
              <a:t>Right to Disseminate Works to the Public:</a:t>
            </a:r>
            <a:endParaRPr lang="hu-HU" sz="1600" b="1" dirty="0" smtClean="0">
              <a:solidFill>
                <a:srgbClr val="FF0000"/>
              </a:solidFill>
              <a:latin typeface="+mj-lt"/>
            </a:endParaRPr>
          </a:p>
          <a:p>
            <a:pPr lvl="2"/>
            <a:r>
              <a:rPr lang="en-GB" b="1" dirty="0" smtClean="0">
                <a:latin typeface="+mj-lt"/>
              </a:rPr>
              <a:t>Section 26 </a:t>
            </a:r>
            <a:r>
              <a:rPr lang="en-GB" dirty="0" smtClean="0">
                <a:latin typeface="+mj-lt"/>
              </a:rPr>
              <a:t>(3) Broadcasting also includes </a:t>
            </a:r>
            <a:r>
              <a:rPr lang="en-GB" b="1" dirty="0" smtClean="0">
                <a:solidFill>
                  <a:srgbClr val="FF0000"/>
                </a:solidFill>
                <a:latin typeface="+mj-lt"/>
              </a:rPr>
              <a:t>coded broadcasting</a:t>
            </a:r>
            <a:r>
              <a:rPr lang="en-GB" dirty="0" smtClean="0">
                <a:latin typeface="+mj-lt"/>
              </a:rPr>
              <a:t> that can be directly received by the public only after the program signals have been so enabled on the basis of an agreement signed with the original radio or television organization by means of a device (decoder) obtained from it or, with its approval, from others. The original radio or television organization and the organization that uses the decoder and transmits to the public shall be jointly and severally liable for such uses.</a:t>
            </a:r>
          </a:p>
          <a:p>
            <a:pPr lvl="2"/>
            <a:r>
              <a:rPr lang="en-GB" dirty="0" smtClean="0">
                <a:latin typeface="+mj-lt"/>
              </a:rPr>
              <a:t>(4) Broadcasting works also includes those situations in which the signals of the broadcast program are coded by an organization that transmits to the public and the members of the public are, on the basis of separate agreements with this organization, only able to perceive the works with the decoders obtained from the organization or from elsewhere with the organization’s approval.</a:t>
            </a:r>
          </a:p>
          <a:p>
            <a:pPr lvl="2"/>
            <a:r>
              <a:rPr lang="en-GB" dirty="0" smtClean="0">
                <a:latin typeface="+mj-lt"/>
              </a:rPr>
              <a:t>(5) Broadcasting is coded whenever the program signals are altered in any manner in order to limit access to a smaller section of the public.</a:t>
            </a:r>
          </a:p>
          <a:p>
            <a:pPr lvl="2"/>
            <a:r>
              <a:rPr lang="en-GB" dirty="0" smtClean="0">
                <a:latin typeface="+mj-lt"/>
              </a:rPr>
              <a:t>(8) Authors also have the exclusive right to </a:t>
            </a:r>
            <a:r>
              <a:rPr lang="en-GB" b="1" dirty="0" smtClean="0">
                <a:solidFill>
                  <a:srgbClr val="FF0000"/>
                </a:solidFill>
                <a:latin typeface="+mj-lt"/>
              </a:rPr>
              <a:t>transmit their works to the public in manners other than broadcasting</a:t>
            </a:r>
            <a:r>
              <a:rPr lang="en-GB" dirty="0" smtClean="0">
                <a:latin typeface="+mj-lt"/>
              </a:rPr>
              <a:t> or those specified in Subsection (7), and they also have the exclusive right to authorize other persons to do so. This right extends, in particular, to the case in which works are made accessible to the public by </a:t>
            </a:r>
            <a:r>
              <a:rPr lang="en-GB" b="1" dirty="0" smtClean="0">
                <a:solidFill>
                  <a:srgbClr val="FF0000"/>
                </a:solidFill>
                <a:latin typeface="+mj-lt"/>
              </a:rPr>
              <a:t>cable or by any other means or in any other manner in a way in which the members of the public can determine individually the time and place of access</a:t>
            </a:r>
            <a:r>
              <a:rPr lang="en-GB" dirty="0" smtClean="0">
                <a:latin typeface="+mj-lt"/>
              </a:rPr>
              <a:t>. Established: by paragraph (2) Section 7 of Act LXIX of 2004. In force: as of 10. 07. 2004.</a:t>
            </a:r>
            <a:endParaRPr lang="en-GB" dirty="0">
              <a:latin typeface="+mj-lt"/>
            </a:endParaRPr>
          </a:p>
        </p:txBody>
      </p:sp>
    </p:spTree>
    <p:extLst>
      <p:ext uri="{BB962C8B-B14F-4D97-AF65-F5344CB8AC3E}">
        <p14:creationId xmlns:p14="http://schemas.microsoft.com/office/powerpoint/2010/main" val="5270566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Protection of broadcasting organisations in the Hungarian copyright law</a:t>
            </a:r>
          </a:p>
        </p:txBody>
      </p:sp>
      <p:sp>
        <p:nvSpPr>
          <p:cNvPr id="3" name="Tartalom helye 2"/>
          <p:cNvSpPr>
            <a:spLocks noGrp="1"/>
          </p:cNvSpPr>
          <p:nvPr>
            <p:ph idx="1"/>
          </p:nvPr>
        </p:nvSpPr>
        <p:spPr>
          <a:xfrm>
            <a:off x="1069848" y="2121407"/>
            <a:ext cx="10058400" cy="4424535"/>
          </a:xfrm>
        </p:spPr>
        <p:txBody>
          <a:bodyPr>
            <a:noAutofit/>
          </a:bodyPr>
          <a:lstStyle/>
          <a:p>
            <a:r>
              <a:rPr lang="en-US" sz="1600" b="1" dirty="0">
                <a:latin typeface="+mj-lt"/>
              </a:rPr>
              <a:t>Section </a:t>
            </a:r>
            <a:r>
              <a:rPr lang="en-US" sz="1600" b="1" dirty="0" smtClean="0">
                <a:latin typeface="+mj-lt"/>
              </a:rPr>
              <a:t>80</a:t>
            </a:r>
            <a:r>
              <a:rPr lang="hu-HU" sz="1600" b="1" dirty="0" smtClean="0">
                <a:latin typeface="+mj-lt"/>
              </a:rPr>
              <a:t> </a:t>
            </a:r>
            <a:r>
              <a:rPr lang="en-US" sz="1600" b="1" dirty="0" smtClean="0">
                <a:latin typeface="+mj-lt"/>
              </a:rPr>
              <a:t>(1</a:t>
            </a:r>
            <a:r>
              <a:rPr lang="en-US" sz="1600" b="1" dirty="0">
                <a:latin typeface="+mj-lt"/>
              </a:rPr>
              <a:t>) </a:t>
            </a:r>
            <a:r>
              <a:rPr lang="en-US" sz="1600" dirty="0">
                <a:latin typeface="+mj-lt"/>
              </a:rPr>
              <a:t>Unless otherwise provided by law, the authorization of a radio or television organization is required for its programs to be</a:t>
            </a:r>
          </a:p>
          <a:p>
            <a:pPr lvl="1"/>
            <a:r>
              <a:rPr lang="en-US" sz="1600" dirty="0">
                <a:latin typeface="+mj-lt"/>
              </a:rPr>
              <a:t>a) broadcast or transmitted to the public by other radio or television organizations or by carriers that transmit to the public by cable;</a:t>
            </a:r>
          </a:p>
          <a:p>
            <a:pPr lvl="1"/>
            <a:r>
              <a:rPr lang="en-US" sz="1600" dirty="0">
                <a:latin typeface="+mj-lt"/>
              </a:rPr>
              <a:t>b) fixed;</a:t>
            </a:r>
          </a:p>
          <a:p>
            <a:pPr lvl="1"/>
            <a:r>
              <a:rPr lang="en-US" sz="1600" dirty="0">
                <a:latin typeface="+mj-lt"/>
              </a:rPr>
              <a:t>c) reproduced after fixation, if the fixation was made without its authorization, or if the fixation was made pursuant to Subsection (2) of Section 83 and the reproduction is made for a purpose other than that to which Subsection (2) of Section 83 pertains.</a:t>
            </a:r>
          </a:p>
          <a:p>
            <a:pPr lvl="1"/>
            <a:r>
              <a:rPr lang="en-US" sz="1600" dirty="0">
                <a:latin typeface="+mj-lt"/>
              </a:rPr>
              <a:t>d</a:t>
            </a:r>
            <a:r>
              <a:rPr lang="en-US" sz="1600" dirty="0" smtClean="0">
                <a:latin typeface="+mj-lt"/>
              </a:rPr>
              <a:t>) </a:t>
            </a:r>
            <a:r>
              <a:rPr lang="en-US" sz="1600" dirty="0">
                <a:latin typeface="+mj-lt"/>
              </a:rPr>
              <a:t>made available to the public, by wire or wireless means, in such a way that members of the public may access them from a place and at a time individually chosen by them.</a:t>
            </a:r>
          </a:p>
          <a:p>
            <a:r>
              <a:rPr lang="en-US" sz="1600" dirty="0">
                <a:latin typeface="+mj-lt"/>
              </a:rPr>
              <a:t>(2) Unless otherwise provided by statute, the authorization of the television organization is required for its programs to be transmitted to the public in a place in which the program is accessible to the public for the payment of an entrance fee.</a:t>
            </a:r>
          </a:p>
          <a:p>
            <a:r>
              <a:rPr lang="en-US" sz="1600" dirty="0">
                <a:latin typeface="+mj-lt"/>
              </a:rPr>
              <a:t>(3) Unless otherwise provided by statute, remuneration must be paid for the uses described in Subsections (1)-(2).</a:t>
            </a:r>
          </a:p>
          <a:p>
            <a:r>
              <a:rPr lang="en-US" sz="1600" dirty="0">
                <a:latin typeface="+mj-lt"/>
              </a:rPr>
              <a:t>(4) The provisions of Subsections (1)-(3) must be duly applied in the case of transmission by cable of one’s own program to the public [Subsection (7) of Section 26].</a:t>
            </a:r>
          </a:p>
          <a:p>
            <a:r>
              <a:rPr lang="en-US" sz="1600" b="1" dirty="0">
                <a:latin typeface="+mj-lt"/>
              </a:rPr>
              <a:t>Section </a:t>
            </a:r>
            <a:r>
              <a:rPr lang="en-US" sz="1600" b="1" dirty="0" smtClean="0">
                <a:latin typeface="+mj-lt"/>
              </a:rPr>
              <a:t>81</a:t>
            </a:r>
            <a:r>
              <a:rPr lang="hu-HU" sz="1600" b="1" dirty="0" smtClean="0">
                <a:latin typeface="+mj-lt"/>
              </a:rPr>
              <a:t> </a:t>
            </a:r>
            <a:r>
              <a:rPr lang="en-US" sz="1600" dirty="0" smtClean="0">
                <a:latin typeface="+mj-lt"/>
              </a:rPr>
              <a:t>In </a:t>
            </a:r>
            <a:r>
              <a:rPr lang="en-US" sz="1600" dirty="0">
                <a:latin typeface="+mj-lt"/>
              </a:rPr>
              <a:t>the case of the uses described in Section 80, radio and television organizations and carriers transmitting their own programs by cable to the public have the right to have their names indicated</a:t>
            </a:r>
            <a:r>
              <a:rPr lang="en-US" sz="1600" dirty="0" smtClean="0">
                <a:latin typeface="+mj-lt"/>
              </a:rPr>
              <a:t>.</a:t>
            </a:r>
            <a:endParaRPr lang="en-US" sz="1600" dirty="0">
              <a:latin typeface="+mj-lt"/>
            </a:endParaRPr>
          </a:p>
        </p:txBody>
      </p:sp>
    </p:spTree>
    <p:extLst>
      <p:ext uri="{BB962C8B-B14F-4D97-AF65-F5344CB8AC3E}">
        <p14:creationId xmlns:p14="http://schemas.microsoft.com/office/powerpoint/2010/main" val="182247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a:solidFill>
                  <a:schemeClr val="tx1"/>
                </a:solidFill>
              </a:rPr>
              <a:t>International Convention for the protection of performers, producers and broadcasting organizations (Rome convention of 1961)</a:t>
            </a:r>
            <a:endParaRPr lang="hu-HU" sz="3000" dirty="0"/>
          </a:p>
        </p:txBody>
      </p:sp>
      <p:sp>
        <p:nvSpPr>
          <p:cNvPr id="3" name="Tartalom helye 2"/>
          <p:cNvSpPr>
            <a:spLocks noGrp="1"/>
          </p:cNvSpPr>
          <p:nvPr>
            <p:ph idx="1"/>
          </p:nvPr>
        </p:nvSpPr>
        <p:spPr>
          <a:xfrm>
            <a:off x="1069848" y="2121408"/>
            <a:ext cx="10058400" cy="4330192"/>
          </a:xfrm>
        </p:spPr>
        <p:txBody>
          <a:bodyPr>
            <a:noAutofit/>
          </a:bodyPr>
          <a:lstStyle/>
          <a:p>
            <a:r>
              <a:rPr lang="en-GB" b="1" dirty="0" smtClean="0">
                <a:latin typeface="+mj-lt"/>
              </a:rPr>
              <a:t>Article 3 (f)</a:t>
            </a:r>
            <a:r>
              <a:rPr lang="hu-HU" b="1" dirty="0" smtClean="0">
                <a:latin typeface="+mj-lt"/>
              </a:rPr>
              <a:t> –</a:t>
            </a:r>
            <a:r>
              <a:rPr lang="en-GB" b="1" dirty="0" smtClean="0">
                <a:latin typeface="+mj-lt"/>
              </a:rPr>
              <a:t> </a:t>
            </a:r>
            <a:r>
              <a:rPr lang="en-GB" b="1" dirty="0" smtClean="0">
                <a:solidFill>
                  <a:srgbClr val="FF0000"/>
                </a:solidFill>
                <a:latin typeface="+mj-lt"/>
              </a:rPr>
              <a:t>Broadcasting</a:t>
            </a:r>
            <a:r>
              <a:rPr lang="en-GB" b="1" dirty="0" smtClean="0">
                <a:latin typeface="+mj-lt"/>
              </a:rPr>
              <a:t>: </a:t>
            </a:r>
            <a:r>
              <a:rPr lang="en-GB" dirty="0" smtClean="0">
                <a:latin typeface="+mj-lt"/>
              </a:rPr>
              <a:t>means the transmission by wireless means for public reception of sounds or images and sounds;</a:t>
            </a:r>
          </a:p>
          <a:p>
            <a:r>
              <a:rPr lang="en-GB" b="1" dirty="0" smtClean="0">
                <a:latin typeface="+mj-lt"/>
              </a:rPr>
              <a:t>Article 3 (g)</a:t>
            </a:r>
            <a:r>
              <a:rPr lang="hu-HU" b="1" dirty="0" smtClean="0">
                <a:latin typeface="+mj-lt"/>
              </a:rPr>
              <a:t> –</a:t>
            </a:r>
            <a:r>
              <a:rPr lang="en-GB" b="1" dirty="0" smtClean="0">
                <a:latin typeface="+mj-lt"/>
              </a:rPr>
              <a:t> </a:t>
            </a:r>
            <a:r>
              <a:rPr lang="en-GB" b="1" dirty="0" smtClean="0">
                <a:solidFill>
                  <a:srgbClr val="FF0000"/>
                </a:solidFill>
                <a:latin typeface="+mj-lt"/>
              </a:rPr>
              <a:t>Rebroadcasting</a:t>
            </a:r>
            <a:r>
              <a:rPr lang="en-GB" b="1" dirty="0" smtClean="0">
                <a:latin typeface="+mj-lt"/>
              </a:rPr>
              <a:t>: </a:t>
            </a:r>
            <a:r>
              <a:rPr lang="en-GB" dirty="0" smtClean="0">
                <a:latin typeface="+mj-lt"/>
              </a:rPr>
              <a:t>means the simultaneous broadcasting by one broadcasting organisation of the broadcast of another broadcasting organisation.</a:t>
            </a:r>
          </a:p>
          <a:p>
            <a:r>
              <a:rPr lang="en-GB" b="1" dirty="0" smtClean="0">
                <a:latin typeface="+mj-lt"/>
              </a:rPr>
              <a:t>Article 6 1.</a:t>
            </a:r>
            <a:r>
              <a:rPr lang="hu-HU" b="1" dirty="0" smtClean="0">
                <a:latin typeface="+mj-lt"/>
              </a:rPr>
              <a:t> –</a:t>
            </a:r>
            <a:r>
              <a:rPr lang="en-GB" b="1" dirty="0" smtClean="0">
                <a:latin typeface="+mj-lt"/>
              </a:rPr>
              <a:t> </a:t>
            </a:r>
            <a:r>
              <a:rPr lang="en-GB" b="1" dirty="0" smtClean="0">
                <a:solidFill>
                  <a:srgbClr val="FF0000"/>
                </a:solidFill>
                <a:latin typeface="+mj-lt"/>
              </a:rPr>
              <a:t>Protected Broadcasts</a:t>
            </a:r>
            <a:r>
              <a:rPr lang="en-GB" b="1" dirty="0" smtClean="0">
                <a:latin typeface="+mj-lt"/>
              </a:rPr>
              <a:t>: </a:t>
            </a:r>
            <a:r>
              <a:rPr lang="en-GB" dirty="0" smtClean="0">
                <a:latin typeface="+mj-lt"/>
              </a:rPr>
              <a:t>Each Contracting State shall grant national treatment to broadcasting organisations if either of the following conditions is met:</a:t>
            </a:r>
          </a:p>
          <a:p>
            <a:pPr lvl="1"/>
            <a:r>
              <a:rPr lang="en-GB" sz="2000" b="1" dirty="0" smtClean="0">
                <a:latin typeface="+mj-lt"/>
              </a:rPr>
              <a:t>(a) </a:t>
            </a:r>
            <a:r>
              <a:rPr lang="en-GB" sz="2000" dirty="0" smtClean="0">
                <a:latin typeface="+mj-lt"/>
              </a:rPr>
              <a:t>the headquarters of the broadcasting organisation is situated in another Contracting State,</a:t>
            </a:r>
          </a:p>
          <a:p>
            <a:pPr lvl="1"/>
            <a:r>
              <a:rPr lang="en-GB" sz="2000" b="1" dirty="0" smtClean="0">
                <a:latin typeface="+mj-lt"/>
              </a:rPr>
              <a:t>(b) </a:t>
            </a:r>
            <a:r>
              <a:rPr lang="en-GB" sz="2000" dirty="0" smtClean="0">
                <a:latin typeface="+mj-lt"/>
              </a:rPr>
              <a:t>the broadcast was transmitted from a transmitter situated in another Contracting State.</a:t>
            </a:r>
          </a:p>
        </p:txBody>
      </p:sp>
    </p:spTree>
    <p:extLst>
      <p:ext uri="{BB962C8B-B14F-4D97-AF65-F5344CB8AC3E}">
        <p14:creationId xmlns:p14="http://schemas.microsoft.com/office/powerpoint/2010/main" val="10029031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45274"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2"/>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4" name="Oval 13"/>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Cím 3"/>
          <p:cNvSpPr txBox="1">
            <a:spLocks/>
          </p:cNvSpPr>
          <p:nvPr/>
        </p:nvSpPr>
        <p:spPr>
          <a:xfrm>
            <a:off x="382280" y="484632"/>
            <a:ext cx="674384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hu-HU" sz="4000" dirty="0" err="1" smtClean="0">
                <a:solidFill>
                  <a:schemeClr val="tx1"/>
                </a:solidFill>
              </a:rPr>
              <a:t>Thank</a:t>
            </a:r>
            <a:r>
              <a:rPr lang="hu-HU" sz="4000" dirty="0" smtClean="0">
                <a:solidFill>
                  <a:schemeClr val="tx1"/>
                </a:solidFill>
              </a:rPr>
              <a:t> </a:t>
            </a:r>
            <a:r>
              <a:rPr lang="hu-HU" sz="4000" dirty="0" err="1" smtClean="0">
                <a:solidFill>
                  <a:schemeClr val="tx1"/>
                </a:solidFill>
              </a:rPr>
              <a:t>you</a:t>
            </a:r>
            <a:r>
              <a:rPr lang="hu-HU" sz="4000" dirty="0" smtClean="0">
                <a:solidFill>
                  <a:schemeClr val="tx1"/>
                </a:solidFill>
              </a:rPr>
              <a:t> </a:t>
            </a:r>
            <a:r>
              <a:rPr lang="hu-HU" sz="4000" dirty="0" err="1" smtClean="0">
                <a:solidFill>
                  <a:schemeClr val="tx1"/>
                </a:solidFill>
              </a:rPr>
              <a:t>for</a:t>
            </a:r>
            <a:r>
              <a:rPr lang="hu-HU" sz="4000" dirty="0" smtClean="0">
                <a:solidFill>
                  <a:schemeClr val="tx1"/>
                </a:solidFill>
              </a:rPr>
              <a:t> </a:t>
            </a:r>
            <a:r>
              <a:rPr lang="hu-HU" sz="4000" dirty="0" err="1" smtClean="0">
                <a:solidFill>
                  <a:schemeClr val="tx1"/>
                </a:solidFill>
              </a:rPr>
              <a:t>your</a:t>
            </a:r>
            <a:r>
              <a:rPr lang="hu-HU" sz="4000" dirty="0" smtClean="0">
                <a:solidFill>
                  <a:schemeClr val="tx1"/>
                </a:solidFill>
              </a:rPr>
              <a:t> </a:t>
            </a:r>
            <a:r>
              <a:rPr lang="hu-HU" sz="4000" dirty="0" err="1" smtClean="0">
                <a:solidFill>
                  <a:schemeClr val="tx1"/>
                </a:solidFill>
              </a:rPr>
              <a:t>attention</a:t>
            </a:r>
            <a:endParaRPr lang="en-US" sz="4000" dirty="0">
              <a:solidFill>
                <a:schemeClr val="tx1"/>
              </a:solidFill>
            </a:endParaRPr>
          </a:p>
        </p:txBody>
      </p:sp>
      <p:sp>
        <p:nvSpPr>
          <p:cNvPr id="5" name="Alcím 4"/>
          <p:cNvSpPr txBox="1">
            <a:spLocks/>
          </p:cNvSpPr>
          <p:nvPr/>
        </p:nvSpPr>
        <p:spPr>
          <a:xfrm>
            <a:off x="382279" y="2121408"/>
            <a:ext cx="6743845" cy="405079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n-US" sz="2600" dirty="0" err="1">
                <a:latin typeface="+mj-lt"/>
              </a:rPr>
              <a:t>Harkai</a:t>
            </a:r>
            <a:r>
              <a:rPr lang="en-US" sz="2600" dirty="0">
                <a:latin typeface="+mj-lt"/>
              </a:rPr>
              <a:t> </a:t>
            </a:r>
            <a:r>
              <a:rPr lang="en-US" sz="2600" dirty="0" err="1">
                <a:latin typeface="+mj-lt"/>
              </a:rPr>
              <a:t>István</a:t>
            </a:r>
            <a:r>
              <a:rPr lang="en-US" sz="2600" dirty="0">
                <a:latin typeface="+mj-lt"/>
              </a:rPr>
              <a:t> (</a:t>
            </a:r>
            <a:r>
              <a:rPr lang="en-US" sz="2600" dirty="0" smtClean="0">
                <a:latin typeface="+mj-lt"/>
                <a:hlinkClick r:id="rId6"/>
              </a:rPr>
              <a:t>harkai.istvan89@gmail.com</a:t>
            </a:r>
            <a:r>
              <a:rPr lang="hu-HU" sz="2600" dirty="0" smtClean="0">
                <a:latin typeface="+mj-lt"/>
              </a:rPr>
              <a:t>; harkai.istvan@juris.u-szeged.hu</a:t>
            </a:r>
            <a:r>
              <a:rPr lang="en-US" sz="2600" dirty="0" smtClean="0">
                <a:latin typeface="+mj-lt"/>
              </a:rPr>
              <a:t>)</a:t>
            </a:r>
            <a:endParaRPr lang="en-US" sz="2600" dirty="0">
              <a:latin typeface="+mj-lt"/>
            </a:endParaRPr>
          </a:p>
          <a:p>
            <a:r>
              <a:rPr lang="hu-HU" sz="2600" dirty="0" err="1" smtClean="0">
                <a:latin typeface="+mj-lt"/>
              </a:rPr>
              <a:t>Blog</a:t>
            </a:r>
            <a:r>
              <a:rPr lang="hu-HU" sz="2600" dirty="0" smtClean="0">
                <a:latin typeface="+mj-lt"/>
              </a:rPr>
              <a:t>: C</a:t>
            </a:r>
            <a:r>
              <a:rPr lang="en-US" sz="2600" dirty="0" err="1" smtClean="0">
                <a:latin typeface="+mj-lt"/>
              </a:rPr>
              <a:t>opy</a:t>
            </a:r>
            <a:r>
              <a:rPr lang="en-US" sz="2600" dirty="0" smtClean="0">
                <a:latin typeface="+mj-lt"/>
              </a:rPr>
              <a:t> </a:t>
            </a:r>
            <a:r>
              <a:rPr lang="en-US" sz="2600" dirty="0">
                <a:latin typeface="+mj-lt"/>
              </a:rPr>
              <a:t>21 (</a:t>
            </a:r>
            <a:r>
              <a:rPr lang="en-US" sz="2600" dirty="0">
                <a:latin typeface="+mj-lt"/>
                <a:hlinkClick r:id="rId7"/>
              </a:rPr>
              <a:t>http://copy21.com</a:t>
            </a:r>
            <a:r>
              <a:rPr lang="en-US" sz="2600" dirty="0" smtClean="0">
                <a:latin typeface="+mj-lt"/>
                <a:hlinkClick r:id="rId7"/>
              </a:rPr>
              <a:t>/</a:t>
            </a:r>
            <a:r>
              <a:rPr lang="en-US" sz="2600" dirty="0" smtClean="0">
                <a:latin typeface="+mj-lt"/>
              </a:rPr>
              <a:t>)</a:t>
            </a:r>
            <a:r>
              <a:rPr lang="hu-HU" sz="2600" dirty="0" smtClean="0">
                <a:latin typeface="+mj-lt"/>
              </a:rPr>
              <a:t>.</a:t>
            </a:r>
          </a:p>
          <a:p>
            <a:pPr algn="just"/>
            <a:r>
              <a:rPr lang="en-US" sz="1500" i="1" dirty="0"/>
              <a:t>This teaching material has been made at the University of Szeged, and supported by the European Union by the project </a:t>
            </a:r>
            <a:r>
              <a:rPr lang="en-US" sz="1500" i="1" dirty="0" err="1"/>
              <a:t>nr</a:t>
            </a:r>
            <a:r>
              <a:rPr lang="en-US" sz="1500" i="1" dirty="0"/>
              <a:t>. EFOP-3.6.2-16-2017-00007, titled Aspects on the development of intelligent, sustainable and inclusive society: social, technological, innovation networks in employment and digital economy. The project has been supported by the European Union, co-financed by the European Social Fund and the budget of Hungary.</a:t>
            </a:r>
            <a:endParaRPr lang="hu-HU" sz="1500" dirty="0" smtClean="0">
              <a:latin typeface="+mj-lt"/>
            </a:endParaRPr>
          </a:p>
        </p:txBody>
      </p:sp>
      <p:pic>
        <p:nvPicPr>
          <p:cNvPr id="2" name="Kép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666276" y="4423734"/>
            <a:ext cx="3525724" cy="2434265"/>
          </a:xfrm>
          <a:prstGeom prst="rect">
            <a:avLst/>
          </a:prstGeom>
        </p:spPr>
      </p:pic>
      <p:pic>
        <p:nvPicPr>
          <p:cNvPr id="2050" name="Picture 2" descr="cszb128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62725" y="5572125"/>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0763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a:solidFill>
                  <a:schemeClr val="tx1"/>
                </a:solidFill>
              </a:rPr>
              <a:t>International Convention for the protection of performers, producers and broadcasting organizations (Rome convention of 1961)</a:t>
            </a:r>
            <a:endParaRPr lang="hu-HU" sz="3500" dirty="0"/>
          </a:p>
        </p:txBody>
      </p:sp>
      <p:sp>
        <p:nvSpPr>
          <p:cNvPr id="3" name="Tartalom helye 2"/>
          <p:cNvSpPr>
            <a:spLocks noGrp="1"/>
          </p:cNvSpPr>
          <p:nvPr>
            <p:ph idx="1"/>
          </p:nvPr>
        </p:nvSpPr>
        <p:spPr/>
        <p:txBody>
          <a:bodyPr>
            <a:normAutofit/>
          </a:bodyPr>
          <a:lstStyle/>
          <a:p>
            <a:r>
              <a:rPr lang="en-GB" sz="1800" b="1" dirty="0" smtClean="0">
                <a:latin typeface="+mj-lt"/>
              </a:rPr>
              <a:t>Article 7 2.</a:t>
            </a:r>
            <a:r>
              <a:rPr lang="hu-HU" sz="1800" b="1" dirty="0" smtClean="0">
                <a:latin typeface="+mj-lt"/>
              </a:rPr>
              <a:t> – </a:t>
            </a:r>
            <a:r>
              <a:rPr lang="en-GB" sz="1800" b="1" dirty="0" smtClean="0">
                <a:solidFill>
                  <a:srgbClr val="FF0000"/>
                </a:solidFill>
                <a:latin typeface="+mj-lt"/>
              </a:rPr>
              <a:t>Relation between Performers and Broadcasting Organizations</a:t>
            </a:r>
            <a:r>
              <a:rPr lang="en-GB" sz="1800" b="1" dirty="0" smtClean="0">
                <a:latin typeface="+mj-lt"/>
              </a:rPr>
              <a:t>:</a:t>
            </a:r>
          </a:p>
          <a:p>
            <a:pPr lvl="1"/>
            <a:r>
              <a:rPr lang="en-GB" b="1" dirty="0" smtClean="0">
                <a:latin typeface="+mj-lt"/>
              </a:rPr>
              <a:t>(1) </a:t>
            </a:r>
            <a:r>
              <a:rPr lang="en-GB" dirty="0" smtClean="0">
                <a:latin typeface="+mj-lt"/>
              </a:rPr>
              <a:t>If broadcasting was consented to by the performers, it shall be a matter for the domestic law of the Contracting State where protection is claimed to regulate the protection against rebroadcasting, fixation for broadcasting purposes and the reproduction of such fixation for broadcasting purposes.</a:t>
            </a:r>
          </a:p>
          <a:p>
            <a:pPr lvl="1"/>
            <a:r>
              <a:rPr lang="en-GB" b="1" dirty="0" smtClean="0">
                <a:latin typeface="+mj-lt"/>
              </a:rPr>
              <a:t>(2) </a:t>
            </a:r>
            <a:r>
              <a:rPr lang="en-GB" dirty="0" smtClean="0">
                <a:latin typeface="+mj-lt"/>
              </a:rPr>
              <a:t>The terms and conditions governing the use by broadcasting organisations of fixations made for broadcasting purposes shall be determined in accordance with the domestic law of the Contracting State where protection is claimed.</a:t>
            </a:r>
          </a:p>
          <a:p>
            <a:pPr lvl="1"/>
            <a:r>
              <a:rPr lang="en-GB" b="1" dirty="0" smtClean="0">
                <a:latin typeface="+mj-lt"/>
              </a:rPr>
              <a:t>(3) </a:t>
            </a:r>
            <a:r>
              <a:rPr lang="en-GB" dirty="0" smtClean="0">
                <a:latin typeface="+mj-lt"/>
              </a:rPr>
              <a:t>However, the domestic law (…) shall not operate to deprive performers of the ability to control, by contract, their relations with broadcasting organisations.</a:t>
            </a:r>
          </a:p>
          <a:p>
            <a:r>
              <a:rPr lang="en-GB" sz="1800" b="1" dirty="0" smtClean="0">
                <a:latin typeface="+mj-lt"/>
              </a:rPr>
              <a:t>Article 12</a:t>
            </a:r>
            <a:r>
              <a:rPr lang="hu-HU" sz="1800" b="1" dirty="0" smtClean="0">
                <a:latin typeface="+mj-lt"/>
              </a:rPr>
              <a:t> –</a:t>
            </a:r>
            <a:r>
              <a:rPr lang="en-GB" sz="1800" b="1" dirty="0" smtClean="0">
                <a:latin typeface="+mj-lt"/>
              </a:rPr>
              <a:t> </a:t>
            </a:r>
            <a:r>
              <a:rPr lang="en-GB" sz="1800" b="1" dirty="0" smtClean="0">
                <a:solidFill>
                  <a:srgbClr val="FF0000"/>
                </a:solidFill>
                <a:latin typeface="+mj-lt"/>
              </a:rPr>
              <a:t>Secondary Uses of Phonograms</a:t>
            </a:r>
            <a:r>
              <a:rPr lang="en-GB" sz="1800" b="1" dirty="0" smtClean="0">
                <a:latin typeface="+mj-lt"/>
              </a:rPr>
              <a:t>: </a:t>
            </a:r>
            <a:r>
              <a:rPr lang="en-GB" sz="1800" dirty="0" smtClean="0">
                <a:latin typeface="+mj-lt"/>
              </a:rPr>
              <a:t>If a phonogram published for commercial purposes, or a reproduction of such phonogram, is used directly for broadcasting or for any communication to the public, a single equitable remuneration shall be paid by the user to the performers, or to the producers of the phonograms, or to both. Domestic law may, in absence of agreement between these parties, lay down the conditions as to the sharing of this remuneration.</a:t>
            </a:r>
            <a:endParaRPr lang="en-GB" sz="1800" b="1" dirty="0" smtClean="0">
              <a:latin typeface="+mj-lt"/>
            </a:endParaRPr>
          </a:p>
          <a:p>
            <a:endParaRPr lang="en-GB" sz="1800" dirty="0">
              <a:latin typeface="+mj-lt"/>
            </a:endParaRPr>
          </a:p>
        </p:txBody>
      </p:sp>
    </p:spTree>
    <p:extLst>
      <p:ext uri="{BB962C8B-B14F-4D97-AF65-F5344CB8AC3E}">
        <p14:creationId xmlns:p14="http://schemas.microsoft.com/office/powerpoint/2010/main" val="1708501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a:solidFill>
                  <a:schemeClr val="tx1"/>
                </a:solidFill>
              </a:rPr>
              <a:t>International Convention for the protection of performers, producers and broadcasting organizations (Rome convention of 1961)</a:t>
            </a:r>
            <a:endParaRPr lang="hu-HU" sz="3500" dirty="0"/>
          </a:p>
        </p:txBody>
      </p:sp>
      <p:sp>
        <p:nvSpPr>
          <p:cNvPr id="3" name="Tartalom helye 2"/>
          <p:cNvSpPr>
            <a:spLocks noGrp="1"/>
          </p:cNvSpPr>
          <p:nvPr>
            <p:ph idx="1"/>
          </p:nvPr>
        </p:nvSpPr>
        <p:spPr/>
        <p:txBody>
          <a:bodyPr/>
          <a:lstStyle/>
          <a:p>
            <a:r>
              <a:rPr lang="en-GB" b="1" dirty="0" smtClean="0">
                <a:latin typeface="+mj-lt"/>
              </a:rPr>
              <a:t>Article 13</a:t>
            </a:r>
            <a:r>
              <a:rPr lang="hu-HU" b="1" dirty="0" smtClean="0">
                <a:latin typeface="+mj-lt"/>
              </a:rPr>
              <a:t> –</a:t>
            </a:r>
            <a:r>
              <a:rPr lang="en-GB" b="1" dirty="0" smtClean="0">
                <a:latin typeface="+mj-lt"/>
              </a:rPr>
              <a:t> </a:t>
            </a:r>
            <a:r>
              <a:rPr lang="en-GB" b="1" dirty="0" smtClean="0">
                <a:solidFill>
                  <a:srgbClr val="FF0000"/>
                </a:solidFill>
                <a:latin typeface="+mj-lt"/>
              </a:rPr>
              <a:t>Minimum Rights for Broadcasting </a:t>
            </a:r>
            <a:r>
              <a:rPr lang="en-GB" b="1" dirty="0" err="1" smtClean="0">
                <a:solidFill>
                  <a:srgbClr val="FF0000"/>
                </a:solidFill>
                <a:latin typeface="+mj-lt"/>
              </a:rPr>
              <a:t>Oragnizations</a:t>
            </a:r>
            <a:r>
              <a:rPr lang="en-GB" b="1" dirty="0" smtClean="0">
                <a:latin typeface="+mj-lt"/>
              </a:rPr>
              <a:t>:</a:t>
            </a:r>
          </a:p>
          <a:p>
            <a:r>
              <a:rPr lang="en-GB" dirty="0" smtClean="0">
                <a:latin typeface="+mj-lt"/>
              </a:rPr>
              <a:t>Broadcasting organisations shall enjoy the right to authorize or prohibit:</a:t>
            </a:r>
          </a:p>
          <a:p>
            <a:pPr lvl="1"/>
            <a:r>
              <a:rPr lang="en-GB" dirty="0" smtClean="0">
                <a:latin typeface="+mj-lt"/>
              </a:rPr>
              <a:t>(a) the </a:t>
            </a:r>
            <a:r>
              <a:rPr lang="en-GB" b="1" dirty="0" smtClean="0">
                <a:solidFill>
                  <a:srgbClr val="FF0000"/>
                </a:solidFill>
                <a:latin typeface="+mj-lt"/>
              </a:rPr>
              <a:t>rebroadcasting</a:t>
            </a:r>
            <a:r>
              <a:rPr lang="en-GB" dirty="0" smtClean="0">
                <a:latin typeface="+mj-lt"/>
              </a:rPr>
              <a:t> of their broadcasts,</a:t>
            </a:r>
          </a:p>
          <a:p>
            <a:pPr lvl="1"/>
            <a:r>
              <a:rPr lang="en-GB" dirty="0" smtClean="0">
                <a:latin typeface="+mj-lt"/>
              </a:rPr>
              <a:t>(b) the </a:t>
            </a:r>
            <a:r>
              <a:rPr lang="en-GB" b="1" dirty="0" smtClean="0">
                <a:solidFill>
                  <a:srgbClr val="FF0000"/>
                </a:solidFill>
                <a:latin typeface="+mj-lt"/>
              </a:rPr>
              <a:t>fixation</a:t>
            </a:r>
            <a:r>
              <a:rPr lang="en-GB" dirty="0" smtClean="0">
                <a:latin typeface="+mj-lt"/>
              </a:rPr>
              <a:t> of their broadcasts,</a:t>
            </a:r>
          </a:p>
          <a:p>
            <a:pPr lvl="1"/>
            <a:r>
              <a:rPr lang="en-GB" dirty="0" smtClean="0">
                <a:latin typeface="+mj-lt"/>
              </a:rPr>
              <a:t>(c) the </a:t>
            </a:r>
            <a:r>
              <a:rPr lang="en-GB" b="1" dirty="0" smtClean="0">
                <a:solidFill>
                  <a:srgbClr val="FF0000"/>
                </a:solidFill>
                <a:latin typeface="+mj-lt"/>
              </a:rPr>
              <a:t>reproduction</a:t>
            </a:r>
            <a:r>
              <a:rPr lang="en-GB" dirty="0" smtClean="0">
                <a:latin typeface="+mj-lt"/>
              </a:rPr>
              <a:t>:</a:t>
            </a:r>
          </a:p>
          <a:p>
            <a:pPr lvl="2"/>
            <a:r>
              <a:rPr lang="en-GB" dirty="0" smtClean="0">
                <a:latin typeface="+mj-lt"/>
              </a:rPr>
              <a:t>(</a:t>
            </a:r>
            <a:r>
              <a:rPr lang="en-GB" dirty="0" err="1" smtClean="0">
                <a:latin typeface="+mj-lt"/>
              </a:rPr>
              <a:t>i</a:t>
            </a:r>
            <a:r>
              <a:rPr lang="en-GB" dirty="0" smtClean="0">
                <a:latin typeface="+mj-lt"/>
              </a:rPr>
              <a:t>) of fixations, made without their consent, of their broadcasts,</a:t>
            </a:r>
          </a:p>
          <a:p>
            <a:pPr lvl="2"/>
            <a:r>
              <a:rPr lang="en-GB" dirty="0" smtClean="0">
                <a:latin typeface="+mj-lt"/>
              </a:rPr>
              <a:t>(ii) of fixations, made in accordance with the provisions of Article 15 of their broadcasts, if the reproduction is made for purposes different from those referred to in those provisions,</a:t>
            </a:r>
          </a:p>
          <a:p>
            <a:pPr lvl="1"/>
            <a:r>
              <a:rPr lang="en-GB" dirty="0" smtClean="0">
                <a:latin typeface="+mj-lt"/>
              </a:rPr>
              <a:t>(d) the </a:t>
            </a:r>
            <a:r>
              <a:rPr lang="en-GB" b="1" dirty="0" smtClean="0">
                <a:solidFill>
                  <a:srgbClr val="FF0000"/>
                </a:solidFill>
                <a:latin typeface="+mj-lt"/>
              </a:rPr>
              <a:t>communication to the public</a:t>
            </a:r>
            <a:r>
              <a:rPr lang="en-GB" dirty="0" smtClean="0">
                <a:latin typeface="+mj-lt"/>
              </a:rPr>
              <a:t> of their television broadcasts if such communication is made in places accessible to the public against payment of an entrance fee; it shall be a matter for the domestic law of the State where protection of this right is claimed to determine the conditions under which it may be exercised.</a:t>
            </a:r>
          </a:p>
        </p:txBody>
      </p:sp>
    </p:spTree>
    <p:extLst>
      <p:ext uri="{BB962C8B-B14F-4D97-AF65-F5344CB8AC3E}">
        <p14:creationId xmlns:p14="http://schemas.microsoft.com/office/powerpoint/2010/main" val="3897884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a:solidFill>
                  <a:schemeClr val="tx1"/>
                </a:solidFill>
              </a:rPr>
              <a:t>International Convention for the protection of performers, producers and broadcasting organizations (Rome convention of 1961)</a:t>
            </a:r>
            <a:endParaRPr lang="hu-HU" sz="3500" dirty="0"/>
          </a:p>
        </p:txBody>
      </p:sp>
      <p:sp>
        <p:nvSpPr>
          <p:cNvPr id="3" name="Tartalom helye 2"/>
          <p:cNvSpPr>
            <a:spLocks noGrp="1"/>
          </p:cNvSpPr>
          <p:nvPr>
            <p:ph idx="1"/>
          </p:nvPr>
        </p:nvSpPr>
        <p:spPr/>
        <p:txBody>
          <a:bodyPr>
            <a:normAutofit/>
          </a:bodyPr>
          <a:lstStyle/>
          <a:p>
            <a:r>
              <a:rPr lang="en-GB" b="1" dirty="0" smtClean="0">
                <a:latin typeface="+mj-lt"/>
              </a:rPr>
              <a:t>Article 14</a:t>
            </a:r>
            <a:r>
              <a:rPr lang="hu-HU" b="1" dirty="0" smtClean="0">
                <a:latin typeface="+mj-lt"/>
              </a:rPr>
              <a:t> –</a:t>
            </a:r>
            <a:r>
              <a:rPr lang="en-GB" b="1" dirty="0" smtClean="0">
                <a:latin typeface="+mj-lt"/>
              </a:rPr>
              <a:t> </a:t>
            </a:r>
            <a:r>
              <a:rPr lang="en-GB" b="1" dirty="0" smtClean="0">
                <a:solidFill>
                  <a:srgbClr val="FF0000"/>
                </a:solidFill>
                <a:latin typeface="+mj-lt"/>
              </a:rPr>
              <a:t>Minimum Duration of Protection</a:t>
            </a:r>
            <a:r>
              <a:rPr lang="en-GB" b="1" dirty="0" smtClean="0">
                <a:latin typeface="+mj-lt"/>
              </a:rPr>
              <a:t>: </a:t>
            </a:r>
            <a:r>
              <a:rPr lang="en-GB" dirty="0" smtClean="0">
                <a:latin typeface="+mj-lt"/>
              </a:rPr>
              <a:t>The term of protection to be granted under this Convention shall last at least until the end of a period of twenty years computed from the end of the year in which:</a:t>
            </a:r>
          </a:p>
          <a:p>
            <a:pPr lvl="1"/>
            <a:r>
              <a:rPr lang="en-GB" sz="2000" b="1" dirty="0" smtClean="0">
                <a:latin typeface="+mj-lt"/>
              </a:rPr>
              <a:t>(c) </a:t>
            </a:r>
            <a:r>
              <a:rPr lang="en-GB" sz="2000" dirty="0" smtClean="0">
                <a:latin typeface="+mj-lt"/>
              </a:rPr>
              <a:t>the broadcast took place – for broadcasts.</a:t>
            </a:r>
          </a:p>
          <a:p>
            <a:r>
              <a:rPr lang="en-GB" b="1" dirty="0" smtClean="0">
                <a:latin typeface="+mj-lt"/>
              </a:rPr>
              <a:t>Article 15</a:t>
            </a:r>
            <a:r>
              <a:rPr lang="hu-HU" b="1" dirty="0" smtClean="0">
                <a:latin typeface="+mj-lt"/>
              </a:rPr>
              <a:t> –</a:t>
            </a:r>
            <a:r>
              <a:rPr lang="en-GB" b="1" dirty="0" smtClean="0">
                <a:latin typeface="+mj-lt"/>
              </a:rPr>
              <a:t> </a:t>
            </a:r>
            <a:r>
              <a:rPr lang="en-GB" b="1" dirty="0" smtClean="0">
                <a:solidFill>
                  <a:srgbClr val="FF0000"/>
                </a:solidFill>
                <a:latin typeface="+mj-lt"/>
              </a:rPr>
              <a:t>Permitted Exceptions</a:t>
            </a:r>
            <a:r>
              <a:rPr lang="hu-HU" b="1" dirty="0" smtClean="0">
                <a:solidFill>
                  <a:srgbClr val="FF0000"/>
                </a:solidFill>
                <a:latin typeface="+mj-lt"/>
              </a:rPr>
              <a:t>:</a:t>
            </a:r>
            <a:endParaRPr lang="en-GB" b="1" dirty="0" smtClean="0">
              <a:solidFill>
                <a:srgbClr val="FF0000"/>
              </a:solidFill>
              <a:latin typeface="+mj-lt"/>
            </a:endParaRPr>
          </a:p>
          <a:p>
            <a:pPr lvl="1"/>
            <a:r>
              <a:rPr lang="en-GB" sz="2000" b="1" dirty="0" smtClean="0">
                <a:latin typeface="+mj-lt"/>
              </a:rPr>
              <a:t>1. </a:t>
            </a:r>
            <a:r>
              <a:rPr lang="en-GB" sz="2000" dirty="0" smtClean="0">
                <a:latin typeface="+mj-lt"/>
              </a:rPr>
              <a:t>Any Contracting State may, in its domestic laws and regulations, provide for exceptions to the protection guaranteed by this Convention as regards:</a:t>
            </a:r>
          </a:p>
          <a:p>
            <a:pPr lvl="2"/>
            <a:r>
              <a:rPr lang="en-GB" sz="2000" b="1" dirty="0" smtClean="0">
                <a:latin typeface="+mj-lt"/>
              </a:rPr>
              <a:t>(a) </a:t>
            </a:r>
            <a:r>
              <a:rPr lang="en-GB" sz="2000" dirty="0" smtClean="0">
                <a:latin typeface="+mj-lt"/>
              </a:rPr>
              <a:t>private use,</a:t>
            </a:r>
          </a:p>
          <a:p>
            <a:pPr lvl="2"/>
            <a:r>
              <a:rPr lang="en-GB" sz="2000" b="1" dirty="0" smtClean="0">
                <a:latin typeface="+mj-lt"/>
              </a:rPr>
              <a:t>(b) </a:t>
            </a:r>
            <a:r>
              <a:rPr lang="en-GB" sz="2000" dirty="0" smtClean="0">
                <a:latin typeface="+mj-lt"/>
              </a:rPr>
              <a:t>use of short excerpts in connection with the reporting of current events,</a:t>
            </a:r>
          </a:p>
          <a:p>
            <a:pPr lvl="2"/>
            <a:r>
              <a:rPr lang="en-GB" sz="2000" b="1" dirty="0" smtClean="0">
                <a:latin typeface="+mj-lt"/>
              </a:rPr>
              <a:t>(c) </a:t>
            </a:r>
            <a:r>
              <a:rPr lang="en-GB" sz="2000" dirty="0" smtClean="0">
                <a:latin typeface="+mj-lt"/>
              </a:rPr>
              <a:t>ephemeral fixation by a broadcasting organisation by means of its own facilities and for its own broadcasts,</a:t>
            </a:r>
          </a:p>
          <a:p>
            <a:pPr lvl="2"/>
            <a:r>
              <a:rPr lang="en-GB" sz="2000" b="1" dirty="0" smtClean="0">
                <a:latin typeface="+mj-lt"/>
              </a:rPr>
              <a:t>(d) </a:t>
            </a:r>
            <a:r>
              <a:rPr lang="en-GB" sz="2000" dirty="0" smtClean="0">
                <a:latin typeface="+mj-lt"/>
              </a:rPr>
              <a:t>use solely for the purposes of teaching or scientific research.</a:t>
            </a:r>
          </a:p>
        </p:txBody>
      </p:sp>
    </p:spTree>
    <p:extLst>
      <p:ext uri="{BB962C8B-B14F-4D97-AF65-F5344CB8AC3E}">
        <p14:creationId xmlns:p14="http://schemas.microsoft.com/office/powerpoint/2010/main" val="2218401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Agreement on trade-related aspects of intellectual property rights</a:t>
            </a:r>
            <a:endParaRPr lang="hu-HU" sz="4000" dirty="0"/>
          </a:p>
        </p:txBody>
      </p:sp>
      <p:sp>
        <p:nvSpPr>
          <p:cNvPr id="3" name="Tartalom helye 2"/>
          <p:cNvSpPr>
            <a:spLocks noGrp="1"/>
          </p:cNvSpPr>
          <p:nvPr>
            <p:ph idx="1"/>
          </p:nvPr>
        </p:nvSpPr>
        <p:spPr/>
        <p:txBody>
          <a:bodyPr>
            <a:normAutofit/>
          </a:bodyPr>
          <a:lstStyle/>
          <a:p>
            <a:r>
              <a:rPr lang="en-GB" b="1" dirty="0" smtClean="0">
                <a:latin typeface="+mj-lt"/>
              </a:rPr>
              <a:t>Article 14 3. – </a:t>
            </a:r>
            <a:r>
              <a:rPr lang="en-GB" b="1" dirty="0" smtClean="0">
                <a:solidFill>
                  <a:srgbClr val="FF0000"/>
                </a:solidFill>
                <a:latin typeface="+mj-lt"/>
              </a:rPr>
              <a:t>Protection of Broadcasting Organizations: </a:t>
            </a:r>
            <a:r>
              <a:rPr lang="en-GB" dirty="0" smtClean="0">
                <a:latin typeface="+mj-lt"/>
              </a:rPr>
              <a:t>Broadcasting organizations shall have the right to prohibit (…):</a:t>
            </a:r>
          </a:p>
          <a:p>
            <a:pPr lvl="1"/>
            <a:r>
              <a:rPr lang="en-GB" sz="2000" dirty="0" smtClean="0">
                <a:latin typeface="+mj-lt"/>
              </a:rPr>
              <a:t>The fixation, the reproduction of fixations,</a:t>
            </a:r>
          </a:p>
          <a:p>
            <a:pPr lvl="1"/>
            <a:r>
              <a:rPr lang="en-GB" sz="2000" dirty="0" smtClean="0">
                <a:latin typeface="+mj-lt"/>
              </a:rPr>
              <a:t>The rebroadcasting by wireless means of broadcasts, as well as the communication to the public of television broadcasts of the same.</a:t>
            </a:r>
          </a:p>
          <a:p>
            <a:r>
              <a:rPr lang="en-GB" dirty="0" smtClean="0">
                <a:latin typeface="+mj-lt"/>
              </a:rPr>
              <a:t>Where Members do not grant such rights to broadcasting organizations, they shall provide owners of copyright in the subject matter of broadcasts with the possibility of pre</a:t>
            </a:r>
            <a:r>
              <a:rPr lang="hu-HU" dirty="0" smtClean="0">
                <a:latin typeface="+mj-lt"/>
              </a:rPr>
              <a:t>v</a:t>
            </a:r>
            <a:r>
              <a:rPr lang="en-GB" dirty="0" err="1" smtClean="0">
                <a:latin typeface="+mj-lt"/>
              </a:rPr>
              <a:t>enting</a:t>
            </a:r>
            <a:r>
              <a:rPr lang="en-GB" dirty="0" smtClean="0">
                <a:latin typeface="+mj-lt"/>
              </a:rPr>
              <a:t> the above acts, subject to the provisions of the Berne Convention (1971).</a:t>
            </a:r>
          </a:p>
          <a:p>
            <a:r>
              <a:rPr lang="en-GB" b="1" dirty="0" smtClean="0">
                <a:latin typeface="+mj-lt"/>
              </a:rPr>
              <a:t> Article 14 5. </a:t>
            </a:r>
            <a:r>
              <a:rPr lang="en-GB" b="1" dirty="0" smtClean="0">
                <a:solidFill>
                  <a:srgbClr val="FF0000"/>
                </a:solidFill>
                <a:latin typeface="+mj-lt"/>
              </a:rPr>
              <a:t>Term of protection</a:t>
            </a:r>
            <a:r>
              <a:rPr lang="en-GB" b="1" dirty="0" smtClean="0">
                <a:latin typeface="+mj-lt"/>
              </a:rPr>
              <a:t>: </a:t>
            </a:r>
            <a:r>
              <a:rPr lang="en-GB" dirty="0" smtClean="0">
                <a:latin typeface="+mj-lt"/>
              </a:rPr>
              <a:t>The term of protection granted (…) shall last for at least </a:t>
            </a:r>
            <a:r>
              <a:rPr lang="en-GB" b="1" dirty="0" smtClean="0">
                <a:solidFill>
                  <a:srgbClr val="FF0000"/>
                </a:solidFill>
                <a:latin typeface="+mj-lt"/>
              </a:rPr>
              <a:t>20 years </a:t>
            </a:r>
            <a:r>
              <a:rPr lang="en-GB" dirty="0" smtClean="0">
                <a:latin typeface="+mj-lt"/>
              </a:rPr>
              <a:t>from the end of the calendar year in which the broadcast took place.</a:t>
            </a:r>
            <a:endParaRPr lang="en-GB" b="1" dirty="0">
              <a:latin typeface="+mj-lt"/>
            </a:endParaRPr>
          </a:p>
        </p:txBody>
      </p:sp>
    </p:spTree>
    <p:extLst>
      <p:ext uri="{BB962C8B-B14F-4D97-AF65-F5344CB8AC3E}">
        <p14:creationId xmlns:p14="http://schemas.microsoft.com/office/powerpoint/2010/main" val="1659252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Beijing treaty on audio</a:t>
            </a:r>
            <a:r>
              <a:rPr lang="hu-HU" sz="4000" dirty="0">
                <a:solidFill>
                  <a:schemeClr val="tx1"/>
                </a:solidFill>
              </a:rPr>
              <a:t>-</a:t>
            </a:r>
            <a:r>
              <a:rPr lang="en-GB" sz="4000" dirty="0">
                <a:solidFill>
                  <a:schemeClr val="tx1"/>
                </a:solidFill>
              </a:rPr>
              <a:t>visual performances (Beijing, 2012)</a:t>
            </a:r>
            <a:endParaRPr lang="hu-HU" sz="4000" dirty="0">
              <a:solidFill>
                <a:schemeClr val="tx1"/>
              </a:solidFill>
            </a:endParaRPr>
          </a:p>
        </p:txBody>
      </p:sp>
      <p:sp>
        <p:nvSpPr>
          <p:cNvPr id="3" name="Tartalom helye 2"/>
          <p:cNvSpPr>
            <a:spLocks noGrp="1"/>
          </p:cNvSpPr>
          <p:nvPr>
            <p:ph idx="1"/>
          </p:nvPr>
        </p:nvSpPr>
        <p:spPr/>
        <p:txBody>
          <a:bodyPr>
            <a:normAutofit fontScale="92500" lnSpcReduction="10000"/>
          </a:bodyPr>
          <a:lstStyle/>
          <a:p>
            <a:r>
              <a:rPr lang="en-GB" b="1" dirty="0" smtClean="0">
                <a:latin typeface="+mj-lt"/>
              </a:rPr>
              <a:t>Article 2 – </a:t>
            </a:r>
            <a:r>
              <a:rPr lang="en-GB" b="1" dirty="0" smtClean="0">
                <a:solidFill>
                  <a:srgbClr val="FF0000"/>
                </a:solidFill>
                <a:latin typeface="+mj-lt"/>
              </a:rPr>
              <a:t>Definitions</a:t>
            </a:r>
            <a:r>
              <a:rPr lang="en-GB" b="1" dirty="0" smtClean="0">
                <a:latin typeface="+mj-lt"/>
              </a:rPr>
              <a:t>:</a:t>
            </a:r>
          </a:p>
          <a:p>
            <a:r>
              <a:rPr lang="en-GB" b="1" dirty="0" smtClean="0">
                <a:latin typeface="+mj-lt"/>
              </a:rPr>
              <a:t>a) </a:t>
            </a:r>
            <a:r>
              <a:rPr lang="en-GB" b="1" dirty="0" smtClean="0">
                <a:solidFill>
                  <a:srgbClr val="FF0000"/>
                </a:solidFill>
                <a:latin typeface="+mj-lt"/>
              </a:rPr>
              <a:t>Performers</a:t>
            </a:r>
            <a:r>
              <a:rPr lang="en-GB" dirty="0" smtClean="0">
                <a:latin typeface="+mj-lt"/>
              </a:rPr>
              <a:t> are actors, singers, musicians, dancers, and other persons who act, sing deliver, declaim, play in, interpret, or otherwise perform literary or artistic works or expressions of folklore.</a:t>
            </a:r>
          </a:p>
          <a:p>
            <a:r>
              <a:rPr lang="en-GB" b="1" dirty="0" smtClean="0">
                <a:latin typeface="+mj-lt"/>
              </a:rPr>
              <a:t>b) </a:t>
            </a:r>
            <a:r>
              <a:rPr lang="en-GB" b="1" dirty="0" smtClean="0">
                <a:solidFill>
                  <a:srgbClr val="FF0000"/>
                </a:solidFill>
                <a:latin typeface="+mj-lt"/>
              </a:rPr>
              <a:t>Audio-visual</a:t>
            </a:r>
            <a:r>
              <a:rPr lang="en-GB" b="1" dirty="0" smtClean="0">
                <a:latin typeface="+mj-lt"/>
              </a:rPr>
              <a:t> </a:t>
            </a:r>
            <a:r>
              <a:rPr lang="en-GB" b="1" dirty="0" smtClean="0">
                <a:solidFill>
                  <a:srgbClr val="FF0000"/>
                </a:solidFill>
                <a:latin typeface="+mj-lt"/>
              </a:rPr>
              <a:t>fixation</a:t>
            </a:r>
            <a:r>
              <a:rPr lang="en-GB" b="1" dirty="0" smtClean="0">
                <a:latin typeface="+mj-lt"/>
              </a:rPr>
              <a:t> </a:t>
            </a:r>
            <a:r>
              <a:rPr lang="en-GB" dirty="0" smtClean="0">
                <a:latin typeface="+mj-lt"/>
              </a:rPr>
              <a:t>means the embodiment of moving images, whether or not accompanied by sounds or by the representations thereof, from which they can be perceived, reproduced or communicated through a device.</a:t>
            </a:r>
          </a:p>
          <a:p>
            <a:r>
              <a:rPr lang="en-GB" b="1" dirty="0" smtClean="0">
                <a:latin typeface="+mj-lt"/>
              </a:rPr>
              <a:t>c) </a:t>
            </a:r>
            <a:r>
              <a:rPr lang="en-GB" b="1" dirty="0" smtClean="0">
                <a:solidFill>
                  <a:srgbClr val="FF0000"/>
                </a:solidFill>
                <a:latin typeface="+mj-lt"/>
              </a:rPr>
              <a:t>Broadcasting</a:t>
            </a:r>
            <a:r>
              <a:rPr lang="en-GB" b="1" dirty="0" smtClean="0">
                <a:latin typeface="+mj-lt"/>
              </a:rPr>
              <a:t> </a:t>
            </a:r>
            <a:r>
              <a:rPr lang="en-GB" dirty="0" smtClean="0">
                <a:latin typeface="+mj-lt"/>
              </a:rPr>
              <a:t>means the transmission by wireless means for public reception of sounds or of images or of images and sounds or of the representations thereof; such transmission by satellite is </a:t>
            </a:r>
            <a:r>
              <a:rPr lang="hu-HU" dirty="0" smtClean="0">
                <a:latin typeface="+mj-lt"/>
              </a:rPr>
              <a:t>of</a:t>
            </a:r>
            <a:r>
              <a:rPr lang="en-GB" dirty="0" smtClean="0">
                <a:latin typeface="+mj-lt"/>
              </a:rPr>
              <a:t> broadcasting; transmission of encrypted signals is broadcasting where the means for decrypting are provided to the public by the broadcasting organization or with its consent.</a:t>
            </a:r>
          </a:p>
          <a:p>
            <a:r>
              <a:rPr lang="en-GB" b="1" dirty="0" smtClean="0">
                <a:latin typeface="+mj-lt"/>
              </a:rPr>
              <a:t>d) </a:t>
            </a:r>
            <a:r>
              <a:rPr lang="en-GB" b="1" dirty="0" smtClean="0">
                <a:solidFill>
                  <a:srgbClr val="FF0000"/>
                </a:solidFill>
                <a:latin typeface="+mj-lt"/>
              </a:rPr>
              <a:t>Communication</a:t>
            </a:r>
            <a:r>
              <a:rPr lang="en-GB" b="1" dirty="0" smtClean="0">
                <a:latin typeface="+mj-lt"/>
              </a:rPr>
              <a:t> </a:t>
            </a:r>
            <a:r>
              <a:rPr lang="en-GB" b="1" dirty="0" smtClean="0">
                <a:solidFill>
                  <a:srgbClr val="FF0000"/>
                </a:solidFill>
                <a:latin typeface="+mj-lt"/>
              </a:rPr>
              <a:t>to</a:t>
            </a:r>
            <a:r>
              <a:rPr lang="en-GB" b="1" dirty="0" smtClean="0">
                <a:latin typeface="+mj-lt"/>
              </a:rPr>
              <a:t> </a:t>
            </a:r>
            <a:r>
              <a:rPr lang="en-GB" b="1" dirty="0" smtClean="0">
                <a:solidFill>
                  <a:srgbClr val="FF0000"/>
                </a:solidFill>
                <a:latin typeface="+mj-lt"/>
              </a:rPr>
              <a:t>the</a:t>
            </a:r>
            <a:r>
              <a:rPr lang="en-GB" b="1" dirty="0" smtClean="0">
                <a:latin typeface="+mj-lt"/>
              </a:rPr>
              <a:t> </a:t>
            </a:r>
            <a:r>
              <a:rPr lang="en-GB" b="1" dirty="0" smtClean="0">
                <a:solidFill>
                  <a:srgbClr val="FF0000"/>
                </a:solidFill>
                <a:latin typeface="+mj-lt"/>
              </a:rPr>
              <a:t>public</a:t>
            </a:r>
            <a:r>
              <a:rPr lang="en-GB" b="1" dirty="0" smtClean="0">
                <a:latin typeface="+mj-lt"/>
              </a:rPr>
              <a:t> </a:t>
            </a:r>
            <a:r>
              <a:rPr lang="en-GB" dirty="0" smtClean="0">
                <a:latin typeface="+mj-lt"/>
              </a:rPr>
              <a:t>of a performance means the transmission to the public by any medium, otherwise than by broadcasting, of an unfixed performance, or of a performance fixed in an audio-visual fixation. For the purposes of Article 11, communication to the public includes making a performance fixed in an audio-visual fixation audible or visible or audible and visible to the public.</a:t>
            </a:r>
            <a:endParaRPr lang="en-GB" b="1" dirty="0">
              <a:latin typeface="+mj-lt"/>
            </a:endParaRPr>
          </a:p>
        </p:txBody>
      </p:sp>
    </p:spTree>
    <p:extLst>
      <p:ext uri="{BB962C8B-B14F-4D97-AF65-F5344CB8AC3E}">
        <p14:creationId xmlns:p14="http://schemas.microsoft.com/office/powerpoint/2010/main" val="1809619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smtClean="0">
                <a:solidFill>
                  <a:schemeClr val="tx1"/>
                </a:solidFill>
              </a:rPr>
              <a:t>89/552/EEC Directive on the coordination of certain provisions (…) in member states concerning the pursuit of television broadcasting activities</a:t>
            </a:r>
            <a:endParaRPr lang="en-GB" sz="3000" dirty="0">
              <a:solidFill>
                <a:schemeClr val="tx1"/>
              </a:solidFill>
            </a:endParaRPr>
          </a:p>
        </p:txBody>
      </p:sp>
      <p:sp>
        <p:nvSpPr>
          <p:cNvPr id="3" name="Tartalom helye 2"/>
          <p:cNvSpPr>
            <a:spLocks noGrp="1"/>
          </p:cNvSpPr>
          <p:nvPr>
            <p:ph idx="1"/>
          </p:nvPr>
        </p:nvSpPr>
        <p:spPr>
          <a:xfrm>
            <a:off x="1069848" y="2121408"/>
            <a:ext cx="10058400" cy="4558792"/>
          </a:xfrm>
        </p:spPr>
        <p:txBody>
          <a:bodyPr>
            <a:noAutofit/>
          </a:bodyPr>
          <a:lstStyle/>
          <a:p>
            <a:r>
              <a:rPr lang="en-GB" sz="1500" b="1" dirty="0" smtClean="0">
                <a:latin typeface="+mj-lt"/>
              </a:rPr>
              <a:t>Article 1 – Definitions:</a:t>
            </a:r>
          </a:p>
          <a:p>
            <a:pPr lvl="1"/>
            <a:r>
              <a:rPr lang="en-GB" sz="1500" b="1" dirty="0" smtClean="0">
                <a:latin typeface="+mj-lt"/>
              </a:rPr>
              <a:t>(a) </a:t>
            </a:r>
            <a:r>
              <a:rPr lang="en-GB" sz="1500" b="1" dirty="0" smtClean="0">
                <a:solidFill>
                  <a:srgbClr val="FF0000"/>
                </a:solidFill>
                <a:latin typeface="+mj-lt"/>
              </a:rPr>
              <a:t>Television broadcasting</a:t>
            </a:r>
            <a:r>
              <a:rPr lang="en-GB" sz="1500" b="1" dirty="0" smtClean="0">
                <a:latin typeface="+mj-lt"/>
              </a:rPr>
              <a:t>: </a:t>
            </a:r>
            <a:r>
              <a:rPr lang="en-GB" sz="1500" dirty="0" smtClean="0">
                <a:latin typeface="+mj-lt"/>
              </a:rPr>
              <a:t>the initial transmission by wire or over the air, including that by satellite, in </a:t>
            </a:r>
            <a:r>
              <a:rPr lang="en-GB" sz="1500" dirty="0" err="1" smtClean="0">
                <a:latin typeface="+mj-lt"/>
              </a:rPr>
              <a:t>unencoded</a:t>
            </a:r>
            <a:r>
              <a:rPr lang="en-GB" sz="1500" dirty="0" smtClean="0">
                <a:latin typeface="+mj-lt"/>
              </a:rPr>
              <a:t> or encoded form, of television programmes intended for reception by the public. It includes the communication of programmes between undertakings with a view to their being relayed to the public. It does not include communication services providing items of information or other messages on individual demand such as </a:t>
            </a:r>
            <a:r>
              <a:rPr lang="en-GB" sz="1500" dirty="0" err="1" smtClean="0">
                <a:latin typeface="+mj-lt"/>
              </a:rPr>
              <a:t>telecopying</a:t>
            </a:r>
            <a:r>
              <a:rPr lang="en-GB" sz="1500" dirty="0" smtClean="0">
                <a:latin typeface="+mj-lt"/>
              </a:rPr>
              <a:t>, electronic data banks and other similar services.</a:t>
            </a:r>
          </a:p>
          <a:p>
            <a:r>
              <a:rPr lang="en-GB" sz="1500" b="1" dirty="0" smtClean="0">
                <a:latin typeface="+mj-lt"/>
              </a:rPr>
              <a:t>Article 2 – General Provisions:</a:t>
            </a:r>
          </a:p>
          <a:p>
            <a:pPr lvl="1"/>
            <a:r>
              <a:rPr lang="en-GB" sz="1500" b="1" dirty="0" smtClean="0">
                <a:latin typeface="+mj-lt"/>
              </a:rPr>
              <a:t>1.: </a:t>
            </a:r>
            <a:r>
              <a:rPr lang="en-GB" sz="1500" dirty="0" smtClean="0">
                <a:latin typeface="+mj-lt"/>
              </a:rPr>
              <a:t>Each Member State shall ensure that all television broadcasts transmitted by broadcasters under its jurisdiction, or by broadcasters who, while not being under the jurisdiction of any Member State, make use of a frequency or a satellite capacity granted by, or a satellite up-link situated in, that Member State.</a:t>
            </a:r>
          </a:p>
          <a:p>
            <a:pPr lvl="1"/>
            <a:r>
              <a:rPr lang="en-GB" sz="1500" b="1" dirty="0" smtClean="0">
                <a:latin typeface="+mj-lt"/>
              </a:rPr>
              <a:t>2. </a:t>
            </a:r>
            <a:r>
              <a:rPr lang="en-GB" sz="1500" dirty="0" smtClean="0">
                <a:latin typeface="+mj-lt"/>
              </a:rPr>
              <a:t>Member States shall ensure freedom of reception and shall not restrict retransmission on their territory of television broadcasts from other Member States for reasons which fall within the fields coordinated by this Directive. Member States may provisionally suspend retransmissions of television broadcasts if the following conditions are fulfilled:</a:t>
            </a:r>
            <a:endParaRPr lang="en-GB" sz="1500" b="1" dirty="0" smtClean="0">
              <a:latin typeface="+mj-lt"/>
            </a:endParaRPr>
          </a:p>
          <a:p>
            <a:pPr lvl="2"/>
            <a:r>
              <a:rPr lang="en-GB" sz="1500" b="1" dirty="0" smtClean="0">
                <a:latin typeface="+mj-lt"/>
              </a:rPr>
              <a:t>(a) </a:t>
            </a:r>
            <a:r>
              <a:rPr lang="en-GB" sz="1500" dirty="0" smtClean="0">
                <a:latin typeface="+mj-lt"/>
              </a:rPr>
              <a:t>a television broadcast coming from another Member State manifestly, seriously and gravely infringes Article 22,</a:t>
            </a:r>
          </a:p>
          <a:p>
            <a:pPr lvl="2"/>
            <a:r>
              <a:rPr lang="en-GB" sz="1500" b="1" dirty="0" smtClean="0">
                <a:latin typeface="+mj-lt"/>
              </a:rPr>
              <a:t>(b) </a:t>
            </a:r>
            <a:r>
              <a:rPr lang="en-GB" sz="1500" dirty="0" smtClean="0">
                <a:latin typeface="+mj-lt"/>
              </a:rPr>
              <a:t>during the previous 12 months, the broadcaster has infringed the same provision on at least two prior occasions,</a:t>
            </a:r>
          </a:p>
          <a:p>
            <a:pPr lvl="2"/>
            <a:r>
              <a:rPr lang="en-GB" sz="1500" b="1" dirty="0" smtClean="0">
                <a:latin typeface="+mj-lt"/>
              </a:rPr>
              <a:t>(c) </a:t>
            </a:r>
            <a:r>
              <a:rPr lang="en-GB" sz="1500" dirty="0" smtClean="0">
                <a:latin typeface="+mj-lt"/>
              </a:rPr>
              <a:t>the Member State concerned has notified the broadcaster and the Commission in writing of the alleged infringements and of its intention to restrict retransmission should any such infringement occur again,</a:t>
            </a:r>
          </a:p>
          <a:p>
            <a:pPr lvl="2"/>
            <a:r>
              <a:rPr lang="en-GB" sz="1500" b="1" dirty="0" smtClean="0">
                <a:latin typeface="+mj-lt"/>
              </a:rPr>
              <a:t>(d) </a:t>
            </a:r>
            <a:r>
              <a:rPr lang="en-GB" sz="1500" dirty="0" smtClean="0">
                <a:latin typeface="+mj-lt"/>
              </a:rPr>
              <a:t>consultations with the transmitting State and the Commission have not produced an amicable settlement within 15 days of the notification provided for in point (c), and the alleged infringement persists.</a:t>
            </a:r>
            <a:endParaRPr lang="en-GB" sz="1500" b="1" dirty="0" smtClean="0">
              <a:latin typeface="+mj-lt"/>
            </a:endParaRPr>
          </a:p>
        </p:txBody>
      </p:sp>
    </p:spTree>
    <p:extLst>
      <p:ext uri="{BB962C8B-B14F-4D97-AF65-F5344CB8AC3E}">
        <p14:creationId xmlns:p14="http://schemas.microsoft.com/office/powerpoint/2010/main" val="10331502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betű">
  <a:themeElements>
    <a:clrScheme name="Fabet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betű">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abet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TM03090434[[fn=Fás világ]]</Template>
  <TotalTime>5142</TotalTime>
  <Words>7219</Words>
  <Application>Microsoft Office PowerPoint</Application>
  <PresentationFormat>Szélesvásznú</PresentationFormat>
  <Paragraphs>315</Paragraphs>
  <Slides>30</Slides>
  <Notes>13</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30</vt:i4>
      </vt:variant>
    </vt:vector>
  </HeadingPairs>
  <TitlesOfParts>
    <vt:vector size="36" baseType="lpstr">
      <vt:lpstr>Calibri</vt:lpstr>
      <vt:lpstr>Rockwell</vt:lpstr>
      <vt:lpstr>Rockwell Condensed</vt:lpstr>
      <vt:lpstr>Rockwell Extra Bold</vt:lpstr>
      <vt:lpstr>Wingdings</vt:lpstr>
      <vt:lpstr>Fabetű</vt:lpstr>
      <vt:lpstr>Introduction to the Comparative Entertainment Law</vt:lpstr>
      <vt:lpstr>Radio and Television organizations – broadcasting organizations (Comparative_perspectives)</vt:lpstr>
      <vt:lpstr>International Convention for the protection of performers, producers and broadcasting organizations (Rome convention of 1961)</vt:lpstr>
      <vt:lpstr>International Convention for the protection of performers, producers and broadcasting organizations (Rome convention of 1961)</vt:lpstr>
      <vt:lpstr>International Convention for the protection of performers, producers and broadcasting organizations (Rome convention of 1961)</vt:lpstr>
      <vt:lpstr>International Convention for the protection of performers, producers and broadcasting organizations (Rome convention of 1961)</vt:lpstr>
      <vt:lpstr>Agreement on trade-related aspects of intellectual property rights</vt:lpstr>
      <vt:lpstr>Beijing treaty on audio-visual performances (Beijing, 2012)</vt:lpstr>
      <vt:lpstr>89/552/EEC Directive on the coordination of certain provisions (…) in member states concerning the pursuit of television broadcasting activities</vt:lpstr>
      <vt:lpstr>89/552/EEC Directive on the coordination of certain provisions (…) in member states concerning the pursuit of television broadcasting activities</vt:lpstr>
      <vt:lpstr>89/552/EEC Directive on the coordination of certain provisions (…) in member states concerning the pursuit of television broadcasting activities</vt:lpstr>
      <vt:lpstr>89/552/EEC Directive on the coordination of certain provisions (…) in member states concerning the pursuit of television broadcasting activities</vt:lpstr>
      <vt:lpstr>93/83/EEC Satellite Directive</vt:lpstr>
      <vt:lpstr>93/83/EEC Satellite Directive</vt:lpstr>
      <vt:lpstr>93/83/EEC Satellite Directive</vt:lpstr>
      <vt:lpstr>93/83/EEC Satellite Directive</vt:lpstr>
      <vt:lpstr>93/83/EEC Satellite Directive</vt:lpstr>
      <vt:lpstr>93/83/EEC Satellite Directive</vt:lpstr>
      <vt:lpstr>93/83/EEC Satellite Directive</vt:lpstr>
      <vt:lpstr>2001/29/EC Infosoc Directive</vt:lpstr>
      <vt:lpstr>2001/29/EC Infosoc Directive</vt:lpstr>
      <vt:lpstr>2001/29/EC Infosoc Directive</vt:lpstr>
      <vt:lpstr>2006/115/ec rental and lending right/certain rights related to copyright </vt:lpstr>
      <vt:lpstr>2006/115/ec rental and lending right/certain rights related to copyright </vt:lpstr>
      <vt:lpstr>2006/115/ec rental and lending right/certain rights related to copyright </vt:lpstr>
      <vt:lpstr>Protection of broadcasting organisations in the Hungarian copyright law</vt:lpstr>
      <vt:lpstr>Protection of broadcasting organisations in the Hungarian copyright law</vt:lpstr>
      <vt:lpstr>Protection of broadcasting organisations in the Hungarian copyright law</vt:lpstr>
      <vt:lpstr>Protection of broadcasting organisations in the Hungarian copyright law</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Comparative Entertainment Law</dc:title>
  <dc:creator>User</dc:creator>
  <cp:lastModifiedBy>Windows-felhasználó</cp:lastModifiedBy>
  <cp:revision>875</cp:revision>
  <dcterms:created xsi:type="dcterms:W3CDTF">2020-02-10T14:27:23Z</dcterms:created>
  <dcterms:modified xsi:type="dcterms:W3CDTF">2020-10-12T18:02:31Z</dcterms:modified>
</cp:coreProperties>
</file>