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308" r:id="rId3"/>
    <p:sldId id="309" r:id="rId4"/>
    <p:sldId id="310" r:id="rId5"/>
    <p:sldId id="311" r:id="rId6"/>
    <p:sldId id="312" r:id="rId7"/>
    <p:sldId id="313" r:id="rId8"/>
    <p:sldId id="318" r:id="rId9"/>
    <p:sldId id="314" r:id="rId10"/>
    <p:sldId id="315" r:id="rId11"/>
    <p:sldId id="316" r:id="rId12"/>
    <p:sldId id="320" r:id="rId13"/>
    <p:sldId id="321" r:id="rId14"/>
    <p:sldId id="416" r:id="rId15"/>
    <p:sldId id="417" r:id="rId16"/>
    <p:sldId id="418" r:id="rId17"/>
    <p:sldId id="419" r:id="rId18"/>
    <p:sldId id="420" r:id="rId19"/>
    <p:sldId id="324" r:id="rId20"/>
    <p:sldId id="326" r:id="rId21"/>
    <p:sldId id="462" r:id="rId22"/>
    <p:sldId id="463" r:id="rId23"/>
    <p:sldId id="464" r:id="rId24"/>
    <p:sldId id="298" r:id="rId25"/>
    <p:sldId id="327" r:id="rId26"/>
    <p:sldId id="328" r:id="rId27"/>
    <p:sldId id="329" r:id="rId28"/>
    <p:sldId id="330" r:id="rId29"/>
    <p:sldId id="284" r:id="rId30"/>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 id="2" name="Harkai István" initials="HI" lastIdx="1" clrIdx="1">
    <p:extLst>
      <p:ext uri="{19B8F6BF-5375-455C-9EA6-DF929625EA0E}">
        <p15:presenceInfo xmlns:p15="http://schemas.microsoft.com/office/powerpoint/2012/main" userId="Harkai Istvá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24" autoAdjust="0"/>
    <p:restoredTop sz="86047" autoAdjust="0"/>
  </p:normalViewPr>
  <p:slideViewPr>
    <p:cSldViewPr snapToGrid="0">
      <p:cViewPr varScale="1">
        <p:scale>
          <a:sx n="100" d="100"/>
          <a:sy n="100" d="100"/>
        </p:scale>
        <p:origin x="122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5763E5-DE99-42BA-934E-5737226B85EC}" type="datetimeFigureOut">
              <a:rPr lang="hu-HU" smtClean="0"/>
              <a:pPr/>
              <a:t>2020. 10. 12.</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90DE59-9875-4DE5-A2AA-D7BB8051D0FB}" type="slidenum">
              <a:rPr lang="hu-HU" smtClean="0"/>
              <a:pPr/>
              <a:t>‹#›</a:t>
            </a:fld>
            <a:endParaRPr lang="hu-HU"/>
          </a:p>
        </p:txBody>
      </p:sp>
    </p:spTree>
    <p:extLst>
      <p:ext uri="{BB962C8B-B14F-4D97-AF65-F5344CB8AC3E}">
        <p14:creationId xmlns:p14="http://schemas.microsoft.com/office/powerpoint/2010/main" val="317824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c.europa.eu/digital-single-market/en/eu-copyright-legislatio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c.europa.eu/digital-single-market/en/eu-copyright-legislation"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ur-lex.europa.eu/legal-content/EN/TXT/HTML/?uri=CELEX:32006L0115&amp;from=EN"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a:t>
            </a:fld>
            <a:endParaRPr lang="hu-HU"/>
          </a:p>
        </p:txBody>
      </p:sp>
    </p:spTree>
    <p:extLst>
      <p:ext uri="{BB962C8B-B14F-4D97-AF65-F5344CB8AC3E}">
        <p14:creationId xmlns:p14="http://schemas.microsoft.com/office/powerpoint/2010/main" val="1379804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https://farm4.static.flickr.com/3291/3087500521_a4fb4d20c0_o.jpg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24</a:t>
            </a:fld>
            <a:endParaRPr lang="hu-HU"/>
          </a:p>
        </p:txBody>
      </p:sp>
    </p:spTree>
    <p:extLst>
      <p:ext uri="{BB962C8B-B14F-4D97-AF65-F5344CB8AC3E}">
        <p14:creationId xmlns:p14="http://schemas.microsoft.com/office/powerpoint/2010/main" val="3198849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25</a:t>
            </a:fld>
            <a:endParaRPr lang="hu-HU"/>
          </a:p>
        </p:txBody>
      </p:sp>
    </p:spTree>
    <p:extLst>
      <p:ext uri="{BB962C8B-B14F-4D97-AF65-F5344CB8AC3E}">
        <p14:creationId xmlns:p14="http://schemas.microsoft.com/office/powerpoint/2010/main" val="1980860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normAutofit/>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26</a:t>
            </a:fld>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t>https://img.discogs.com/-F1b53sCTf8HzS6U2if6Gv2shag=/fit-in/300x300/filters:strip_icc():format(jpeg):mode_rgb():quality(40)/discogs-images/R-6725685-1425394046-4520.jpeg.jpg</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2</a:t>
            </a:fld>
            <a:endParaRPr lang="hu-HU"/>
          </a:p>
        </p:txBody>
      </p:sp>
    </p:spTree>
    <p:extLst>
      <p:ext uri="{BB962C8B-B14F-4D97-AF65-F5344CB8AC3E}">
        <p14:creationId xmlns:p14="http://schemas.microsoft.com/office/powerpoint/2010/main" val="4033486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3</a:t>
            </a:fld>
            <a:endParaRPr lang="hu-HU"/>
          </a:p>
        </p:txBody>
      </p:sp>
    </p:spTree>
    <p:extLst>
      <p:ext uri="{BB962C8B-B14F-4D97-AF65-F5344CB8AC3E}">
        <p14:creationId xmlns:p14="http://schemas.microsoft.com/office/powerpoint/2010/main" val="2170309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4</a:t>
            </a:fld>
            <a:endParaRPr lang="hu-HU"/>
          </a:p>
        </p:txBody>
      </p:sp>
    </p:spTree>
    <p:extLst>
      <p:ext uri="{BB962C8B-B14F-4D97-AF65-F5344CB8AC3E}">
        <p14:creationId xmlns:p14="http://schemas.microsoft.com/office/powerpoint/2010/main" val="2516374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11</a:t>
            </a:fld>
            <a:endParaRPr lang="hu-HU"/>
          </a:p>
        </p:txBody>
      </p:sp>
    </p:spTree>
    <p:extLst>
      <p:ext uri="{BB962C8B-B14F-4D97-AF65-F5344CB8AC3E}">
        <p14:creationId xmlns:p14="http://schemas.microsoft.com/office/powerpoint/2010/main" val="2958646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hlinkClick r:id="rId3"/>
              </a:rPr>
              <a:t>https://ec.europa.eu/digital-single-market/en/eu-copyright-legislation</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12</a:t>
            </a:fld>
            <a:endParaRPr lang="hu-HU"/>
          </a:p>
        </p:txBody>
      </p:sp>
    </p:spTree>
    <p:extLst>
      <p:ext uri="{BB962C8B-B14F-4D97-AF65-F5344CB8AC3E}">
        <p14:creationId xmlns:p14="http://schemas.microsoft.com/office/powerpoint/2010/main" val="4130825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hlinkClick r:id="rId3"/>
              </a:rPr>
              <a:t>https://ec.europa.eu/digital-single-market/en/eu-copyright-legislation</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13</a:t>
            </a:fld>
            <a:endParaRPr lang="hu-HU"/>
          </a:p>
        </p:txBody>
      </p:sp>
    </p:spTree>
    <p:extLst>
      <p:ext uri="{BB962C8B-B14F-4D97-AF65-F5344CB8AC3E}">
        <p14:creationId xmlns:p14="http://schemas.microsoft.com/office/powerpoint/2010/main" val="42042311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en-US" dirty="0" smtClean="0"/>
              <a:t>Exceptions and limitations</a:t>
            </a:r>
          </a:p>
          <a:p>
            <a:r>
              <a:rPr lang="en-US" dirty="0" smtClean="0"/>
              <a:t>1. Temporary acts of reproduction referred to in Article 2,</a:t>
            </a:r>
          </a:p>
          <a:p>
            <a:r>
              <a:rPr lang="en-US" dirty="0" smtClean="0"/>
              <a:t>which are transient or incidental [and] an integral and essential</a:t>
            </a:r>
          </a:p>
          <a:p>
            <a:r>
              <a:rPr lang="en-US" dirty="0" smtClean="0"/>
              <a:t>part of a technological process and whose sole purpose is to</a:t>
            </a:r>
          </a:p>
          <a:p>
            <a:r>
              <a:rPr lang="en-US" dirty="0" smtClean="0"/>
              <a:t>enable:</a:t>
            </a:r>
          </a:p>
          <a:p>
            <a:r>
              <a:rPr lang="en-US" dirty="0" smtClean="0"/>
              <a:t>(a) a transmission in a network between third parties by an</a:t>
            </a:r>
          </a:p>
          <a:p>
            <a:r>
              <a:rPr lang="en-US" dirty="0" smtClean="0"/>
              <a:t>intermediary, or</a:t>
            </a:r>
          </a:p>
          <a:p>
            <a:r>
              <a:rPr lang="en-US" dirty="0" smtClean="0"/>
              <a:t>(b) a lawful use</a:t>
            </a:r>
          </a:p>
          <a:p>
            <a:r>
              <a:rPr lang="en-US" dirty="0" smtClean="0"/>
              <a:t>of a work or other subject-matter to be made, and which have</a:t>
            </a:r>
          </a:p>
          <a:p>
            <a:r>
              <a:rPr lang="en-US" dirty="0" smtClean="0"/>
              <a:t>no independent economic significance, shall be exempted from</a:t>
            </a:r>
          </a:p>
          <a:p>
            <a:r>
              <a:rPr lang="en-US" dirty="0" smtClean="0"/>
              <a:t>the reproduction right provided for in Article 2.</a:t>
            </a:r>
          </a:p>
          <a:p>
            <a:endParaRPr lang="en-US" dirty="0" smtClean="0"/>
          </a:p>
          <a:p>
            <a:r>
              <a:rPr lang="en-US" dirty="0" smtClean="0"/>
              <a:t>2. Member States may provide for exceptions or limitations</a:t>
            </a:r>
          </a:p>
          <a:p>
            <a:r>
              <a:rPr lang="en-US" dirty="0" smtClean="0"/>
              <a:t>to the reproduction right provided for in Article 2 in the</a:t>
            </a:r>
          </a:p>
          <a:p>
            <a:r>
              <a:rPr lang="en-US" dirty="0" smtClean="0"/>
              <a:t>following cases:</a:t>
            </a:r>
          </a:p>
          <a:p>
            <a:r>
              <a:rPr lang="en-US" dirty="0" smtClean="0"/>
              <a:t>(a) in respect of reproductions on paper or any similar</a:t>
            </a:r>
          </a:p>
          <a:p>
            <a:r>
              <a:rPr lang="en-US" dirty="0" smtClean="0"/>
              <a:t>medium, effected by the use of any kind of photographic</a:t>
            </a:r>
          </a:p>
          <a:p>
            <a:r>
              <a:rPr lang="en-US" dirty="0" smtClean="0"/>
              <a:t>technique or by some other process having similar effects,</a:t>
            </a:r>
          </a:p>
          <a:p>
            <a:r>
              <a:rPr lang="en-US" dirty="0" smtClean="0"/>
              <a:t>with the exception of sheet music, provided that the </a:t>
            </a:r>
            <a:r>
              <a:rPr lang="en-US" dirty="0" err="1" smtClean="0"/>
              <a:t>rightholders</a:t>
            </a:r>
            <a:r>
              <a:rPr lang="en-US" dirty="0" smtClean="0"/>
              <a:t> receive fair compensation;</a:t>
            </a:r>
          </a:p>
          <a:p>
            <a:r>
              <a:rPr lang="en-US" dirty="0" smtClean="0"/>
              <a:t>(b) in respect of reproductions on any medium made by a</a:t>
            </a:r>
          </a:p>
          <a:p>
            <a:r>
              <a:rPr lang="en-US" dirty="0" smtClean="0"/>
              <a:t>natural person for private use and for ends that are neither</a:t>
            </a:r>
          </a:p>
          <a:p>
            <a:r>
              <a:rPr lang="en-US" dirty="0" smtClean="0"/>
              <a:t>directly nor indirectly commercial, on condition that the</a:t>
            </a:r>
          </a:p>
          <a:p>
            <a:r>
              <a:rPr lang="en-US" dirty="0" err="1" smtClean="0"/>
              <a:t>rightholders</a:t>
            </a:r>
            <a:r>
              <a:rPr lang="en-US" dirty="0" smtClean="0"/>
              <a:t> receive fair compensation which takes account</a:t>
            </a:r>
          </a:p>
          <a:p>
            <a:r>
              <a:rPr lang="en-US" dirty="0" smtClean="0"/>
              <a:t>of the application or non-application of technological</a:t>
            </a:r>
          </a:p>
          <a:p>
            <a:r>
              <a:rPr lang="en-US" dirty="0" smtClean="0"/>
              <a:t>measures referred to in Article 6 to the work or </a:t>
            </a:r>
            <a:r>
              <a:rPr lang="en-US" dirty="0" err="1" smtClean="0"/>
              <a:t>subjectmatter</a:t>
            </a:r>
            <a:r>
              <a:rPr lang="en-US" dirty="0" smtClean="0"/>
              <a:t> concerned;</a:t>
            </a:r>
          </a:p>
          <a:p>
            <a:r>
              <a:rPr lang="en-US" dirty="0" smtClean="0"/>
              <a:t>(c) in respect of specific acts of reproduction made by publicly</a:t>
            </a:r>
          </a:p>
          <a:p>
            <a:r>
              <a:rPr lang="en-US" dirty="0" smtClean="0"/>
              <a:t>accessible libraries, educational establishments or museums,</a:t>
            </a:r>
          </a:p>
          <a:p>
            <a:r>
              <a:rPr lang="en-US" dirty="0" smtClean="0"/>
              <a:t>or by archives, which are not for direct or indirect</a:t>
            </a:r>
          </a:p>
          <a:p>
            <a:r>
              <a:rPr lang="en-US" dirty="0" smtClean="0"/>
              <a:t>economic or commercial advantage;</a:t>
            </a:r>
          </a:p>
          <a:p>
            <a:r>
              <a:rPr lang="en-US" dirty="0" smtClean="0"/>
              <a:t>(d) in respect of ephemeral recordings of works made by</a:t>
            </a:r>
          </a:p>
          <a:p>
            <a:r>
              <a:rPr lang="en-US" dirty="0" smtClean="0"/>
              <a:t>broadcasting </a:t>
            </a:r>
            <a:r>
              <a:rPr lang="en-US" dirty="0" err="1" smtClean="0"/>
              <a:t>organisations</a:t>
            </a:r>
            <a:r>
              <a:rPr lang="en-US" dirty="0" smtClean="0"/>
              <a:t> by means of their own facilities</a:t>
            </a:r>
          </a:p>
          <a:p>
            <a:r>
              <a:rPr lang="en-US" dirty="0" smtClean="0"/>
              <a:t>and for their own broadcasts; the preservation of these</a:t>
            </a:r>
          </a:p>
          <a:p>
            <a:r>
              <a:rPr lang="en-US" dirty="0" smtClean="0"/>
              <a:t>recordings in official archives may, on the grounds of their</a:t>
            </a:r>
          </a:p>
          <a:p>
            <a:r>
              <a:rPr lang="en-US" dirty="0" smtClean="0"/>
              <a:t>exceptional documentary character, be permitted;</a:t>
            </a:r>
          </a:p>
          <a:p>
            <a:r>
              <a:rPr lang="en-US" dirty="0" smtClean="0"/>
              <a:t>(e) in respect of reproductions of broadcasts made by social</a:t>
            </a:r>
          </a:p>
          <a:p>
            <a:r>
              <a:rPr lang="en-US" dirty="0" smtClean="0"/>
              <a:t>institutions pursuing non-commercial purposes, such as</a:t>
            </a:r>
          </a:p>
          <a:p>
            <a:r>
              <a:rPr lang="en-US" dirty="0" smtClean="0"/>
              <a:t>hospitals or prisons, on condition that the </a:t>
            </a:r>
            <a:r>
              <a:rPr lang="en-US" dirty="0" err="1" smtClean="0"/>
              <a:t>rightholders</a:t>
            </a:r>
            <a:endParaRPr lang="en-US" dirty="0" smtClean="0"/>
          </a:p>
          <a:p>
            <a:r>
              <a:rPr lang="en-US" dirty="0" smtClean="0"/>
              <a:t>receive fair compensation.</a:t>
            </a:r>
          </a:p>
          <a:p>
            <a:endParaRPr lang="en-US" dirty="0" smtClean="0"/>
          </a:p>
          <a:p>
            <a:r>
              <a:rPr lang="en-US" dirty="0" smtClean="0"/>
              <a:t>3. Member States may provide for exceptions or limitations</a:t>
            </a:r>
          </a:p>
          <a:p>
            <a:r>
              <a:rPr lang="en-US" dirty="0" smtClean="0"/>
              <a:t>to the rights provided for in Articles 2 and 3 in the following</a:t>
            </a:r>
          </a:p>
          <a:p>
            <a:r>
              <a:rPr lang="en-US" dirty="0" smtClean="0"/>
              <a:t>cases:</a:t>
            </a:r>
          </a:p>
          <a:p>
            <a:r>
              <a:rPr lang="en-US" dirty="0" smtClean="0"/>
              <a:t>(a) use for the sole purpose of illustration for teaching or</a:t>
            </a:r>
          </a:p>
          <a:p>
            <a:r>
              <a:rPr lang="en-US" dirty="0" smtClean="0"/>
              <a:t>scientific research, as long as the source, including the</a:t>
            </a:r>
          </a:p>
          <a:p>
            <a:r>
              <a:rPr lang="en-US" dirty="0" smtClean="0"/>
              <a:t>author's name, is indicated, unless this turns out to be</a:t>
            </a:r>
          </a:p>
          <a:p>
            <a:r>
              <a:rPr lang="en-US" dirty="0" smtClean="0"/>
              <a:t>impossible and to the extent justified by the non-commercial purpose to be achieved;</a:t>
            </a:r>
          </a:p>
          <a:p>
            <a:r>
              <a:rPr lang="en-US" dirty="0" smtClean="0"/>
              <a:t>(b) uses, for the benefit of people with a disability, which are</a:t>
            </a:r>
          </a:p>
          <a:p>
            <a:r>
              <a:rPr lang="en-US" dirty="0" smtClean="0"/>
              <a:t>directly related to the disability and of a non-commercial</a:t>
            </a:r>
          </a:p>
          <a:p>
            <a:r>
              <a:rPr lang="en-US" dirty="0" smtClean="0"/>
              <a:t>nature, to the extent required by the specific disability;</a:t>
            </a:r>
          </a:p>
          <a:p>
            <a:r>
              <a:rPr lang="en-US" dirty="0" smtClean="0"/>
              <a:t>22.6.2001 EN Official Journal of the European Communities L 167/17</a:t>
            </a:r>
          </a:p>
          <a:p>
            <a:r>
              <a:rPr lang="en-US" dirty="0" smtClean="0"/>
              <a:t>(c) reproduction by the press, communication to the public or</a:t>
            </a:r>
          </a:p>
          <a:p>
            <a:r>
              <a:rPr lang="en-US" dirty="0" smtClean="0"/>
              <a:t>making available of published articles on current</a:t>
            </a:r>
          </a:p>
          <a:p>
            <a:r>
              <a:rPr lang="en-US" dirty="0" smtClean="0"/>
              <a:t>economic, political or religious topics or of broadcast</a:t>
            </a:r>
          </a:p>
          <a:p>
            <a:r>
              <a:rPr lang="en-US" dirty="0" smtClean="0"/>
              <a:t>works or other subject-matter of the same character, in</a:t>
            </a:r>
          </a:p>
          <a:p>
            <a:r>
              <a:rPr lang="en-US" dirty="0" smtClean="0"/>
              <a:t>cases where such use is not expressly reserved, and as long</a:t>
            </a:r>
          </a:p>
          <a:p>
            <a:r>
              <a:rPr lang="en-US" dirty="0" smtClean="0"/>
              <a:t>as the source, including the author's name, is indicated, or</a:t>
            </a:r>
          </a:p>
          <a:p>
            <a:r>
              <a:rPr lang="en-US" dirty="0" smtClean="0"/>
              <a:t>use of works or other subject-matter in connection with</a:t>
            </a:r>
          </a:p>
          <a:p>
            <a:r>
              <a:rPr lang="en-US" dirty="0" smtClean="0"/>
              <a:t>the reporting of current events, to the extent justified by</a:t>
            </a:r>
          </a:p>
          <a:p>
            <a:r>
              <a:rPr lang="en-US" dirty="0" smtClean="0"/>
              <a:t>the informatory purpose and as long as the source,</a:t>
            </a:r>
          </a:p>
          <a:p>
            <a:r>
              <a:rPr lang="en-US" dirty="0" smtClean="0"/>
              <a:t>including the author's name, is indicated, unless this turns</a:t>
            </a:r>
          </a:p>
          <a:p>
            <a:r>
              <a:rPr lang="en-US" dirty="0" smtClean="0"/>
              <a:t>out to be impossible;</a:t>
            </a:r>
          </a:p>
          <a:p>
            <a:r>
              <a:rPr lang="en-US" dirty="0" smtClean="0"/>
              <a:t>(d) quotations for purposes such as criticism or review,</a:t>
            </a:r>
          </a:p>
          <a:p>
            <a:r>
              <a:rPr lang="en-US" dirty="0" smtClean="0"/>
              <a:t>provided that they relate to a work or other subject-matter</a:t>
            </a:r>
          </a:p>
          <a:p>
            <a:r>
              <a:rPr lang="en-US" dirty="0" smtClean="0"/>
              <a:t>which has already been lawfully made available to the</a:t>
            </a:r>
          </a:p>
          <a:p>
            <a:r>
              <a:rPr lang="en-US" dirty="0" smtClean="0"/>
              <a:t>public, that, unless this turns out to be impossible, the</a:t>
            </a:r>
          </a:p>
          <a:p>
            <a:r>
              <a:rPr lang="en-US" dirty="0" smtClean="0"/>
              <a:t>source, including the author's name, is indicated, and that</a:t>
            </a:r>
          </a:p>
          <a:p>
            <a:r>
              <a:rPr lang="en-US" dirty="0" smtClean="0"/>
              <a:t>their use is in accordance with fair practice, and to the</a:t>
            </a:r>
          </a:p>
          <a:p>
            <a:r>
              <a:rPr lang="en-US" dirty="0" smtClean="0"/>
              <a:t>extent required by the specific purpose;</a:t>
            </a:r>
          </a:p>
          <a:p>
            <a:r>
              <a:rPr lang="en-US" dirty="0" smtClean="0"/>
              <a:t>(e) use for the purposes of public security or to ensure the</a:t>
            </a:r>
          </a:p>
          <a:p>
            <a:r>
              <a:rPr lang="en-US" dirty="0" smtClean="0"/>
              <a:t>proper performance or reporting of administrative, parliamentary or judicial proceedings;</a:t>
            </a:r>
          </a:p>
          <a:p>
            <a:r>
              <a:rPr lang="en-US" dirty="0" smtClean="0"/>
              <a:t>(f) use of political speeches as well as extracts of public</a:t>
            </a:r>
          </a:p>
          <a:p>
            <a:r>
              <a:rPr lang="en-US" dirty="0" smtClean="0"/>
              <a:t>lectures or similar works or subject-matter to the extent</a:t>
            </a:r>
          </a:p>
          <a:p>
            <a:r>
              <a:rPr lang="en-US" dirty="0" smtClean="0"/>
              <a:t>justified by the informatory purpose and provided that the</a:t>
            </a:r>
          </a:p>
          <a:p>
            <a:r>
              <a:rPr lang="en-US" dirty="0" smtClean="0"/>
              <a:t>source, including the author's name, is indicated, except</a:t>
            </a:r>
          </a:p>
          <a:p>
            <a:r>
              <a:rPr lang="en-US" dirty="0" smtClean="0"/>
              <a:t>where this turns out to be impossible;</a:t>
            </a:r>
          </a:p>
          <a:p>
            <a:r>
              <a:rPr lang="en-US" dirty="0" smtClean="0"/>
              <a:t>(g) use during religious celebrations or official celebrations</a:t>
            </a:r>
          </a:p>
          <a:p>
            <a:r>
              <a:rPr lang="en-US" dirty="0" err="1" smtClean="0"/>
              <a:t>organised</a:t>
            </a:r>
            <a:r>
              <a:rPr lang="en-US" dirty="0" smtClean="0"/>
              <a:t> by a public authority;</a:t>
            </a:r>
          </a:p>
          <a:p>
            <a:r>
              <a:rPr lang="en-US" dirty="0" smtClean="0"/>
              <a:t>(h) use of works, such as works of architecture or sculpture,</a:t>
            </a:r>
          </a:p>
          <a:p>
            <a:r>
              <a:rPr lang="en-US" dirty="0" smtClean="0"/>
              <a:t>made to be located permanently in public places;</a:t>
            </a:r>
          </a:p>
          <a:p>
            <a:r>
              <a:rPr lang="en-US" dirty="0" smtClean="0"/>
              <a:t>(</a:t>
            </a:r>
            <a:r>
              <a:rPr lang="en-US" dirty="0" err="1" smtClean="0"/>
              <a:t>i</a:t>
            </a:r>
            <a:r>
              <a:rPr lang="en-US" dirty="0" smtClean="0"/>
              <a:t>) incidental inclusion of a work or other subject-matter in</a:t>
            </a:r>
          </a:p>
          <a:p>
            <a:r>
              <a:rPr lang="en-US" dirty="0" smtClean="0"/>
              <a:t>other material;</a:t>
            </a:r>
          </a:p>
          <a:p>
            <a:r>
              <a:rPr lang="en-US" dirty="0" smtClean="0"/>
              <a:t>(j) use for the purpose of advertising the public exhibition or</a:t>
            </a:r>
          </a:p>
          <a:p>
            <a:r>
              <a:rPr lang="en-US" dirty="0" smtClean="0"/>
              <a:t>sale of artistic works, to the extent necessary to promote</a:t>
            </a:r>
          </a:p>
          <a:p>
            <a:r>
              <a:rPr lang="en-US" dirty="0" smtClean="0"/>
              <a:t>the event, excluding any other commercial use;</a:t>
            </a:r>
          </a:p>
          <a:p>
            <a:r>
              <a:rPr lang="en-US" dirty="0" smtClean="0"/>
              <a:t>(k) use for the purpose of caricature, parody or pastiche;</a:t>
            </a:r>
          </a:p>
          <a:p>
            <a:r>
              <a:rPr lang="en-US" dirty="0" smtClean="0"/>
              <a:t>(l) use in connection with the demonstration or repair of</a:t>
            </a:r>
          </a:p>
          <a:p>
            <a:r>
              <a:rPr lang="en-US" dirty="0" smtClean="0"/>
              <a:t>equipment;</a:t>
            </a:r>
          </a:p>
          <a:p>
            <a:r>
              <a:rPr lang="en-US" dirty="0" smtClean="0"/>
              <a:t>(m) use of an artistic work in the form of a building or a</a:t>
            </a:r>
          </a:p>
          <a:p>
            <a:r>
              <a:rPr lang="en-US" dirty="0" smtClean="0"/>
              <a:t>drawing or plan of a building for the purposes of reconstructing the building;</a:t>
            </a:r>
          </a:p>
          <a:p>
            <a:r>
              <a:rPr lang="en-US" dirty="0" smtClean="0"/>
              <a:t>(n) use by communication or making available, for the</a:t>
            </a:r>
          </a:p>
          <a:p>
            <a:r>
              <a:rPr lang="en-US" dirty="0" smtClean="0"/>
              <a:t>purpose of research or private study, to individual</a:t>
            </a:r>
          </a:p>
          <a:p>
            <a:r>
              <a:rPr lang="en-US" dirty="0" smtClean="0"/>
              <a:t>members of the public by dedicated terminals on the</a:t>
            </a:r>
          </a:p>
          <a:p>
            <a:r>
              <a:rPr lang="en-US" dirty="0" smtClean="0"/>
              <a:t>premises of establishments referred to in paragraph 2(c) of</a:t>
            </a:r>
          </a:p>
          <a:p>
            <a:r>
              <a:rPr lang="en-US" dirty="0" smtClean="0"/>
              <a:t>works and other subject-matter not subject to purchase or</a:t>
            </a:r>
          </a:p>
          <a:p>
            <a:r>
              <a:rPr lang="en-US" dirty="0" smtClean="0"/>
              <a:t>licensing terms which are contained in their collections;</a:t>
            </a:r>
          </a:p>
          <a:p>
            <a:r>
              <a:rPr lang="en-US" dirty="0" smtClean="0"/>
              <a:t>(o) use in certain other cases of minor importance where</a:t>
            </a:r>
          </a:p>
          <a:p>
            <a:r>
              <a:rPr lang="en-US" dirty="0" smtClean="0"/>
              <a:t>exceptions or limitations already exist under national law,</a:t>
            </a:r>
          </a:p>
          <a:p>
            <a:r>
              <a:rPr lang="en-US" dirty="0" smtClean="0"/>
              <a:t>provided that they only concern analogue uses and do not</a:t>
            </a:r>
          </a:p>
          <a:p>
            <a:r>
              <a:rPr lang="en-US" dirty="0" smtClean="0"/>
              <a:t>affect the free circulation of goods and services within the</a:t>
            </a:r>
          </a:p>
          <a:p>
            <a:r>
              <a:rPr lang="en-US" dirty="0" smtClean="0"/>
              <a:t>Community, without prejudice to the other exceptions and</a:t>
            </a:r>
          </a:p>
          <a:p>
            <a:r>
              <a:rPr lang="en-US" dirty="0" smtClean="0"/>
              <a:t>limitations contained in this Article.</a:t>
            </a:r>
          </a:p>
          <a:p>
            <a:endParaRPr lang="en-US" dirty="0" smtClean="0"/>
          </a:p>
          <a:p>
            <a:r>
              <a:rPr lang="en-US" dirty="0" smtClean="0"/>
              <a:t>4. Where the Member States may provide for an exception</a:t>
            </a:r>
          </a:p>
          <a:p>
            <a:r>
              <a:rPr lang="en-US" dirty="0" smtClean="0"/>
              <a:t>or limitation to the right of reproduction pursuant to paragraphs 2 and 3, they may provide similarly for an exception or</a:t>
            </a:r>
          </a:p>
          <a:p>
            <a:r>
              <a:rPr lang="en-US" dirty="0" smtClean="0"/>
              <a:t>limitation to the right of distribution as referred to in Article 4</a:t>
            </a:r>
          </a:p>
          <a:p>
            <a:r>
              <a:rPr lang="en-US" dirty="0" smtClean="0"/>
              <a:t>to the extent justified by the purpose of the </a:t>
            </a:r>
            <a:r>
              <a:rPr lang="en-US" dirty="0" err="1" smtClean="0"/>
              <a:t>authorised</a:t>
            </a:r>
            <a:r>
              <a:rPr lang="en-US" dirty="0" smtClean="0"/>
              <a:t> act of</a:t>
            </a:r>
          </a:p>
          <a:p>
            <a:r>
              <a:rPr lang="en-US" dirty="0" smtClean="0"/>
              <a:t>reproduction.</a:t>
            </a:r>
          </a:p>
          <a:p>
            <a:endParaRPr lang="en-US" dirty="0" smtClean="0"/>
          </a:p>
          <a:p>
            <a:r>
              <a:rPr lang="en-US" dirty="0" smtClean="0"/>
              <a:t>5. The exceptions and limitations provided for in paragraphs 1, 2, 3 and 4 shall only be applied in certain special</a:t>
            </a:r>
          </a:p>
          <a:p>
            <a:r>
              <a:rPr lang="en-US" dirty="0" smtClean="0"/>
              <a:t>cases which do not conflict with a normal exploitation of the</a:t>
            </a:r>
          </a:p>
          <a:p>
            <a:r>
              <a:rPr lang="en-US" dirty="0" smtClean="0"/>
              <a:t>work or other subject-matter and do not unreasonably prejudice the legitimate interests of the </a:t>
            </a:r>
            <a:r>
              <a:rPr lang="en-US" dirty="0" err="1" smtClean="0"/>
              <a:t>rightholder</a:t>
            </a:r>
            <a:r>
              <a:rPr lang="en-US" dirty="0" smtClean="0"/>
              <a:t>.</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14</a:t>
            </a:fld>
            <a:endParaRPr lang="hu-HU"/>
          </a:p>
        </p:txBody>
      </p:sp>
    </p:spTree>
    <p:extLst>
      <p:ext uri="{BB962C8B-B14F-4D97-AF65-F5344CB8AC3E}">
        <p14:creationId xmlns:p14="http://schemas.microsoft.com/office/powerpoint/2010/main" val="2928927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r>
              <a:rPr lang="hu-HU" dirty="0" smtClean="0">
                <a:hlinkClick r:id="rId3"/>
              </a:rPr>
              <a:t>https://eur-lex.europa.eu/legal-content/EN/TXT/HTML/?uri=CELEX:32006L0115&amp;from=EN</a:t>
            </a:r>
            <a:endParaRPr lang="hu-HU" dirty="0"/>
          </a:p>
        </p:txBody>
      </p:sp>
      <p:sp>
        <p:nvSpPr>
          <p:cNvPr id="4" name="Dia számának helye 3"/>
          <p:cNvSpPr>
            <a:spLocks noGrp="1"/>
          </p:cNvSpPr>
          <p:nvPr>
            <p:ph type="sldNum" sz="quarter" idx="10"/>
          </p:nvPr>
        </p:nvSpPr>
        <p:spPr/>
        <p:txBody>
          <a:bodyPr/>
          <a:lstStyle/>
          <a:p>
            <a:fld id="{4A90DE59-9875-4DE5-A2AA-D7BB8051D0FB}" type="slidenum">
              <a:rPr lang="hu-HU" smtClean="0"/>
              <a:pPr/>
              <a:t>19</a:t>
            </a:fld>
            <a:endParaRPr lang="hu-HU"/>
          </a:p>
        </p:txBody>
      </p:sp>
    </p:spTree>
    <p:extLst>
      <p:ext uri="{BB962C8B-B14F-4D97-AF65-F5344CB8AC3E}">
        <p14:creationId xmlns:p14="http://schemas.microsoft.com/office/powerpoint/2010/main" val="132259711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hu-HU" smtClean="0"/>
              <a:t>Mintacím szerkesztése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u-HU" smtClean="0"/>
              <a:t>Alcím mintájának szerkesztése</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405630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8386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hu-HU" smtClean="0"/>
              <a:t>Mintacím szerkesztése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5660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632914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hu-HU" smtClean="0"/>
              <a:t>Mintacím szerkesztése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ate Placeholder 3"/>
          <p:cNvSpPr>
            <a:spLocks noGrp="1"/>
          </p:cNvSpPr>
          <p:nvPr>
            <p:ph type="dt" sz="half" idx="10"/>
          </p:nvPr>
        </p:nvSpPr>
        <p:spPr>
          <a:xfrm>
            <a:off x="8593667" y="6272784"/>
            <a:ext cx="2644309" cy="365125"/>
          </a:xfrm>
        </p:spPr>
        <p:txBody>
          <a:bodyPr/>
          <a:lstStyle/>
          <a:p>
            <a:fld id="{72D6E732-BF03-49C3-94EC-B4E4401DF857}" type="datetimeFigureOut">
              <a:rPr lang="hu-HU" smtClean="0"/>
              <a:pPr/>
              <a:t>2020. 10. 12.</a:t>
            </a:fld>
            <a:endParaRPr lang="hu-HU"/>
          </a:p>
        </p:txBody>
      </p:sp>
      <p:sp>
        <p:nvSpPr>
          <p:cNvPr id="5" name="Footer Placeholder 4"/>
          <p:cNvSpPr>
            <a:spLocks noGrp="1"/>
          </p:cNvSpPr>
          <p:nvPr>
            <p:ph type="ftr" sz="quarter" idx="11"/>
          </p:nvPr>
        </p:nvSpPr>
        <p:spPr>
          <a:xfrm>
            <a:off x="2182708" y="6272784"/>
            <a:ext cx="6327648" cy="365125"/>
          </a:xfrm>
        </p:spPr>
        <p:txBody>
          <a:bodyPr/>
          <a:lstStyle/>
          <a:p>
            <a:endParaRPr lang="hu-H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87209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693994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smtClean="0"/>
              <a:t>Mintacím szerkesztése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7" name="Date Placeholder 6"/>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51835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u-HU" smtClean="0"/>
              <a:t>Mintacím szerkesztése</a:t>
            </a:r>
            <a:endParaRPr lang="en-US" dirty="0"/>
          </a:p>
        </p:txBody>
      </p:sp>
      <p:sp>
        <p:nvSpPr>
          <p:cNvPr id="3" name="Date Placeholder 2"/>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309488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102014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sp>
        <p:nvSpPr>
          <p:cNvPr id="6" name="Footer Placeholder 5"/>
          <p:cNvSpPr>
            <a:spLocks noGrp="1"/>
          </p:cNvSpPr>
          <p:nvPr>
            <p:ph type="ftr" sz="quarter" idx="11"/>
          </p:nvPr>
        </p:nvSpPr>
        <p:spPr/>
        <p:txBody>
          <a:bodyPr/>
          <a:lstStyle/>
          <a:p>
            <a:endParaRPr lang="hu-H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20323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hu-HU" smtClean="0"/>
              <a:t>Mintacím szerkesztése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ate Placeholder 4"/>
          <p:cNvSpPr>
            <a:spLocks noGrp="1"/>
          </p:cNvSpPr>
          <p:nvPr>
            <p:ph type="dt" sz="half" idx="10"/>
          </p:nvPr>
        </p:nvSpPr>
        <p:spPr/>
        <p:txBody>
          <a:bodyPr/>
          <a:lstStyle/>
          <a:p>
            <a:fld id="{72D6E732-BF03-49C3-94EC-B4E4401DF857}" type="datetimeFigureOut">
              <a:rPr lang="hu-HU" smtClean="0"/>
              <a:pPr/>
              <a:t>2020. 10. 12.</a:t>
            </a:fld>
            <a:endParaRPr lang="hu-H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5372EA8-0DB0-4A6A-A699-96A5869CE44B}" type="slidenum">
              <a:rPr lang="hu-HU" smtClean="0"/>
              <a:pPr/>
              <a:t>‹#›</a:t>
            </a:fld>
            <a:endParaRPr lang="hu-HU"/>
          </a:p>
        </p:txBody>
      </p:sp>
    </p:spTree>
    <p:extLst>
      <p:ext uri="{BB962C8B-B14F-4D97-AF65-F5344CB8AC3E}">
        <p14:creationId xmlns:p14="http://schemas.microsoft.com/office/powerpoint/2010/main" val="410046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hu-HU" smtClean="0"/>
              <a:t>Mintacím szerkesztése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2D6E732-BF03-49C3-94EC-B4E4401DF857}" type="datetimeFigureOut">
              <a:rPr lang="hu-HU" smtClean="0"/>
              <a:pPr/>
              <a:t>2020. 10. 12.</a:t>
            </a:fld>
            <a:endParaRPr lang="hu-H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hu-H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5372EA8-0DB0-4A6A-A699-96A5869CE44B}" type="slidenum">
              <a:rPr lang="hu-HU" smtClean="0"/>
              <a:pPr/>
              <a:t>‹#›</a:t>
            </a:fld>
            <a:endParaRPr lang="hu-HU"/>
          </a:p>
        </p:txBody>
      </p:sp>
    </p:spTree>
    <p:extLst>
      <p:ext uri="{BB962C8B-B14F-4D97-AF65-F5344CB8AC3E}">
        <p14:creationId xmlns:p14="http://schemas.microsoft.com/office/powerpoint/2010/main" val="353185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0.jpeg"/><Relationship Id="rId3" Type="http://schemas.microsoft.com/office/2007/relationships/hdphoto" Target="../media/hdphoto2.wdp"/><Relationship Id="rId7" Type="http://schemas.openxmlformats.org/officeDocument/2006/relationships/hyperlink" Target="http://copy21.com/"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mailto:harkai.istvan89@gmail.com"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4000" dirty="0" smtClean="0">
                <a:solidFill>
                  <a:schemeClr val="tx1"/>
                </a:solidFill>
              </a:rPr>
              <a:t>Introduction to the Comparative Entertainment Law</a:t>
            </a:r>
            <a:endParaRPr lang="en-GB" sz="4000" dirty="0">
              <a:solidFill>
                <a:schemeClr val="tx1"/>
              </a:solidFill>
            </a:endParaRPr>
          </a:p>
        </p:txBody>
      </p:sp>
      <p:sp>
        <p:nvSpPr>
          <p:cNvPr id="3" name="Alcím 2"/>
          <p:cNvSpPr>
            <a:spLocks noGrp="1"/>
          </p:cNvSpPr>
          <p:nvPr>
            <p:ph type="subTitle" idx="1"/>
          </p:nvPr>
        </p:nvSpPr>
        <p:spPr/>
        <p:txBody>
          <a:bodyPr>
            <a:noAutofit/>
          </a:bodyPr>
          <a:lstStyle/>
          <a:p>
            <a:r>
              <a:rPr lang="hu-HU" sz="1500" dirty="0" smtClean="0">
                <a:latin typeface="+mj-lt"/>
              </a:rPr>
              <a:t>Dr. </a:t>
            </a:r>
            <a:r>
              <a:rPr lang="en-GB" sz="1500" dirty="0" smtClean="0">
                <a:latin typeface="+mj-lt"/>
              </a:rPr>
              <a:t>István Harkai</a:t>
            </a:r>
            <a:r>
              <a:rPr lang="hu-HU" sz="1500">
                <a:latin typeface="+mj-lt"/>
              </a:rPr>
              <a:t> </a:t>
            </a:r>
            <a:r>
              <a:rPr lang="hu-HU" sz="1500" smtClean="0">
                <a:latin typeface="+mj-lt"/>
              </a:rPr>
              <a:t>PhD,</a:t>
            </a:r>
            <a:r>
              <a:rPr lang="en-GB" sz="1500" smtClean="0">
                <a:latin typeface="+mj-lt"/>
              </a:rPr>
              <a:t> </a:t>
            </a:r>
            <a:r>
              <a:rPr lang="en-GB" sz="1500" dirty="0" smtClean="0">
                <a:latin typeface="+mj-lt"/>
              </a:rPr>
              <a:t>Assistant Lecturer</a:t>
            </a:r>
          </a:p>
          <a:p>
            <a:r>
              <a:rPr lang="en-GB" sz="1500" dirty="0" smtClean="0">
                <a:latin typeface="+mj-lt"/>
              </a:rPr>
              <a:t>University of Szeged Faculty of Law and Political Sciences</a:t>
            </a:r>
          </a:p>
          <a:p>
            <a:r>
              <a:rPr lang="en-GB" sz="1500" dirty="0" smtClean="0">
                <a:latin typeface="+mj-lt"/>
              </a:rPr>
              <a:t>Institute of Comparative Law and Legal Theory</a:t>
            </a: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18520" y="5684520"/>
            <a:ext cx="1173480" cy="1173480"/>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6128656"/>
            <a:ext cx="713278" cy="729343"/>
          </a:xfrm>
          <a:prstGeom prst="rect">
            <a:avLst/>
          </a:prstGeom>
        </p:spPr>
      </p:pic>
      <p:pic>
        <p:nvPicPr>
          <p:cNvPr id="1026" name="Picture 2" descr="cszb128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3" y="4763"/>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126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WIPO Performance and Phonograms Treaty (WPPT)</a:t>
            </a:r>
            <a:endParaRPr lang="hu-HU" sz="4000" dirty="0">
              <a:solidFill>
                <a:schemeClr val="tx1"/>
              </a:solidFill>
            </a:endParaRPr>
          </a:p>
        </p:txBody>
      </p:sp>
      <p:sp>
        <p:nvSpPr>
          <p:cNvPr id="3" name="Tartalom helye 2"/>
          <p:cNvSpPr>
            <a:spLocks noGrp="1"/>
          </p:cNvSpPr>
          <p:nvPr>
            <p:ph idx="1"/>
          </p:nvPr>
        </p:nvSpPr>
        <p:spPr/>
        <p:txBody>
          <a:bodyPr>
            <a:normAutofit/>
          </a:bodyPr>
          <a:lstStyle/>
          <a:p>
            <a:r>
              <a:rPr lang="en-US" b="1" dirty="0">
                <a:latin typeface="+mj-lt"/>
              </a:rPr>
              <a:t>Article </a:t>
            </a:r>
            <a:r>
              <a:rPr lang="en-US" b="1" dirty="0" smtClean="0">
                <a:latin typeface="+mj-lt"/>
              </a:rPr>
              <a:t>11</a:t>
            </a:r>
            <a:r>
              <a:rPr lang="hu-HU" b="1" dirty="0" smtClean="0">
                <a:latin typeface="+mj-lt"/>
              </a:rPr>
              <a:t> – </a:t>
            </a:r>
            <a:r>
              <a:rPr lang="en-US" b="1" dirty="0" smtClean="0">
                <a:latin typeface="+mj-lt"/>
              </a:rPr>
              <a:t>Right </a:t>
            </a:r>
            <a:r>
              <a:rPr lang="en-US" b="1" dirty="0">
                <a:latin typeface="+mj-lt"/>
              </a:rPr>
              <a:t>of </a:t>
            </a:r>
            <a:r>
              <a:rPr lang="en-US" b="1" dirty="0" smtClean="0">
                <a:latin typeface="+mj-lt"/>
              </a:rPr>
              <a:t>Reproduction</a:t>
            </a:r>
            <a:r>
              <a:rPr lang="hu-HU" b="1" dirty="0" smtClean="0">
                <a:latin typeface="+mj-lt"/>
              </a:rPr>
              <a:t>: </a:t>
            </a:r>
            <a:r>
              <a:rPr lang="en-US" dirty="0" smtClean="0">
                <a:latin typeface="+mj-lt"/>
              </a:rPr>
              <a:t>Producers </a:t>
            </a:r>
            <a:r>
              <a:rPr lang="en-US" dirty="0">
                <a:latin typeface="+mj-lt"/>
              </a:rPr>
              <a:t>of phonograms shall enjoy the exclusive right of authorizing the </a:t>
            </a:r>
            <a:r>
              <a:rPr lang="en-US" b="1" dirty="0">
                <a:solidFill>
                  <a:srgbClr val="FF0000"/>
                </a:solidFill>
                <a:latin typeface="+mj-lt"/>
              </a:rPr>
              <a:t>direct or indirect reproduction of their phonograms</a:t>
            </a:r>
            <a:r>
              <a:rPr lang="en-US" dirty="0">
                <a:latin typeface="+mj-lt"/>
              </a:rPr>
              <a:t>, </a:t>
            </a:r>
            <a:r>
              <a:rPr lang="en-US" b="1" dirty="0">
                <a:solidFill>
                  <a:srgbClr val="FF0000"/>
                </a:solidFill>
                <a:latin typeface="+mj-lt"/>
              </a:rPr>
              <a:t>in any manner or form</a:t>
            </a:r>
            <a:r>
              <a:rPr lang="en-US" dirty="0" smtClean="0">
                <a:latin typeface="+mj-lt"/>
              </a:rPr>
              <a:t>.</a:t>
            </a:r>
            <a:endParaRPr lang="en-US" dirty="0">
              <a:latin typeface="+mj-lt"/>
            </a:endParaRPr>
          </a:p>
          <a:p>
            <a:r>
              <a:rPr lang="en-US" b="1" dirty="0" smtClean="0">
                <a:latin typeface="+mj-lt"/>
              </a:rPr>
              <a:t>Article 12</a:t>
            </a:r>
            <a:r>
              <a:rPr lang="hu-HU" b="1" dirty="0" smtClean="0">
                <a:latin typeface="+mj-lt"/>
              </a:rPr>
              <a:t> – </a:t>
            </a:r>
            <a:r>
              <a:rPr lang="en-US" b="1" dirty="0" smtClean="0">
                <a:latin typeface="+mj-lt"/>
              </a:rPr>
              <a:t>Right </a:t>
            </a:r>
            <a:r>
              <a:rPr lang="en-US" b="1" dirty="0">
                <a:latin typeface="+mj-lt"/>
              </a:rPr>
              <a:t>of </a:t>
            </a:r>
            <a:r>
              <a:rPr lang="en-US" b="1" dirty="0" smtClean="0">
                <a:latin typeface="+mj-lt"/>
              </a:rPr>
              <a:t>Distribution</a:t>
            </a:r>
            <a:r>
              <a:rPr lang="hu-HU" b="1" dirty="0" smtClean="0">
                <a:latin typeface="+mj-lt"/>
              </a:rPr>
              <a:t>:</a:t>
            </a:r>
          </a:p>
          <a:p>
            <a:pPr lvl="1"/>
            <a:r>
              <a:rPr lang="en-US" dirty="0" smtClean="0">
                <a:latin typeface="+mj-lt"/>
              </a:rPr>
              <a:t>(</a:t>
            </a:r>
            <a:r>
              <a:rPr lang="en-US" dirty="0">
                <a:latin typeface="+mj-lt"/>
              </a:rPr>
              <a:t>1) Producers of phonograms shall enjoy the exclusive right of authorizing the </a:t>
            </a:r>
            <a:r>
              <a:rPr lang="en-US" b="1" dirty="0">
                <a:solidFill>
                  <a:srgbClr val="FF0000"/>
                </a:solidFill>
                <a:latin typeface="+mj-lt"/>
              </a:rPr>
              <a:t>making available to the public</a:t>
            </a:r>
            <a:r>
              <a:rPr lang="en-US" dirty="0">
                <a:latin typeface="+mj-lt"/>
              </a:rPr>
              <a:t> of the original and copies of their phonograms </a:t>
            </a:r>
            <a:r>
              <a:rPr lang="en-US" b="1" dirty="0">
                <a:solidFill>
                  <a:srgbClr val="FF0000"/>
                </a:solidFill>
                <a:latin typeface="+mj-lt"/>
              </a:rPr>
              <a:t>through sale or other transfer of ownership</a:t>
            </a:r>
            <a:r>
              <a:rPr lang="en-US" dirty="0">
                <a:latin typeface="+mj-lt"/>
              </a:rPr>
              <a:t>.</a:t>
            </a:r>
          </a:p>
          <a:p>
            <a:r>
              <a:rPr lang="en-US" b="1" dirty="0" smtClean="0">
                <a:latin typeface="+mj-lt"/>
              </a:rPr>
              <a:t>Article 13</a:t>
            </a:r>
            <a:r>
              <a:rPr lang="hu-HU" b="1" dirty="0" smtClean="0">
                <a:latin typeface="+mj-lt"/>
              </a:rPr>
              <a:t> – </a:t>
            </a:r>
            <a:r>
              <a:rPr lang="en-US" b="1" dirty="0" smtClean="0">
                <a:latin typeface="+mj-lt"/>
              </a:rPr>
              <a:t>Right </a:t>
            </a:r>
            <a:r>
              <a:rPr lang="en-US" b="1" dirty="0">
                <a:latin typeface="+mj-lt"/>
              </a:rPr>
              <a:t>of </a:t>
            </a:r>
            <a:r>
              <a:rPr lang="en-US" b="1" dirty="0" smtClean="0">
                <a:latin typeface="+mj-lt"/>
              </a:rPr>
              <a:t>Rental</a:t>
            </a:r>
            <a:r>
              <a:rPr lang="hu-HU" b="1" dirty="0" smtClean="0">
                <a:latin typeface="+mj-lt"/>
              </a:rPr>
              <a:t>:</a:t>
            </a:r>
          </a:p>
          <a:p>
            <a:pPr lvl="1"/>
            <a:r>
              <a:rPr lang="en-US" dirty="0" smtClean="0">
                <a:latin typeface="+mj-lt"/>
              </a:rPr>
              <a:t>(</a:t>
            </a:r>
            <a:r>
              <a:rPr lang="en-US" dirty="0">
                <a:latin typeface="+mj-lt"/>
              </a:rPr>
              <a:t>1) Producers of phonograms shall enjoy the exclusive right of authorizing the </a:t>
            </a:r>
            <a:r>
              <a:rPr lang="en-US" b="1" dirty="0">
                <a:solidFill>
                  <a:srgbClr val="FF0000"/>
                </a:solidFill>
                <a:latin typeface="+mj-lt"/>
              </a:rPr>
              <a:t>commercial rental to the public </a:t>
            </a:r>
            <a:r>
              <a:rPr lang="en-US" dirty="0">
                <a:latin typeface="+mj-lt"/>
              </a:rPr>
              <a:t>of the original and copies of their phonograms, even after distribution of them, by or pursuant to, authorization by the producer.</a:t>
            </a:r>
          </a:p>
          <a:p>
            <a:r>
              <a:rPr lang="en-US" b="1" dirty="0" smtClean="0">
                <a:latin typeface="+mj-lt"/>
              </a:rPr>
              <a:t>Article 14</a:t>
            </a:r>
            <a:r>
              <a:rPr lang="hu-HU" b="1" dirty="0" smtClean="0">
                <a:latin typeface="+mj-lt"/>
              </a:rPr>
              <a:t> – </a:t>
            </a:r>
            <a:r>
              <a:rPr lang="en-US" b="1" dirty="0" smtClean="0">
                <a:latin typeface="+mj-lt"/>
              </a:rPr>
              <a:t>Right </a:t>
            </a:r>
            <a:r>
              <a:rPr lang="en-US" b="1" dirty="0">
                <a:latin typeface="+mj-lt"/>
              </a:rPr>
              <a:t>of Making Available of </a:t>
            </a:r>
            <a:r>
              <a:rPr lang="en-US" b="1" dirty="0" smtClean="0">
                <a:latin typeface="+mj-lt"/>
              </a:rPr>
              <a:t>Phonograms</a:t>
            </a:r>
            <a:r>
              <a:rPr lang="hu-HU" b="1" dirty="0" smtClean="0">
                <a:latin typeface="+mj-lt"/>
              </a:rPr>
              <a:t>: </a:t>
            </a:r>
            <a:r>
              <a:rPr lang="en-US" dirty="0" smtClean="0">
                <a:latin typeface="+mj-lt"/>
              </a:rPr>
              <a:t>Producers </a:t>
            </a:r>
            <a:r>
              <a:rPr lang="en-US" dirty="0">
                <a:latin typeface="+mj-lt"/>
              </a:rPr>
              <a:t>of phonograms shall enjoy the exclusive right of authorizing the </a:t>
            </a:r>
            <a:r>
              <a:rPr lang="en-US" b="1" dirty="0">
                <a:solidFill>
                  <a:srgbClr val="FF0000"/>
                </a:solidFill>
                <a:latin typeface="+mj-lt"/>
              </a:rPr>
              <a:t>making available to the public</a:t>
            </a:r>
            <a:r>
              <a:rPr lang="en-US" dirty="0">
                <a:latin typeface="+mj-lt"/>
              </a:rPr>
              <a:t> of their phonograms, by wire or wireless means, in such a way that members of the public may access them from a place and at a time individually chosen by them</a:t>
            </a:r>
            <a:r>
              <a:rPr lang="en-US" dirty="0" smtClean="0">
                <a:latin typeface="+mj-lt"/>
              </a:rPr>
              <a:t>.</a:t>
            </a:r>
            <a:r>
              <a:rPr lang="hu-HU" dirty="0" smtClean="0">
                <a:latin typeface="+mj-lt"/>
              </a:rPr>
              <a:t> (</a:t>
            </a:r>
            <a:r>
              <a:rPr lang="hu-HU" dirty="0" err="1" smtClean="0">
                <a:latin typeface="+mj-lt"/>
              </a:rPr>
              <a:t>on-demand</a:t>
            </a:r>
            <a:r>
              <a:rPr lang="hu-HU" dirty="0" smtClean="0">
                <a:latin typeface="+mj-lt"/>
              </a:rPr>
              <a:t>)</a:t>
            </a:r>
            <a:endParaRPr lang="en-US" dirty="0">
              <a:latin typeface="+mj-lt"/>
            </a:endParaRPr>
          </a:p>
          <a:p>
            <a:endParaRPr lang="hu-HU" dirty="0">
              <a:latin typeface="+mj-lt"/>
            </a:endParaRPr>
          </a:p>
        </p:txBody>
      </p:sp>
    </p:spTree>
    <p:extLst>
      <p:ext uri="{BB962C8B-B14F-4D97-AF65-F5344CB8AC3E}">
        <p14:creationId xmlns:p14="http://schemas.microsoft.com/office/powerpoint/2010/main" val="1047673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WIPO Performance and Phonograms Treaty (WPPT)</a:t>
            </a:r>
            <a:endParaRPr lang="hu-HU" sz="4000" dirty="0">
              <a:solidFill>
                <a:schemeClr val="tx1"/>
              </a:solidFill>
            </a:endParaRPr>
          </a:p>
        </p:txBody>
      </p:sp>
      <p:sp>
        <p:nvSpPr>
          <p:cNvPr id="3" name="Tartalom helye 2"/>
          <p:cNvSpPr>
            <a:spLocks noGrp="1"/>
          </p:cNvSpPr>
          <p:nvPr>
            <p:ph idx="1"/>
          </p:nvPr>
        </p:nvSpPr>
        <p:spPr/>
        <p:txBody>
          <a:bodyPr>
            <a:normAutofit fontScale="92500" lnSpcReduction="20000"/>
          </a:bodyPr>
          <a:lstStyle/>
          <a:p>
            <a:r>
              <a:rPr lang="en-US" b="1" dirty="0">
                <a:latin typeface="+mj-lt"/>
              </a:rPr>
              <a:t>Article </a:t>
            </a:r>
            <a:r>
              <a:rPr lang="en-US" b="1" dirty="0" smtClean="0">
                <a:latin typeface="+mj-lt"/>
              </a:rPr>
              <a:t>16</a:t>
            </a:r>
            <a:r>
              <a:rPr lang="hu-HU" b="1" dirty="0" smtClean="0">
                <a:latin typeface="+mj-lt"/>
              </a:rPr>
              <a:t> – </a:t>
            </a:r>
            <a:r>
              <a:rPr lang="en-US" b="1" dirty="0" smtClean="0">
                <a:solidFill>
                  <a:srgbClr val="FF0000"/>
                </a:solidFill>
                <a:latin typeface="+mj-lt"/>
              </a:rPr>
              <a:t>Limitations </a:t>
            </a:r>
            <a:r>
              <a:rPr lang="en-US" b="1" dirty="0">
                <a:solidFill>
                  <a:srgbClr val="FF0000"/>
                </a:solidFill>
                <a:latin typeface="+mj-lt"/>
              </a:rPr>
              <a:t>and </a:t>
            </a:r>
            <a:r>
              <a:rPr lang="en-US" b="1" dirty="0" smtClean="0">
                <a:solidFill>
                  <a:srgbClr val="FF0000"/>
                </a:solidFill>
                <a:latin typeface="+mj-lt"/>
              </a:rPr>
              <a:t>Exceptions</a:t>
            </a:r>
            <a:r>
              <a:rPr lang="hu-HU" b="1" dirty="0" smtClean="0">
                <a:latin typeface="+mj-lt"/>
              </a:rPr>
              <a:t>:</a:t>
            </a:r>
          </a:p>
          <a:p>
            <a:pPr lvl="1"/>
            <a:r>
              <a:rPr lang="en-US" dirty="0" smtClean="0">
                <a:latin typeface="+mj-lt"/>
              </a:rPr>
              <a:t>(</a:t>
            </a:r>
            <a:r>
              <a:rPr lang="en-US" dirty="0">
                <a:latin typeface="+mj-lt"/>
              </a:rPr>
              <a:t>1) Contracting Parties may, in their national legislation, provide for the same kinds of limitations or exceptions with regard to the protection of performers and producers of phonograms as they provide for, in their national legislation, in connection with the protection of copyright in literary and artistic works</a:t>
            </a:r>
            <a:r>
              <a:rPr lang="en-US" dirty="0" smtClean="0">
                <a:latin typeface="+mj-lt"/>
              </a:rPr>
              <a:t>.</a:t>
            </a:r>
            <a:endParaRPr lang="hu-HU" dirty="0" smtClean="0">
              <a:latin typeface="+mj-lt"/>
            </a:endParaRPr>
          </a:p>
          <a:p>
            <a:pPr lvl="1"/>
            <a:r>
              <a:rPr lang="en-US" dirty="0" smtClean="0">
                <a:latin typeface="+mj-lt"/>
              </a:rPr>
              <a:t>(</a:t>
            </a:r>
            <a:r>
              <a:rPr lang="en-US" dirty="0">
                <a:latin typeface="+mj-lt"/>
              </a:rPr>
              <a:t>2) Contracting Parties shall confine any limitations of or exceptions to rights provided for in this Treaty to certain special cases which do not conflict with a normal exploitation of the performance or phonogram and do not unreasonably prejudice the legitimate interests of the performer or of the producer of the </a:t>
            </a:r>
            <a:r>
              <a:rPr lang="en-US" dirty="0" smtClean="0">
                <a:latin typeface="+mj-lt"/>
              </a:rPr>
              <a:t>phonogram.</a:t>
            </a:r>
            <a:r>
              <a:rPr lang="hu-HU" dirty="0" smtClean="0">
                <a:latin typeface="+mj-lt"/>
              </a:rPr>
              <a:t> (</a:t>
            </a:r>
            <a:r>
              <a:rPr lang="hu-HU" dirty="0" err="1" smtClean="0">
                <a:latin typeface="+mj-lt"/>
              </a:rPr>
              <a:t>Three</a:t>
            </a:r>
            <a:r>
              <a:rPr lang="hu-HU" dirty="0" smtClean="0">
                <a:latin typeface="+mj-lt"/>
              </a:rPr>
              <a:t> </a:t>
            </a:r>
            <a:r>
              <a:rPr lang="hu-HU" dirty="0" err="1" smtClean="0">
                <a:latin typeface="+mj-lt"/>
              </a:rPr>
              <a:t>step</a:t>
            </a:r>
            <a:r>
              <a:rPr lang="hu-HU" dirty="0" smtClean="0">
                <a:latin typeface="+mj-lt"/>
              </a:rPr>
              <a:t>-test)</a:t>
            </a:r>
            <a:r>
              <a:rPr lang="en-US" dirty="0">
                <a:latin typeface="+mj-lt"/>
              </a:rPr>
              <a:t> </a:t>
            </a:r>
          </a:p>
          <a:p>
            <a:r>
              <a:rPr lang="en-US" b="1" dirty="0">
                <a:latin typeface="+mj-lt"/>
              </a:rPr>
              <a:t>Article </a:t>
            </a:r>
            <a:r>
              <a:rPr lang="en-US" b="1" dirty="0" smtClean="0">
                <a:latin typeface="+mj-lt"/>
              </a:rPr>
              <a:t>17</a:t>
            </a:r>
            <a:r>
              <a:rPr lang="hu-HU" b="1" dirty="0">
                <a:latin typeface="+mj-lt"/>
              </a:rPr>
              <a:t> </a:t>
            </a:r>
            <a:r>
              <a:rPr lang="hu-HU" b="1" dirty="0" smtClean="0">
                <a:latin typeface="+mj-lt"/>
              </a:rPr>
              <a:t>– </a:t>
            </a:r>
            <a:r>
              <a:rPr lang="en-US" b="1" dirty="0" smtClean="0">
                <a:solidFill>
                  <a:srgbClr val="FF0000"/>
                </a:solidFill>
                <a:latin typeface="+mj-lt"/>
              </a:rPr>
              <a:t>Term </a:t>
            </a:r>
            <a:r>
              <a:rPr lang="en-US" b="1" dirty="0">
                <a:solidFill>
                  <a:srgbClr val="FF0000"/>
                </a:solidFill>
                <a:latin typeface="+mj-lt"/>
              </a:rPr>
              <a:t>of </a:t>
            </a:r>
            <a:r>
              <a:rPr lang="en-US" b="1" dirty="0" smtClean="0">
                <a:solidFill>
                  <a:srgbClr val="FF0000"/>
                </a:solidFill>
                <a:latin typeface="+mj-lt"/>
              </a:rPr>
              <a:t>Protection</a:t>
            </a:r>
            <a:r>
              <a:rPr lang="hu-HU" b="1" dirty="0" smtClean="0">
                <a:latin typeface="+mj-lt"/>
              </a:rPr>
              <a:t>:</a:t>
            </a:r>
            <a:endParaRPr lang="en-US" dirty="0">
              <a:latin typeface="+mj-lt"/>
            </a:endParaRPr>
          </a:p>
          <a:p>
            <a:pPr lvl="1"/>
            <a:r>
              <a:rPr lang="en-US" dirty="0" smtClean="0">
                <a:latin typeface="+mj-lt"/>
              </a:rPr>
              <a:t>(</a:t>
            </a:r>
            <a:r>
              <a:rPr lang="en-US" dirty="0">
                <a:latin typeface="+mj-lt"/>
              </a:rPr>
              <a:t>2) The term of protection to be granted to producers of phonograms under this Treaty shall last, at least, until the end of a period of </a:t>
            </a:r>
            <a:r>
              <a:rPr lang="en-US" b="1" dirty="0">
                <a:solidFill>
                  <a:srgbClr val="FF0000"/>
                </a:solidFill>
                <a:latin typeface="+mj-lt"/>
              </a:rPr>
              <a:t>50 years computed from the end of the year in which the phonogram was published</a:t>
            </a:r>
            <a:r>
              <a:rPr lang="en-US" dirty="0">
                <a:latin typeface="+mj-lt"/>
              </a:rPr>
              <a:t>, or failing such publication within 50 years from fixation of the phonogram, 50 years from the end of the year in which the fixation was made.</a:t>
            </a:r>
          </a:p>
          <a:p>
            <a:r>
              <a:rPr lang="en-US" b="1" dirty="0" smtClean="0">
                <a:latin typeface="+mj-lt"/>
              </a:rPr>
              <a:t>Article 18</a:t>
            </a:r>
            <a:r>
              <a:rPr lang="hu-HU" b="1" dirty="0" smtClean="0">
                <a:latin typeface="+mj-lt"/>
              </a:rPr>
              <a:t> – </a:t>
            </a:r>
            <a:r>
              <a:rPr lang="en-US" b="1" dirty="0" smtClean="0">
                <a:solidFill>
                  <a:srgbClr val="FF0000"/>
                </a:solidFill>
                <a:latin typeface="+mj-lt"/>
              </a:rPr>
              <a:t>Obligations </a:t>
            </a:r>
            <a:r>
              <a:rPr lang="en-US" b="1" dirty="0">
                <a:solidFill>
                  <a:srgbClr val="FF0000"/>
                </a:solidFill>
                <a:latin typeface="+mj-lt"/>
              </a:rPr>
              <a:t>concerning Technological </a:t>
            </a:r>
            <a:r>
              <a:rPr lang="en-US" b="1" dirty="0" smtClean="0">
                <a:solidFill>
                  <a:srgbClr val="FF0000"/>
                </a:solidFill>
                <a:latin typeface="+mj-lt"/>
              </a:rPr>
              <a:t>Measures</a:t>
            </a:r>
            <a:r>
              <a:rPr lang="hu-HU" b="1" dirty="0" smtClean="0">
                <a:latin typeface="+mj-lt"/>
              </a:rPr>
              <a:t>:</a:t>
            </a:r>
            <a:r>
              <a:rPr lang="hu-HU" dirty="0">
                <a:latin typeface="+mj-lt"/>
              </a:rPr>
              <a:t> </a:t>
            </a:r>
            <a:r>
              <a:rPr lang="en-US" dirty="0" smtClean="0">
                <a:latin typeface="+mj-lt"/>
              </a:rPr>
              <a:t>Contracting </a:t>
            </a:r>
            <a:r>
              <a:rPr lang="en-US" dirty="0">
                <a:latin typeface="+mj-lt"/>
              </a:rPr>
              <a:t>Parties shall provide adequate legal protection and effective legal remedies against the circumvention of effective technological measures that are used by performers or producers of phonograms in connection with the exercise of their rights under this Treaty and that restrict acts, in respect of their performances or phonograms, which are not authorized by the performers or the producers of phonograms concerned or permitted by law.</a:t>
            </a:r>
          </a:p>
          <a:p>
            <a:endParaRPr lang="hu-HU" dirty="0">
              <a:latin typeface="+mj-lt"/>
            </a:endParaRPr>
          </a:p>
        </p:txBody>
      </p:sp>
    </p:spTree>
    <p:extLst>
      <p:ext uri="{BB962C8B-B14F-4D97-AF65-F5344CB8AC3E}">
        <p14:creationId xmlns:p14="http://schemas.microsoft.com/office/powerpoint/2010/main" val="2402164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500" dirty="0" smtClean="0">
                <a:solidFill>
                  <a:schemeClr val="tx1"/>
                </a:solidFill>
              </a:rPr>
              <a:t>2001/29/EC </a:t>
            </a:r>
            <a:r>
              <a:rPr lang="hu-HU" sz="3500" dirty="0" err="1" smtClean="0">
                <a:solidFill>
                  <a:schemeClr val="tx1"/>
                </a:solidFill>
              </a:rPr>
              <a:t>Infosoc</a:t>
            </a:r>
            <a:r>
              <a:rPr lang="hu-HU" sz="3500" dirty="0" smtClean="0">
                <a:solidFill>
                  <a:schemeClr val="tx1"/>
                </a:solidFill>
              </a:rPr>
              <a:t> </a:t>
            </a:r>
            <a:r>
              <a:rPr lang="hu-HU" sz="3500" dirty="0" err="1" smtClean="0">
                <a:solidFill>
                  <a:schemeClr val="tx1"/>
                </a:solidFill>
              </a:rPr>
              <a:t>Directive</a:t>
            </a:r>
            <a:endParaRPr lang="hu-HU" sz="3500" dirty="0">
              <a:solidFill>
                <a:schemeClr val="tx1"/>
              </a:solidFill>
            </a:endParaRPr>
          </a:p>
        </p:txBody>
      </p:sp>
      <p:sp>
        <p:nvSpPr>
          <p:cNvPr id="3" name="Tartalom helye 2"/>
          <p:cNvSpPr>
            <a:spLocks noGrp="1"/>
          </p:cNvSpPr>
          <p:nvPr>
            <p:ph idx="1"/>
          </p:nvPr>
        </p:nvSpPr>
        <p:spPr/>
        <p:txBody>
          <a:bodyPr/>
          <a:lstStyle/>
          <a:p>
            <a:r>
              <a:rPr lang="en-US" dirty="0" smtClean="0">
                <a:latin typeface="+mj-lt"/>
              </a:rPr>
              <a:t>(</a:t>
            </a:r>
            <a:r>
              <a:rPr lang="en-US" dirty="0">
                <a:latin typeface="+mj-lt"/>
              </a:rPr>
              <a:t>10) If authors or performers are to continue their creative and artistic work, they have to receive an appropriate reward for the use of their work, as must producers in order to be able to finance this work. The investment required to produce products such as phonograms, films or multimedia products, and services such as "on-demand" services, is considerable. Adequate legal protection of intellectual property rights is necessary in order to guarantee the availability of such a reward and provide the opportunity for satisfactory returns on this investment</a:t>
            </a:r>
            <a:r>
              <a:rPr lang="en-US" dirty="0" smtClean="0">
                <a:latin typeface="+mj-lt"/>
              </a:rPr>
              <a:t>.</a:t>
            </a:r>
            <a:endParaRPr lang="hu-HU" dirty="0" smtClean="0">
              <a:latin typeface="+mj-lt"/>
            </a:endParaRPr>
          </a:p>
        </p:txBody>
      </p:sp>
    </p:spTree>
    <p:extLst>
      <p:ext uri="{BB962C8B-B14F-4D97-AF65-F5344CB8AC3E}">
        <p14:creationId xmlns:p14="http://schemas.microsoft.com/office/powerpoint/2010/main" val="845317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500" dirty="0" smtClean="0">
                <a:solidFill>
                  <a:schemeClr val="tx1"/>
                </a:solidFill>
              </a:rPr>
              <a:t>2001/29/EC </a:t>
            </a:r>
            <a:r>
              <a:rPr lang="hu-HU" sz="3500" dirty="0" err="1" smtClean="0">
                <a:solidFill>
                  <a:schemeClr val="tx1"/>
                </a:solidFill>
              </a:rPr>
              <a:t>Infosoc</a:t>
            </a:r>
            <a:r>
              <a:rPr lang="hu-HU" sz="3500" dirty="0" smtClean="0">
                <a:solidFill>
                  <a:schemeClr val="tx1"/>
                </a:solidFill>
              </a:rPr>
              <a:t> </a:t>
            </a:r>
            <a:r>
              <a:rPr lang="hu-HU" sz="3500" dirty="0" err="1" smtClean="0">
                <a:solidFill>
                  <a:schemeClr val="tx1"/>
                </a:solidFill>
              </a:rPr>
              <a:t>Directive</a:t>
            </a:r>
            <a:endParaRPr lang="hu-HU" sz="3500" dirty="0">
              <a:solidFill>
                <a:schemeClr val="tx1"/>
              </a:solidFill>
            </a:endParaRPr>
          </a:p>
        </p:txBody>
      </p:sp>
      <p:sp>
        <p:nvSpPr>
          <p:cNvPr id="3" name="Tartalom helye 2"/>
          <p:cNvSpPr>
            <a:spLocks noGrp="1"/>
          </p:cNvSpPr>
          <p:nvPr>
            <p:ph idx="1"/>
          </p:nvPr>
        </p:nvSpPr>
        <p:spPr/>
        <p:txBody>
          <a:bodyPr>
            <a:normAutofit/>
          </a:bodyPr>
          <a:lstStyle/>
          <a:p>
            <a:r>
              <a:rPr lang="en-GB" b="1" dirty="0" smtClean="0">
                <a:latin typeface="+mj-lt"/>
              </a:rPr>
              <a:t>Article 2 - </a:t>
            </a:r>
            <a:r>
              <a:rPr lang="en-GB" b="1" dirty="0" smtClean="0">
                <a:solidFill>
                  <a:srgbClr val="FF0000"/>
                </a:solidFill>
                <a:latin typeface="+mj-lt"/>
              </a:rPr>
              <a:t>Reproduction right</a:t>
            </a:r>
            <a:r>
              <a:rPr lang="en-GB" b="1" dirty="0" smtClean="0">
                <a:latin typeface="+mj-lt"/>
              </a:rPr>
              <a:t>: </a:t>
            </a:r>
            <a:r>
              <a:rPr lang="en-GB" dirty="0" smtClean="0">
                <a:latin typeface="+mj-lt"/>
              </a:rPr>
              <a:t>Member States shall provide for the exclusive right to authorise or prohibit </a:t>
            </a:r>
            <a:r>
              <a:rPr lang="en-GB" b="1" dirty="0" smtClean="0">
                <a:solidFill>
                  <a:srgbClr val="FF0000"/>
                </a:solidFill>
                <a:latin typeface="+mj-lt"/>
              </a:rPr>
              <a:t>direct or indirect, temporary or permanent reproduction </a:t>
            </a:r>
            <a:r>
              <a:rPr lang="en-GB" dirty="0" smtClean="0">
                <a:latin typeface="+mj-lt"/>
              </a:rPr>
              <a:t>by </a:t>
            </a:r>
            <a:r>
              <a:rPr lang="en-GB" b="1" dirty="0" smtClean="0">
                <a:solidFill>
                  <a:srgbClr val="FF0000"/>
                </a:solidFill>
                <a:latin typeface="+mj-lt"/>
              </a:rPr>
              <a:t>any means and in any form, in whole or in part</a:t>
            </a:r>
            <a:r>
              <a:rPr lang="en-GB" dirty="0" smtClean="0">
                <a:latin typeface="+mj-lt"/>
              </a:rPr>
              <a:t>:</a:t>
            </a:r>
          </a:p>
          <a:p>
            <a:pPr lvl="1"/>
            <a:r>
              <a:rPr lang="en-GB" dirty="0" smtClean="0">
                <a:latin typeface="+mj-lt"/>
              </a:rPr>
              <a:t>(c) </a:t>
            </a:r>
            <a:r>
              <a:rPr lang="en-GB" b="1" dirty="0" smtClean="0">
                <a:solidFill>
                  <a:srgbClr val="FF0000"/>
                </a:solidFill>
                <a:latin typeface="+mj-lt"/>
              </a:rPr>
              <a:t>for phonogram producers, of their phonograms</a:t>
            </a:r>
            <a:r>
              <a:rPr lang="en-GB" dirty="0" smtClean="0">
                <a:latin typeface="+mj-lt"/>
              </a:rPr>
              <a:t>;</a:t>
            </a:r>
          </a:p>
          <a:p>
            <a:r>
              <a:rPr lang="en-GB" b="1" dirty="0" smtClean="0">
                <a:latin typeface="+mj-lt"/>
              </a:rPr>
              <a:t>Article 3 - </a:t>
            </a:r>
            <a:r>
              <a:rPr lang="en-GB" b="1" dirty="0" smtClean="0">
                <a:solidFill>
                  <a:srgbClr val="FF0000"/>
                </a:solidFill>
                <a:latin typeface="+mj-lt"/>
              </a:rPr>
              <a:t>Right of communication to the public</a:t>
            </a:r>
            <a:r>
              <a:rPr lang="en-GB" b="1" dirty="0" smtClean="0">
                <a:latin typeface="+mj-lt"/>
              </a:rPr>
              <a:t> of works and right of </a:t>
            </a:r>
            <a:r>
              <a:rPr lang="en-GB" b="1" dirty="0" smtClean="0">
                <a:solidFill>
                  <a:srgbClr val="FF0000"/>
                </a:solidFill>
                <a:latin typeface="+mj-lt"/>
              </a:rPr>
              <a:t>making available to the public</a:t>
            </a:r>
            <a:r>
              <a:rPr lang="en-GB" b="1" dirty="0" smtClean="0">
                <a:latin typeface="+mj-lt"/>
              </a:rPr>
              <a:t> other subject-matter:</a:t>
            </a:r>
          </a:p>
          <a:p>
            <a:pPr lvl="1"/>
            <a:r>
              <a:rPr lang="en-GB" dirty="0" smtClean="0">
                <a:latin typeface="+mj-lt"/>
              </a:rPr>
              <a:t>1. Member States shall provide authors with the exclusive right to authorise or prohibit any communication to the public of their works, by wire or wireless means, including the making available to the public of their works in such a way that members of the public may access them from a place and at a time individually chosen by them.</a:t>
            </a:r>
          </a:p>
          <a:p>
            <a:pPr lvl="1"/>
            <a:r>
              <a:rPr lang="en-GB" dirty="0" smtClean="0">
                <a:latin typeface="+mj-lt"/>
              </a:rPr>
              <a:t>2. Member States shall provide for the exclusive right to authorise or prohibit the making available to the public, by wire or wireless means, in such a way that members of the public may access them from a place and at a time individually chosen by them:</a:t>
            </a:r>
          </a:p>
          <a:p>
            <a:pPr lvl="1"/>
            <a:r>
              <a:rPr lang="en-GB" dirty="0" smtClean="0">
                <a:latin typeface="+mj-lt"/>
              </a:rPr>
              <a:t>(b) </a:t>
            </a:r>
            <a:r>
              <a:rPr lang="en-GB" b="1" dirty="0" smtClean="0">
                <a:solidFill>
                  <a:srgbClr val="FF0000"/>
                </a:solidFill>
                <a:latin typeface="+mj-lt"/>
              </a:rPr>
              <a:t>for phonogram producers, of their phonograms</a:t>
            </a:r>
            <a:r>
              <a:rPr lang="en-GB" dirty="0" smtClean="0">
                <a:latin typeface="+mj-lt"/>
              </a:rPr>
              <a:t>;</a:t>
            </a:r>
          </a:p>
          <a:p>
            <a:endParaRPr lang="en-GB" dirty="0">
              <a:latin typeface="+mj-lt"/>
            </a:endParaRPr>
          </a:p>
        </p:txBody>
      </p:sp>
    </p:spTree>
    <p:extLst>
      <p:ext uri="{BB962C8B-B14F-4D97-AF65-F5344CB8AC3E}">
        <p14:creationId xmlns:p14="http://schemas.microsoft.com/office/powerpoint/2010/main" val="3227228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rmAutofit/>
          </a:bodyPr>
          <a:lstStyle/>
          <a:p>
            <a:r>
              <a:rPr lang="en-GB" b="1" dirty="0" smtClean="0">
                <a:latin typeface="+mj-lt"/>
              </a:rPr>
              <a:t>Article 5 1.</a:t>
            </a:r>
            <a:r>
              <a:rPr lang="hu-HU" b="1" dirty="0" smtClean="0">
                <a:latin typeface="+mj-lt"/>
              </a:rPr>
              <a:t> –</a:t>
            </a:r>
            <a:r>
              <a:rPr lang="en-GB" b="1" dirty="0" smtClean="0">
                <a:latin typeface="+mj-lt"/>
              </a:rPr>
              <a:t> </a:t>
            </a:r>
            <a:r>
              <a:rPr lang="en-GB" b="1" dirty="0" smtClean="0">
                <a:solidFill>
                  <a:srgbClr val="FF0000"/>
                </a:solidFill>
                <a:latin typeface="+mj-lt"/>
              </a:rPr>
              <a:t>Exceptions and limitations</a:t>
            </a:r>
            <a:r>
              <a:rPr lang="en-GB" b="1" dirty="0" smtClean="0">
                <a:latin typeface="+mj-lt"/>
              </a:rPr>
              <a:t>: </a:t>
            </a:r>
            <a:r>
              <a:rPr lang="en-GB" dirty="0" smtClean="0">
                <a:latin typeface="+mj-lt"/>
              </a:rPr>
              <a:t>Temporary acts of reproduction referred to in </a:t>
            </a:r>
            <a:r>
              <a:rPr lang="en-GB" b="1" dirty="0" smtClean="0">
                <a:solidFill>
                  <a:srgbClr val="FF0000"/>
                </a:solidFill>
                <a:latin typeface="+mj-lt"/>
              </a:rPr>
              <a:t>Article 2,</a:t>
            </a:r>
            <a:r>
              <a:rPr lang="en-GB" dirty="0" smtClean="0">
                <a:latin typeface="+mj-lt"/>
              </a:rPr>
              <a:t> which are transient or incidental and an integral and essential part of a technological process and whose sole purpose is to enable:</a:t>
            </a:r>
          </a:p>
          <a:p>
            <a:pPr lvl="1"/>
            <a:r>
              <a:rPr lang="en-GB" b="1" dirty="0" smtClean="0">
                <a:latin typeface="+mj-lt"/>
              </a:rPr>
              <a:t>a) </a:t>
            </a:r>
            <a:r>
              <a:rPr lang="en-GB" dirty="0" smtClean="0">
                <a:latin typeface="+mj-lt"/>
              </a:rPr>
              <a:t>A transmission in a network between third parties by an intermediary, or</a:t>
            </a:r>
          </a:p>
          <a:p>
            <a:pPr lvl="1"/>
            <a:r>
              <a:rPr lang="en-GB" b="1" dirty="0" smtClean="0">
                <a:latin typeface="+mj-lt"/>
              </a:rPr>
              <a:t>b) </a:t>
            </a:r>
            <a:r>
              <a:rPr lang="en-GB" dirty="0" smtClean="0">
                <a:latin typeface="+mj-lt"/>
              </a:rPr>
              <a:t>a lawful use</a:t>
            </a:r>
            <a:r>
              <a:rPr lang="en-GB" b="1" dirty="0" smtClean="0">
                <a:latin typeface="+mj-lt"/>
              </a:rPr>
              <a:t> </a:t>
            </a:r>
            <a:r>
              <a:rPr lang="en-GB" dirty="0" smtClean="0">
                <a:latin typeface="+mj-lt"/>
              </a:rPr>
              <a:t>of a work or other subject-matter to be made, and which have no independent economic significance, </a:t>
            </a:r>
            <a:r>
              <a:rPr lang="en-GB" b="1" dirty="0" smtClean="0">
                <a:solidFill>
                  <a:srgbClr val="00B050"/>
                </a:solidFill>
                <a:latin typeface="+mj-lt"/>
              </a:rPr>
              <a:t>shall be exempted</a:t>
            </a:r>
            <a:r>
              <a:rPr lang="en-GB" dirty="0" smtClean="0">
                <a:latin typeface="+mj-lt"/>
              </a:rPr>
              <a:t> from the reproduction right provided for in Article 2.</a:t>
            </a:r>
          </a:p>
        </p:txBody>
      </p:sp>
    </p:spTree>
    <p:extLst>
      <p:ext uri="{BB962C8B-B14F-4D97-AF65-F5344CB8AC3E}">
        <p14:creationId xmlns:p14="http://schemas.microsoft.com/office/powerpoint/2010/main" val="3856211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rmAutofit lnSpcReduction="10000"/>
          </a:bodyPr>
          <a:lstStyle/>
          <a:p>
            <a:r>
              <a:rPr lang="en-GB" b="1" dirty="0" smtClean="0">
                <a:latin typeface="+mj-lt"/>
              </a:rPr>
              <a:t>Article 5 2. – </a:t>
            </a:r>
            <a:r>
              <a:rPr lang="en-GB" b="1" dirty="0" smtClean="0">
                <a:solidFill>
                  <a:srgbClr val="FF0000"/>
                </a:solidFill>
                <a:latin typeface="+mj-lt"/>
              </a:rPr>
              <a:t>Exceptions and limitations</a:t>
            </a:r>
            <a:r>
              <a:rPr lang="en-GB" b="1" dirty="0" smtClean="0">
                <a:latin typeface="+mj-lt"/>
              </a:rPr>
              <a:t>: </a:t>
            </a:r>
            <a:r>
              <a:rPr lang="en-GB" dirty="0" smtClean="0">
                <a:latin typeface="+mj-lt"/>
              </a:rPr>
              <a:t>Member States </a:t>
            </a:r>
            <a:r>
              <a:rPr lang="en-GB" b="1" dirty="0" smtClean="0">
                <a:solidFill>
                  <a:srgbClr val="00B050"/>
                </a:solidFill>
                <a:latin typeface="+mj-lt"/>
              </a:rPr>
              <a:t>may provide</a:t>
            </a:r>
            <a:r>
              <a:rPr lang="en-GB" dirty="0" smtClean="0">
                <a:latin typeface="+mj-lt"/>
              </a:rPr>
              <a:t> for exceptions or limitations to the reproduction right provided for in </a:t>
            </a:r>
            <a:r>
              <a:rPr lang="en-GB" b="1" dirty="0" smtClean="0">
                <a:solidFill>
                  <a:srgbClr val="FF0000"/>
                </a:solidFill>
                <a:latin typeface="+mj-lt"/>
              </a:rPr>
              <a:t>Article 2</a:t>
            </a:r>
            <a:r>
              <a:rPr lang="en-GB" dirty="0" smtClean="0">
                <a:latin typeface="+mj-lt"/>
              </a:rPr>
              <a:t> in the following cases:</a:t>
            </a:r>
          </a:p>
          <a:p>
            <a:pPr lvl="1"/>
            <a:r>
              <a:rPr lang="en-GB" dirty="0" smtClean="0">
                <a:latin typeface="+mj-lt"/>
              </a:rPr>
              <a:t>a) in respect of reproductions on paper or any similar medium, effected by the use of any kind of photographic technique or by some other process having similar effects, with the exception of sheet music, provided that the </a:t>
            </a:r>
            <a:r>
              <a:rPr lang="en-GB" dirty="0" err="1" smtClean="0">
                <a:latin typeface="+mj-lt"/>
              </a:rPr>
              <a:t>rightholders</a:t>
            </a:r>
            <a:r>
              <a:rPr lang="en-GB" dirty="0" smtClean="0">
                <a:latin typeface="+mj-lt"/>
              </a:rPr>
              <a:t> receive fair compensation;</a:t>
            </a:r>
          </a:p>
          <a:p>
            <a:pPr lvl="1"/>
            <a:r>
              <a:rPr lang="en-GB" dirty="0" smtClean="0">
                <a:latin typeface="+mj-lt"/>
              </a:rPr>
              <a:t>(b) in respect of reproductions on any medium made by a natural person for private use and for ends that are neither directly nor indirectly commercial, on condition that the </a:t>
            </a:r>
            <a:r>
              <a:rPr lang="en-GB" dirty="0" err="1" smtClean="0">
                <a:latin typeface="+mj-lt"/>
              </a:rPr>
              <a:t>rightholders</a:t>
            </a:r>
            <a:r>
              <a:rPr lang="en-GB" dirty="0" smtClean="0">
                <a:latin typeface="+mj-lt"/>
              </a:rPr>
              <a:t> receive fair compensation which takes account of the application or non-application of technological measures referred to in Article 6 to the work or subject matter concerned;</a:t>
            </a:r>
          </a:p>
          <a:p>
            <a:pPr lvl="1"/>
            <a:r>
              <a:rPr lang="en-GB" dirty="0" smtClean="0">
                <a:latin typeface="+mj-lt"/>
              </a:rPr>
              <a:t>(c) in respect of specific acts of reproduction made by publicly accessible libraries, educational establishments or museums, or by archives, which are not for direct or indirect economic or commercial advantage;</a:t>
            </a:r>
          </a:p>
          <a:p>
            <a:pPr lvl="1"/>
            <a:r>
              <a:rPr lang="en-GB" dirty="0" smtClean="0">
                <a:latin typeface="+mj-lt"/>
              </a:rPr>
              <a:t>(d) in respect of ephemeral recordings of works made by broadcasting organisations by means of their own facilities and for their own broadcasts; the preservation of these recordings in official archives may, on the grounds of their exceptional documentary character, be permitted;</a:t>
            </a:r>
          </a:p>
          <a:p>
            <a:pPr lvl="1"/>
            <a:r>
              <a:rPr lang="en-GB" dirty="0" smtClean="0">
                <a:latin typeface="+mj-lt"/>
              </a:rPr>
              <a:t>(e) in respect of reproductions of broadcasts made by social institutions pursuing non-commercial purposes, such as hospitals or prisons, on condition that the </a:t>
            </a:r>
            <a:r>
              <a:rPr lang="en-GB" dirty="0" err="1" smtClean="0">
                <a:latin typeface="+mj-lt"/>
              </a:rPr>
              <a:t>rightholders</a:t>
            </a:r>
            <a:r>
              <a:rPr lang="en-GB" dirty="0" smtClean="0">
                <a:latin typeface="+mj-lt"/>
              </a:rPr>
              <a:t> receive fair compensation.</a:t>
            </a:r>
            <a:endParaRPr lang="en-GB" dirty="0">
              <a:latin typeface="+mj-lt"/>
            </a:endParaRPr>
          </a:p>
        </p:txBody>
      </p:sp>
    </p:spTree>
    <p:extLst>
      <p:ext uri="{BB962C8B-B14F-4D97-AF65-F5344CB8AC3E}">
        <p14:creationId xmlns:p14="http://schemas.microsoft.com/office/powerpoint/2010/main" val="1481919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rmAutofit lnSpcReduction="10000"/>
          </a:bodyPr>
          <a:lstStyle/>
          <a:p>
            <a:r>
              <a:rPr lang="en-GB" b="1" dirty="0" smtClean="0">
                <a:latin typeface="+mj-lt"/>
              </a:rPr>
              <a:t>Article 5 2. – </a:t>
            </a:r>
            <a:r>
              <a:rPr lang="en-GB" b="1" dirty="0" smtClean="0">
                <a:solidFill>
                  <a:srgbClr val="FF0000"/>
                </a:solidFill>
                <a:latin typeface="+mj-lt"/>
              </a:rPr>
              <a:t>Exceptions and limitations</a:t>
            </a:r>
            <a:r>
              <a:rPr lang="en-GB" b="1" dirty="0" smtClean="0">
                <a:latin typeface="+mj-lt"/>
              </a:rPr>
              <a:t>: </a:t>
            </a:r>
            <a:r>
              <a:rPr lang="en-GB" dirty="0" smtClean="0">
                <a:latin typeface="+mj-lt"/>
              </a:rPr>
              <a:t>Member States </a:t>
            </a:r>
            <a:r>
              <a:rPr lang="en-GB" b="1" dirty="0" smtClean="0">
                <a:solidFill>
                  <a:srgbClr val="00B050"/>
                </a:solidFill>
                <a:latin typeface="+mj-lt"/>
              </a:rPr>
              <a:t>may provide</a:t>
            </a:r>
            <a:r>
              <a:rPr lang="en-GB" dirty="0" smtClean="0">
                <a:latin typeface="+mj-lt"/>
              </a:rPr>
              <a:t> for exceptions or limitations to the rights provided for in </a:t>
            </a:r>
            <a:r>
              <a:rPr lang="en-GB" b="1" dirty="0" smtClean="0">
                <a:solidFill>
                  <a:srgbClr val="FF0000"/>
                </a:solidFill>
                <a:latin typeface="+mj-lt"/>
              </a:rPr>
              <a:t>Articles 2 and 3</a:t>
            </a:r>
            <a:r>
              <a:rPr lang="en-GB" dirty="0" smtClean="0">
                <a:latin typeface="+mj-lt"/>
              </a:rPr>
              <a:t> in the following cases:</a:t>
            </a:r>
          </a:p>
          <a:p>
            <a:pPr lvl="1"/>
            <a:r>
              <a:rPr lang="en-GB" dirty="0" smtClean="0">
                <a:latin typeface="+mj-lt"/>
              </a:rPr>
              <a:t>(a) use for the sole purpose of illustration for teaching or scientific research, as long as the source, including the author's name, is indicated, unless this turns out to be impossible and to the extent justified by the non-commercial purpose to be achieved;</a:t>
            </a:r>
          </a:p>
          <a:p>
            <a:pPr lvl="1"/>
            <a:r>
              <a:rPr lang="en-GB" dirty="0" smtClean="0">
                <a:latin typeface="+mj-lt"/>
              </a:rPr>
              <a:t>(b) uses, for the benefit of people with a disability, which are directly related to the disability and of a non-commercial nature, to the extent required by the specific disability;</a:t>
            </a:r>
          </a:p>
          <a:p>
            <a:pPr lvl="1"/>
            <a:r>
              <a:rPr lang="en-GB" dirty="0" smtClean="0">
                <a:latin typeface="+mj-lt"/>
              </a:rPr>
              <a:t>(c) reproduction by the press, communication to the public or making available of published articles on current economic, political or religious topics or of broadcast works or other subject-matter of the same character, in cases where such use is not expressly reserved, and as long as the source, including the author's name, is indicated, or use of works or other subject-matter in connection with the reporting of current events, to the extent justified by the </a:t>
            </a:r>
            <a:r>
              <a:rPr lang="en-GB" dirty="0" err="1" smtClean="0">
                <a:latin typeface="+mj-lt"/>
              </a:rPr>
              <a:t>informatory</a:t>
            </a:r>
            <a:r>
              <a:rPr lang="en-GB" dirty="0" smtClean="0">
                <a:latin typeface="+mj-lt"/>
              </a:rPr>
              <a:t> purpose and as long as the source, including the author's name, is indicated, unless this turns out to be impossible;</a:t>
            </a:r>
          </a:p>
          <a:p>
            <a:pPr lvl="1"/>
            <a:r>
              <a:rPr lang="en-GB" dirty="0" smtClean="0">
                <a:latin typeface="+mj-lt"/>
              </a:rPr>
              <a:t>(d) quotations for purposes such as criticism or review, provided that they relate to a work or other subject-matter which has already been lawfully made available to the public, that, unless this turns out to be impossible, the source, including the author's name, is indicated, and that their use is in accordance with fair practice, and to the extent required by the specific purpose;</a:t>
            </a:r>
          </a:p>
        </p:txBody>
      </p:sp>
    </p:spTree>
    <p:extLst>
      <p:ext uri="{BB962C8B-B14F-4D97-AF65-F5344CB8AC3E}">
        <p14:creationId xmlns:p14="http://schemas.microsoft.com/office/powerpoint/2010/main" val="396446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Autofit/>
          </a:bodyPr>
          <a:lstStyle/>
          <a:p>
            <a:r>
              <a:rPr lang="en-GB" sz="1600" b="1" dirty="0" smtClean="0">
                <a:latin typeface="+mj-lt"/>
              </a:rPr>
              <a:t>Article 5 2. – </a:t>
            </a:r>
            <a:r>
              <a:rPr lang="en-GB" sz="1600" b="1" dirty="0" smtClean="0">
                <a:solidFill>
                  <a:srgbClr val="FF0000"/>
                </a:solidFill>
                <a:latin typeface="+mj-lt"/>
              </a:rPr>
              <a:t>Exceptions and limitations</a:t>
            </a:r>
            <a:r>
              <a:rPr lang="en-GB" sz="1600" b="1" dirty="0" smtClean="0">
                <a:latin typeface="+mj-lt"/>
              </a:rPr>
              <a:t>: </a:t>
            </a:r>
            <a:r>
              <a:rPr lang="en-GB" sz="1600" dirty="0" smtClean="0">
                <a:latin typeface="+mj-lt"/>
              </a:rPr>
              <a:t>Member States </a:t>
            </a:r>
            <a:r>
              <a:rPr lang="en-GB" sz="1600" b="1" dirty="0" smtClean="0">
                <a:solidFill>
                  <a:srgbClr val="00B050"/>
                </a:solidFill>
                <a:latin typeface="+mj-lt"/>
              </a:rPr>
              <a:t>may provide</a:t>
            </a:r>
            <a:r>
              <a:rPr lang="en-GB" sz="1600" dirty="0" smtClean="0">
                <a:latin typeface="+mj-lt"/>
              </a:rPr>
              <a:t> for exceptions or limitations to the rights provided for in </a:t>
            </a:r>
            <a:r>
              <a:rPr lang="en-GB" sz="1600" b="1" dirty="0" smtClean="0">
                <a:solidFill>
                  <a:srgbClr val="FF0000"/>
                </a:solidFill>
                <a:latin typeface="+mj-lt"/>
              </a:rPr>
              <a:t>Articles 2 and 3</a:t>
            </a:r>
            <a:r>
              <a:rPr lang="en-GB" sz="1600" dirty="0" smtClean="0">
                <a:latin typeface="+mj-lt"/>
              </a:rPr>
              <a:t> in the following cases:</a:t>
            </a:r>
          </a:p>
          <a:p>
            <a:pPr lvl="1"/>
            <a:r>
              <a:rPr lang="en-GB" sz="1600" dirty="0" smtClean="0">
                <a:latin typeface="+mj-lt"/>
              </a:rPr>
              <a:t>(e) use for the purposes of public security or to ensure the proper performance or reporting of administrative, parliamentary or judicial proceedings;</a:t>
            </a:r>
          </a:p>
          <a:p>
            <a:pPr lvl="1"/>
            <a:r>
              <a:rPr lang="en-GB" sz="1600" dirty="0" smtClean="0">
                <a:latin typeface="+mj-lt"/>
              </a:rPr>
              <a:t>(f) use of political speeches as well as extracts of public lectures or similar works or subject-matter to the extent justified by the </a:t>
            </a:r>
            <a:r>
              <a:rPr lang="en-GB" sz="1600" dirty="0" err="1" smtClean="0">
                <a:latin typeface="+mj-lt"/>
              </a:rPr>
              <a:t>informatory</a:t>
            </a:r>
            <a:r>
              <a:rPr lang="en-GB" sz="1600" dirty="0" smtClean="0">
                <a:latin typeface="+mj-lt"/>
              </a:rPr>
              <a:t> purpose and provided that the source, including the author's name, is indicated, except where this turns out to be impossible;</a:t>
            </a:r>
          </a:p>
          <a:p>
            <a:pPr lvl="1"/>
            <a:r>
              <a:rPr lang="en-GB" sz="1600" dirty="0" smtClean="0">
                <a:latin typeface="+mj-lt"/>
              </a:rPr>
              <a:t>(g) use during religious celebrations or official celebrations organised by a public authority;</a:t>
            </a:r>
          </a:p>
          <a:p>
            <a:pPr lvl="1"/>
            <a:r>
              <a:rPr lang="en-GB" sz="1600" dirty="0" smtClean="0">
                <a:latin typeface="+mj-lt"/>
              </a:rPr>
              <a:t>(h) use of works, such as works of architecture or sculpture, made to be located permanently in public places;</a:t>
            </a:r>
          </a:p>
          <a:p>
            <a:pPr lvl="1"/>
            <a:r>
              <a:rPr lang="en-GB" sz="1600" dirty="0" smtClean="0">
                <a:latin typeface="+mj-lt"/>
              </a:rPr>
              <a:t>(</a:t>
            </a:r>
            <a:r>
              <a:rPr lang="en-GB" sz="1600" dirty="0" err="1" smtClean="0">
                <a:latin typeface="+mj-lt"/>
              </a:rPr>
              <a:t>i</a:t>
            </a:r>
            <a:r>
              <a:rPr lang="en-GB" sz="1600" dirty="0" smtClean="0">
                <a:latin typeface="+mj-lt"/>
              </a:rPr>
              <a:t>) incidental inclusion of a work or other subject-matter in other material;</a:t>
            </a:r>
          </a:p>
          <a:p>
            <a:pPr lvl="1"/>
            <a:r>
              <a:rPr lang="en-GB" sz="1600" dirty="0" smtClean="0">
                <a:latin typeface="+mj-lt"/>
              </a:rPr>
              <a:t>(j) use for the purpose of advertising the public exhibition or sale of artistic works, to the extent necessary to promote the event, excluding any other commercial use;</a:t>
            </a:r>
          </a:p>
          <a:p>
            <a:pPr lvl="1"/>
            <a:r>
              <a:rPr lang="en-GB" sz="1600" dirty="0" smtClean="0">
                <a:latin typeface="+mj-lt"/>
              </a:rPr>
              <a:t>(k) use for the purpose of caricature, parody or pastiche;</a:t>
            </a:r>
          </a:p>
          <a:p>
            <a:pPr lvl="1"/>
            <a:r>
              <a:rPr lang="en-GB" sz="1600" dirty="0" smtClean="0">
                <a:latin typeface="+mj-lt"/>
              </a:rPr>
              <a:t>(l) use in connection with the demonstration or repair of equipment;</a:t>
            </a:r>
          </a:p>
          <a:p>
            <a:pPr lvl="1"/>
            <a:r>
              <a:rPr lang="en-GB" sz="1600" dirty="0" smtClean="0">
                <a:latin typeface="+mj-lt"/>
              </a:rPr>
              <a:t>(m) use of an artistic work in the form of a building or a drawing or plan of a building for the purposes of reconstructing the building;</a:t>
            </a:r>
          </a:p>
        </p:txBody>
      </p:sp>
    </p:spTree>
    <p:extLst>
      <p:ext uri="{BB962C8B-B14F-4D97-AF65-F5344CB8AC3E}">
        <p14:creationId xmlns:p14="http://schemas.microsoft.com/office/powerpoint/2010/main" val="111578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solidFill>
                  <a:schemeClr val="tx1"/>
                </a:solidFill>
              </a:rPr>
              <a:t>2001/29/EC </a:t>
            </a:r>
            <a:r>
              <a:rPr lang="hu-HU" dirty="0" err="1">
                <a:solidFill>
                  <a:schemeClr val="tx1"/>
                </a:solidFill>
              </a:rPr>
              <a:t>Infosoc</a:t>
            </a:r>
            <a:r>
              <a:rPr lang="hu-HU" dirty="0">
                <a:solidFill>
                  <a:schemeClr val="tx1"/>
                </a:solidFill>
              </a:rPr>
              <a:t> </a:t>
            </a:r>
            <a:r>
              <a:rPr lang="hu-HU" dirty="0" err="1">
                <a:solidFill>
                  <a:schemeClr val="tx1"/>
                </a:solidFill>
              </a:rPr>
              <a:t>Directive</a:t>
            </a:r>
            <a:endParaRPr lang="hu-HU" dirty="0"/>
          </a:p>
        </p:txBody>
      </p:sp>
      <p:sp>
        <p:nvSpPr>
          <p:cNvPr id="3" name="Tartalom helye 2"/>
          <p:cNvSpPr>
            <a:spLocks noGrp="1"/>
          </p:cNvSpPr>
          <p:nvPr>
            <p:ph idx="1"/>
          </p:nvPr>
        </p:nvSpPr>
        <p:spPr/>
        <p:txBody>
          <a:bodyPr>
            <a:noAutofit/>
          </a:bodyPr>
          <a:lstStyle/>
          <a:p>
            <a:r>
              <a:rPr lang="en-GB" sz="1600" b="1" dirty="0" smtClean="0">
                <a:latin typeface="+mj-lt"/>
              </a:rPr>
              <a:t>Article 5 2. – </a:t>
            </a:r>
            <a:r>
              <a:rPr lang="en-GB" sz="1600" b="1" dirty="0" smtClean="0">
                <a:solidFill>
                  <a:srgbClr val="FF0000"/>
                </a:solidFill>
                <a:latin typeface="+mj-lt"/>
              </a:rPr>
              <a:t>Exceptions and limitations</a:t>
            </a:r>
            <a:r>
              <a:rPr lang="en-GB" sz="1600" b="1" dirty="0" smtClean="0">
                <a:latin typeface="+mj-lt"/>
              </a:rPr>
              <a:t>: </a:t>
            </a:r>
            <a:r>
              <a:rPr lang="en-GB" sz="1600" dirty="0" smtClean="0">
                <a:latin typeface="+mj-lt"/>
              </a:rPr>
              <a:t>Member States </a:t>
            </a:r>
            <a:r>
              <a:rPr lang="en-GB" sz="1600" b="1" dirty="0" smtClean="0">
                <a:solidFill>
                  <a:srgbClr val="00B050"/>
                </a:solidFill>
                <a:latin typeface="+mj-lt"/>
              </a:rPr>
              <a:t>may provide</a:t>
            </a:r>
            <a:r>
              <a:rPr lang="en-GB" sz="1600" dirty="0" smtClean="0">
                <a:latin typeface="+mj-lt"/>
              </a:rPr>
              <a:t> for exceptions or limitations to the rights provided for in </a:t>
            </a:r>
            <a:r>
              <a:rPr lang="en-GB" sz="1600" b="1" dirty="0" smtClean="0">
                <a:solidFill>
                  <a:srgbClr val="FF0000"/>
                </a:solidFill>
                <a:latin typeface="+mj-lt"/>
              </a:rPr>
              <a:t>Articles 2 and 3</a:t>
            </a:r>
            <a:r>
              <a:rPr lang="en-GB" sz="1600" dirty="0" smtClean="0">
                <a:latin typeface="+mj-lt"/>
              </a:rPr>
              <a:t> in the following cases:</a:t>
            </a:r>
          </a:p>
          <a:p>
            <a:pPr lvl="1"/>
            <a:r>
              <a:rPr lang="en-GB" sz="1600" dirty="0" smtClean="0">
                <a:latin typeface="+mj-lt"/>
              </a:rPr>
              <a:t>n) use by communication or making available, for the purpose of research or private study, to individual members of the public by dedicated terminals on the premises of establishments referred to in paragraph 2(c) of works and other subject-matter not subject to purchase or licensing terms which are contained in their collections;</a:t>
            </a:r>
          </a:p>
          <a:p>
            <a:pPr lvl="1"/>
            <a:r>
              <a:rPr lang="en-GB" sz="1600" dirty="0" smtClean="0">
                <a:latin typeface="+mj-lt"/>
              </a:rPr>
              <a:t>(o) use in certain other cases of minor importance where exceptions or limitations already exist under national law, provided that they only concern analogue uses and do not affect the free circulation of goods and services within the Community, without prejudice to the other exceptions and limitations contained in this Article.</a:t>
            </a:r>
          </a:p>
          <a:p>
            <a:r>
              <a:rPr lang="en-GB" sz="1600" b="1" dirty="0" smtClean="0">
                <a:latin typeface="+mj-lt"/>
              </a:rPr>
              <a:t>Article 5 4. – </a:t>
            </a:r>
            <a:r>
              <a:rPr lang="en-GB" sz="1600" b="1" dirty="0" smtClean="0">
                <a:solidFill>
                  <a:srgbClr val="FF0000"/>
                </a:solidFill>
                <a:latin typeface="+mj-lt"/>
              </a:rPr>
              <a:t>Exceptions and limitations</a:t>
            </a:r>
            <a:r>
              <a:rPr lang="en-GB" sz="1600" b="1" dirty="0" smtClean="0">
                <a:latin typeface="+mj-lt"/>
              </a:rPr>
              <a:t>: </a:t>
            </a:r>
            <a:r>
              <a:rPr lang="en-GB" sz="1600" dirty="0" smtClean="0">
                <a:latin typeface="+mj-lt"/>
              </a:rPr>
              <a:t>Where the Member States may provide for an exception or limitation to the right of reproduction pursuant to paragraphs 2 and 3, they may provide similarly for an exception or limitation to the right of distribution as referred to in Article 4 to the extent justified by the purpose of the authorised act of reproduction.</a:t>
            </a:r>
          </a:p>
          <a:p>
            <a:r>
              <a:rPr lang="en-GB" sz="1600" b="1" dirty="0" smtClean="0">
                <a:latin typeface="+mj-lt"/>
              </a:rPr>
              <a:t>Article 5 5. </a:t>
            </a:r>
            <a:r>
              <a:rPr lang="en-GB" sz="1600" b="1" dirty="0" smtClean="0">
                <a:solidFill>
                  <a:srgbClr val="FF0000"/>
                </a:solidFill>
                <a:latin typeface="+mj-lt"/>
              </a:rPr>
              <a:t>Three step test</a:t>
            </a:r>
            <a:r>
              <a:rPr lang="en-GB" sz="1600" b="1" dirty="0" smtClean="0">
                <a:latin typeface="+mj-lt"/>
              </a:rPr>
              <a:t>: </a:t>
            </a:r>
            <a:r>
              <a:rPr lang="en-GB" sz="1600" dirty="0" smtClean="0">
                <a:latin typeface="+mj-lt"/>
              </a:rPr>
              <a:t>The exceptions and limitations provided for in paragraphs 1, 2, 3 and 4 shall only be applied in </a:t>
            </a:r>
            <a:r>
              <a:rPr lang="en-GB" sz="1600" dirty="0" smtClean="0">
                <a:solidFill>
                  <a:srgbClr val="00B050"/>
                </a:solidFill>
                <a:latin typeface="+mj-lt"/>
              </a:rPr>
              <a:t>certain special cases</a:t>
            </a:r>
            <a:r>
              <a:rPr lang="en-GB" sz="1600" dirty="0" smtClean="0">
                <a:latin typeface="+mj-lt"/>
              </a:rPr>
              <a:t> which </a:t>
            </a:r>
            <a:r>
              <a:rPr lang="en-GB" sz="1600" dirty="0" smtClean="0">
                <a:solidFill>
                  <a:srgbClr val="00B050"/>
                </a:solidFill>
                <a:latin typeface="+mj-lt"/>
              </a:rPr>
              <a:t>do not conflict with the normal exploitation of the work or other subject-matter </a:t>
            </a:r>
            <a:r>
              <a:rPr lang="en-GB" sz="1600" dirty="0" smtClean="0">
                <a:latin typeface="+mj-lt"/>
              </a:rPr>
              <a:t>and </a:t>
            </a:r>
            <a:r>
              <a:rPr lang="en-GB" sz="1600" dirty="0" smtClean="0">
                <a:solidFill>
                  <a:srgbClr val="00B050"/>
                </a:solidFill>
                <a:latin typeface="+mj-lt"/>
              </a:rPr>
              <a:t>do not unreasonably prejudice the legitimate interests of the </a:t>
            </a:r>
            <a:r>
              <a:rPr lang="en-GB" sz="1600" dirty="0" err="1" smtClean="0">
                <a:solidFill>
                  <a:srgbClr val="00B050"/>
                </a:solidFill>
                <a:latin typeface="+mj-lt"/>
              </a:rPr>
              <a:t>rightholder</a:t>
            </a:r>
            <a:r>
              <a:rPr lang="en-GB" sz="1600" dirty="0" smtClean="0">
                <a:latin typeface="+mj-lt"/>
              </a:rPr>
              <a:t>.</a:t>
            </a:r>
            <a:endParaRPr lang="en-GB" sz="1600" b="1" dirty="0" smtClean="0">
              <a:latin typeface="+mj-lt"/>
            </a:endParaRPr>
          </a:p>
        </p:txBody>
      </p:sp>
    </p:spTree>
    <p:extLst>
      <p:ext uri="{BB962C8B-B14F-4D97-AF65-F5344CB8AC3E}">
        <p14:creationId xmlns:p14="http://schemas.microsoft.com/office/powerpoint/2010/main" val="588154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2006/115/</a:t>
            </a:r>
            <a:r>
              <a:rPr lang="en-GB" sz="3500" dirty="0" err="1" smtClean="0">
                <a:solidFill>
                  <a:schemeClr val="tx1"/>
                </a:solidFill>
              </a:rPr>
              <a:t>ec</a:t>
            </a:r>
            <a:r>
              <a:rPr lang="en-GB" sz="3500" dirty="0" smtClean="0">
                <a:solidFill>
                  <a:schemeClr val="tx1"/>
                </a:solidFill>
              </a:rPr>
              <a:t> rental and lending right/certain rights related to copyright </a:t>
            </a:r>
            <a:endParaRPr lang="en-GB" sz="3500" dirty="0">
              <a:solidFill>
                <a:schemeClr val="tx1"/>
              </a:solidFill>
            </a:endParaRPr>
          </a:p>
        </p:txBody>
      </p:sp>
      <p:sp>
        <p:nvSpPr>
          <p:cNvPr id="3" name="Tartalom helye 2"/>
          <p:cNvSpPr>
            <a:spLocks noGrp="1"/>
          </p:cNvSpPr>
          <p:nvPr>
            <p:ph idx="1"/>
          </p:nvPr>
        </p:nvSpPr>
        <p:spPr/>
        <p:txBody>
          <a:bodyPr/>
          <a:lstStyle/>
          <a:p>
            <a:r>
              <a:rPr lang="hu-HU" b="1" dirty="0" err="1">
                <a:latin typeface="+mj-lt"/>
              </a:rPr>
              <a:t>Article</a:t>
            </a:r>
            <a:r>
              <a:rPr lang="hu-HU" b="1" dirty="0">
                <a:latin typeface="+mj-lt"/>
              </a:rPr>
              <a:t> 3 1. – </a:t>
            </a:r>
            <a:r>
              <a:rPr lang="hu-HU" b="1" dirty="0" err="1">
                <a:solidFill>
                  <a:srgbClr val="FF0000"/>
                </a:solidFill>
                <a:latin typeface="+mj-lt"/>
              </a:rPr>
              <a:t>Rental</a:t>
            </a:r>
            <a:r>
              <a:rPr lang="hu-HU" b="1" dirty="0">
                <a:solidFill>
                  <a:srgbClr val="FF0000"/>
                </a:solidFill>
                <a:latin typeface="+mj-lt"/>
              </a:rPr>
              <a:t> and </a:t>
            </a:r>
            <a:r>
              <a:rPr lang="hu-HU" b="1" dirty="0" err="1">
                <a:solidFill>
                  <a:srgbClr val="FF0000"/>
                </a:solidFill>
                <a:latin typeface="+mj-lt"/>
              </a:rPr>
              <a:t>lending</a:t>
            </a:r>
            <a:r>
              <a:rPr lang="hu-HU" b="1" dirty="0">
                <a:solidFill>
                  <a:srgbClr val="FF0000"/>
                </a:solidFill>
                <a:latin typeface="+mj-lt"/>
              </a:rPr>
              <a:t> right</a:t>
            </a:r>
            <a:r>
              <a:rPr lang="hu-HU" b="1" dirty="0">
                <a:latin typeface="+mj-lt"/>
              </a:rPr>
              <a:t>: </a:t>
            </a:r>
            <a:r>
              <a:rPr lang="hu-HU" dirty="0">
                <a:latin typeface="+mj-lt"/>
              </a:rPr>
              <a:t>The </a:t>
            </a:r>
            <a:r>
              <a:rPr lang="hu-HU" dirty="0" err="1">
                <a:latin typeface="+mj-lt"/>
              </a:rPr>
              <a:t>exclusive</a:t>
            </a:r>
            <a:r>
              <a:rPr lang="hu-HU" dirty="0">
                <a:latin typeface="+mj-lt"/>
              </a:rPr>
              <a:t> right </a:t>
            </a:r>
            <a:r>
              <a:rPr lang="hu-HU" dirty="0" err="1">
                <a:latin typeface="+mj-lt"/>
              </a:rPr>
              <a:t>to</a:t>
            </a:r>
            <a:r>
              <a:rPr lang="hu-HU" dirty="0">
                <a:latin typeface="+mj-lt"/>
              </a:rPr>
              <a:t> </a:t>
            </a:r>
            <a:r>
              <a:rPr lang="hu-HU" dirty="0" err="1">
                <a:latin typeface="+mj-lt"/>
              </a:rPr>
              <a:t>authorise</a:t>
            </a:r>
            <a:r>
              <a:rPr lang="hu-HU" dirty="0">
                <a:latin typeface="+mj-lt"/>
              </a:rPr>
              <a:t> </a:t>
            </a:r>
            <a:r>
              <a:rPr lang="hu-HU" dirty="0" err="1">
                <a:latin typeface="+mj-lt"/>
              </a:rPr>
              <a:t>or</a:t>
            </a:r>
            <a:r>
              <a:rPr lang="hu-HU" dirty="0">
                <a:latin typeface="+mj-lt"/>
              </a:rPr>
              <a:t> </a:t>
            </a:r>
            <a:r>
              <a:rPr lang="hu-HU" dirty="0" err="1">
                <a:latin typeface="+mj-lt"/>
              </a:rPr>
              <a:t>prohibit</a:t>
            </a:r>
            <a:r>
              <a:rPr lang="hu-HU" dirty="0">
                <a:latin typeface="+mj-lt"/>
              </a:rPr>
              <a:t> </a:t>
            </a:r>
            <a:r>
              <a:rPr lang="hu-HU" b="1" dirty="0" err="1">
                <a:solidFill>
                  <a:srgbClr val="FF0000"/>
                </a:solidFill>
                <a:latin typeface="+mj-lt"/>
              </a:rPr>
              <a:t>rental</a:t>
            </a:r>
            <a:r>
              <a:rPr lang="hu-HU" b="1" dirty="0">
                <a:solidFill>
                  <a:srgbClr val="FF0000"/>
                </a:solidFill>
                <a:latin typeface="+mj-lt"/>
              </a:rPr>
              <a:t> and </a:t>
            </a:r>
            <a:r>
              <a:rPr lang="hu-HU" b="1" dirty="0" err="1">
                <a:solidFill>
                  <a:srgbClr val="FF0000"/>
                </a:solidFill>
                <a:latin typeface="+mj-lt"/>
              </a:rPr>
              <a:t>lending</a:t>
            </a:r>
            <a:r>
              <a:rPr lang="hu-HU" dirty="0">
                <a:latin typeface="+mj-lt"/>
              </a:rPr>
              <a:t> </a:t>
            </a:r>
            <a:r>
              <a:rPr lang="hu-HU" dirty="0" err="1">
                <a:latin typeface="+mj-lt"/>
              </a:rPr>
              <a:t>shall</a:t>
            </a:r>
            <a:r>
              <a:rPr lang="hu-HU" dirty="0">
                <a:latin typeface="+mj-lt"/>
              </a:rPr>
              <a:t> </a:t>
            </a:r>
            <a:r>
              <a:rPr lang="hu-HU" dirty="0" err="1">
                <a:latin typeface="+mj-lt"/>
              </a:rPr>
              <a:t>belong</a:t>
            </a:r>
            <a:r>
              <a:rPr lang="hu-HU" dirty="0">
                <a:latin typeface="+mj-lt"/>
              </a:rPr>
              <a:t> </a:t>
            </a:r>
            <a:r>
              <a:rPr lang="hu-HU" dirty="0" err="1">
                <a:latin typeface="+mj-lt"/>
              </a:rPr>
              <a:t>to</a:t>
            </a:r>
            <a:r>
              <a:rPr lang="hu-HU" dirty="0">
                <a:latin typeface="+mj-lt"/>
              </a:rPr>
              <a:t> </a:t>
            </a:r>
            <a:r>
              <a:rPr lang="hu-HU" dirty="0" err="1">
                <a:latin typeface="+mj-lt"/>
              </a:rPr>
              <a:t>the</a:t>
            </a:r>
            <a:r>
              <a:rPr lang="hu-HU" dirty="0">
                <a:latin typeface="+mj-lt"/>
              </a:rPr>
              <a:t> </a:t>
            </a:r>
            <a:r>
              <a:rPr lang="hu-HU" dirty="0" err="1" smtClean="0">
                <a:latin typeface="+mj-lt"/>
              </a:rPr>
              <a:t>phonogram</a:t>
            </a:r>
            <a:r>
              <a:rPr lang="hu-HU" dirty="0" smtClean="0">
                <a:latin typeface="+mj-lt"/>
              </a:rPr>
              <a:t> producer </a:t>
            </a:r>
            <a:r>
              <a:rPr lang="hu-HU" dirty="0" err="1" smtClean="0">
                <a:latin typeface="+mj-lt"/>
              </a:rPr>
              <a:t>in</a:t>
            </a:r>
            <a:r>
              <a:rPr lang="hu-HU" dirty="0" smtClean="0">
                <a:latin typeface="+mj-lt"/>
              </a:rPr>
              <a:t> </a:t>
            </a:r>
            <a:r>
              <a:rPr lang="hu-HU" dirty="0" err="1" smtClean="0">
                <a:latin typeface="+mj-lt"/>
              </a:rPr>
              <a:t>respect</a:t>
            </a:r>
            <a:r>
              <a:rPr lang="hu-HU" dirty="0" smtClean="0">
                <a:latin typeface="+mj-lt"/>
              </a:rPr>
              <a:t> of </a:t>
            </a:r>
            <a:r>
              <a:rPr lang="hu-HU" dirty="0" err="1" smtClean="0">
                <a:latin typeface="+mj-lt"/>
              </a:rPr>
              <a:t>his</a:t>
            </a:r>
            <a:r>
              <a:rPr lang="hu-HU" dirty="0" smtClean="0">
                <a:latin typeface="+mj-lt"/>
              </a:rPr>
              <a:t> </a:t>
            </a:r>
            <a:r>
              <a:rPr lang="hu-HU" dirty="0" err="1" smtClean="0">
                <a:latin typeface="+mj-lt"/>
              </a:rPr>
              <a:t>phonogram</a:t>
            </a:r>
            <a:r>
              <a:rPr lang="hu-HU" dirty="0" smtClean="0">
                <a:latin typeface="+mj-lt"/>
              </a:rPr>
              <a:t>.</a:t>
            </a:r>
            <a:endParaRPr lang="hu-HU" b="1" dirty="0">
              <a:latin typeface="+mj-lt"/>
            </a:endParaRPr>
          </a:p>
          <a:p>
            <a:r>
              <a:rPr lang="hu-HU" b="1" dirty="0" err="1" smtClean="0">
                <a:latin typeface="+mj-lt"/>
              </a:rPr>
              <a:t>Article</a:t>
            </a:r>
            <a:r>
              <a:rPr lang="hu-HU" b="1" dirty="0" smtClean="0">
                <a:latin typeface="+mj-lt"/>
              </a:rPr>
              <a:t> 7 1. – </a:t>
            </a:r>
            <a:r>
              <a:rPr lang="hu-HU" b="1" dirty="0" err="1" smtClean="0">
                <a:solidFill>
                  <a:srgbClr val="FF0000"/>
                </a:solidFill>
                <a:latin typeface="+mj-lt"/>
              </a:rPr>
              <a:t>Fixation</a:t>
            </a:r>
            <a:r>
              <a:rPr lang="hu-HU" b="1" dirty="0" smtClean="0">
                <a:solidFill>
                  <a:srgbClr val="FF0000"/>
                </a:solidFill>
                <a:latin typeface="+mj-lt"/>
              </a:rPr>
              <a:t> right</a:t>
            </a:r>
            <a:r>
              <a:rPr lang="hu-HU" b="1" dirty="0" smtClean="0">
                <a:latin typeface="+mj-lt"/>
              </a:rPr>
              <a:t>: </a:t>
            </a:r>
            <a:r>
              <a:rPr lang="hu-HU" dirty="0" err="1" smtClean="0">
                <a:latin typeface="+mj-lt"/>
              </a:rPr>
              <a:t>authorise</a:t>
            </a:r>
            <a:r>
              <a:rPr lang="hu-HU" dirty="0" smtClean="0">
                <a:latin typeface="+mj-lt"/>
              </a:rPr>
              <a:t> </a:t>
            </a:r>
            <a:r>
              <a:rPr lang="hu-HU" dirty="0" err="1" smtClean="0">
                <a:latin typeface="+mj-lt"/>
              </a:rPr>
              <a:t>or</a:t>
            </a:r>
            <a:r>
              <a:rPr lang="hu-HU" dirty="0" smtClean="0">
                <a:latin typeface="+mj-lt"/>
              </a:rPr>
              <a:t> </a:t>
            </a:r>
            <a:r>
              <a:rPr lang="hu-HU" dirty="0" err="1" smtClean="0">
                <a:latin typeface="+mj-lt"/>
              </a:rPr>
              <a:t>prohibit</a:t>
            </a:r>
            <a:r>
              <a:rPr lang="hu-HU" dirty="0" smtClean="0">
                <a:latin typeface="+mj-lt"/>
              </a:rPr>
              <a:t> </a:t>
            </a:r>
            <a:r>
              <a:rPr lang="hu-HU" dirty="0" err="1" smtClean="0">
                <a:latin typeface="+mj-lt"/>
              </a:rPr>
              <a:t>the</a:t>
            </a:r>
            <a:r>
              <a:rPr lang="hu-HU" dirty="0" smtClean="0">
                <a:latin typeface="+mj-lt"/>
              </a:rPr>
              <a:t> </a:t>
            </a:r>
            <a:r>
              <a:rPr lang="hu-HU" b="1" dirty="0" err="1" smtClean="0">
                <a:solidFill>
                  <a:srgbClr val="FF0000"/>
                </a:solidFill>
                <a:latin typeface="+mj-lt"/>
              </a:rPr>
              <a:t>fixation</a:t>
            </a:r>
            <a:r>
              <a:rPr lang="hu-HU" dirty="0" smtClean="0">
                <a:latin typeface="+mj-lt"/>
              </a:rPr>
              <a:t> of </a:t>
            </a:r>
            <a:r>
              <a:rPr lang="hu-HU" dirty="0" err="1" smtClean="0">
                <a:latin typeface="+mj-lt"/>
              </a:rPr>
              <a:t>their</a:t>
            </a:r>
            <a:r>
              <a:rPr lang="hu-HU" dirty="0" smtClean="0">
                <a:latin typeface="+mj-lt"/>
              </a:rPr>
              <a:t> </a:t>
            </a:r>
            <a:r>
              <a:rPr lang="hu-HU" dirty="0" err="1" smtClean="0">
                <a:latin typeface="+mj-lt"/>
              </a:rPr>
              <a:t>performances</a:t>
            </a:r>
            <a:r>
              <a:rPr lang="hu-HU" dirty="0" smtClean="0">
                <a:latin typeface="+mj-lt"/>
              </a:rPr>
              <a:t>.</a:t>
            </a:r>
          </a:p>
          <a:p>
            <a:r>
              <a:rPr lang="hu-HU" b="1" dirty="0" err="1" smtClean="0">
                <a:latin typeface="+mj-lt"/>
              </a:rPr>
              <a:t>Article</a:t>
            </a:r>
            <a:r>
              <a:rPr lang="hu-HU" b="1" dirty="0" smtClean="0">
                <a:latin typeface="+mj-lt"/>
              </a:rPr>
              <a:t> 8 1. – </a:t>
            </a:r>
            <a:r>
              <a:rPr lang="hu-HU" b="1" dirty="0" err="1" smtClean="0">
                <a:solidFill>
                  <a:srgbClr val="FF0000"/>
                </a:solidFill>
                <a:latin typeface="+mj-lt"/>
              </a:rPr>
              <a:t>Broadcasting</a:t>
            </a:r>
            <a:r>
              <a:rPr lang="hu-HU" b="1" dirty="0" smtClean="0">
                <a:solidFill>
                  <a:srgbClr val="FF0000"/>
                </a:solidFill>
                <a:latin typeface="+mj-lt"/>
              </a:rPr>
              <a:t> and </a:t>
            </a:r>
            <a:r>
              <a:rPr lang="hu-HU" b="1" dirty="0" err="1" smtClean="0">
                <a:solidFill>
                  <a:srgbClr val="FF0000"/>
                </a:solidFill>
                <a:latin typeface="+mj-lt"/>
              </a:rPr>
              <a:t>communication</a:t>
            </a:r>
            <a:r>
              <a:rPr lang="hu-HU" b="1" dirty="0" smtClean="0">
                <a:solidFill>
                  <a:srgbClr val="FF0000"/>
                </a:solidFill>
                <a:latin typeface="+mj-lt"/>
              </a:rPr>
              <a:t> </a:t>
            </a:r>
            <a:r>
              <a:rPr lang="hu-HU" b="1" dirty="0" err="1" smtClean="0">
                <a:solidFill>
                  <a:srgbClr val="FF0000"/>
                </a:solidFill>
                <a:latin typeface="+mj-lt"/>
              </a:rPr>
              <a:t>to</a:t>
            </a:r>
            <a:r>
              <a:rPr lang="hu-HU" b="1" dirty="0" smtClean="0">
                <a:solidFill>
                  <a:srgbClr val="FF0000"/>
                </a:solidFill>
                <a:latin typeface="+mj-lt"/>
              </a:rPr>
              <a:t> </a:t>
            </a:r>
            <a:r>
              <a:rPr lang="hu-HU" b="1" dirty="0" err="1" smtClean="0">
                <a:solidFill>
                  <a:srgbClr val="FF0000"/>
                </a:solidFill>
                <a:latin typeface="+mj-lt"/>
              </a:rPr>
              <a:t>the</a:t>
            </a:r>
            <a:r>
              <a:rPr lang="hu-HU" b="1" dirty="0" smtClean="0">
                <a:solidFill>
                  <a:srgbClr val="FF0000"/>
                </a:solidFill>
                <a:latin typeface="+mj-lt"/>
              </a:rPr>
              <a:t> </a:t>
            </a:r>
            <a:r>
              <a:rPr lang="hu-HU" b="1" dirty="0" err="1" smtClean="0">
                <a:solidFill>
                  <a:srgbClr val="FF0000"/>
                </a:solidFill>
                <a:latin typeface="+mj-lt"/>
              </a:rPr>
              <a:t>public</a:t>
            </a:r>
            <a:r>
              <a:rPr lang="hu-HU" b="1" dirty="0" smtClean="0">
                <a:latin typeface="+mj-lt"/>
              </a:rPr>
              <a:t>: </a:t>
            </a:r>
            <a:r>
              <a:rPr lang="en-US" b="1" dirty="0" smtClean="0">
                <a:solidFill>
                  <a:srgbClr val="FF0000"/>
                </a:solidFill>
                <a:latin typeface="+mj-lt"/>
              </a:rPr>
              <a:t>broadcasting </a:t>
            </a:r>
            <a:r>
              <a:rPr lang="en-US" b="1" dirty="0">
                <a:solidFill>
                  <a:srgbClr val="FF0000"/>
                </a:solidFill>
                <a:latin typeface="+mj-lt"/>
              </a:rPr>
              <a:t>by wireless means</a:t>
            </a:r>
            <a:r>
              <a:rPr lang="en-US" dirty="0">
                <a:latin typeface="+mj-lt"/>
              </a:rPr>
              <a:t> and the </a:t>
            </a:r>
            <a:r>
              <a:rPr lang="en-US" b="1" dirty="0">
                <a:solidFill>
                  <a:srgbClr val="FF0000"/>
                </a:solidFill>
                <a:latin typeface="+mj-lt"/>
              </a:rPr>
              <a:t>communication to the public</a:t>
            </a:r>
            <a:r>
              <a:rPr lang="en-US" dirty="0">
                <a:latin typeface="+mj-lt"/>
              </a:rPr>
              <a:t> of their performances, except where the performance is itself already a broadcast performance or is made from a fixation</a:t>
            </a:r>
            <a:r>
              <a:rPr lang="en-US" dirty="0" smtClean="0">
                <a:latin typeface="+mj-lt"/>
              </a:rPr>
              <a:t>.</a:t>
            </a:r>
            <a:endParaRPr lang="hu-HU" dirty="0" smtClean="0">
              <a:latin typeface="+mj-lt"/>
            </a:endParaRPr>
          </a:p>
          <a:p>
            <a:r>
              <a:rPr lang="hu-HU" b="1" dirty="0" err="1" smtClean="0">
                <a:latin typeface="+mj-lt"/>
              </a:rPr>
              <a:t>Article</a:t>
            </a:r>
            <a:r>
              <a:rPr lang="hu-HU" b="1" dirty="0" smtClean="0">
                <a:latin typeface="+mj-lt"/>
              </a:rPr>
              <a:t> 9 1. – </a:t>
            </a:r>
            <a:r>
              <a:rPr lang="hu-HU" b="1" dirty="0" err="1" smtClean="0">
                <a:solidFill>
                  <a:srgbClr val="FF0000"/>
                </a:solidFill>
                <a:latin typeface="+mj-lt"/>
              </a:rPr>
              <a:t>Distribution</a:t>
            </a:r>
            <a:r>
              <a:rPr lang="hu-HU" b="1" dirty="0" smtClean="0">
                <a:solidFill>
                  <a:srgbClr val="FF0000"/>
                </a:solidFill>
                <a:latin typeface="+mj-lt"/>
              </a:rPr>
              <a:t> right</a:t>
            </a:r>
            <a:r>
              <a:rPr lang="hu-HU" b="1" dirty="0" smtClean="0">
                <a:latin typeface="+mj-lt"/>
              </a:rPr>
              <a:t>: </a:t>
            </a:r>
            <a:r>
              <a:rPr lang="en-US" b="1" dirty="0">
                <a:solidFill>
                  <a:srgbClr val="FF0000"/>
                </a:solidFill>
                <a:latin typeface="+mj-lt"/>
              </a:rPr>
              <a:t>make available to the public</a:t>
            </a:r>
            <a:r>
              <a:rPr lang="en-US" dirty="0">
                <a:latin typeface="+mj-lt"/>
              </a:rPr>
              <a:t>, by sale or otherwise, </a:t>
            </a:r>
            <a:r>
              <a:rPr lang="hu-HU" dirty="0" err="1" smtClean="0">
                <a:latin typeface="+mj-lt"/>
              </a:rPr>
              <a:t>for</a:t>
            </a:r>
            <a:r>
              <a:rPr lang="hu-HU" dirty="0" smtClean="0">
                <a:latin typeface="+mj-lt"/>
              </a:rPr>
              <a:t> </a:t>
            </a:r>
            <a:r>
              <a:rPr lang="hu-HU" dirty="0" err="1" smtClean="0">
                <a:latin typeface="+mj-lt"/>
              </a:rPr>
              <a:t>performers</a:t>
            </a:r>
            <a:r>
              <a:rPr lang="hu-HU" dirty="0" smtClean="0">
                <a:latin typeface="+mj-lt"/>
              </a:rPr>
              <a:t>, </a:t>
            </a:r>
            <a:r>
              <a:rPr lang="hu-HU" dirty="0" err="1" smtClean="0">
                <a:latin typeface="+mj-lt"/>
              </a:rPr>
              <a:t>in</a:t>
            </a:r>
            <a:r>
              <a:rPr lang="hu-HU" dirty="0" smtClean="0">
                <a:latin typeface="+mj-lt"/>
              </a:rPr>
              <a:t> </a:t>
            </a:r>
            <a:r>
              <a:rPr lang="hu-HU" dirty="0" err="1" smtClean="0">
                <a:latin typeface="+mj-lt"/>
              </a:rPr>
              <a:t>respect</a:t>
            </a:r>
            <a:r>
              <a:rPr lang="hu-HU" dirty="0" smtClean="0">
                <a:latin typeface="+mj-lt"/>
              </a:rPr>
              <a:t> of </a:t>
            </a:r>
            <a:r>
              <a:rPr lang="hu-HU" dirty="0" err="1" smtClean="0">
                <a:latin typeface="+mj-lt"/>
              </a:rPr>
              <a:t>their</a:t>
            </a:r>
            <a:r>
              <a:rPr lang="hu-HU" dirty="0" smtClean="0">
                <a:latin typeface="+mj-lt"/>
              </a:rPr>
              <a:t> </a:t>
            </a:r>
            <a:r>
              <a:rPr lang="hu-HU" dirty="0" err="1" smtClean="0">
                <a:latin typeface="+mj-lt"/>
              </a:rPr>
              <a:t>performances</a:t>
            </a:r>
            <a:r>
              <a:rPr lang="hu-HU" dirty="0" smtClean="0">
                <a:latin typeface="+mj-lt"/>
              </a:rPr>
              <a:t>.</a:t>
            </a:r>
            <a:endParaRPr lang="hu-HU" b="1" dirty="0">
              <a:latin typeface="+mj-lt"/>
            </a:endParaRPr>
          </a:p>
        </p:txBody>
      </p:sp>
    </p:spTree>
    <p:extLst>
      <p:ext uri="{BB962C8B-B14F-4D97-AF65-F5344CB8AC3E}">
        <p14:creationId xmlns:p14="http://schemas.microsoft.com/office/powerpoint/2010/main" val="281391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4000" dirty="0" smtClean="0">
                <a:solidFill>
                  <a:schemeClr val="tx1"/>
                </a:solidFill>
              </a:rPr>
              <a:t>Phonogram-producers</a:t>
            </a:r>
            <a:r>
              <a:rPr lang="hu-HU" sz="4000" dirty="0">
                <a:solidFill>
                  <a:schemeClr val="tx1"/>
                </a:solidFill>
              </a:rPr>
              <a:t> (</a:t>
            </a:r>
            <a:r>
              <a:rPr lang="hu-HU" sz="4000" dirty="0" err="1" smtClean="0">
                <a:solidFill>
                  <a:schemeClr val="tx1"/>
                </a:solidFill>
              </a:rPr>
              <a:t>Comparative</a:t>
            </a:r>
            <a:r>
              <a:rPr lang="hu-HU" sz="4000" dirty="0" smtClean="0">
                <a:solidFill>
                  <a:schemeClr val="tx1"/>
                </a:solidFill>
              </a:rPr>
              <a:t> </a:t>
            </a:r>
            <a:r>
              <a:rPr lang="hu-HU" sz="4000" dirty="0" err="1" smtClean="0">
                <a:solidFill>
                  <a:schemeClr val="tx1"/>
                </a:solidFill>
              </a:rPr>
              <a:t>perspectives</a:t>
            </a:r>
            <a:r>
              <a:rPr lang="hu-HU" sz="4000" dirty="0" smtClean="0">
                <a:solidFill>
                  <a:schemeClr val="tx1"/>
                </a:solidFill>
              </a:rPr>
              <a:t>)</a:t>
            </a:r>
            <a:endParaRPr lang="en-US" sz="4000" dirty="0">
              <a:solidFill>
                <a:schemeClr val="tx1"/>
              </a:solidFill>
            </a:endParaRPr>
          </a:p>
        </p:txBody>
      </p:sp>
      <p:pic>
        <p:nvPicPr>
          <p:cNvPr id="7" name="Kép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83543" y="2093976"/>
            <a:ext cx="4031010" cy="4031010"/>
          </a:xfrm>
          <a:prstGeom prst="rect">
            <a:avLst/>
          </a:prstGeom>
        </p:spPr>
      </p:pic>
    </p:spTree>
    <p:extLst>
      <p:ext uri="{BB962C8B-B14F-4D97-AF65-F5344CB8AC3E}">
        <p14:creationId xmlns:p14="http://schemas.microsoft.com/office/powerpoint/2010/main" val="2357815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93/83/EEC Satellite Directive</a:t>
            </a:r>
            <a:r>
              <a:rPr lang="hu-HU" sz="4000" dirty="0" smtClean="0">
                <a:solidFill>
                  <a:schemeClr val="tx1"/>
                </a:solidFill>
              </a:rPr>
              <a:t/>
            </a:r>
            <a:br>
              <a:rPr lang="hu-HU" sz="4000" dirty="0" smtClean="0">
                <a:solidFill>
                  <a:schemeClr val="tx1"/>
                </a:solidFill>
              </a:rPr>
            </a:br>
            <a:r>
              <a:rPr lang="en-US" sz="4000" dirty="0" smtClean="0">
                <a:solidFill>
                  <a:schemeClr val="tx1"/>
                </a:solidFill>
              </a:rPr>
              <a:t>2011/77/EU – term Directive</a:t>
            </a:r>
            <a:endParaRPr lang="en-GB" sz="4000" dirty="0">
              <a:solidFill>
                <a:schemeClr val="tx1"/>
              </a:solidFill>
            </a:endParaRPr>
          </a:p>
        </p:txBody>
      </p:sp>
      <p:sp>
        <p:nvSpPr>
          <p:cNvPr id="3" name="Tartalom helye 2"/>
          <p:cNvSpPr>
            <a:spLocks noGrp="1"/>
          </p:cNvSpPr>
          <p:nvPr>
            <p:ph idx="1"/>
          </p:nvPr>
        </p:nvSpPr>
        <p:spPr/>
        <p:txBody>
          <a:bodyPr>
            <a:normAutofit fontScale="85000" lnSpcReduction="20000"/>
          </a:bodyPr>
          <a:lstStyle/>
          <a:p>
            <a:r>
              <a:rPr lang="en-US" b="1" dirty="0" smtClean="0">
                <a:latin typeface="+mj-lt"/>
              </a:rPr>
              <a:t>Article 4 1. – Rights of performers: </a:t>
            </a:r>
            <a:r>
              <a:rPr lang="en-US" dirty="0" smtClean="0">
                <a:latin typeface="+mj-lt"/>
              </a:rPr>
              <a:t>For the purpose of communication to the public by satellite, the rights of phonogram producers(…) shall be protected (…).</a:t>
            </a:r>
          </a:p>
          <a:p>
            <a:r>
              <a:rPr lang="en-US" b="1" dirty="0" smtClean="0">
                <a:latin typeface="+mj-lt"/>
              </a:rPr>
              <a:t>(3) of </a:t>
            </a:r>
            <a:r>
              <a:rPr lang="en-US" b="1" dirty="0" smtClean="0">
                <a:solidFill>
                  <a:srgbClr val="00B050"/>
                </a:solidFill>
                <a:latin typeface="+mj-lt"/>
              </a:rPr>
              <a:t>Term Directive</a:t>
            </a:r>
            <a:r>
              <a:rPr lang="en-US" b="1" dirty="0" smtClean="0">
                <a:latin typeface="+mj-lt"/>
              </a:rPr>
              <a:t>: </a:t>
            </a:r>
            <a:r>
              <a:rPr lang="en-US" dirty="0" smtClean="0">
                <a:latin typeface="+mj-lt"/>
              </a:rPr>
              <a:t>For phonogram producers the </a:t>
            </a:r>
            <a:r>
              <a:rPr lang="en-US" b="1" dirty="0" smtClean="0">
                <a:solidFill>
                  <a:srgbClr val="FF0000"/>
                </a:solidFill>
                <a:latin typeface="+mj-lt"/>
              </a:rPr>
              <a:t>period starts with the fixation of the phonogram </a:t>
            </a:r>
            <a:r>
              <a:rPr lang="en-US" dirty="0" smtClean="0">
                <a:latin typeface="+mj-lt"/>
              </a:rPr>
              <a:t>or its </a:t>
            </a:r>
            <a:r>
              <a:rPr lang="en-US" b="1" dirty="0" smtClean="0">
                <a:solidFill>
                  <a:srgbClr val="FF0000"/>
                </a:solidFill>
                <a:latin typeface="+mj-lt"/>
              </a:rPr>
              <a:t>lawful publication within 50 years after fixation, or, if it is not so published, its lawful communication to the public within 50 years after fixation</a:t>
            </a:r>
            <a:r>
              <a:rPr lang="en-US" dirty="0" smtClean="0">
                <a:latin typeface="+mj-lt"/>
              </a:rPr>
              <a:t>.</a:t>
            </a:r>
          </a:p>
          <a:p>
            <a:r>
              <a:rPr lang="en-US" b="1" dirty="0" smtClean="0">
                <a:latin typeface="+mj-lt"/>
              </a:rPr>
              <a:t>(18) </a:t>
            </a:r>
            <a:r>
              <a:rPr lang="en-US" dirty="0" smtClean="0">
                <a:latin typeface="+mj-lt"/>
              </a:rPr>
              <a:t>In some Member States, musical compositions with words are given a single term of protection, calculated from the death of the last surviving author, while in other Member States separate terms of protection apply for music and lyrics. Musical compositions with words are overwhelmingly co-written. For example, an opera is often the work of a librettist and a composer. Moreover, in musical genres such as jazz, rock and pop music, the creative process is often collaborative in nature.</a:t>
            </a:r>
          </a:p>
          <a:p>
            <a:r>
              <a:rPr lang="en-US" b="1" dirty="0" smtClean="0">
                <a:latin typeface="+mj-lt"/>
              </a:rPr>
              <a:t>(19) </a:t>
            </a:r>
            <a:r>
              <a:rPr lang="en-US" dirty="0" smtClean="0">
                <a:latin typeface="+mj-lt"/>
              </a:rPr>
              <a:t>Consequently, the </a:t>
            </a:r>
            <a:r>
              <a:rPr lang="en-US" dirty="0" err="1" smtClean="0">
                <a:latin typeface="+mj-lt"/>
              </a:rPr>
              <a:t>harmonisation</a:t>
            </a:r>
            <a:r>
              <a:rPr lang="en-US" dirty="0" smtClean="0">
                <a:latin typeface="+mj-lt"/>
              </a:rPr>
              <a:t> of the term of protection in respect of musical compositions with words the lyrics and music of which were created in order to be used together is incomplete, giving rise to obstacles to the free movement of goods and services, such as cross-border collective management services. In order to ensure the removal of such obstacles, all such works in protection at the date by which the Member States are required to transpose this Directive should have the same </a:t>
            </a:r>
            <a:r>
              <a:rPr lang="en-US" dirty="0" err="1" smtClean="0">
                <a:latin typeface="+mj-lt"/>
              </a:rPr>
              <a:t>harmonised</a:t>
            </a:r>
            <a:r>
              <a:rPr lang="en-US" dirty="0" smtClean="0">
                <a:latin typeface="+mj-lt"/>
              </a:rPr>
              <a:t> term of protection in all Member States.</a:t>
            </a:r>
          </a:p>
          <a:p>
            <a:r>
              <a:rPr lang="en-US" b="1" dirty="0" smtClean="0">
                <a:latin typeface="+mj-lt"/>
              </a:rPr>
              <a:t>Article 1 of </a:t>
            </a:r>
            <a:r>
              <a:rPr lang="en-US" b="1" dirty="0" smtClean="0">
                <a:solidFill>
                  <a:srgbClr val="00B050"/>
                </a:solidFill>
                <a:latin typeface="+mj-lt"/>
              </a:rPr>
              <a:t>Term Directive</a:t>
            </a:r>
            <a:r>
              <a:rPr lang="en-US" b="1" dirty="0" smtClean="0">
                <a:latin typeface="+mj-lt"/>
              </a:rPr>
              <a:t>: </a:t>
            </a:r>
            <a:r>
              <a:rPr lang="en-US" dirty="0" smtClean="0">
                <a:latin typeface="+mj-lt"/>
              </a:rPr>
              <a:t>Directive 2006/116/EC is hereby amended as follows: „The term of protection of a musical </a:t>
            </a:r>
            <a:r>
              <a:rPr lang="en-US" dirty="0" err="1" smtClean="0">
                <a:latin typeface="+mj-lt"/>
              </a:rPr>
              <a:t>compositiion</a:t>
            </a:r>
            <a:r>
              <a:rPr lang="en-US" dirty="0" smtClean="0">
                <a:latin typeface="+mj-lt"/>
              </a:rPr>
              <a:t> with words shall </a:t>
            </a:r>
            <a:r>
              <a:rPr lang="en-US" b="1" dirty="0" smtClean="0">
                <a:solidFill>
                  <a:srgbClr val="FF0000"/>
                </a:solidFill>
                <a:latin typeface="+mj-lt"/>
              </a:rPr>
              <a:t>expire 70 years after the death of</a:t>
            </a:r>
            <a:r>
              <a:rPr lang="en-US" dirty="0" smtClean="0">
                <a:latin typeface="+mj-lt"/>
              </a:rPr>
              <a:t> the last of the following persons to survive, whether or not those persons are designated as co-authors: the </a:t>
            </a:r>
            <a:r>
              <a:rPr lang="en-US" b="1" dirty="0" smtClean="0">
                <a:solidFill>
                  <a:srgbClr val="FF0000"/>
                </a:solidFill>
                <a:latin typeface="+mj-lt"/>
              </a:rPr>
              <a:t>author of the lyrics and the composer of the musical composition</a:t>
            </a:r>
            <a:r>
              <a:rPr lang="en-US" dirty="0" smtClean="0">
                <a:solidFill>
                  <a:srgbClr val="FF0000"/>
                </a:solidFill>
                <a:latin typeface="+mj-lt"/>
              </a:rPr>
              <a:t>,</a:t>
            </a:r>
            <a:r>
              <a:rPr lang="en-US" dirty="0" smtClean="0">
                <a:latin typeface="+mj-lt"/>
              </a:rPr>
              <a:t> provided that both contributions were specifically created for the respective musical composition with words.</a:t>
            </a:r>
          </a:p>
          <a:p>
            <a:endParaRPr lang="en-US" b="1" dirty="0">
              <a:latin typeface="+mj-lt"/>
            </a:endParaRPr>
          </a:p>
        </p:txBody>
      </p:sp>
    </p:spTree>
    <p:extLst>
      <p:ext uri="{BB962C8B-B14F-4D97-AF65-F5344CB8AC3E}">
        <p14:creationId xmlns:p14="http://schemas.microsoft.com/office/powerpoint/2010/main" val="2908807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Protection of phonogram producers in the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424535"/>
          </a:xfrm>
        </p:spPr>
        <p:txBody>
          <a:bodyPr>
            <a:noAutofit/>
          </a:bodyPr>
          <a:lstStyle/>
          <a:p>
            <a:r>
              <a:rPr lang="en-US" b="1" dirty="0">
                <a:latin typeface="+mj-lt"/>
              </a:rPr>
              <a:t>Section </a:t>
            </a:r>
            <a:r>
              <a:rPr lang="en-US" b="1" dirty="0" smtClean="0">
                <a:latin typeface="+mj-lt"/>
              </a:rPr>
              <a:t>76</a:t>
            </a:r>
            <a:r>
              <a:rPr lang="hu-HU" b="1" dirty="0" smtClean="0">
                <a:latin typeface="+mj-lt"/>
              </a:rPr>
              <a:t> </a:t>
            </a:r>
            <a:r>
              <a:rPr lang="en-US" b="1" dirty="0" smtClean="0">
                <a:latin typeface="+mj-lt"/>
              </a:rPr>
              <a:t>(1</a:t>
            </a:r>
            <a:r>
              <a:rPr lang="en-US" b="1" dirty="0">
                <a:latin typeface="+mj-lt"/>
              </a:rPr>
              <a:t>)</a:t>
            </a:r>
            <a:r>
              <a:rPr lang="en-US" dirty="0">
                <a:latin typeface="+mj-lt"/>
              </a:rPr>
              <a:t> Unless otherwise provided by statute, the authorization of the producer of a phonogram is required for the phonogram to be</a:t>
            </a:r>
          </a:p>
          <a:p>
            <a:pPr lvl="1"/>
            <a:r>
              <a:rPr lang="en-US" sz="2000" dirty="0">
                <a:latin typeface="+mj-lt"/>
              </a:rPr>
              <a:t>a) reproduced</a:t>
            </a:r>
            <a:r>
              <a:rPr lang="en-US" sz="2000" dirty="0" smtClean="0">
                <a:latin typeface="+mj-lt"/>
              </a:rPr>
              <a:t>,</a:t>
            </a:r>
            <a:endParaRPr lang="en-US" sz="2000" dirty="0">
              <a:latin typeface="+mj-lt"/>
            </a:endParaRPr>
          </a:p>
          <a:p>
            <a:pPr lvl="1"/>
            <a:r>
              <a:rPr lang="en-US" sz="2000" dirty="0">
                <a:latin typeface="+mj-lt"/>
              </a:rPr>
              <a:t>b) distributed, or</a:t>
            </a:r>
          </a:p>
          <a:p>
            <a:pPr lvl="1"/>
            <a:r>
              <a:rPr lang="en-US" sz="2000" dirty="0">
                <a:latin typeface="+mj-lt"/>
              </a:rPr>
              <a:t>c) made available to the public by cable or any other means or in any other manner so that members of the public may access it from a place and at a time individually chosen by them.</a:t>
            </a:r>
          </a:p>
          <a:p>
            <a:r>
              <a:rPr lang="en-US" dirty="0">
                <a:latin typeface="+mj-lt"/>
              </a:rPr>
              <a:t>(2) Unless otherwise provided by statute, the producer of a phonogram has a right to remuneration for the uses referred to in Subsection (1</a:t>
            </a:r>
            <a:r>
              <a:rPr lang="en-US" dirty="0" smtClean="0">
                <a:latin typeface="+mj-lt"/>
              </a:rPr>
              <a:t>).</a:t>
            </a:r>
            <a:endParaRPr lang="en-US" dirty="0">
              <a:latin typeface="+mj-lt"/>
            </a:endParaRPr>
          </a:p>
        </p:txBody>
      </p:sp>
    </p:spTree>
    <p:extLst>
      <p:ext uri="{BB962C8B-B14F-4D97-AF65-F5344CB8AC3E}">
        <p14:creationId xmlns:p14="http://schemas.microsoft.com/office/powerpoint/2010/main" val="2194677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Protection of phonogram producers in the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424535"/>
          </a:xfrm>
        </p:spPr>
        <p:txBody>
          <a:bodyPr>
            <a:noAutofit/>
          </a:bodyPr>
          <a:lstStyle/>
          <a:p>
            <a:r>
              <a:rPr lang="en-US" b="1" dirty="0">
                <a:latin typeface="+mj-lt"/>
              </a:rPr>
              <a:t>Section </a:t>
            </a:r>
            <a:r>
              <a:rPr lang="en-US" b="1" dirty="0" smtClean="0">
                <a:latin typeface="+mj-lt"/>
              </a:rPr>
              <a:t>77</a:t>
            </a:r>
            <a:r>
              <a:rPr lang="hu-HU" b="1" dirty="0" smtClean="0">
                <a:latin typeface="+mj-lt"/>
              </a:rPr>
              <a:t> </a:t>
            </a:r>
            <a:r>
              <a:rPr lang="en-US" b="1" dirty="0" smtClean="0">
                <a:latin typeface="+mj-lt"/>
              </a:rPr>
              <a:t>(1</a:t>
            </a:r>
            <a:r>
              <a:rPr lang="en-US" b="1" dirty="0">
                <a:latin typeface="+mj-lt"/>
              </a:rPr>
              <a:t>) </a:t>
            </a:r>
            <a:r>
              <a:rPr lang="en-US" dirty="0">
                <a:latin typeface="+mj-lt"/>
              </a:rPr>
              <a:t>In the case of broadcasting a phonogram that has been released for commercial purposes or a copy of it or communicating the phonogram or a copy of it to the public in any other manner, the user must pay an additional remuneration in addition to the royalty to be paid for the use of the copyrighted work, which remuneration is due to the producer of the phonogram and the performer on an equal basis, unless the entitled parties agree otherwise.</a:t>
            </a:r>
          </a:p>
          <a:p>
            <a:r>
              <a:rPr lang="en-US" dirty="0">
                <a:latin typeface="+mj-lt"/>
              </a:rPr>
              <a:t>(2) </a:t>
            </a:r>
            <a:r>
              <a:rPr lang="en-US" dirty="0" smtClean="0">
                <a:latin typeface="+mj-lt"/>
              </a:rPr>
              <a:t>For </a:t>
            </a:r>
            <a:r>
              <a:rPr lang="en-US" dirty="0">
                <a:latin typeface="+mj-lt"/>
              </a:rPr>
              <a:t>the purposes of Subsection (1), a phonogram shall be considered as released for commercial purposes if it is made available to the public in the manner provided in Paragraph e) of Subsection (1) of Section 73 and Paragraph c) of Subsection (1) of Section 76. For the purposes of Subsection (1) of this Section and Paragraph b) of Subsection (1) of Section 73, the use governed in Subsection (2) of Section 28 shall also be treated as communication to the public. Furthermore, within the application of Subsection (1) above, the conveyance of sound recordings to the audience [Paragraph b) of Subsection (2) of Section 24] shall also be treated as communication to the public.</a:t>
            </a:r>
          </a:p>
          <a:p>
            <a:r>
              <a:rPr lang="en-US" dirty="0">
                <a:latin typeface="+mj-lt"/>
              </a:rPr>
              <a:t>(</a:t>
            </a:r>
            <a:r>
              <a:rPr lang="en-US" dirty="0" smtClean="0">
                <a:latin typeface="+mj-lt"/>
              </a:rPr>
              <a:t>3)</a:t>
            </a:r>
            <a:r>
              <a:rPr lang="hu-HU" dirty="0" smtClean="0">
                <a:latin typeface="+mj-lt"/>
              </a:rPr>
              <a:t> </a:t>
            </a:r>
            <a:r>
              <a:rPr lang="en-US" dirty="0" smtClean="0">
                <a:latin typeface="+mj-lt"/>
              </a:rPr>
              <a:t>The </a:t>
            </a:r>
            <a:r>
              <a:rPr lang="en-US" dirty="0">
                <a:latin typeface="+mj-lt"/>
              </a:rPr>
              <a:t>entitled parties can enforce their claim to remuneration only through their collective rights management organizations, and they may repudiate their remuneration only after the distribution date and to the extent of the amount due to them</a:t>
            </a:r>
            <a:r>
              <a:rPr lang="en-US" dirty="0" smtClean="0">
                <a:latin typeface="+mj-lt"/>
              </a:rPr>
              <a:t>.</a:t>
            </a:r>
            <a:endParaRPr lang="en-US" dirty="0">
              <a:latin typeface="+mj-lt"/>
            </a:endParaRPr>
          </a:p>
        </p:txBody>
      </p:sp>
    </p:spTree>
    <p:extLst>
      <p:ext uri="{BB962C8B-B14F-4D97-AF65-F5344CB8AC3E}">
        <p14:creationId xmlns:p14="http://schemas.microsoft.com/office/powerpoint/2010/main" val="2977777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smtClean="0">
                <a:solidFill>
                  <a:schemeClr val="tx1"/>
                </a:solidFill>
              </a:rPr>
              <a:t>Protection of phonogram producers in the Hungarian copyright law</a:t>
            </a:r>
            <a:endParaRPr lang="en-GB" sz="4000" dirty="0">
              <a:solidFill>
                <a:schemeClr val="tx1"/>
              </a:solidFill>
            </a:endParaRPr>
          </a:p>
        </p:txBody>
      </p:sp>
      <p:sp>
        <p:nvSpPr>
          <p:cNvPr id="3" name="Tartalom helye 2"/>
          <p:cNvSpPr>
            <a:spLocks noGrp="1"/>
          </p:cNvSpPr>
          <p:nvPr>
            <p:ph idx="1"/>
          </p:nvPr>
        </p:nvSpPr>
        <p:spPr>
          <a:xfrm>
            <a:off x="1069848" y="2121407"/>
            <a:ext cx="10058400" cy="4424535"/>
          </a:xfrm>
        </p:spPr>
        <p:txBody>
          <a:bodyPr>
            <a:noAutofit/>
          </a:bodyPr>
          <a:lstStyle/>
          <a:p>
            <a:r>
              <a:rPr lang="en-GB" b="1" dirty="0" smtClean="0">
                <a:latin typeface="+mj-lt"/>
              </a:rPr>
              <a:t>Section 78 (1) </a:t>
            </a:r>
            <a:r>
              <a:rPr lang="en-GB" dirty="0" smtClean="0">
                <a:latin typeface="+mj-lt"/>
              </a:rPr>
              <a:t>The authorization of the producer of a phonogram - in addition to that of the author of the work embodied in the phonogram - and - in the case of a phonogram of a performance - the authorization of the performer(s) are required for the public lending and rental of the released copies of the phonogram.</a:t>
            </a:r>
          </a:p>
          <a:p>
            <a:r>
              <a:rPr lang="en-GB" dirty="0" smtClean="0">
                <a:latin typeface="+mj-lt"/>
              </a:rPr>
              <a:t>(2) The use determined in Subsection (1) is subject to the payment of remuneration, which shall be distributed on an equal basis among the entitled parties, unless they agree otherwise. The authors and the performers are entitled to enforce their claim to remuneration through the agency of their collective rights management organizations, and they may repudiate such remuneration only after the distribution date and to the extent of the amount due to them.</a:t>
            </a:r>
          </a:p>
          <a:p>
            <a:r>
              <a:rPr lang="en-GB" b="1" dirty="0" smtClean="0">
                <a:latin typeface="+mj-lt"/>
              </a:rPr>
              <a:t>Section 78/A</a:t>
            </a:r>
            <a:r>
              <a:rPr lang="en-GB" dirty="0" smtClean="0">
                <a:latin typeface="+mj-lt"/>
              </a:rPr>
              <a:t> If the performer terminates the contract on the fixation of his performances with a phonogram producer pursuant to Subsections (2)-(3) of Section 55, all rights of the phonogram producer in the phonogram shall expire.</a:t>
            </a:r>
          </a:p>
          <a:p>
            <a:r>
              <a:rPr lang="en-GB" b="1" dirty="0" smtClean="0">
                <a:latin typeface="+mj-lt"/>
              </a:rPr>
              <a:t>Section 79 </a:t>
            </a:r>
            <a:r>
              <a:rPr lang="en-GB" dirty="0" smtClean="0">
                <a:latin typeface="+mj-lt"/>
              </a:rPr>
              <a:t>Producers of phonograms have the right to have their names indicated on the copies of phonograms.</a:t>
            </a:r>
            <a:endParaRPr lang="en-GB" dirty="0">
              <a:latin typeface="+mj-lt"/>
            </a:endParaRPr>
          </a:p>
        </p:txBody>
      </p:sp>
    </p:spTree>
    <p:extLst>
      <p:ext uri="{BB962C8B-B14F-4D97-AF65-F5344CB8AC3E}">
        <p14:creationId xmlns:p14="http://schemas.microsoft.com/office/powerpoint/2010/main" val="3480573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How music</a:t>
            </a:r>
            <a:r>
              <a:rPr lang="hu-HU" sz="3500" dirty="0" smtClean="0">
                <a:solidFill>
                  <a:schemeClr val="tx1"/>
                </a:solidFill>
              </a:rPr>
              <a:t> is</a:t>
            </a:r>
            <a:r>
              <a:rPr lang="en-GB" sz="3500" dirty="0" smtClean="0">
                <a:solidFill>
                  <a:schemeClr val="tx1"/>
                </a:solidFill>
              </a:rPr>
              <a:t> made – licensing issues in the music industry</a:t>
            </a:r>
            <a:endParaRPr lang="en-GB" sz="3500" dirty="0">
              <a:solidFill>
                <a:schemeClr val="tx1"/>
              </a:solidFill>
            </a:endParaRPr>
          </a:p>
        </p:txBody>
      </p:sp>
      <p:pic>
        <p:nvPicPr>
          <p:cNvPr id="4" name="Tartalom helye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755900" y="2613025"/>
            <a:ext cx="6686550" cy="3067050"/>
          </a:xfrm>
        </p:spPr>
      </p:pic>
    </p:spTree>
    <p:extLst>
      <p:ext uri="{BB962C8B-B14F-4D97-AF65-F5344CB8AC3E}">
        <p14:creationId xmlns:p14="http://schemas.microsoft.com/office/powerpoint/2010/main" val="2807349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4000" dirty="0" err="1" smtClean="0">
                <a:solidFill>
                  <a:schemeClr val="tx1"/>
                </a:solidFill>
              </a:rPr>
              <a:t>Brick</a:t>
            </a:r>
            <a:r>
              <a:rPr lang="hu-HU" sz="4000" dirty="0">
                <a:solidFill>
                  <a:schemeClr val="tx1"/>
                </a:solidFill>
              </a:rPr>
              <a:t> </a:t>
            </a:r>
            <a:r>
              <a:rPr lang="hu-HU" sz="4000" dirty="0" smtClean="0">
                <a:solidFill>
                  <a:schemeClr val="tx1"/>
                </a:solidFill>
              </a:rPr>
              <a:t>&amp; </a:t>
            </a:r>
            <a:r>
              <a:rPr lang="hu-HU" sz="4000" dirty="0" err="1" smtClean="0">
                <a:solidFill>
                  <a:schemeClr val="tx1"/>
                </a:solidFill>
              </a:rPr>
              <a:t>Mortar</a:t>
            </a:r>
            <a:r>
              <a:rPr lang="hu-HU" sz="4000" dirty="0" smtClean="0">
                <a:solidFill>
                  <a:schemeClr val="tx1"/>
                </a:solidFill>
              </a:rPr>
              <a:t> vs. Digital</a:t>
            </a:r>
            <a:endParaRPr lang="hu-HU" sz="4000" dirty="0">
              <a:solidFill>
                <a:schemeClr val="tx1"/>
              </a:solidFill>
            </a:endParaRPr>
          </a:p>
        </p:txBody>
      </p:sp>
      <p:sp>
        <p:nvSpPr>
          <p:cNvPr id="4" name="Szöveg helye 3"/>
          <p:cNvSpPr>
            <a:spLocks noGrp="1"/>
          </p:cNvSpPr>
          <p:nvPr>
            <p:ph type="body" idx="1"/>
          </p:nvPr>
        </p:nvSpPr>
        <p:spPr/>
        <p:txBody>
          <a:bodyPr/>
          <a:lstStyle/>
          <a:p>
            <a:r>
              <a:rPr lang="hu-HU" dirty="0" err="1" smtClean="0">
                <a:latin typeface="+mj-lt"/>
              </a:rPr>
              <a:t>Royalty</a:t>
            </a:r>
            <a:r>
              <a:rPr lang="hu-HU" dirty="0" smtClean="0">
                <a:latin typeface="+mj-lt"/>
              </a:rPr>
              <a:t> </a:t>
            </a:r>
            <a:r>
              <a:rPr lang="hu-HU" dirty="0" err="1" smtClean="0">
                <a:latin typeface="+mj-lt"/>
              </a:rPr>
              <a:t>payment</a:t>
            </a:r>
            <a:r>
              <a:rPr lang="hu-HU" dirty="0" smtClean="0">
                <a:latin typeface="+mj-lt"/>
              </a:rPr>
              <a:t> </a:t>
            </a:r>
            <a:r>
              <a:rPr lang="hu-HU" dirty="0" err="1" smtClean="0">
                <a:latin typeface="+mj-lt"/>
              </a:rPr>
              <a:t>for</a:t>
            </a:r>
            <a:r>
              <a:rPr lang="hu-HU" dirty="0" smtClean="0">
                <a:latin typeface="+mj-lt"/>
              </a:rPr>
              <a:t> a CD </a:t>
            </a:r>
            <a:r>
              <a:rPr lang="hu-HU" dirty="0" err="1" smtClean="0">
                <a:latin typeface="+mj-lt"/>
              </a:rPr>
              <a:t>in</a:t>
            </a:r>
            <a:r>
              <a:rPr lang="hu-HU" dirty="0" smtClean="0">
                <a:latin typeface="+mj-lt"/>
              </a:rPr>
              <a:t> </a:t>
            </a:r>
            <a:r>
              <a:rPr lang="hu-HU" dirty="0" err="1" smtClean="0">
                <a:latin typeface="+mj-lt"/>
              </a:rPr>
              <a:t>the</a:t>
            </a:r>
            <a:r>
              <a:rPr lang="hu-HU" dirty="0" smtClean="0">
                <a:latin typeface="+mj-lt"/>
              </a:rPr>
              <a:t> US </a:t>
            </a:r>
            <a:r>
              <a:rPr lang="hu-HU" dirty="0" err="1" smtClean="0">
                <a:latin typeface="+mj-lt"/>
              </a:rPr>
              <a:t>in</a:t>
            </a:r>
            <a:r>
              <a:rPr lang="hu-HU" dirty="0" smtClean="0">
                <a:latin typeface="+mj-lt"/>
              </a:rPr>
              <a:t> 2006</a:t>
            </a:r>
            <a:endParaRPr lang="hu-HU" dirty="0">
              <a:latin typeface="+mj-lt"/>
            </a:endParaRPr>
          </a:p>
        </p:txBody>
      </p:sp>
      <p:sp>
        <p:nvSpPr>
          <p:cNvPr id="3" name="Tartalom helye 2"/>
          <p:cNvSpPr>
            <a:spLocks noGrp="1"/>
          </p:cNvSpPr>
          <p:nvPr>
            <p:ph sz="half" idx="2"/>
          </p:nvPr>
        </p:nvSpPr>
        <p:spPr/>
        <p:txBody>
          <a:bodyPr/>
          <a:lstStyle/>
          <a:p>
            <a:r>
              <a:rPr lang="hu-HU" b="1" dirty="0" smtClean="0">
                <a:latin typeface="+mj-lt"/>
              </a:rPr>
              <a:t>20 USD:</a:t>
            </a:r>
          </a:p>
          <a:p>
            <a:pPr lvl="1"/>
            <a:r>
              <a:rPr lang="hu-HU" b="1" dirty="0" smtClean="0">
                <a:latin typeface="+mj-lt"/>
              </a:rPr>
              <a:t>Song </a:t>
            </a:r>
            <a:r>
              <a:rPr lang="hu-HU" b="1" dirty="0" err="1" smtClean="0">
                <a:latin typeface="+mj-lt"/>
              </a:rPr>
              <a:t>writer</a:t>
            </a:r>
            <a:r>
              <a:rPr lang="hu-HU" b="1" dirty="0" smtClean="0">
                <a:latin typeface="+mj-lt"/>
              </a:rPr>
              <a:t> (</a:t>
            </a:r>
            <a:r>
              <a:rPr lang="hu-HU" b="1" dirty="0" err="1" smtClean="0">
                <a:latin typeface="+mj-lt"/>
              </a:rPr>
              <a:t>author</a:t>
            </a:r>
            <a:r>
              <a:rPr lang="hu-HU" b="1" dirty="0" smtClean="0">
                <a:latin typeface="+mj-lt"/>
              </a:rPr>
              <a:t>): 4,5%</a:t>
            </a:r>
          </a:p>
          <a:p>
            <a:pPr lvl="1"/>
            <a:r>
              <a:rPr lang="hu-HU" b="1" dirty="0" err="1" smtClean="0">
                <a:latin typeface="+mj-lt"/>
              </a:rPr>
              <a:t>Performer</a:t>
            </a:r>
            <a:r>
              <a:rPr lang="hu-HU" b="1" dirty="0" smtClean="0">
                <a:latin typeface="+mj-lt"/>
              </a:rPr>
              <a:t>: 6,6%</a:t>
            </a:r>
          </a:p>
          <a:p>
            <a:pPr lvl="1"/>
            <a:r>
              <a:rPr lang="hu-HU" b="1" dirty="0" err="1" smtClean="0">
                <a:latin typeface="+mj-lt"/>
              </a:rPr>
              <a:t>Phonogram</a:t>
            </a:r>
            <a:r>
              <a:rPr lang="hu-HU" b="1" dirty="0" smtClean="0">
                <a:latin typeface="+mj-lt"/>
              </a:rPr>
              <a:t> Producer: 2,2%</a:t>
            </a:r>
          </a:p>
          <a:p>
            <a:pPr lvl="1"/>
            <a:r>
              <a:rPr lang="hu-HU" b="1" dirty="0" err="1" smtClean="0">
                <a:latin typeface="+mj-lt"/>
              </a:rPr>
              <a:t>Distributor</a:t>
            </a:r>
            <a:r>
              <a:rPr lang="hu-HU" b="1" dirty="0" smtClean="0">
                <a:latin typeface="+mj-lt"/>
              </a:rPr>
              <a:t>: 22%</a:t>
            </a:r>
          </a:p>
          <a:p>
            <a:pPr lvl="1"/>
            <a:r>
              <a:rPr lang="hu-HU" b="1" dirty="0" err="1" smtClean="0">
                <a:latin typeface="+mj-lt"/>
              </a:rPr>
              <a:t>Manufacturer</a:t>
            </a:r>
            <a:r>
              <a:rPr lang="hu-HU" b="1" dirty="0" smtClean="0">
                <a:latin typeface="+mj-lt"/>
              </a:rPr>
              <a:t>: 5%</a:t>
            </a:r>
          </a:p>
          <a:p>
            <a:pPr lvl="1"/>
            <a:r>
              <a:rPr lang="hu-HU" b="1" dirty="0" err="1" smtClean="0">
                <a:latin typeface="+mj-lt"/>
              </a:rPr>
              <a:t>Retailer</a:t>
            </a:r>
            <a:r>
              <a:rPr lang="hu-HU" b="1" dirty="0" smtClean="0">
                <a:latin typeface="+mj-lt"/>
              </a:rPr>
              <a:t> &amp; </a:t>
            </a:r>
            <a:r>
              <a:rPr lang="hu-HU" b="1" dirty="0" err="1" smtClean="0">
                <a:latin typeface="+mj-lt"/>
              </a:rPr>
              <a:t>record</a:t>
            </a:r>
            <a:r>
              <a:rPr lang="hu-HU" b="1" dirty="0" smtClean="0">
                <a:latin typeface="+mj-lt"/>
              </a:rPr>
              <a:t> </a:t>
            </a:r>
            <a:r>
              <a:rPr lang="hu-HU" b="1" dirty="0" err="1" smtClean="0">
                <a:latin typeface="+mj-lt"/>
              </a:rPr>
              <a:t>label</a:t>
            </a:r>
            <a:r>
              <a:rPr lang="hu-HU" b="1" dirty="0" smtClean="0">
                <a:latin typeface="+mj-lt"/>
              </a:rPr>
              <a:t>: 30%.</a:t>
            </a:r>
          </a:p>
          <a:p>
            <a:pPr lvl="1"/>
            <a:endParaRPr lang="hu-HU" b="1" dirty="0" smtClean="0">
              <a:latin typeface="+mj-lt"/>
            </a:endParaRPr>
          </a:p>
        </p:txBody>
      </p:sp>
      <p:sp>
        <p:nvSpPr>
          <p:cNvPr id="5" name="Szöveg helye 4"/>
          <p:cNvSpPr>
            <a:spLocks noGrp="1"/>
          </p:cNvSpPr>
          <p:nvPr>
            <p:ph type="body" sz="quarter" idx="3"/>
          </p:nvPr>
        </p:nvSpPr>
        <p:spPr/>
        <p:txBody>
          <a:bodyPr>
            <a:normAutofit/>
          </a:bodyPr>
          <a:lstStyle/>
          <a:p>
            <a:r>
              <a:rPr lang="hu-HU" dirty="0" err="1" smtClean="0">
                <a:latin typeface="+mj-lt"/>
              </a:rPr>
              <a:t>Rolyaty</a:t>
            </a:r>
            <a:r>
              <a:rPr lang="hu-HU" dirty="0" smtClean="0">
                <a:latin typeface="+mj-lt"/>
              </a:rPr>
              <a:t> </a:t>
            </a:r>
            <a:r>
              <a:rPr lang="hu-HU" dirty="0" err="1" smtClean="0">
                <a:latin typeface="+mj-lt"/>
              </a:rPr>
              <a:t>payments</a:t>
            </a:r>
            <a:r>
              <a:rPr lang="hu-HU" dirty="0" smtClean="0">
                <a:latin typeface="+mj-lt"/>
              </a:rPr>
              <a:t> </a:t>
            </a:r>
            <a:r>
              <a:rPr lang="hu-HU" dirty="0" err="1" smtClean="0">
                <a:latin typeface="+mj-lt"/>
              </a:rPr>
              <a:t>paid</a:t>
            </a:r>
            <a:r>
              <a:rPr lang="hu-HU" dirty="0" smtClean="0">
                <a:latin typeface="+mj-lt"/>
              </a:rPr>
              <a:t> </a:t>
            </a:r>
            <a:r>
              <a:rPr lang="hu-HU" dirty="0" err="1" smtClean="0">
                <a:latin typeface="+mj-lt"/>
              </a:rPr>
              <a:t>by</a:t>
            </a:r>
            <a:r>
              <a:rPr lang="hu-HU" dirty="0" smtClean="0">
                <a:latin typeface="+mj-lt"/>
              </a:rPr>
              <a:t> </a:t>
            </a:r>
            <a:r>
              <a:rPr lang="hu-HU" dirty="0" err="1" smtClean="0">
                <a:latin typeface="+mj-lt"/>
              </a:rPr>
              <a:t>different</a:t>
            </a:r>
            <a:r>
              <a:rPr lang="hu-HU" dirty="0" smtClean="0">
                <a:latin typeface="+mj-lt"/>
              </a:rPr>
              <a:t> </a:t>
            </a:r>
            <a:r>
              <a:rPr lang="hu-HU" dirty="0" err="1" smtClean="0">
                <a:latin typeface="+mj-lt"/>
              </a:rPr>
              <a:t>digital</a:t>
            </a:r>
            <a:r>
              <a:rPr lang="hu-HU" dirty="0" smtClean="0">
                <a:latin typeface="+mj-lt"/>
              </a:rPr>
              <a:t> </a:t>
            </a:r>
            <a:r>
              <a:rPr lang="hu-HU" dirty="0" err="1" smtClean="0">
                <a:latin typeface="+mj-lt"/>
              </a:rPr>
              <a:t>commercial</a:t>
            </a:r>
            <a:r>
              <a:rPr lang="hu-HU" dirty="0" smtClean="0">
                <a:latin typeface="+mj-lt"/>
              </a:rPr>
              <a:t> </a:t>
            </a:r>
            <a:r>
              <a:rPr lang="hu-HU" dirty="0" err="1" smtClean="0">
                <a:latin typeface="+mj-lt"/>
              </a:rPr>
              <a:t>users</a:t>
            </a:r>
            <a:endParaRPr lang="hu-HU" dirty="0">
              <a:latin typeface="+mj-lt"/>
            </a:endParaRPr>
          </a:p>
        </p:txBody>
      </p:sp>
      <p:sp>
        <p:nvSpPr>
          <p:cNvPr id="6" name="Tartalom helye 5"/>
          <p:cNvSpPr>
            <a:spLocks noGrp="1"/>
          </p:cNvSpPr>
          <p:nvPr>
            <p:ph sz="quarter" idx="4"/>
          </p:nvPr>
        </p:nvSpPr>
        <p:spPr/>
        <p:txBody>
          <a:bodyPr>
            <a:normAutofit fontScale="92500" lnSpcReduction="20000"/>
          </a:bodyPr>
          <a:lstStyle/>
          <a:p>
            <a:r>
              <a:rPr lang="hu-HU" b="1" dirty="0" smtClean="0">
                <a:latin typeface="+mj-lt"/>
              </a:rPr>
              <a:t>Pandora:</a:t>
            </a:r>
          </a:p>
          <a:p>
            <a:pPr lvl="1"/>
            <a:r>
              <a:rPr lang="hu-HU" b="1" dirty="0" smtClean="0">
                <a:latin typeface="+mj-lt"/>
              </a:rPr>
              <a:t>Premium: 0,005 USD/</a:t>
            </a:r>
            <a:r>
              <a:rPr lang="hu-HU" b="1" dirty="0" err="1" smtClean="0">
                <a:latin typeface="+mj-lt"/>
              </a:rPr>
              <a:t>stream</a:t>
            </a:r>
            <a:endParaRPr lang="hu-HU" b="1" dirty="0" smtClean="0">
              <a:latin typeface="+mj-lt"/>
            </a:endParaRPr>
          </a:p>
          <a:p>
            <a:pPr lvl="1"/>
            <a:r>
              <a:rPr lang="hu-HU" b="1" dirty="0" err="1" smtClean="0">
                <a:latin typeface="+mj-lt"/>
              </a:rPr>
              <a:t>Non-premium</a:t>
            </a:r>
            <a:r>
              <a:rPr lang="hu-HU" b="1" dirty="0" smtClean="0">
                <a:latin typeface="+mj-lt"/>
              </a:rPr>
              <a:t>: 0,0014 USD/</a:t>
            </a:r>
            <a:r>
              <a:rPr lang="hu-HU" b="1" dirty="0" err="1" smtClean="0">
                <a:latin typeface="+mj-lt"/>
              </a:rPr>
              <a:t>stream</a:t>
            </a:r>
            <a:endParaRPr lang="hu-HU" b="1" dirty="0" smtClean="0">
              <a:latin typeface="+mj-lt"/>
            </a:endParaRPr>
          </a:p>
          <a:p>
            <a:r>
              <a:rPr lang="hu-HU" b="1" dirty="0" err="1" smtClean="0">
                <a:latin typeface="+mj-lt"/>
              </a:rPr>
              <a:t>iTunes</a:t>
            </a:r>
            <a:r>
              <a:rPr lang="hu-HU" b="1" dirty="0" smtClean="0">
                <a:latin typeface="+mj-lt"/>
              </a:rPr>
              <a:t>:</a:t>
            </a:r>
          </a:p>
          <a:p>
            <a:pPr lvl="1"/>
            <a:r>
              <a:rPr lang="hu-HU" b="1" dirty="0" smtClean="0">
                <a:latin typeface="+mj-lt"/>
              </a:rPr>
              <a:t>69, 99 and 1,29 Cent </a:t>
            </a:r>
            <a:r>
              <a:rPr lang="hu-HU" b="1" dirty="0" err="1" smtClean="0">
                <a:latin typeface="+mj-lt"/>
              </a:rPr>
              <a:t>for</a:t>
            </a:r>
            <a:r>
              <a:rPr lang="hu-HU" b="1" dirty="0" smtClean="0">
                <a:latin typeface="+mj-lt"/>
              </a:rPr>
              <a:t> a </a:t>
            </a:r>
            <a:r>
              <a:rPr lang="hu-HU" b="1" dirty="0" err="1" smtClean="0">
                <a:latin typeface="+mj-lt"/>
              </a:rPr>
              <a:t>single</a:t>
            </a:r>
            <a:r>
              <a:rPr lang="hu-HU" b="1" dirty="0" smtClean="0">
                <a:latin typeface="+mj-lt"/>
              </a:rPr>
              <a:t> song</a:t>
            </a:r>
          </a:p>
          <a:p>
            <a:r>
              <a:rPr lang="hu-HU" b="1" dirty="0" err="1" smtClean="0">
                <a:latin typeface="+mj-lt"/>
              </a:rPr>
              <a:t>Spotify</a:t>
            </a:r>
            <a:r>
              <a:rPr lang="hu-HU" b="1" dirty="0" smtClean="0">
                <a:latin typeface="+mj-lt"/>
              </a:rPr>
              <a:t>:</a:t>
            </a:r>
          </a:p>
          <a:p>
            <a:pPr lvl="1"/>
            <a:r>
              <a:rPr lang="hu-HU" b="1" dirty="0" err="1" smtClean="0">
                <a:latin typeface="+mj-lt"/>
              </a:rPr>
              <a:t>Subscription</a:t>
            </a:r>
            <a:r>
              <a:rPr lang="hu-HU" b="1" dirty="0" smtClean="0">
                <a:latin typeface="+mj-lt"/>
              </a:rPr>
              <a:t> </a:t>
            </a:r>
            <a:r>
              <a:rPr lang="hu-HU" b="1" dirty="0" err="1" smtClean="0">
                <a:latin typeface="+mj-lt"/>
              </a:rPr>
              <a:t>fee</a:t>
            </a:r>
            <a:r>
              <a:rPr lang="hu-HU" b="1" dirty="0" smtClean="0">
                <a:latin typeface="+mj-lt"/>
              </a:rPr>
              <a:t>: 4,99 EUR, 7,99 EUR (</a:t>
            </a:r>
            <a:r>
              <a:rPr lang="hu-HU" b="1" dirty="0" err="1" smtClean="0">
                <a:latin typeface="+mj-lt"/>
              </a:rPr>
              <a:t>family</a:t>
            </a:r>
            <a:r>
              <a:rPr lang="hu-HU" b="1" dirty="0" smtClean="0">
                <a:latin typeface="+mj-lt"/>
              </a:rPr>
              <a:t>), 2,49 EUR (</a:t>
            </a:r>
            <a:r>
              <a:rPr lang="hu-HU" b="1" dirty="0" err="1" smtClean="0">
                <a:latin typeface="+mj-lt"/>
              </a:rPr>
              <a:t>students</a:t>
            </a:r>
            <a:r>
              <a:rPr lang="hu-HU" b="1" dirty="0" smtClean="0">
                <a:latin typeface="+mj-lt"/>
              </a:rPr>
              <a:t>) – </a:t>
            </a:r>
            <a:r>
              <a:rPr lang="hu-HU" b="1" dirty="0" err="1" smtClean="0">
                <a:latin typeface="+mj-lt"/>
              </a:rPr>
              <a:t>add-free</a:t>
            </a:r>
            <a:r>
              <a:rPr lang="hu-HU" b="1" dirty="0" smtClean="0">
                <a:latin typeface="+mj-lt"/>
              </a:rPr>
              <a:t>, </a:t>
            </a:r>
            <a:r>
              <a:rPr lang="hu-HU" b="1" dirty="0" err="1" smtClean="0">
                <a:latin typeface="+mj-lt"/>
              </a:rPr>
              <a:t>unlimited</a:t>
            </a:r>
            <a:r>
              <a:rPr lang="hu-HU" b="1" dirty="0" smtClean="0">
                <a:latin typeface="+mj-lt"/>
              </a:rPr>
              <a:t> </a:t>
            </a:r>
            <a:r>
              <a:rPr lang="hu-HU" b="1" dirty="0" err="1" smtClean="0">
                <a:latin typeface="+mj-lt"/>
              </a:rPr>
              <a:t>access</a:t>
            </a:r>
            <a:r>
              <a:rPr lang="hu-HU" b="1" dirty="0" smtClean="0">
                <a:latin typeface="+mj-lt"/>
              </a:rPr>
              <a:t> </a:t>
            </a:r>
            <a:r>
              <a:rPr lang="hu-HU" b="1" dirty="0" err="1" smtClean="0">
                <a:latin typeface="+mj-lt"/>
              </a:rPr>
              <a:t>to</a:t>
            </a:r>
            <a:r>
              <a:rPr lang="hu-HU" b="1" dirty="0" smtClean="0">
                <a:latin typeface="+mj-lt"/>
              </a:rPr>
              <a:t> </a:t>
            </a:r>
            <a:r>
              <a:rPr lang="hu-HU" b="1" dirty="0" err="1" smtClean="0">
                <a:latin typeface="+mj-lt"/>
              </a:rPr>
              <a:t>music</a:t>
            </a:r>
            <a:r>
              <a:rPr lang="hu-HU" b="1" dirty="0" smtClean="0">
                <a:latin typeface="+mj-lt"/>
              </a:rPr>
              <a:t>.</a:t>
            </a:r>
          </a:p>
          <a:p>
            <a:pPr lvl="1"/>
            <a:r>
              <a:rPr lang="hu-HU" b="1" dirty="0" err="1" smtClean="0">
                <a:latin typeface="+mj-lt"/>
              </a:rPr>
              <a:t>Division</a:t>
            </a:r>
            <a:r>
              <a:rPr lang="hu-HU" b="1" dirty="0" smtClean="0">
                <a:latin typeface="+mj-lt"/>
              </a:rPr>
              <a:t> of </a:t>
            </a:r>
            <a:r>
              <a:rPr lang="hu-HU" b="1" dirty="0" err="1" smtClean="0">
                <a:latin typeface="+mj-lt"/>
              </a:rPr>
              <a:t>the</a:t>
            </a:r>
            <a:r>
              <a:rPr lang="hu-HU" b="1" dirty="0" smtClean="0">
                <a:latin typeface="+mj-lt"/>
              </a:rPr>
              <a:t> </a:t>
            </a:r>
            <a:r>
              <a:rPr lang="hu-HU" b="1" dirty="0" err="1" smtClean="0">
                <a:latin typeface="+mj-lt"/>
              </a:rPr>
              <a:t>royalty</a:t>
            </a:r>
            <a:r>
              <a:rPr lang="hu-HU" b="1" dirty="0" smtClean="0">
                <a:latin typeface="+mj-lt"/>
              </a:rPr>
              <a:t>: 55-60% </a:t>
            </a:r>
            <a:r>
              <a:rPr lang="hu-HU" b="1" dirty="0" err="1" smtClean="0">
                <a:latin typeface="+mj-lt"/>
              </a:rPr>
              <a:t>phonogram</a:t>
            </a:r>
            <a:r>
              <a:rPr lang="hu-HU" b="1" dirty="0" smtClean="0">
                <a:latin typeface="+mj-lt"/>
              </a:rPr>
              <a:t> </a:t>
            </a:r>
            <a:r>
              <a:rPr lang="hu-HU" b="1" dirty="0" err="1" smtClean="0">
                <a:latin typeface="+mj-lt"/>
              </a:rPr>
              <a:t>producers</a:t>
            </a:r>
            <a:r>
              <a:rPr lang="hu-HU" b="1" dirty="0" smtClean="0">
                <a:latin typeface="+mj-lt"/>
              </a:rPr>
              <a:t>, 10-15% </a:t>
            </a:r>
            <a:r>
              <a:rPr lang="hu-HU" b="1" dirty="0" err="1" smtClean="0">
                <a:latin typeface="+mj-lt"/>
              </a:rPr>
              <a:t>record</a:t>
            </a:r>
            <a:r>
              <a:rPr lang="hu-HU" b="1" dirty="0" smtClean="0">
                <a:latin typeface="+mj-lt"/>
              </a:rPr>
              <a:t> </a:t>
            </a:r>
            <a:r>
              <a:rPr lang="hu-HU" b="1" dirty="0" err="1" smtClean="0">
                <a:latin typeface="+mj-lt"/>
              </a:rPr>
              <a:t>labels</a:t>
            </a:r>
            <a:r>
              <a:rPr lang="hu-HU" b="1" dirty="0" smtClean="0">
                <a:latin typeface="+mj-lt"/>
              </a:rPr>
              <a:t>.</a:t>
            </a:r>
          </a:p>
          <a:p>
            <a:r>
              <a:rPr lang="hu-HU" b="1" dirty="0" err="1" smtClean="0">
                <a:latin typeface="+mj-lt"/>
              </a:rPr>
              <a:t>Tidal</a:t>
            </a:r>
            <a:r>
              <a:rPr lang="hu-HU" b="1" dirty="0" smtClean="0">
                <a:latin typeface="+mj-lt"/>
              </a:rPr>
              <a:t> (</a:t>
            </a:r>
            <a:r>
              <a:rPr lang="hu-HU" b="1" dirty="0" err="1" smtClean="0">
                <a:latin typeface="+mj-lt"/>
              </a:rPr>
              <a:t>initiated</a:t>
            </a:r>
            <a:r>
              <a:rPr lang="hu-HU" b="1" dirty="0" smtClean="0">
                <a:latin typeface="+mj-lt"/>
              </a:rPr>
              <a:t> </a:t>
            </a:r>
            <a:r>
              <a:rPr lang="hu-HU" b="1" dirty="0" err="1" smtClean="0">
                <a:latin typeface="+mj-lt"/>
              </a:rPr>
              <a:t>by</a:t>
            </a:r>
            <a:r>
              <a:rPr lang="hu-HU" b="1" dirty="0" smtClean="0">
                <a:latin typeface="+mj-lt"/>
              </a:rPr>
              <a:t> </a:t>
            </a:r>
            <a:r>
              <a:rPr lang="hu-HU" b="1" dirty="0" err="1" smtClean="0">
                <a:latin typeface="+mj-lt"/>
              </a:rPr>
              <a:t>Jay-Z</a:t>
            </a:r>
            <a:r>
              <a:rPr lang="hu-HU" b="1" dirty="0" smtClean="0">
                <a:latin typeface="+mj-lt"/>
              </a:rPr>
              <a:t>): 0,007 USD/</a:t>
            </a:r>
            <a:r>
              <a:rPr lang="hu-HU" b="1" dirty="0" err="1" smtClean="0">
                <a:latin typeface="+mj-lt"/>
              </a:rPr>
              <a:t>stream</a:t>
            </a:r>
            <a:endParaRPr lang="hu-HU" b="1" dirty="0">
              <a:latin typeface="+mj-lt"/>
            </a:endParaRPr>
          </a:p>
        </p:txBody>
      </p:sp>
    </p:spTree>
    <p:extLst>
      <p:ext uri="{BB962C8B-B14F-4D97-AF65-F5344CB8AC3E}">
        <p14:creationId xmlns:p14="http://schemas.microsoft.com/office/powerpoint/2010/main" val="1128338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p:txBody>
          <a:bodyPr>
            <a:normAutofit/>
          </a:bodyPr>
          <a:lstStyle/>
          <a:p>
            <a:r>
              <a:rPr lang="en-GB" sz="4000" dirty="0" smtClean="0">
                <a:solidFill>
                  <a:schemeClr val="tx1"/>
                </a:solidFill>
              </a:rPr>
              <a:t>Music licensing in the </a:t>
            </a:r>
            <a:r>
              <a:rPr lang="hu-HU" sz="4000" dirty="0" smtClean="0">
                <a:solidFill>
                  <a:schemeClr val="tx1"/>
                </a:solidFill>
              </a:rPr>
              <a:t>EU</a:t>
            </a:r>
            <a:endParaRPr lang="en-GB" sz="4000" dirty="0">
              <a:solidFill>
                <a:schemeClr val="tx1"/>
              </a:solidFill>
            </a:endParaRPr>
          </a:p>
        </p:txBody>
      </p:sp>
      <p:sp>
        <p:nvSpPr>
          <p:cNvPr id="8" name="Tartalom helye 7"/>
          <p:cNvSpPr>
            <a:spLocks noGrp="1"/>
          </p:cNvSpPr>
          <p:nvPr>
            <p:ph idx="1"/>
          </p:nvPr>
        </p:nvSpPr>
        <p:spPr/>
        <p:txBody>
          <a:bodyPr/>
          <a:lstStyle/>
          <a:p>
            <a:r>
              <a:rPr lang="en-GB" b="1" dirty="0" smtClean="0">
                <a:latin typeface="+mj-lt"/>
              </a:rPr>
              <a:t>Stakeholders: </a:t>
            </a:r>
            <a:r>
              <a:rPr lang="en-GB" dirty="0" smtClean="0">
                <a:latin typeface="+mj-lt"/>
              </a:rPr>
              <a:t>song writers (authors) + performers + phonogram producers + record labels.</a:t>
            </a:r>
          </a:p>
          <a:p>
            <a:r>
              <a:rPr lang="en-GB" b="1" dirty="0" smtClean="0">
                <a:latin typeface="+mj-lt"/>
              </a:rPr>
              <a:t>Territorially fragmented licensing practices.</a:t>
            </a:r>
            <a:r>
              <a:rPr lang="hu-HU" b="1" dirty="0" smtClean="0">
                <a:latin typeface="+mj-lt"/>
              </a:rPr>
              <a:t> </a:t>
            </a:r>
            <a:r>
              <a:rPr lang="hu-HU" b="1" dirty="0" smtClean="0">
                <a:latin typeface="+mj-lt"/>
                <a:sym typeface="Wingdings" panose="05000000000000000000" pitchFamily="2" charset="2"/>
              </a:rPr>
              <a:t> </a:t>
            </a:r>
            <a:r>
              <a:rPr lang="hu-HU" b="1" dirty="0" err="1" smtClean="0">
                <a:latin typeface="+mj-lt"/>
                <a:sym typeface="Wingdings" panose="05000000000000000000" pitchFamily="2" charset="2"/>
              </a:rPr>
              <a:t>Role</a:t>
            </a:r>
            <a:r>
              <a:rPr lang="hu-HU" b="1" dirty="0" smtClean="0">
                <a:latin typeface="+mj-lt"/>
                <a:sym typeface="Wingdings" panose="05000000000000000000" pitchFamily="2" charset="2"/>
              </a:rPr>
              <a:t> of </a:t>
            </a:r>
            <a:r>
              <a:rPr lang="hu-HU" b="1" dirty="0" err="1" smtClean="0">
                <a:latin typeface="+mj-lt"/>
                <a:sym typeface="Wingdings" panose="05000000000000000000" pitchFamily="2" charset="2"/>
              </a:rPr>
              <a:t>the</a:t>
            </a:r>
            <a:r>
              <a:rPr lang="hu-HU" b="1" dirty="0" smtClean="0">
                <a:latin typeface="+mj-lt"/>
                <a:sym typeface="Wingdings" panose="05000000000000000000" pitchFamily="2" charset="2"/>
              </a:rPr>
              <a:t> </a:t>
            </a:r>
            <a:r>
              <a:rPr lang="hu-HU" b="1" dirty="0" err="1" smtClean="0">
                <a:latin typeface="+mj-lt"/>
                <a:sym typeface="Wingdings" panose="05000000000000000000" pitchFamily="2" charset="2"/>
              </a:rPr>
              <a:t>collective</a:t>
            </a:r>
            <a:r>
              <a:rPr lang="hu-HU" b="1" dirty="0" smtClean="0">
                <a:latin typeface="+mj-lt"/>
                <a:sym typeface="Wingdings" panose="05000000000000000000" pitchFamily="2" charset="2"/>
              </a:rPr>
              <a:t> </a:t>
            </a:r>
            <a:r>
              <a:rPr lang="hu-HU" b="1" dirty="0" err="1" smtClean="0">
                <a:latin typeface="+mj-lt"/>
                <a:sym typeface="Wingdings" panose="05000000000000000000" pitchFamily="2" charset="2"/>
              </a:rPr>
              <a:t>rights</a:t>
            </a:r>
            <a:r>
              <a:rPr lang="hu-HU" b="1" dirty="0" smtClean="0">
                <a:latin typeface="+mj-lt"/>
                <a:sym typeface="Wingdings" panose="05000000000000000000" pitchFamily="2" charset="2"/>
              </a:rPr>
              <a:t> management </a:t>
            </a:r>
            <a:r>
              <a:rPr lang="hu-HU" b="1" dirty="0" err="1" smtClean="0">
                <a:latin typeface="+mj-lt"/>
                <a:sym typeface="Wingdings" panose="05000000000000000000" pitchFamily="2" charset="2"/>
              </a:rPr>
              <a:t>organisations</a:t>
            </a:r>
            <a:r>
              <a:rPr lang="hu-HU" b="1" dirty="0" smtClean="0">
                <a:latin typeface="+mj-lt"/>
                <a:sym typeface="Wingdings" panose="05000000000000000000" pitchFamily="2" charset="2"/>
              </a:rPr>
              <a:t>. (</a:t>
            </a:r>
            <a:r>
              <a:rPr lang="hu-HU" b="1" dirty="0" err="1" smtClean="0">
                <a:latin typeface="+mj-lt"/>
                <a:sym typeface="Wingdings" panose="05000000000000000000" pitchFamily="2" charset="2"/>
              </a:rPr>
              <a:t>Directive</a:t>
            </a:r>
            <a:r>
              <a:rPr lang="hu-HU" b="1" dirty="0" smtClean="0">
                <a:latin typeface="+mj-lt"/>
                <a:sym typeface="Wingdings" panose="05000000000000000000" pitchFamily="2" charset="2"/>
              </a:rPr>
              <a:t> 2014/26/EU!)</a:t>
            </a:r>
            <a:endParaRPr lang="en-GB" b="1" dirty="0" smtClean="0">
              <a:latin typeface="+mj-lt"/>
            </a:endParaRPr>
          </a:p>
          <a:p>
            <a:r>
              <a:rPr lang="en-GB" b="1" dirty="0" smtClean="0">
                <a:latin typeface="+mj-lt"/>
              </a:rPr>
              <a:t>Concerned economic rights:</a:t>
            </a:r>
          </a:p>
          <a:p>
            <a:pPr lvl="1"/>
            <a:r>
              <a:rPr lang="en-GB" b="1" dirty="0" smtClean="0">
                <a:latin typeface="+mj-lt"/>
              </a:rPr>
              <a:t>Physical copies: </a:t>
            </a:r>
            <a:r>
              <a:rPr lang="en-GB" dirty="0" smtClean="0">
                <a:latin typeface="+mj-lt"/>
              </a:rPr>
              <a:t>mechanical reproduction + public performance</a:t>
            </a:r>
          </a:p>
          <a:p>
            <a:pPr lvl="1"/>
            <a:r>
              <a:rPr lang="en-GB" b="1" dirty="0" smtClean="0">
                <a:latin typeface="+mj-lt"/>
              </a:rPr>
              <a:t>Online copies:</a:t>
            </a:r>
          </a:p>
          <a:p>
            <a:pPr lvl="2"/>
            <a:r>
              <a:rPr lang="en-GB" b="1" dirty="0" smtClean="0">
                <a:latin typeface="+mj-lt"/>
              </a:rPr>
              <a:t>On-demand, interactive service: </a:t>
            </a:r>
            <a:r>
              <a:rPr lang="en-GB" dirty="0" smtClean="0">
                <a:latin typeface="+mj-lt"/>
              </a:rPr>
              <a:t>reproduction + making available to the public.</a:t>
            </a:r>
            <a:endParaRPr lang="en-GB" b="1" dirty="0">
              <a:latin typeface="+mj-lt"/>
            </a:endParaRPr>
          </a:p>
        </p:txBody>
      </p:sp>
    </p:spTree>
    <p:extLst>
      <p:ext uri="{BB962C8B-B14F-4D97-AF65-F5344CB8AC3E}">
        <p14:creationId xmlns:p14="http://schemas.microsoft.com/office/powerpoint/2010/main" val="601502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p:txBody>
          <a:bodyPr>
            <a:normAutofit/>
          </a:bodyPr>
          <a:lstStyle/>
          <a:p>
            <a:r>
              <a:rPr lang="en-GB" sz="4000" dirty="0" smtClean="0">
                <a:solidFill>
                  <a:schemeClr val="tx1"/>
                </a:solidFill>
              </a:rPr>
              <a:t>Music licensing in the </a:t>
            </a:r>
            <a:r>
              <a:rPr lang="hu-HU" sz="4000" dirty="0" smtClean="0">
                <a:solidFill>
                  <a:schemeClr val="tx1"/>
                </a:solidFill>
              </a:rPr>
              <a:t>US</a:t>
            </a:r>
            <a:endParaRPr lang="en-GB" sz="4000" dirty="0">
              <a:solidFill>
                <a:schemeClr val="tx1"/>
              </a:solidFill>
            </a:endParaRPr>
          </a:p>
        </p:txBody>
      </p:sp>
      <p:sp>
        <p:nvSpPr>
          <p:cNvPr id="8" name="Tartalom helye 7"/>
          <p:cNvSpPr>
            <a:spLocks noGrp="1"/>
          </p:cNvSpPr>
          <p:nvPr>
            <p:ph idx="1"/>
          </p:nvPr>
        </p:nvSpPr>
        <p:spPr/>
        <p:txBody>
          <a:bodyPr>
            <a:normAutofit/>
          </a:bodyPr>
          <a:lstStyle/>
          <a:p>
            <a:r>
              <a:rPr lang="en-GB" b="1" dirty="0" smtClean="0">
                <a:latin typeface="+mj-lt"/>
              </a:rPr>
              <a:t>Stakeholders and protected subject matters:</a:t>
            </a:r>
          </a:p>
          <a:p>
            <a:pPr lvl="1"/>
            <a:r>
              <a:rPr lang="en-GB" b="1" dirty="0" smtClean="0">
                <a:latin typeface="+mj-lt"/>
              </a:rPr>
              <a:t>Sound recording,</a:t>
            </a:r>
          </a:p>
          <a:p>
            <a:pPr lvl="1"/>
            <a:r>
              <a:rPr lang="en-GB" b="1" dirty="0" smtClean="0">
                <a:latin typeface="+mj-lt"/>
              </a:rPr>
              <a:t>Musical work (lyrics and melody)</a:t>
            </a:r>
          </a:p>
          <a:p>
            <a:r>
              <a:rPr lang="en-GB" b="1" dirty="0" smtClean="0">
                <a:latin typeface="+mj-lt"/>
              </a:rPr>
              <a:t>Concerned economic rights:</a:t>
            </a:r>
          </a:p>
          <a:p>
            <a:pPr lvl="1"/>
            <a:r>
              <a:rPr lang="en-GB" b="1" dirty="0" smtClean="0">
                <a:latin typeface="+mj-lt"/>
              </a:rPr>
              <a:t>Mechanical reproduction,</a:t>
            </a:r>
          </a:p>
          <a:p>
            <a:pPr lvl="1"/>
            <a:r>
              <a:rPr lang="en-GB" b="1" dirty="0" smtClean="0">
                <a:latin typeface="+mj-lt"/>
              </a:rPr>
              <a:t>Distribution to the public,</a:t>
            </a:r>
          </a:p>
          <a:p>
            <a:pPr lvl="1"/>
            <a:r>
              <a:rPr lang="en-GB" b="1" dirty="0" smtClean="0">
                <a:latin typeface="+mj-lt"/>
              </a:rPr>
              <a:t>Public performance, including digital transmission of the phono record,</a:t>
            </a:r>
          </a:p>
          <a:p>
            <a:pPr lvl="1"/>
            <a:r>
              <a:rPr lang="en-GB" b="1" dirty="0" smtClean="0">
                <a:latin typeface="+mj-lt"/>
              </a:rPr>
              <a:t>Synchronization „synch” license </a:t>
            </a:r>
            <a:r>
              <a:rPr lang="en-GB" dirty="0" smtClean="0">
                <a:latin typeface="+mj-lt"/>
              </a:rPr>
              <a:t>(temporary license for third party, who use the phono record for commercial purposes, such as advertisements, movies and video games.</a:t>
            </a:r>
          </a:p>
        </p:txBody>
      </p:sp>
    </p:spTree>
    <p:extLst>
      <p:ext uri="{BB962C8B-B14F-4D97-AF65-F5344CB8AC3E}">
        <p14:creationId xmlns:p14="http://schemas.microsoft.com/office/powerpoint/2010/main" val="999809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title"/>
          </p:nvPr>
        </p:nvSpPr>
        <p:spPr/>
        <p:txBody>
          <a:bodyPr>
            <a:normAutofit/>
          </a:bodyPr>
          <a:lstStyle/>
          <a:p>
            <a:r>
              <a:rPr lang="en-GB" sz="4000" dirty="0" smtClean="0">
                <a:solidFill>
                  <a:schemeClr val="tx1"/>
                </a:solidFill>
              </a:rPr>
              <a:t>Music licensing in the </a:t>
            </a:r>
            <a:r>
              <a:rPr lang="hu-HU" sz="4000" dirty="0" smtClean="0">
                <a:solidFill>
                  <a:schemeClr val="tx1"/>
                </a:solidFill>
              </a:rPr>
              <a:t>US</a:t>
            </a:r>
            <a:endParaRPr lang="en-GB" sz="4000" dirty="0">
              <a:solidFill>
                <a:schemeClr val="tx1"/>
              </a:solidFill>
            </a:endParaRPr>
          </a:p>
        </p:txBody>
      </p:sp>
      <p:sp>
        <p:nvSpPr>
          <p:cNvPr id="8" name="Tartalom helye 7"/>
          <p:cNvSpPr>
            <a:spLocks noGrp="1"/>
          </p:cNvSpPr>
          <p:nvPr>
            <p:ph idx="1"/>
          </p:nvPr>
        </p:nvSpPr>
        <p:spPr/>
        <p:txBody>
          <a:bodyPr>
            <a:normAutofit/>
          </a:bodyPr>
          <a:lstStyle/>
          <a:p>
            <a:r>
              <a:rPr lang="en-GB" b="1" dirty="0" smtClean="0">
                <a:latin typeface="+mj-lt"/>
              </a:rPr>
              <a:t>Types of licenses:</a:t>
            </a:r>
          </a:p>
          <a:p>
            <a:pPr lvl="1"/>
            <a:r>
              <a:rPr lang="en-GB" b="1" dirty="0" smtClean="0">
                <a:latin typeface="+mj-lt"/>
              </a:rPr>
              <a:t>Compulsory license: </a:t>
            </a:r>
            <a:r>
              <a:rPr lang="en-GB" dirty="0" smtClean="0">
                <a:latin typeface="+mj-lt"/>
              </a:rPr>
              <a:t>for distribution of copies. Royalty is determined by the Copyright Royalty Board.</a:t>
            </a:r>
          </a:p>
          <a:p>
            <a:pPr lvl="1"/>
            <a:r>
              <a:rPr lang="en-GB" b="1" dirty="0" smtClean="0">
                <a:latin typeface="+mj-lt"/>
              </a:rPr>
              <a:t>Voluntary license: </a:t>
            </a:r>
            <a:r>
              <a:rPr lang="en-GB" dirty="0" smtClean="0">
                <a:latin typeface="+mj-lt"/>
              </a:rPr>
              <a:t>individually settled with the right holders. Exact content depends on the actual technical method used to carry out the service. (On-demand or simple web radio).</a:t>
            </a:r>
          </a:p>
          <a:p>
            <a:r>
              <a:rPr lang="en-GB" b="1" dirty="0" smtClean="0">
                <a:latin typeface="+mj-lt"/>
              </a:rPr>
              <a:t>Pandora: </a:t>
            </a:r>
            <a:r>
              <a:rPr lang="en-GB" dirty="0" smtClean="0">
                <a:latin typeface="+mj-lt"/>
              </a:rPr>
              <a:t>permission granted for digital audio transmission (limited performance right) is subject to statutory license. Royalty is paid to the </a:t>
            </a:r>
            <a:r>
              <a:rPr lang="en-GB" dirty="0" err="1" smtClean="0">
                <a:latin typeface="+mj-lt"/>
              </a:rPr>
              <a:t>SoundExchange</a:t>
            </a:r>
            <a:r>
              <a:rPr lang="en-GB" dirty="0" smtClean="0">
                <a:latin typeface="+mj-lt"/>
              </a:rPr>
              <a:t> which distribute it among the right holders.</a:t>
            </a:r>
          </a:p>
          <a:p>
            <a:r>
              <a:rPr lang="en-GB" b="1" dirty="0" smtClean="0">
                <a:latin typeface="+mj-lt"/>
              </a:rPr>
              <a:t>Spotify:</a:t>
            </a:r>
          </a:p>
          <a:p>
            <a:pPr lvl="1"/>
            <a:r>
              <a:rPr lang="en-GB" dirty="0" smtClean="0">
                <a:latin typeface="+mj-lt"/>
              </a:rPr>
              <a:t>interactive, on-demand </a:t>
            </a:r>
            <a:r>
              <a:rPr lang="en-GB" dirty="0" err="1" smtClean="0">
                <a:latin typeface="+mj-lt"/>
              </a:rPr>
              <a:t>service</a:t>
            </a:r>
            <a:r>
              <a:rPr lang="en-GB" dirty="0" err="1" smtClean="0">
                <a:latin typeface="+mj-lt"/>
                <a:sym typeface="Wingdings" panose="05000000000000000000" pitchFamily="2" charset="2"/>
              </a:rPr>
              <a:t>license</a:t>
            </a:r>
            <a:r>
              <a:rPr lang="en-GB" dirty="0" smtClean="0">
                <a:latin typeface="+mj-lt"/>
                <a:sym typeface="Wingdings" panose="05000000000000000000" pitchFamily="2" charset="2"/>
              </a:rPr>
              <a:t> for public performance/reproduction/distribution, simultaneously for the musical works and the phonograms.</a:t>
            </a:r>
          </a:p>
          <a:p>
            <a:pPr lvl="1"/>
            <a:r>
              <a:rPr lang="en-GB" dirty="0" smtClean="0">
                <a:latin typeface="+mj-lt"/>
                <a:sym typeface="Wingdings" panose="05000000000000000000" pitchFamily="2" charset="2"/>
              </a:rPr>
              <a:t>Web radio, non-linear, non-interactive </a:t>
            </a:r>
            <a:r>
              <a:rPr lang="en-GB" dirty="0" err="1" smtClean="0">
                <a:latin typeface="+mj-lt"/>
                <a:sym typeface="Wingdings" panose="05000000000000000000" pitchFamily="2" charset="2"/>
              </a:rPr>
              <a:t>streamingsame</a:t>
            </a:r>
            <a:r>
              <a:rPr lang="en-GB" dirty="0" smtClean="0">
                <a:latin typeface="+mj-lt"/>
                <a:sym typeface="Wingdings" panose="05000000000000000000" pitchFamily="2" charset="2"/>
              </a:rPr>
              <a:t> as Pandora (compulsory licensing).</a:t>
            </a:r>
            <a:endParaRPr lang="en-GB" dirty="0">
              <a:latin typeface="+mj-lt"/>
            </a:endParaRPr>
          </a:p>
        </p:txBody>
      </p:sp>
    </p:spTree>
    <p:extLst>
      <p:ext uri="{BB962C8B-B14F-4D97-AF65-F5344CB8AC3E}">
        <p14:creationId xmlns:p14="http://schemas.microsoft.com/office/powerpoint/2010/main" val="4173776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0"/>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45274" cy="6857999"/>
          </a:xfrm>
          <a:prstGeom prst="rect">
            <a:avLst/>
          </a:prstGeom>
          <a:blipFill dpi="0" rotWithShape="1">
            <a:blip r:embed="rId2" cstate="print">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2"/>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4" name="Cím 3"/>
          <p:cNvSpPr txBox="1">
            <a:spLocks/>
          </p:cNvSpPr>
          <p:nvPr/>
        </p:nvSpPr>
        <p:spPr>
          <a:xfrm>
            <a:off x="382280" y="484632"/>
            <a:ext cx="6743844"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hu-HU" sz="4000" dirty="0" err="1" smtClean="0">
                <a:solidFill>
                  <a:schemeClr val="tx1"/>
                </a:solidFill>
              </a:rPr>
              <a:t>Thank</a:t>
            </a:r>
            <a:r>
              <a:rPr lang="hu-HU" sz="4000" dirty="0" smtClean="0">
                <a:solidFill>
                  <a:schemeClr val="tx1"/>
                </a:solidFill>
              </a:rPr>
              <a:t> </a:t>
            </a:r>
            <a:r>
              <a:rPr lang="hu-HU" sz="4000" dirty="0" err="1" smtClean="0">
                <a:solidFill>
                  <a:schemeClr val="tx1"/>
                </a:solidFill>
              </a:rPr>
              <a:t>you</a:t>
            </a:r>
            <a:r>
              <a:rPr lang="hu-HU" sz="4000" dirty="0" smtClean="0">
                <a:solidFill>
                  <a:schemeClr val="tx1"/>
                </a:solidFill>
              </a:rPr>
              <a:t> </a:t>
            </a:r>
            <a:r>
              <a:rPr lang="hu-HU" sz="4000" dirty="0" err="1" smtClean="0">
                <a:solidFill>
                  <a:schemeClr val="tx1"/>
                </a:solidFill>
              </a:rPr>
              <a:t>for</a:t>
            </a:r>
            <a:r>
              <a:rPr lang="hu-HU" sz="4000" dirty="0" smtClean="0">
                <a:solidFill>
                  <a:schemeClr val="tx1"/>
                </a:solidFill>
              </a:rPr>
              <a:t> </a:t>
            </a:r>
            <a:r>
              <a:rPr lang="hu-HU" sz="4000" dirty="0" err="1" smtClean="0">
                <a:solidFill>
                  <a:schemeClr val="tx1"/>
                </a:solidFill>
              </a:rPr>
              <a:t>your</a:t>
            </a:r>
            <a:r>
              <a:rPr lang="hu-HU" sz="4000" dirty="0" smtClean="0">
                <a:solidFill>
                  <a:schemeClr val="tx1"/>
                </a:solidFill>
              </a:rPr>
              <a:t> </a:t>
            </a:r>
            <a:r>
              <a:rPr lang="hu-HU" sz="4000" dirty="0" err="1" smtClean="0">
                <a:solidFill>
                  <a:schemeClr val="tx1"/>
                </a:solidFill>
              </a:rPr>
              <a:t>attention</a:t>
            </a:r>
            <a:endParaRPr lang="en-US" sz="4000" dirty="0">
              <a:solidFill>
                <a:schemeClr val="tx1"/>
              </a:solidFill>
            </a:endParaRPr>
          </a:p>
        </p:txBody>
      </p:sp>
      <p:sp>
        <p:nvSpPr>
          <p:cNvPr id="5" name="Alcím 4"/>
          <p:cNvSpPr txBox="1">
            <a:spLocks/>
          </p:cNvSpPr>
          <p:nvPr/>
        </p:nvSpPr>
        <p:spPr>
          <a:xfrm>
            <a:off x="382279" y="2121408"/>
            <a:ext cx="6743845"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err="1">
                <a:latin typeface="+mj-lt"/>
              </a:rPr>
              <a:t>Harkai</a:t>
            </a:r>
            <a:r>
              <a:rPr lang="en-US" sz="2600" dirty="0">
                <a:latin typeface="+mj-lt"/>
              </a:rPr>
              <a:t> </a:t>
            </a:r>
            <a:r>
              <a:rPr lang="en-US" sz="2600" dirty="0" err="1">
                <a:latin typeface="+mj-lt"/>
              </a:rPr>
              <a:t>István</a:t>
            </a:r>
            <a:r>
              <a:rPr lang="en-US" sz="2600" dirty="0">
                <a:latin typeface="+mj-lt"/>
              </a:rPr>
              <a:t> (</a:t>
            </a:r>
            <a:r>
              <a:rPr lang="en-US" sz="2600" dirty="0" smtClean="0">
                <a:latin typeface="+mj-lt"/>
                <a:hlinkClick r:id="rId6"/>
              </a:rPr>
              <a:t>harkai.istvan89@gmail.com</a:t>
            </a:r>
            <a:r>
              <a:rPr lang="hu-HU" sz="2600" dirty="0" smtClean="0">
                <a:latin typeface="+mj-lt"/>
              </a:rPr>
              <a:t>; harkai.istvan@juris.u-szeged.hu</a:t>
            </a:r>
            <a:r>
              <a:rPr lang="en-US" sz="2600" dirty="0" smtClean="0">
                <a:latin typeface="+mj-lt"/>
              </a:rPr>
              <a:t>)</a:t>
            </a:r>
            <a:endParaRPr lang="en-US" sz="2600" dirty="0">
              <a:latin typeface="+mj-lt"/>
            </a:endParaRPr>
          </a:p>
          <a:p>
            <a:r>
              <a:rPr lang="hu-HU" sz="2600" dirty="0" err="1" smtClean="0">
                <a:latin typeface="+mj-lt"/>
              </a:rPr>
              <a:t>Blog</a:t>
            </a:r>
            <a:r>
              <a:rPr lang="hu-HU" sz="2600" dirty="0" smtClean="0">
                <a:latin typeface="+mj-lt"/>
              </a:rPr>
              <a:t>: C</a:t>
            </a:r>
            <a:r>
              <a:rPr lang="en-US" sz="2600" dirty="0" err="1" smtClean="0">
                <a:latin typeface="+mj-lt"/>
              </a:rPr>
              <a:t>opy</a:t>
            </a:r>
            <a:r>
              <a:rPr lang="en-US" sz="2600" dirty="0" smtClean="0">
                <a:latin typeface="+mj-lt"/>
              </a:rPr>
              <a:t> </a:t>
            </a:r>
            <a:r>
              <a:rPr lang="en-US" sz="2600" dirty="0">
                <a:latin typeface="+mj-lt"/>
              </a:rPr>
              <a:t>21 (</a:t>
            </a:r>
            <a:r>
              <a:rPr lang="en-US" sz="2600" dirty="0">
                <a:latin typeface="+mj-lt"/>
                <a:hlinkClick r:id="rId7"/>
              </a:rPr>
              <a:t>http://copy21.com</a:t>
            </a:r>
            <a:r>
              <a:rPr lang="en-US" sz="2600" dirty="0" smtClean="0">
                <a:latin typeface="+mj-lt"/>
                <a:hlinkClick r:id="rId7"/>
              </a:rPr>
              <a:t>/</a:t>
            </a:r>
            <a:r>
              <a:rPr lang="en-US" sz="2600" dirty="0" smtClean="0">
                <a:latin typeface="+mj-lt"/>
              </a:rPr>
              <a:t>)</a:t>
            </a:r>
            <a:r>
              <a:rPr lang="hu-HU" sz="2600" dirty="0" smtClean="0">
                <a:latin typeface="+mj-lt"/>
              </a:rPr>
              <a:t>.</a:t>
            </a:r>
          </a:p>
          <a:p>
            <a:pPr algn="just"/>
            <a:r>
              <a:rPr lang="en-US" sz="1500" i="1" dirty="0"/>
              <a:t>This teaching material has been made at the University of Szeged, and supported by the European Union by the project </a:t>
            </a:r>
            <a:r>
              <a:rPr lang="en-US" sz="1500" i="1" dirty="0" err="1"/>
              <a:t>nr</a:t>
            </a:r>
            <a:r>
              <a:rPr lang="en-US" sz="1500" i="1" dirty="0"/>
              <a:t>. EFOP-3.6.2-16-2017-00007, titled Aspects on the development of intelligent, sustainable and inclusive society: social, technological, innovation networks in employment and digital economy. The project has been supported by the European Union, co-financed by the European Social Fund and the budget of Hungary.</a:t>
            </a:r>
            <a:endParaRPr lang="hu-HU" sz="1500" dirty="0" smtClean="0">
              <a:latin typeface="+mj-lt"/>
            </a:endParaRPr>
          </a:p>
        </p:txBody>
      </p:sp>
      <p:pic>
        <p:nvPicPr>
          <p:cNvPr id="2" name="Kép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666276" y="4423734"/>
            <a:ext cx="3525724" cy="2434265"/>
          </a:xfrm>
          <a:prstGeom prst="rect">
            <a:avLst/>
          </a:prstGeom>
        </p:spPr>
      </p:pic>
      <p:pic>
        <p:nvPicPr>
          <p:cNvPr id="2050" name="Picture 2" descr="cszb128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62725" y="5572125"/>
            <a:ext cx="1200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0763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US" sz="3500" dirty="0" smtClean="0">
                <a:solidFill>
                  <a:schemeClr val="tx1"/>
                </a:solidFill>
              </a:rPr>
              <a:t>Phonogram-producers</a:t>
            </a:r>
            <a:endParaRPr lang="en-US" sz="3500" dirty="0">
              <a:solidFill>
                <a:schemeClr val="tx1"/>
              </a:solidFill>
            </a:endParaRPr>
          </a:p>
        </p:txBody>
      </p:sp>
      <p:sp>
        <p:nvSpPr>
          <p:cNvPr id="3" name="Tartalom helye 2"/>
          <p:cNvSpPr>
            <a:spLocks noGrp="1"/>
          </p:cNvSpPr>
          <p:nvPr>
            <p:ph idx="1"/>
          </p:nvPr>
        </p:nvSpPr>
        <p:spPr/>
        <p:txBody>
          <a:bodyPr/>
          <a:lstStyle/>
          <a:p>
            <a:r>
              <a:rPr lang="en-US" dirty="0" smtClean="0">
                <a:latin typeface="+mj-lt"/>
              </a:rPr>
              <a:t>Supporting the creators, the performers in dissemination of audio performances.</a:t>
            </a:r>
          </a:p>
          <a:p>
            <a:pPr lvl="1"/>
            <a:r>
              <a:rPr lang="en-US" dirty="0" smtClean="0">
                <a:latin typeface="+mj-lt"/>
              </a:rPr>
              <a:t>Production of Phonograms,</a:t>
            </a:r>
          </a:p>
          <a:p>
            <a:pPr lvl="1"/>
            <a:r>
              <a:rPr lang="en-US" dirty="0" smtClean="0">
                <a:latin typeface="+mj-lt"/>
              </a:rPr>
              <a:t>Marketing of the Phonograms,</a:t>
            </a:r>
          </a:p>
          <a:p>
            <a:pPr lvl="1"/>
            <a:r>
              <a:rPr lang="en-US" dirty="0" smtClean="0">
                <a:latin typeface="+mj-lt"/>
              </a:rPr>
              <a:t>Communicating the Phonograms to the public.</a:t>
            </a:r>
          </a:p>
          <a:p>
            <a:pPr lvl="1"/>
            <a:endParaRPr lang="en-US" dirty="0" smtClean="0">
              <a:latin typeface="+mj-lt"/>
            </a:endParaRPr>
          </a:p>
          <a:p>
            <a:r>
              <a:rPr lang="en-US" b="1" dirty="0" smtClean="0">
                <a:solidFill>
                  <a:srgbClr val="FF0000"/>
                </a:solidFill>
                <a:latin typeface="+mj-lt"/>
              </a:rPr>
              <a:t>Phonogram</a:t>
            </a:r>
            <a:r>
              <a:rPr lang="en-US" dirty="0" smtClean="0">
                <a:latin typeface="+mj-lt"/>
              </a:rPr>
              <a:t>: fixing the sound or sounds, melody and lyrics of a performance. Legally reproduced and distributed copies of a phonogram which is being disseminated for commercial purpose.</a:t>
            </a:r>
          </a:p>
          <a:p>
            <a:r>
              <a:rPr lang="en-US" b="1" dirty="0" smtClean="0">
                <a:solidFill>
                  <a:srgbClr val="FF0000"/>
                </a:solidFill>
                <a:latin typeface="+mj-lt"/>
              </a:rPr>
              <a:t>Phonogram-producer</a:t>
            </a:r>
            <a:r>
              <a:rPr lang="en-US" dirty="0" smtClean="0">
                <a:latin typeface="+mj-lt"/>
              </a:rPr>
              <a:t>:</a:t>
            </a:r>
          </a:p>
          <a:p>
            <a:pPr lvl="1"/>
            <a:r>
              <a:rPr lang="en-US" dirty="0" smtClean="0">
                <a:latin typeface="+mj-lt"/>
              </a:rPr>
              <a:t>first producers of a phonogram,</a:t>
            </a:r>
          </a:p>
          <a:p>
            <a:pPr lvl="1"/>
            <a:r>
              <a:rPr lang="en-US" dirty="0" smtClean="0">
                <a:latin typeface="+mj-lt"/>
              </a:rPr>
              <a:t>Natural or legal person/entity,</a:t>
            </a:r>
          </a:p>
          <a:p>
            <a:pPr lvl="1"/>
            <a:endParaRPr lang="en-US" dirty="0">
              <a:latin typeface="+mj-lt"/>
            </a:endParaRPr>
          </a:p>
        </p:txBody>
      </p:sp>
    </p:spTree>
    <p:extLst>
      <p:ext uri="{BB962C8B-B14F-4D97-AF65-F5344CB8AC3E}">
        <p14:creationId xmlns:p14="http://schemas.microsoft.com/office/powerpoint/2010/main" val="41461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a:solidFill>
                  <a:schemeClr val="tx1"/>
                </a:solidFill>
              </a:rPr>
              <a:t>International Convention for the protection of performers, producers and broadcasting organizations (Rome convention of 1961)</a:t>
            </a:r>
            <a:endParaRPr lang="hu-HU" sz="3000" dirty="0">
              <a:solidFill>
                <a:schemeClr val="tx1"/>
              </a:solidFill>
            </a:endParaRPr>
          </a:p>
        </p:txBody>
      </p:sp>
      <p:sp>
        <p:nvSpPr>
          <p:cNvPr id="3" name="Tartalom helye 2"/>
          <p:cNvSpPr>
            <a:spLocks noGrp="1"/>
          </p:cNvSpPr>
          <p:nvPr>
            <p:ph idx="1"/>
          </p:nvPr>
        </p:nvSpPr>
        <p:spPr/>
        <p:txBody>
          <a:bodyPr>
            <a:normAutofit/>
          </a:bodyPr>
          <a:lstStyle/>
          <a:p>
            <a:r>
              <a:rPr lang="hu-HU" b="1" dirty="0" err="1" smtClean="0">
                <a:latin typeface="+mj-lt"/>
              </a:rPr>
              <a:t>Article</a:t>
            </a:r>
            <a:r>
              <a:rPr lang="hu-HU" b="1" dirty="0" smtClean="0">
                <a:latin typeface="+mj-lt"/>
              </a:rPr>
              <a:t> 3 (b) </a:t>
            </a:r>
            <a:r>
              <a:rPr lang="hu-HU" b="1" dirty="0" err="1" smtClean="0">
                <a:latin typeface="+mj-lt"/>
              </a:rPr>
              <a:t>Phonogram</a:t>
            </a:r>
            <a:r>
              <a:rPr lang="hu-HU" b="1" dirty="0" smtClean="0">
                <a:latin typeface="+mj-lt"/>
              </a:rPr>
              <a:t>: </a:t>
            </a:r>
            <a:r>
              <a:rPr lang="en-US" dirty="0" smtClean="0">
                <a:latin typeface="+mj-lt"/>
              </a:rPr>
              <a:t>any </a:t>
            </a:r>
            <a:r>
              <a:rPr lang="en-US" dirty="0">
                <a:latin typeface="+mj-lt"/>
              </a:rPr>
              <a:t>exclusively aural fixation of sounds of a performance or of other sounds;</a:t>
            </a:r>
          </a:p>
          <a:p>
            <a:r>
              <a:rPr lang="en-US" b="1" dirty="0" smtClean="0">
                <a:latin typeface="+mj-lt"/>
              </a:rPr>
              <a:t>(</a:t>
            </a:r>
            <a:r>
              <a:rPr lang="en-US" b="1" dirty="0">
                <a:latin typeface="+mj-lt"/>
              </a:rPr>
              <a:t>c) </a:t>
            </a:r>
            <a:r>
              <a:rPr lang="en-US" b="1" dirty="0" smtClean="0">
                <a:latin typeface="+mj-lt"/>
              </a:rPr>
              <a:t>producer </a:t>
            </a:r>
            <a:r>
              <a:rPr lang="en-US" b="1" dirty="0">
                <a:latin typeface="+mj-lt"/>
              </a:rPr>
              <a:t>of </a:t>
            </a:r>
            <a:r>
              <a:rPr lang="en-US" b="1" dirty="0" smtClean="0">
                <a:latin typeface="+mj-lt"/>
              </a:rPr>
              <a:t>phonograms</a:t>
            </a:r>
            <a:r>
              <a:rPr lang="hu-HU" b="1" dirty="0" smtClean="0">
                <a:latin typeface="+mj-lt"/>
              </a:rPr>
              <a:t>:</a:t>
            </a:r>
            <a:r>
              <a:rPr lang="en-US" b="1" dirty="0" smtClean="0">
                <a:latin typeface="+mj-lt"/>
              </a:rPr>
              <a:t> </a:t>
            </a:r>
            <a:r>
              <a:rPr lang="en-US" b="1" dirty="0" smtClean="0">
                <a:solidFill>
                  <a:srgbClr val="FF0000"/>
                </a:solidFill>
                <a:latin typeface="+mj-lt"/>
              </a:rPr>
              <a:t>person </a:t>
            </a:r>
            <a:r>
              <a:rPr lang="en-US" b="1" dirty="0">
                <a:solidFill>
                  <a:srgbClr val="FF0000"/>
                </a:solidFill>
                <a:latin typeface="+mj-lt"/>
              </a:rPr>
              <a:t>who, or the legal entity</a:t>
            </a:r>
            <a:r>
              <a:rPr lang="en-US" dirty="0">
                <a:latin typeface="+mj-lt"/>
              </a:rPr>
              <a:t> which, </a:t>
            </a:r>
            <a:r>
              <a:rPr lang="en-US" b="1" dirty="0">
                <a:solidFill>
                  <a:srgbClr val="FF0000"/>
                </a:solidFill>
                <a:latin typeface="+mj-lt"/>
              </a:rPr>
              <a:t>first fixes the sounds of a performance or other sounds</a:t>
            </a:r>
            <a:r>
              <a:rPr lang="en-US" dirty="0" smtClean="0">
                <a:latin typeface="+mj-lt"/>
              </a:rPr>
              <a:t>;</a:t>
            </a:r>
          </a:p>
          <a:p>
            <a:r>
              <a:rPr lang="en-US" b="1" dirty="0" smtClean="0">
                <a:latin typeface="+mj-lt"/>
              </a:rPr>
              <a:t>(</a:t>
            </a:r>
            <a:r>
              <a:rPr lang="en-US" b="1" dirty="0">
                <a:latin typeface="+mj-lt"/>
              </a:rPr>
              <a:t>d) </a:t>
            </a:r>
            <a:r>
              <a:rPr lang="en-US" b="1" dirty="0" smtClean="0">
                <a:latin typeface="+mj-lt"/>
              </a:rPr>
              <a:t>publication</a:t>
            </a:r>
            <a:r>
              <a:rPr lang="hu-HU" b="1" dirty="0" smtClean="0">
                <a:latin typeface="+mj-lt"/>
              </a:rPr>
              <a:t>:</a:t>
            </a:r>
            <a:r>
              <a:rPr lang="en-US" b="1" dirty="0" smtClean="0">
                <a:latin typeface="+mj-lt"/>
              </a:rPr>
              <a:t> </a:t>
            </a:r>
            <a:r>
              <a:rPr lang="en-US" dirty="0">
                <a:latin typeface="+mj-lt"/>
              </a:rPr>
              <a:t>means the offering of copies of a phonogram to the public in reasonable quantity</a:t>
            </a:r>
            <a:r>
              <a:rPr lang="en-US" dirty="0" smtClean="0">
                <a:latin typeface="+mj-lt"/>
              </a:rPr>
              <a:t>;</a:t>
            </a:r>
            <a:endParaRPr lang="en-US" b="1" dirty="0">
              <a:latin typeface="+mj-lt"/>
            </a:endParaRPr>
          </a:p>
          <a:p>
            <a:r>
              <a:rPr lang="en-US" b="1" dirty="0">
                <a:latin typeface="+mj-lt"/>
              </a:rPr>
              <a:t>(e) </a:t>
            </a:r>
            <a:r>
              <a:rPr lang="en-US" b="1" dirty="0" smtClean="0">
                <a:latin typeface="+mj-lt"/>
              </a:rPr>
              <a:t>reproduction</a:t>
            </a:r>
            <a:r>
              <a:rPr lang="hu-HU" b="1" dirty="0" smtClean="0">
                <a:latin typeface="+mj-lt"/>
              </a:rPr>
              <a:t>:</a:t>
            </a:r>
            <a:r>
              <a:rPr lang="en-US" b="1" dirty="0" smtClean="0">
                <a:latin typeface="+mj-lt"/>
              </a:rPr>
              <a:t> </a:t>
            </a:r>
            <a:r>
              <a:rPr lang="en-US" dirty="0">
                <a:latin typeface="+mj-lt"/>
              </a:rPr>
              <a:t>means the making of a copy or copies of a fixation;</a:t>
            </a:r>
          </a:p>
          <a:p>
            <a:r>
              <a:rPr lang="en-US" b="1" dirty="0" smtClean="0">
                <a:latin typeface="+mj-lt"/>
              </a:rPr>
              <a:t>(</a:t>
            </a:r>
            <a:r>
              <a:rPr lang="en-US" b="1" dirty="0">
                <a:latin typeface="+mj-lt"/>
              </a:rPr>
              <a:t>f) </a:t>
            </a:r>
            <a:r>
              <a:rPr lang="en-US" b="1" dirty="0" smtClean="0">
                <a:latin typeface="+mj-lt"/>
              </a:rPr>
              <a:t>broadcasting</a:t>
            </a:r>
            <a:r>
              <a:rPr lang="hu-HU" b="1" dirty="0" smtClean="0">
                <a:latin typeface="+mj-lt"/>
              </a:rPr>
              <a:t>:</a:t>
            </a:r>
            <a:r>
              <a:rPr lang="en-US" b="1" dirty="0" smtClean="0">
                <a:latin typeface="+mj-lt"/>
              </a:rPr>
              <a:t> </a:t>
            </a:r>
            <a:r>
              <a:rPr lang="en-US" dirty="0">
                <a:latin typeface="+mj-lt"/>
              </a:rPr>
              <a:t>means the transmission by wireless means for public reception of sounds or of images and sounds;</a:t>
            </a:r>
          </a:p>
          <a:p>
            <a:r>
              <a:rPr lang="en-US" b="1" dirty="0" smtClean="0">
                <a:latin typeface="+mj-lt"/>
              </a:rPr>
              <a:t>(</a:t>
            </a:r>
            <a:r>
              <a:rPr lang="en-US" b="1" dirty="0">
                <a:latin typeface="+mj-lt"/>
              </a:rPr>
              <a:t>g) </a:t>
            </a:r>
            <a:r>
              <a:rPr lang="en-US" b="1" dirty="0" smtClean="0">
                <a:latin typeface="+mj-lt"/>
              </a:rPr>
              <a:t>rebroadcasting</a:t>
            </a:r>
            <a:r>
              <a:rPr lang="hu-HU" b="1" dirty="0" smtClean="0">
                <a:latin typeface="+mj-lt"/>
              </a:rPr>
              <a:t>:</a:t>
            </a:r>
            <a:r>
              <a:rPr lang="en-US" dirty="0" smtClean="0">
                <a:latin typeface="+mj-lt"/>
              </a:rPr>
              <a:t> </a:t>
            </a:r>
            <a:r>
              <a:rPr lang="en-US" dirty="0">
                <a:latin typeface="+mj-lt"/>
              </a:rPr>
              <a:t>means the simultaneous broadcasting by one broadcasting </a:t>
            </a:r>
            <a:r>
              <a:rPr lang="en-US" dirty="0" err="1">
                <a:latin typeface="+mj-lt"/>
              </a:rPr>
              <a:t>organisation</a:t>
            </a:r>
            <a:r>
              <a:rPr lang="en-US" dirty="0">
                <a:latin typeface="+mj-lt"/>
              </a:rPr>
              <a:t> of the broadcast of another broadcasting </a:t>
            </a:r>
            <a:r>
              <a:rPr lang="en-US" dirty="0" err="1">
                <a:latin typeface="+mj-lt"/>
              </a:rPr>
              <a:t>organisation</a:t>
            </a:r>
            <a:r>
              <a:rPr lang="en-US" dirty="0">
                <a:latin typeface="+mj-lt"/>
              </a:rPr>
              <a:t>.</a:t>
            </a:r>
            <a:endParaRPr lang="hu-HU" dirty="0">
              <a:latin typeface="+mj-lt"/>
            </a:endParaRPr>
          </a:p>
        </p:txBody>
      </p:sp>
    </p:spTree>
    <p:extLst>
      <p:ext uri="{BB962C8B-B14F-4D97-AF65-F5344CB8AC3E}">
        <p14:creationId xmlns:p14="http://schemas.microsoft.com/office/powerpoint/2010/main" val="3782955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a:solidFill>
                  <a:schemeClr val="tx1"/>
                </a:solidFill>
              </a:rPr>
              <a:t>International Convention for the protection of performers, producers and broadcasting organizations (Rome convention of 1961)</a:t>
            </a:r>
            <a:endParaRPr lang="hu-HU" sz="3000" dirty="0">
              <a:solidFill>
                <a:schemeClr val="tx1"/>
              </a:solidFill>
            </a:endParaRPr>
          </a:p>
        </p:txBody>
      </p:sp>
      <p:sp>
        <p:nvSpPr>
          <p:cNvPr id="3" name="Tartalom helye 2"/>
          <p:cNvSpPr>
            <a:spLocks noGrp="1"/>
          </p:cNvSpPr>
          <p:nvPr>
            <p:ph idx="1"/>
          </p:nvPr>
        </p:nvSpPr>
        <p:spPr/>
        <p:txBody>
          <a:bodyPr>
            <a:normAutofit fontScale="92500" lnSpcReduction="20000"/>
          </a:bodyPr>
          <a:lstStyle/>
          <a:p>
            <a:r>
              <a:rPr lang="en-US" b="1" dirty="0">
                <a:latin typeface="+mj-lt"/>
              </a:rPr>
              <a:t>Article </a:t>
            </a:r>
            <a:r>
              <a:rPr lang="en-US" b="1" dirty="0" smtClean="0">
                <a:latin typeface="+mj-lt"/>
              </a:rPr>
              <a:t>10</a:t>
            </a:r>
            <a:r>
              <a:rPr lang="hu-HU" b="1" dirty="0" smtClean="0">
                <a:latin typeface="+mj-lt"/>
              </a:rPr>
              <a:t> – </a:t>
            </a:r>
            <a:r>
              <a:rPr lang="en-US" b="1" dirty="0" smtClean="0">
                <a:latin typeface="+mj-lt"/>
              </a:rPr>
              <a:t>Right </a:t>
            </a:r>
            <a:r>
              <a:rPr lang="en-US" b="1" dirty="0">
                <a:latin typeface="+mj-lt"/>
              </a:rPr>
              <a:t>of Reproduction for Phonogram </a:t>
            </a:r>
            <a:r>
              <a:rPr lang="en-US" b="1" dirty="0" smtClean="0">
                <a:latin typeface="+mj-lt"/>
              </a:rPr>
              <a:t>Producers</a:t>
            </a:r>
            <a:r>
              <a:rPr lang="hu-HU" b="1" dirty="0" smtClean="0">
                <a:latin typeface="+mj-lt"/>
              </a:rPr>
              <a:t>: </a:t>
            </a:r>
            <a:r>
              <a:rPr lang="en-US" dirty="0" smtClean="0">
                <a:latin typeface="+mj-lt"/>
              </a:rPr>
              <a:t>Producers </a:t>
            </a:r>
            <a:r>
              <a:rPr lang="en-US" dirty="0">
                <a:latin typeface="+mj-lt"/>
              </a:rPr>
              <a:t>of phonograms shall enjoy the right to authorize or prohibit the </a:t>
            </a:r>
            <a:r>
              <a:rPr lang="en-US" b="1" dirty="0">
                <a:solidFill>
                  <a:srgbClr val="FF0000"/>
                </a:solidFill>
                <a:latin typeface="+mj-lt"/>
              </a:rPr>
              <a:t>direct or indirect reproduction </a:t>
            </a:r>
            <a:r>
              <a:rPr lang="en-US" dirty="0">
                <a:latin typeface="+mj-lt"/>
              </a:rPr>
              <a:t>of their phonograms.</a:t>
            </a:r>
          </a:p>
          <a:p>
            <a:r>
              <a:rPr lang="en-US" b="1" dirty="0" smtClean="0">
                <a:latin typeface="+mj-lt"/>
              </a:rPr>
              <a:t>Article 11</a:t>
            </a:r>
            <a:r>
              <a:rPr lang="hu-HU" b="1" dirty="0" smtClean="0">
                <a:latin typeface="+mj-lt"/>
              </a:rPr>
              <a:t> – </a:t>
            </a:r>
            <a:r>
              <a:rPr lang="en-US" b="1" dirty="0" smtClean="0">
                <a:latin typeface="+mj-lt"/>
              </a:rPr>
              <a:t>Formalities </a:t>
            </a:r>
            <a:r>
              <a:rPr lang="en-US" b="1" dirty="0">
                <a:latin typeface="+mj-lt"/>
              </a:rPr>
              <a:t>for </a:t>
            </a:r>
            <a:r>
              <a:rPr lang="en-US" b="1" dirty="0" smtClean="0">
                <a:latin typeface="+mj-lt"/>
              </a:rPr>
              <a:t>Phonograms</a:t>
            </a:r>
            <a:r>
              <a:rPr lang="hu-HU" b="1" dirty="0" smtClean="0">
                <a:latin typeface="+mj-lt"/>
              </a:rPr>
              <a:t>: </a:t>
            </a:r>
            <a:r>
              <a:rPr lang="en-US" dirty="0" smtClean="0">
                <a:latin typeface="+mj-lt"/>
              </a:rPr>
              <a:t>If</a:t>
            </a:r>
            <a:r>
              <a:rPr lang="en-US" dirty="0">
                <a:latin typeface="+mj-lt"/>
              </a:rPr>
              <a:t>, as a condition of protecting the rights of producers of phonograms, or of performers, or both, in relation to phonograms, a Contracting State, under its domestic law, requires compliance with formalities, these shall be considered as fulfilled if all the copies in commerce of the published phonogram or their containers bear a notice consisting of the </a:t>
            </a:r>
            <a:r>
              <a:rPr lang="en-US" b="1" dirty="0">
                <a:solidFill>
                  <a:srgbClr val="FF0000"/>
                </a:solidFill>
                <a:latin typeface="+mj-lt"/>
              </a:rPr>
              <a:t>symbol (P), accompanied by the year date of the first publication</a:t>
            </a:r>
            <a:r>
              <a:rPr lang="en-US" dirty="0">
                <a:latin typeface="+mj-lt"/>
              </a:rPr>
              <a:t>, placed in such a manner as to give reasonable notice of claim of protection; and if the copies or their containers do not identify the producer or the licensee of the producer (by </a:t>
            </a:r>
            <a:r>
              <a:rPr lang="en-US" b="1" dirty="0">
                <a:solidFill>
                  <a:srgbClr val="FF0000"/>
                </a:solidFill>
                <a:latin typeface="+mj-lt"/>
              </a:rPr>
              <a:t>carrying his name, trade mark or other appropriate designation</a:t>
            </a:r>
            <a:r>
              <a:rPr lang="en-US" dirty="0">
                <a:latin typeface="+mj-lt"/>
              </a:rPr>
              <a:t>), the notice shall also include the </a:t>
            </a:r>
            <a:r>
              <a:rPr lang="en-US" b="1" dirty="0">
                <a:solidFill>
                  <a:srgbClr val="FF0000"/>
                </a:solidFill>
                <a:latin typeface="+mj-lt"/>
              </a:rPr>
              <a:t>name of the owner of the rights of the producer</a:t>
            </a:r>
            <a:r>
              <a:rPr lang="en-US" dirty="0">
                <a:latin typeface="+mj-lt"/>
              </a:rPr>
              <a:t>; and, furthermore, if the copies or their containers do not identify the principal performers, the notice shall also include the name of the person who, in the country in which the fixation was effected, owns the rights of such performers</a:t>
            </a:r>
            <a:r>
              <a:rPr lang="en-US" dirty="0" smtClean="0">
                <a:latin typeface="+mj-lt"/>
              </a:rPr>
              <a:t>.</a:t>
            </a:r>
            <a:endParaRPr lang="en-US" dirty="0">
              <a:latin typeface="+mj-lt"/>
            </a:endParaRPr>
          </a:p>
          <a:p>
            <a:r>
              <a:rPr lang="en-US" b="1" dirty="0">
                <a:latin typeface="+mj-lt"/>
              </a:rPr>
              <a:t>Article </a:t>
            </a:r>
            <a:r>
              <a:rPr lang="en-US" b="1" dirty="0" smtClean="0">
                <a:latin typeface="+mj-lt"/>
              </a:rPr>
              <a:t>12</a:t>
            </a:r>
            <a:r>
              <a:rPr lang="hu-HU" b="1" dirty="0" smtClean="0">
                <a:latin typeface="+mj-lt"/>
              </a:rPr>
              <a:t> – </a:t>
            </a:r>
            <a:r>
              <a:rPr lang="en-US" b="1" dirty="0" smtClean="0">
                <a:latin typeface="+mj-lt"/>
              </a:rPr>
              <a:t>Secondary </a:t>
            </a:r>
            <a:r>
              <a:rPr lang="en-US" b="1" dirty="0">
                <a:latin typeface="+mj-lt"/>
              </a:rPr>
              <a:t>Uses of </a:t>
            </a:r>
            <a:r>
              <a:rPr lang="en-US" b="1" dirty="0" smtClean="0">
                <a:latin typeface="+mj-lt"/>
              </a:rPr>
              <a:t>Phonograms</a:t>
            </a:r>
            <a:r>
              <a:rPr lang="hu-HU" b="1" dirty="0" smtClean="0">
                <a:latin typeface="+mj-lt"/>
              </a:rPr>
              <a:t>: </a:t>
            </a:r>
            <a:r>
              <a:rPr lang="en-US" dirty="0" smtClean="0">
                <a:latin typeface="+mj-lt"/>
              </a:rPr>
              <a:t>If </a:t>
            </a:r>
            <a:r>
              <a:rPr lang="en-US" dirty="0">
                <a:latin typeface="+mj-lt"/>
              </a:rPr>
              <a:t>a phonogram </a:t>
            </a:r>
            <a:r>
              <a:rPr lang="en-US" b="1" dirty="0">
                <a:solidFill>
                  <a:srgbClr val="FF0000"/>
                </a:solidFill>
                <a:latin typeface="+mj-lt"/>
              </a:rPr>
              <a:t>published for commercial purposes</a:t>
            </a:r>
            <a:r>
              <a:rPr lang="en-US" dirty="0">
                <a:latin typeface="+mj-lt"/>
              </a:rPr>
              <a:t>, or a reproduction of such phonogram, is used directly for broadcasting or for any communication to the public, a </a:t>
            </a:r>
            <a:r>
              <a:rPr lang="en-US" b="1" dirty="0">
                <a:solidFill>
                  <a:srgbClr val="FF0000"/>
                </a:solidFill>
                <a:latin typeface="+mj-lt"/>
              </a:rPr>
              <a:t>single equitable remuneration shall be paid</a:t>
            </a:r>
            <a:r>
              <a:rPr lang="en-US" dirty="0">
                <a:latin typeface="+mj-lt"/>
              </a:rPr>
              <a:t> </a:t>
            </a:r>
            <a:r>
              <a:rPr lang="en-US" b="1" dirty="0">
                <a:solidFill>
                  <a:srgbClr val="FF0000"/>
                </a:solidFill>
                <a:latin typeface="+mj-lt"/>
              </a:rPr>
              <a:t>by the user</a:t>
            </a:r>
            <a:r>
              <a:rPr lang="en-US" dirty="0">
                <a:latin typeface="+mj-lt"/>
              </a:rPr>
              <a:t> to the </a:t>
            </a:r>
            <a:r>
              <a:rPr lang="en-US" b="1" dirty="0">
                <a:solidFill>
                  <a:srgbClr val="FF0000"/>
                </a:solidFill>
                <a:latin typeface="+mj-lt"/>
              </a:rPr>
              <a:t>performers, or to the producers of the phonograms, or to both</a:t>
            </a:r>
            <a:r>
              <a:rPr lang="en-US" dirty="0">
                <a:latin typeface="+mj-lt"/>
              </a:rPr>
              <a:t>. Domestic law may, in the absence of agreement between these parties, lay down the conditions as to the sharing of this remuneration.</a:t>
            </a:r>
          </a:p>
        </p:txBody>
      </p:sp>
    </p:spTree>
    <p:extLst>
      <p:ext uri="{BB962C8B-B14F-4D97-AF65-F5344CB8AC3E}">
        <p14:creationId xmlns:p14="http://schemas.microsoft.com/office/powerpoint/2010/main" val="927880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Convention for the Protection of Phonograms Against Unauthorized Duplication of Their Phonograms (Geneva convention of 1971)</a:t>
            </a:r>
            <a:endParaRPr lang="en-GB" sz="3000" dirty="0">
              <a:solidFill>
                <a:schemeClr val="tx1"/>
              </a:solidFill>
            </a:endParaRPr>
          </a:p>
        </p:txBody>
      </p:sp>
      <p:sp>
        <p:nvSpPr>
          <p:cNvPr id="3" name="Tartalom helye 2"/>
          <p:cNvSpPr>
            <a:spLocks noGrp="1"/>
          </p:cNvSpPr>
          <p:nvPr>
            <p:ph idx="1"/>
          </p:nvPr>
        </p:nvSpPr>
        <p:spPr/>
        <p:txBody>
          <a:bodyPr>
            <a:normAutofit/>
          </a:bodyPr>
          <a:lstStyle/>
          <a:p>
            <a:r>
              <a:rPr lang="en-US" b="1" dirty="0">
                <a:latin typeface="+mj-lt"/>
              </a:rPr>
              <a:t>Article </a:t>
            </a:r>
            <a:r>
              <a:rPr lang="en-US" b="1" dirty="0" smtClean="0">
                <a:latin typeface="+mj-lt"/>
              </a:rPr>
              <a:t>1</a:t>
            </a:r>
            <a:r>
              <a:rPr lang="hu-HU" b="1" dirty="0" smtClean="0">
                <a:latin typeface="+mj-lt"/>
              </a:rPr>
              <a:t> – </a:t>
            </a:r>
            <a:r>
              <a:rPr lang="en-US" b="1" dirty="0" smtClean="0">
                <a:latin typeface="+mj-lt"/>
              </a:rPr>
              <a:t>Definitions</a:t>
            </a:r>
            <a:r>
              <a:rPr lang="en-US" dirty="0" smtClean="0">
                <a:latin typeface="+mj-lt"/>
              </a:rPr>
              <a:t>:</a:t>
            </a:r>
            <a:endParaRPr lang="en-US" dirty="0">
              <a:latin typeface="+mj-lt"/>
            </a:endParaRPr>
          </a:p>
          <a:p>
            <a:r>
              <a:rPr lang="en-US" dirty="0">
                <a:latin typeface="+mj-lt"/>
              </a:rPr>
              <a:t>(a) </a:t>
            </a:r>
            <a:r>
              <a:rPr lang="en-US" b="1" dirty="0" smtClean="0">
                <a:solidFill>
                  <a:srgbClr val="FF0000"/>
                </a:solidFill>
                <a:latin typeface="+mj-lt"/>
              </a:rPr>
              <a:t>phonogram</a:t>
            </a:r>
            <a:r>
              <a:rPr lang="hu-HU" b="1" dirty="0" smtClean="0">
                <a:latin typeface="+mj-lt"/>
              </a:rPr>
              <a:t>:</a:t>
            </a:r>
            <a:r>
              <a:rPr lang="hu-HU" dirty="0" smtClean="0">
                <a:latin typeface="+mj-lt"/>
              </a:rPr>
              <a:t> </a:t>
            </a:r>
            <a:r>
              <a:rPr lang="en-US" dirty="0" smtClean="0">
                <a:latin typeface="+mj-lt"/>
              </a:rPr>
              <a:t>any </a:t>
            </a:r>
            <a:r>
              <a:rPr lang="en-US" dirty="0">
                <a:latin typeface="+mj-lt"/>
              </a:rPr>
              <a:t>exclusively aural fixation of sounds of a performance or of other sounds;</a:t>
            </a:r>
          </a:p>
          <a:p>
            <a:r>
              <a:rPr lang="en-US" dirty="0">
                <a:latin typeface="+mj-lt"/>
              </a:rPr>
              <a:t>(b) </a:t>
            </a:r>
            <a:r>
              <a:rPr lang="en-US" b="1" dirty="0" smtClean="0">
                <a:solidFill>
                  <a:srgbClr val="FF0000"/>
                </a:solidFill>
                <a:latin typeface="+mj-lt"/>
              </a:rPr>
              <a:t>producer </a:t>
            </a:r>
            <a:r>
              <a:rPr lang="en-US" b="1" dirty="0">
                <a:solidFill>
                  <a:srgbClr val="FF0000"/>
                </a:solidFill>
                <a:latin typeface="+mj-lt"/>
              </a:rPr>
              <a:t>of </a:t>
            </a:r>
            <a:r>
              <a:rPr lang="en-US" b="1" dirty="0" smtClean="0">
                <a:solidFill>
                  <a:srgbClr val="FF0000"/>
                </a:solidFill>
                <a:latin typeface="+mj-lt"/>
              </a:rPr>
              <a:t>phonograms</a:t>
            </a:r>
            <a:r>
              <a:rPr lang="hu-HU" b="1" dirty="0" smtClean="0">
                <a:latin typeface="+mj-lt"/>
              </a:rPr>
              <a:t>:</a:t>
            </a:r>
            <a:r>
              <a:rPr lang="en-US" dirty="0" smtClean="0">
                <a:latin typeface="+mj-lt"/>
              </a:rPr>
              <a:t> person </a:t>
            </a:r>
            <a:r>
              <a:rPr lang="en-US" dirty="0">
                <a:latin typeface="+mj-lt"/>
              </a:rPr>
              <a:t>who, or the legal entity which, first fixes the sounds of a performance or other sounds;</a:t>
            </a:r>
          </a:p>
          <a:p>
            <a:r>
              <a:rPr lang="en-US" dirty="0">
                <a:latin typeface="+mj-lt"/>
              </a:rPr>
              <a:t>(c) </a:t>
            </a:r>
            <a:r>
              <a:rPr lang="en-US" b="1" dirty="0" smtClean="0">
                <a:solidFill>
                  <a:srgbClr val="FF0000"/>
                </a:solidFill>
                <a:latin typeface="+mj-lt"/>
              </a:rPr>
              <a:t>duplicate</a:t>
            </a:r>
            <a:r>
              <a:rPr lang="hu-HU" dirty="0" smtClean="0">
                <a:latin typeface="+mj-lt"/>
              </a:rPr>
              <a:t>:</a:t>
            </a:r>
            <a:r>
              <a:rPr lang="en-US" dirty="0" smtClean="0">
                <a:latin typeface="+mj-lt"/>
              </a:rPr>
              <a:t> an </a:t>
            </a:r>
            <a:r>
              <a:rPr lang="en-US" dirty="0">
                <a:latin typeface="+mj-lt"/>
              </a:rPr>
              <a:t>article which contains sounds taken directly or indirectly from a phonogram and which embodies all or a substantial part of the sounds fixed in that phonogram;</a:t>
            </a:r>
          </a:p>
          <a:p>
            <a:r>
              <a:rPr lang="en-US" dirty="0">
                <a:latin typeface="+mj-lt"/>
              </a:rPr>
              <a:t>(d) </a:t>
            </a:r>
            <a:r>
              <a:rPr lang="en-US" b="1" dirty="0" smtClean="0">
                <a:solidFill>
                  <a:srgbClr val="FF0000"/>
                </a:solidFill>
                <a:latin typeface="+mj-lt"/>
              </a:rPr>
              <a:t>distribution </a:t>
            </a:r>
            <a:r>
              <a:rPr lang="en-US" b="1" dirty="0">
                <a:solidFill>
                  <a:srgbClr val="FF0000"/>
                </a:solidFill>
                <a:latin typeface="+mj-lt"/>
              </a:rPr>
              <a:t>to the </a:t>
            </a:r>
            <a:r>
              <a:rPr lang="en-US" b="1" dirty="0" smtClean="0">
                <a:solidFill>
                  <a:srgbClr val="FF0000"/>
                </a:solidFill>
                <a:latin typeface="+mj-lt"/>
              </a:rPr>
              <a:t>public</a:t>
            </a:r>
            <a:r>
              <a:rPr lang="hu-HU" b="1" dirty="0" smtClean="0">
                <a:latin typeface="+mj-lt"/>
              </a:rPr>
              <a:t>:</a:t>
            </a:r>
            <a:r>
              <a:rPr lang="en-US" dirty="0" smtClean="0">
                <a:latin typeface="+mj-lt"/>
              </a:rPr>
              <a:t> </a:t>
            </a:r>
            <a:r>
              <a:rPr lang="en-US" dirty="0">
                <a:latin typeface="+mj-lt"/>
              </a:rPr>
              <a:t>means any act by which duplicates of a phonogram are offered, directly or indirectly, to the general public or any section thereof</a:t>
            </a:r>
            <a:r>
              <a:rPr lang="en-US" dirty="0" smtClean="0">
                <a:latin typeface="+mj-lt"/>
              </a:rPr>
              <a:t>.</a:t>
            </a:r>
            <a:r>
              <a:rPr lang="en-US" dirty="0">
                <a:latin typeface="+mj-lt"/>
              </a:rPr>
              <a:t/>
            </a:r>
            <a:br>
              <a:rPr lang="en-US" dirty="0">
                <a:latin typeface="+mj-lt"/>
              </a:rPr>
            </a:br>
            <a:endParaRPr lang="hu-HU" dirty="0">
              <a:latin typeface="+mj-lt"/>
            </a:endParaRPr>
          </a:p>
        </p:txBody>
      </p:sp>
    </p:spTree>
    <p:extLst>
      <p:ext uri="{BB962C8B-B14F-4D97-AF65-F5344CB8AC3E}">
        <p14:creationId xmlns:p14="http://schemas.microsoft.com/office/powerpoint/2010/main" val="4179251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000" dirty="0" smtClean="0">
                <a:solidFill>
                  <a:schemeClr val="tx1"/>
                </a:solidFill>
              </a:rPr>
              <a:t>Convention for the Protection of Phonograms Against Unauthorized Duplication of Their Phonograms (Geneva convention of 1971)</a:t>
            </a:r>
            <a:endParaRPr lang="en-GB" sz="3000" dirty="0">
              <a:solidFill>
                <a:schemeClr val="tx1"/>
              </a:solidFill>
            </a:endParaRPr>
          </a:p>
        </p:txBody>
      </p:sp>
      <p:sp>
        <p:nvSpPr>
          <p:cNvPr id="3" name="Tartalom helye 2"/>
          <p:cNvSpPr>
            <a:spLocks noGrp="1"/>
          </p:cNvSpPr>
          <p:nvPr>
            <p:ph idx="1"/>
          </p:nvPr>
        </p:nvSpPr>
        <p:spPr/>
        <p:txBody>
          <a:bodyPr>
            <a:normAutofit/>
          </a:bodyPr>
          <a:lstStyle/>
          <a:p>
            <a:r>
              <a:rPr lang="en-US" b="1" dirty="0">
                <a:latin typeface="+mj-lt"/>
              </a:rPr>
              <a:t>Article </a:t>
            </a:r>
            <a:r>
              <a:rPr lang="en-US" b="1" dirty="0" smtClean="0">
                <a:latin typeface="+mj-lt"/>
              </a:rPr>
              <a:t>4</a:t>
            </a:r>
            <a:r>
              <a:rPr lang="hu-HU" b="1" dirty="0" smtClean="0">
                <a:latin typeface="+mj-lt"/>
              </a:rPr>
              <a:t> – </a:t>
            </a:r>
            <a:r>
              <a:rPr lang="en-US" b="1" dirty="0" smtClean="0">
                <a:latin typeface="+mj-lt"/>
              </a:rPr>
              <a:t>Term </a:t>
            </a:r>
            <a:r>
              <a:rPr lang="en-US" b="1" dirty="0">
                <a:latin typeface="+mj-lt"/>
              </a:rPr>
              <a:t>of </a:t>
            </a:r>
            <a:r>
              <a:rPr lang="en-US" b="1" dirty="0" smtClean="0">
                <a:latin typeface="+mj-lt"/>
              </a:rPr>
              <a:t>Protection</a:t>
            </a:r>
            <a:r>
              <a:rPr lang="hu-HU" b="1" dirty="0" smtClean="0">
                <a:latin typeface="+mj-lt"/>
              </a:rPr>
              <a:t>: </a:t>
            </a:r>
            <a:r>
              <a:rPr lang="hu-HU" dirty="0" smtClean="0">
                <a:latin typeface="+mj-lt"/>
              </a:rPr>
              <a:t>T</a:t>
            </a:r>
            <a:r>
              <a:rPr lang="en-US" dirty="0" smtClean="0">
                <a:latin typeface="+mj-lt"/>
              </a:rPr>
              <a:t>he </a:t>
            </a:r>
            <a:r>
              <a:rPr lang="en-US" dirty="0">
                <a:latin typeface="+mj-lt"/>
              </a:rPr>
              <a:t>duration of the protection given shall be a matter for the domestic law of each Contracting State. However, if the domestic law prescribes a specific duration for the protection, that </a:t>
            </a:r>
            <a:r>
              <a:rPr lang="en-US" b="1" dirty="0">
                <a:solidFill>
                  <a:srgbClr val="FF0000"/>
                </a:solidFill>
                <a:latin typeface="+mj-lt"/>
              </a:rPr>
              <a:t>duration shall not be less than twenty years</a:t>
            </a:r>
            <a:r>
              <a:rPr lang="en-US" dirty="0">
                <a:latin typeface="+mj-lt"/>
              </a:rPr>
              <a:t> </a:t>
            </a:r>
            <a:r>
              <a:rPr lang="en-US" b="1" dirty="0">
                <a:solidFill>
                  <a:srgbClr val="FF0000"/>
                </a:solidFill>
                <a:latin typeface="+mj-lt"/>
              </a:rPr>
              <a:t>from the end either of the year in which the sounds embodied in the phonogram were first fixed or of the year in which the phonogram was first published</a:t>
            </a:r>
            <a:r>
              <a:rPr lang="en-US" dirty="0">
                <a:latin typeface="+mj-lt"/>
              </a:rPr>
              <a:t>.</a:t>
            </a:r>
          </a:p>
          <a:p>
            <a:r>
              <a:rPr lang="en-US" b="1" dirty="0" smtClean="0">
                <a:latin typeface="+mj-lt"/>
              </a:rPr>
              <a:t>Article 5</a:t>
            </a:r>
            <a:r>
              <a:rPr lang="hu-HU" b="1" dirty="0" smtClean="0">
                <a:latin typeface="+mj-lt"/>
              </a:rPr>
              <a:t> – </a:t>
            </a:r>
            <a:r>
              <a:rPr lang="en-US" b="1" dirty="0" smtClean="0">
                <a:latin typeface="+mj-lt"/>
              </a:rPr>
              <a:t>Formalities</a:t>
            </a:r>
            <a:r>
              <a:rPr lang="hu-HU" b="1" dirty="0" smtClean="0">
                <a:latin typeface="+mj-lt"/>
              </a:rPr>
              <a:t>: </a:t>
            </a:r>
            <a:r>
              <a:rPr lang="en-US" dirty="0" smtClean="0">
                <a:latin typeface="+mj-lt"/>
              </a:rPr>
              <a:t>If</a:t>
            </a:r>
            <a:r>
              <a:rPr lang="en-US" dirty="0">
                <a:latin typeface="+mj-lt"/>
              </a:rPr>
              <a:t>, as a condition of protecting the producers of phonograms, a Contracting State, under its domestic law, requires compliance with formalities, these shall be considered as fulfilled if all the authorized duplicates of the phonogram distributed to the public or their containers bear a notice consisting of the </a:t>
            </a:r>
            <a:r>
              <a:rPr lang="en-US" b="1" dirty="0">
                <a:solidFill>
                  <a:srgbClr val="FF0000"/>
                </a:solidFill>
                <a:latin typeface="+mj-lt"/>
              </a:rPr>
              <a:t>symbol (P)</a:t>
            </a:r>
            <a:r>
              <a:rPr lang="en-US" dirty="0">
                <a:latin typeface="+mj-lt"/>
              </a:rPr>
              <a:t>, </a:t>
            </a:r>
            <a:r>
              <a:rPr lang="en-US" b="1" dirty="0">
                <a:solidFill>
                  <a:srgbClr val="FF0000"/>
                </a:solidFill>
                <a:latin typeface="+mj-lt"/>
              </a:rPr>
              <a:t>accompanied by the year date of the first publication</a:t>
            </a:r>
            <a:r>
              <a:rPr lang="en-US" dirty="0">
                <a:latin typeface="+mj-lt"/>
              </a:rPr>
              <a:t>, placed in such manner as to give reasonable notice of claim of protection; and, if the duplicates or their containers do not </a:t>
            </a:r>
            <a:r>
              <a:rPr lang="en-US" b="1" dirty="0">
                <a:solidFill>
                  <a:srgbClr val="FF0000"/>
                </a:solidFill>
                <a:latin typeface="+mj-lt"/>
              </a:rPr>
              <a:t>identify the producer, his successor in title or the exclusive licensee (by carrying his name, trademark or other appropriate designation)</a:t>
            </a:r>
            <a:r>
              <a:rPr lang="en-US" dirty="0">
                <a:latin typeface="+mj-lt"/>
              </a:rPr>
              <a:t>,</a:t>
            </a:r>
            <a:r>
              <a:rPr lang="en-US" b="1" dirty="0">
                <a:latin typeface="+mj-lt"/>
              </a:rPr>
              <a:t> </a:t>
            </a:r>
            <a:r>
              <a:rPr lang="en-US" dirty="0">
                <a:latin typeface="+mj-lt"/>
              </a:rPr>
              <a:t>the </a:t>
            </a:r>
            <a:r>
              <a:rPr lang="en-US" b="1" dirty="0">
                <a:solidFill>
                  <a:srgbClr val="FF0000"/>
                </a:solidFill>
                <a:latin typeface="+mj-lt"/>
              </a:rPr>
              <a:t>notice shall also include the name of the producer, his successor in title or the exclusive licensee</a:t>
            </a:r>
            <a:r>
              <a:rPr lang="en-US" dirty="0">
                <a:latin typeface="+mj-lt"/>
              </a:rPr>
              <a:t>.</a:t>
            </a:r>
          </a:p>
          <a:p>
            <a:endParaRPr lang="hu-HU" dirty="0">
              <a:latin typeface="+mj-lt"/>
            </a:endParaRPr>
          </a:p>
        </p:txBody>
      </p:sp>
    </p:spTree>
    <p:extLst>
      <p:ext uri="{BB962C8B-B14F-4D97-AF65-F5344CB8AC3E}">
        <p14:creationId xmlns:p14="http://schemas.microsoft.com/office/powerpoint/2010/main" val="184490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solidFill>
                  <a:schemeClr val="tx1"/>
                </a:solidFill>
              </a:rPr>
              <a:t>Agreement on trade-related aspects of intellectual property rights</a:t>
            </a:r>
            <a:endParaRPr lang="en-GB" sz="3500" dirty="0">
              <a:solidFill>
                <a:schemeClr val="tx1"/>
              </a:solidFill>
            </a:endParaRPr>
          </a:p>
        </p:txBody>
      </p:sp>
      <p:sp>
        <p:nvSpPr>
          <p:cNvPr id="3" name="Tartalom helye 2"/>
          <p:cNvSpPr>
            <a:spLocks noGrp="1"/>
          </p:cNvSpPr>
          <p:nvPr>
            <p:ph idx="1"/>
          </p:nvPr>
        </p:nvSpPr>
        <p:spPr/>
        <p:txBody>
          <a:bodyPr>
            <a:normAutofit/>
          </a:bodyPr>
          <a:lstStyle/>
          <a:p>
            <a:r>
              <a:rPr lang="en-GB" b="1" dirty="0" smtClean="0">
                <a:latin typeface="+mj-lt"/>
              </a:rPr>
              <a:t>Article 14 </a:t>
            </a:r>
            <a:r>
              <a:rPr lang="hu-HU" b="1" dirty="0" smtClean="0">
                <a:latin typeface="+mj-lt"/>
              </a:rPr>
              <a:t>2.: </a:t>
            </a:r>
            <a:r>
              <a:rPr lang="hu-HU" dirty="0" err="1" smtClean="0">
                <a:latin typeface="+mj-lt"/>
              </a:rPr>
              <a:t>Producers</a:t>
            </a:r>
            <a:r>
              <a:rPr lang="hu-HU" dirty="0" smtClean="0">
                <a:latin typeface="+mj-lt"/>
              </a:rPr>
              <a:t> of </a:t>
            </a:r>
            <a:r>
              <a:rPr lang="hu-HU" dirty="0" err="1" smtClean="0">
                <a:latin typeface="+mj-lt"/>
              </a:rPr>
              <a:t>phonograms</a:t>
            </a:r>
            <a:r>
              <a:rPr lang="hu-HU" dirty="0" smtClean="0">
                <a:latin typeface="+mj-lt"/>
              </a:rPr>
              <a:t> </a:t>
            </a:r>
            <a:r>
              <a:rPr lang="hu-HU" dirty="0" err="1" smtClean="0">
                <a:latin typeface="+mj-lt"/>
              </a:rPr>
              <a:t>shall</a:t>
            </a:r>
            <a:r>
              <a:rPr lang="hu-HU" dirty="0" smtClean="0">
                <a:latin typeface="+mj-lt"/>
              </a:rPr>
              <a:t> </a:t>
            </a:r>
            <a:r>
              <a:rPr lang="hu-HU" dirty="0" err="1" smtClean="0">
                <a:latin typeface="+mj-lt"/>
              </a:rPr>
              <a:t>enjoy</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right</a:t>
            </a:r>
            <a:r>
              <a:rPr lang="hu-HU" dirty="0" smtClean="0">
                <a:latin typeface="+mj-lt"/>
              </a:rPr>
              <a:t> </a:t>
            </a:r>
            <a:r>
              <a:rPr lang="hu-HU" dirty="0" err="1" smtClean="0">
                <a:latin typeface="+mj-lt"/>
              </a:rPr>
              <a:t>to</a:t>
            </a:r>
            <a:r>
              <a:rPr lang="hu-HU" dirty="0" smtClean="0">
                <a:latin typeface="+mj-lt"/>
              </a:rPr>
              <a:t> </a:t>
            </a:r>
            <a:r>
              <a:rPr lang="hu-HU" dirty="0" err="1" smtClean="0">
                <a:latin typeface="+mj-lt"/>
              </a:rPr>
              <a:t>authorize</a:t>
            </a:r>
            <a:r>
              <a:rPr lang="hu-HU" dirty="0" smtClean="0">
                <a:latin typeface="+mj-lt"/>
              </a:rPr>
              <a:t> </a:t>
            </a:r>
            <a:r>
              <a:rPr lang="hu-HU" dirty="0" err="1" smtClean="0">
                <a:latin typeface="+mj-lt"/>
              </a:rPr>
              <a:t>or</a:t>
            </a:r>
            <a:r>
              <a:rPr lang="hu-HU" dirty="0" smtClean="0">
                <a:latin typeface="+mj-lt"/>
              </a:rPr>
              <a:t> </a:t>
            </a:r>
            <a:r>
              <a:rPr lang="hu-HU" dirty="0" err="1" smtClean="0">
                <a:latin typeface="+mj-lt"/>
              </a:rPr>
              <a:t>prohibit</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direct</a:t>
            </a:r>
            <a:r>
              <a:rPr lang="hu-HU" dirty="0" smtClean="0">
                <a:latin typeface="+mj-lt"/>
              </a:rPr>
              <a:t> </a:t>
            </a:r>
            <a:r>
              <a:rPr lang="hu-HU" dirty="0" err="1" smtClean="0">
                <a:latin typeface="+mj-lt"/>
              </a:rPr>
              <a:t>or</a:t>
            </a:r>
            <a:r>
              <a:rPr lang="hu-HU" dirty="0" smtClean="0">
                <a:latin typeface="+mj-lt"/>
              </a:rPr>
              <a:t> </a:t>
            </a:r>
            <a:r>
              <a:rPr lang="hu-HU" dirty="0" err="1" smtClean="0">
                <a:latin typeface="+mj-lt"/>
              </a:rPr>
              <a:t>indirect</a:t>
            </a:r>
            <a:r>
              <a:rPr lang="hu-HU" dirty="0" smtClean="0">
                <a:latin typeface="+mj-lt"/>
              </a:rPr>
              <a:t> </a:t>
            </a:r>
            <a:r>
              <a:rPr lang="hu-HU" b="1" dirty="0" err="1" smtClean="0">
                <a:solidFill>
                  <a:srgbClr val="FF0000"/>
                </a:solidFill>
                <a:latin typeface="+mj-lt"/>
              </a:rPr>
              <a:t>reproduction</a:t>
            </a:r>
            <a:r>
              <a:rPr lang="hu-HU" dirty="0" smtClean="0">
                <a:latin typeface="+mj-lt"/>
              </a:rPr>
              <a:t> of </a:t>
            </a:r>
            <a:r>
              <a:rPr lang="hu-HU" dirty="0" err="1" smtClean="0">
                <a:latin typeface="+mj-lt"/>
              </a:rPr>
              <a:t>their</a:t>
            </a:r>
            <a:r>
              <a:rPr lang="hu-HU" dirty="0" smtClean="0">
                <a:latin typeface="+mj-lt"/>
              </a:rPr>
              <a:t> </a:t>
            </a:r>
            <a:r>
              <a:rPr lang="hu-HU" dirty="0" err="1" smtClean="0">
                <a:latin typeface="+mj-lt"/>
              </a:rPr>
              <a:t>phonograms</a:t>
            </a:r>
            <a:r>
              <a:rPr lang="hu-HU" dirty="0" smtClean="0">
                <a:latin typeface="+mj-lt"/>
              </a:rPr>
              <a:t>.</a:t>
            </a:r>
          </a:p>
          <a:p>
            <a:r>
              <a:rPr lang="en-US" dirty="0">
                <a:latin typeface="+mj-lt"/>
              </a:rPr>
              <a:t>4. The provisions of Article </a:t>
            </a:r>
            <a:r>
              <a:rPr lang="en-US" dirty="0" smtClean="0">
                <a:latin typeface="+mj-lt"/>
              </a:rPr>
              <a:t>11</a:t>
            </a:r>
            <a:r>
              <a:rPr lang="hu-HU" dirty="0" smtClean="0">
                <a:latin typeface="+mj-lt"/>
              </a:rPr>
              <a:t> (</a:t>
            </a:r>
            <a:r>
              <a:rPr lang="hu-HU" dirty="0" err="1" smtClean="0">
                <a:latin typeface="+mj-lt"/>
              </a:rPr>
              <a:t>Rental</a:t>
            </a:r>
            <a:r>
              <a:rPr lang="hu-HU" dirty="0" smtClean="0">
                <a:latin typeface="+mj-lt"/>
              </a:rPr>
              <a:t> </a:t>
            </a:r>
            <a:r>
              <a:rPr lang="hu-HU" dirty="0" err="1" smtClean="0">
                <a:latin typeface="+mj-lt"/>
              </a:rPr>
              <a:t>rights</a:t>
            </a:r>
            <a:r>
              <a:rPr lang="hu-HU" dirty="0" smtClean="0">
                <a:latin typeface="+mj-lt"/>
              </a:rPr>
              <a:t> – </a:t>
            </a:r>
            <a:r>
              <a:rPr lang="hu-HU" dirty="0" err="1" smtClean="0">
                <a:latin typeface="+mj-lt"/>
              </a:rPr>
              <a:t>commercial</a:t>
            </a:r>
            <a:r>
              <a:rPr lang="hu-HU" dirty="0" smtClean="0">
                <a:latin typeface="+mj-lt"/>
              </a:rPr>
              <a:t> </a:t>
            </a:r>
            <a:r>
              <a:rPr lang="hu-HU" dirty="0" err="1" smtClean="0">
                <a:latin typeface="+mj-lt"/>
              </a:rPr>
              <a:t>rental</a:t>
            </a:r>
            <a:r>
              <a:rPr lang="hu-HU" dirty="0" smtClean="0">
                <a:latin typeface="+mj-lt"/>
              </a:rPr>
              <a:t> </a:t>
            </a:r>
            <a:r>
              <a:rPr lang="hu-HU" dirty="0" err="1" smtClean="0">
                <a:latin typeface="+mj-lt"/>
              </a:rPr>
              <a:t>to</a:t>
            </a:r>
            <a:r>
              <a:rPr lang="hu-HU" dirty="0" smtClean="0">
                <a:latin typeface="+mj-lt"/>
              </a:rPr>
              <a:t> </a:t>
            </a:r>
            <a:r>
              <a:rPr lang="hu-HU" dirty="0" err="1" smtClean="0">
                <a:latin typeface="+mj-lt"/>
              </a:rPr>
              <a:t>the</a:t>
            </a:r>
            <a:r>
              <a:rPr lang="hu-HU" dirty="0" smtClean="0">
                <a:latin typeface="+mj-lt"/>
              </a:rPr>
              <a:t> </a:t>
            </a:r>
            <a:r>
              <a:rPr lang="hu-HU" dirty="0" err="1" smtClean="0">
                <a:latin typeface="+mj-lt"/>
              </a:rPr>
              <a:t>public</a:t>
            </a:r>
            <a:r>
              <a:rPr lang="hu-HU" dirty="0" smtClean="0">
                <a:latin typeface="+mj-lt"/>
              </a:rPr>
              <a:t> of </a:t>
            </a:r>
            <a:r>
              <a:rPr lang="hu-HU" dirty="0" err="1" smtClean="0">
                <a:latin typeface="+mj-lt"/>
              </a:rPr>
              <a:t>originals</a:t>
            </a:r>
            <a:r>
              <a:rPr lang="hu-HU" dirty="0" smtClean="0">
                <a:latin typeface="+mj-lt"/>
              </a:rPr>
              <a:t> </a:t>
            </a:r>
            <a:r>
              <a:rPr lang="hu-HU" dirty="0" err="1" smtClean="0">
                <a:latin typeface="+mj-lt"/>
              </a:rPr>
              <a:t>or</a:t>
            </a:r>
            <a:r>
              <a:rPr lang="hu-HU" dirty="0" smtClean="0">
                <a:latin typeface="+mj-lt"/>
              </a:rPr>
              <a:t> </a:t>
            </a:r>
            <a:r>
              <a:rPr lang="hu-HU" dirty="0" err="1" smtClean="0">
                <a:latin typeface="+mj-lt"/>
              </a:rPr>
              <a:t>copies</a:t>
            </a:r>
            <a:r>
              <a:rPr lang="hu-HU" dirty="0" smtClean="0">
                <a:latin typeface="+mj-lt"/>
              </a:rPr>
              <a:t>)</a:t>
            </a:r>
            <a:r>
              <a:rPr lang="en-US" dirty="0" smtClean="0">
                <a:latin typeface="+mj-lt"/>
              </a:rPr>
              <a:t> </a:t>
            </a:r>
            <a:r>
              <a:rPr lang="en-US" dirty="0">
                <a:latin typeface="+mj-lt"/>
              </a:rPr>
              <a:t>in respect of computer programs shall apply mutatis mutandis to producers of phonograms and any other right holders in phonograms as determined in a Member’s law. If on 15 April 1994 a Member has in force a system of equitable remuneration of right holders in respect of the </a:t>
            </a:r>
            <a:r>
              <a:rPr lang="en-US" b="1" dirty="0">
                <a:solidFill>
                  <a:srgbClr val="FF0000"/>
                </a:solidFill>
                <a:latin typeface="+mj-lt"/>
              </a:rPr>
              <a:t>rental of phonograms</a:t>
            </a:r>
            <a:r>
              <a:rPr lang="en-US" dirty="0">
                <a:latin typeface="+mj-lt"/>
              </a:rPr>
              <a:t>, it may maintain such system provided that the commercial rental of phonograms is not giving rise to the material impairment of the exclusive rights of reproduction of right holders.</a:t>
            </a:r>
          </a:p>
          <a:p>
            <a:r>
              <a:rPr lang="en-US" dirty="0">
                <a:latin typeface="+mj-lt"/>
              </a:rPr>
              <a:t>5. </a:t>
            </a:r>
            <a:r>
              <a:rPr lang="en-US" b="1" dirty="0">
                <a:solidFill>
                  <a:srgbClr val="FF0000"/>
                </a:solidFill>
                <a:latin typeface="+mj-lt"/>
              </a:rPr>
              <a:t>The term of the protection</a:t>
            </a:r>
            <a:r>
              <a:rPr lang="en-US" dirty="0">
                <a:latin typeface="+mj-lt"/>
              </a:rPr>
              <a:t> available under this Agreement to performers and producers of phonograms shall last at least until the end of a period of </a:t>
            </a:r>
            <a:r>
              <a:rPr lang="en-US" b="1" dirty="0">
                <a:solidFill>
                  <a:srgbClr val="FF0000"/>
                </a:solidFill>
                <a:latin typeface="+mj-lt"/>
              </a:rPr>
              <a:t>50 years</a:t>
            </a:r>
            <a:r>
              <a:rPr lang="en-US" dirty="0">
                <a:latin typeface="+mj-lt"/>
              </a:rPr>
              <a:t> computed from the end of the calendar year in which the fixation was made or the performance took place. The term of protection granted pursuant to paragraph 3 shall last for at least 20 years from the end of the calendar year in which the broadcast took place.</a:t>
            </a:r>
          </a:p>
          <a:p>
            <a:endParaRPr lang="en-GB" b="1" dirty="0" smtClean="0">
              <a:latin typeface="+mj-lt"/>
            </a:endParaRPr>
          </a:p>
        </p:txBody>
      </p:sp>
    </p:spTree>
    <p:extLst>
      <p:ext uri="{BB962C8B-B14F-4D97-AF65-F5344CB8AC3E}">
        <p14:creationId xmlns:p14="http://schemas.microsoft.com/office/powerpoint/2010/main" val="2790906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4000" dirty="0">
                <a:solidFill>
                  <a:schemeClr val="tx1"/>
                </a:solidFill>
              </a:rPr>
              <a:t>WIPO Performance and Phonograms Treaty (WPPT)</a:t>
            </a:r>
            <a:endParaRPr lang="hu-HU" sz="4000" dirty="0">
              <a:solidFill>
                <a:schemeClr val="tx1"/>
              </a:solidFill>
            </a:endParaRPr>
          </a:p>
        </p:txBody>
      </p:sp>
      <p:sp>
        <p:nvSpPr>
          <p:cNvPr id="3" name="Tartalom helye 2"/>
          <p:cNvSpPr>
            <a:spLocks noGrp="1"/>
          </p:cNvSpPr>
          <p:nvPr>
            <p:ph idx="1"/>
          </p:nvPr>
        </p:nvSpPr>
        <p:spPr/>
        <p:txBody>
          <a:bodyPr>
            <a:noAutofit/>
          </a:bodyPr>
          <a:lstStyle/>
          <a:p>
            <a:r>
              <a:rPr lang="hu-HU" sz="1500" b="1" dirty="0" err="1">
                <a:latin typeface="+mj-lt"/>
              </a:rPr>
              <a:t>Article</a:t>
            </a:r>
            <a:r>
              <a:rPr lang="hu-HU" sz="1500" b="1" dirty="0">
                <a:latin typeface="+mj-lt"/>
              </a:rPr>
              <a:t> </a:t>
            </a:r>
            <a:r>
              <a:rPr lang="hu-HU" sz="1500" b="1" dirty="0" smtClean="0">
                <a:latin typeface="+mj-lt"/>
              </a:rPr>
              <a:t>2 – </a:t>
            </a:r>
            <a:r>
              <a:rPr lang="hu-HU" sz="1500" b="1" dirty="0" err="1" smtClean="0">
                <a:latin typeface="+mj-lt"/>
              </a:rPr>
              <a:t>Definitions</a:t>
            </a:r>
            <a:r>
              <a:rPr lang="hu-HU" sz="1500" b="1" dirty="0" smtClean="0">
                <a:latin typeface="+mj-lt"/>
              </a:rPr>
              <a:t>:</a:t>
            </a:r>
          </a:p>
          <a:p>
            <a:r>
              <a:rPr lang="en-US" sz="1500" dirty="0">
                <a:latin typeface="+mj-lt"/>
              </a:rPr>
              <a:t>(b) </a:t>
            </a:r>
            <a:r>
              <a:rPr lang="en-US" sz="1500" b="1" dirty="0" smtClean="0">
                <a:latin typeface="+mj-lt"/>
              </a:rPr>
              <a:t>phonogram</a:t>
            </a:r>
            <a:r>
              <a:rPr lang="hu-HU" sz="1500" b="1" dirty="0" smtClean="0">
                <a:latin typeface="+mj-lt"/>
              </a:rPr>
              <a:t>:</a:t>
            </a:r>
            <a:r>
              <a:rPr lang="en-US" sz="1500" dirty="0" smtClean="0">
                <a:latin typeface="+mj-lt"/>
              </a:rPr>
              <a:t> </a:t>
            </a:r>
            <a:r>
              <a:rPr lang="en-US" sz="1500" dirty="0">
                <a:latin typeface="+mj-lt"/>
              </a:rPr>
              <a:t>means the </a:t>
            </a:r>
            <a:r>
              <a:rPr lang="en-US" sz="1500" b="1" dirty="0">
                <a:solidFill>
                  <a:srgbClr val="FF0000"/>
                </a:solidFill>
                <a:latin typeface="+mj-lt"/>
              </a:rPr>
              <a:t>fixation of the sounds</a:t>
            </a:r>
            <a:r>
              <a:rPr lang="en-US" sz="1500" dirty="0">
                <a:latin typeface="+mj-lt"/>
              </a:rPr>
              <a:t> of a performance or of other sounds, or of a </a:t>
            </a:r>
            <a:r>
              <a:rPr lang="en-US" sz="1500" b="1" dirty="0" smtClean="0">
                <a:solidFill>
                  <a:srgbClr val="FF0000"/>
                </a:solidFill>
                <a:latin typeface="+mj-lt"/>
              </a:rPr>
              <a:t>representation </a:t>
            </a:r>
            <a:r>
              <a:rPr lang="en-US" sz="1500" b="1" dirty="0">
                <a:solidFill>
                  <a:srgbClr val="FF0000"/>
                </a:solidFill>
                <a:latin typeface="+mj-lt"/>
              </a:rPr>
              <a:t>of sounds</a:t>
            </a:r>
            <a:r>
              <a:rPr lang="en-US" sz="1500" dirty="0">
                <a:latin typeface="+mj-lt"/>
              </a:rPr>
              <a:t>, other </a:t>
            </a:r>
            <a:r>
              <a:rPr lang="en-US" sz="1500" dirty="0" smtClean="0">
                <a:latin typeface="+mj-lt"/>
              </a:rPr>
              <a:t>than </a:t>
            </a:r>
            <a:r>
              <a:rPr lang="en-US" sz="1500" b="1" dirty="0" smtClean="0">
                <a:solidFill>
                  <a:srgbClr val="FF0000"/>
                </a:solidFill>
                <a:latin typeface="+mj-lt"/>
              </a:rPr>
              <a:t>in the form of a fixation incorporated in a cinematographic or other audiovisual work</a:t>
            </a:r>
            <a:r>
              <a:rPr lang="en-US" sz="1500" dirty="0" smtClean="0">
                <a:latin typeface="+mj-lt"/>
              </a:rPr>
              <a:t>;</a:t>
            </a:r>
            <a:endParaRPr lang="en-US" sz="1500" dirty="0">
              <a:latin typeface="+mj-lt"/>
            </a:endParaRPr>
          </a:p>
          <a:p>
            <a:r>
              <a:rPr lang="en-US" sz="1500" dirty="0">
                <a:latin typeface="+mj-lt"/>
              </a:rPr>
              <a:t>(c) </a:t>
            </a:r>
            <a:r>
              <a:rPr lang="en-US" sz="1500" b="1" dirty="0" smtClean="0">
                <a:latin typeface="+mj-lt"/>
              </a:rPr>
              <a:t>fixation</a:t>
            </a:r>
            <a:r>
              <a:rPr lang="hu-HU" sz="1500" b="1" dirty="0" smtClean="0">
                <a:latin typeface="+mj-lt"/>
              </a:rPr>
              <a:t>:</a:t>
            </a:r>
            <a:r>
              <a:rPr lang="en-US" sz="1500" dirty="0" smtClean="0">
                <a:latin typeface="+mj-lt"/>
              </a:rPr>
              <a:t> </a:t>
            </a:r>
            <a:r>
              <a:rPr lang="en-US" sz="1500" b="1" dirty="0" smtClean="0">
                <a:solidFill>
                  <a:srgbClr val="FF0000"/>
                </a:solidFill>
                <a:latin typeface="+mj-lt"/>
              </a:rPr>
              <a:t>embodiment </a:t>
            </a:r>
            <a:r>
              <a:rPr lang="en-US" sz="1500" b="1" dirty="0">
                <a:solidFill>
                  <a:srgbClr val="FF0000"/>
                </a:solidFill>
                <a:latin typeface="+mj-lt"/>
              </a:rPr>
              <a:t>of sounds</a:t>
            </a:r>
            <a:r>
              <a:rPr lang="en-US" sz="1500" dirty="0">
                <a:latin typeface="+mj-lt"/>
              </a:rPr>
              <a:t>, or of the </a:t>
            </a:r>
            <a:r>
              <a:rPr lang="en-US" sz="1500" b="1" dirty="0">
                <a:solidFill>
                  <a:srgbClr val="FF0000"/>
                </a:solidFill>
                <a:latin typeface="+mj-lt"/>
              </a:rPr>
              <a:t>representations</a:t>
            </a:r>
            <a:r>
              <a:rPr lang="en-US" sz="1500" dirty="0">
                <a:latin typeface="+mj-lt"/>
              </a:rPr>
              <a:t> thereof, </a:t>
            </a:r>
            <a:r>
              <a:rPr lang="en-US" sz="1500" b="1" dirty="0">
                <a:solidFill>
                  <a:srgbClr val="FF0000"/>
                </a:solidFill>
                <a:latin typeface="+mj-lt"/>
              </a:rPr>
              <a:t>from which they can be perceived, reproduced or communicated through a device</a:t>
            </a:r>
            <a:r>
              <a:rPr lang="en-US" sz="1500" dirty="0">
                <a:latin typeface="+mj-lt"/>
              </a:rPr>
              <a:t>;</a:t>
            </a:r>
          </a:p>
          <a:p>
            <a:r>
              <a:rPr lang="en-US" sz="1500" dirty="0" smtClean="0">
                <a:latin typeface="+mj-lt"/>
              </a:rPr>
              <a:t>(d) </a:t>
            </a:r>
            <a:r>
              <a:rPr lang="en-US" sz="1500" b="1" dirty="0" smtClean="0">
                <a:latin typeface="+mj-lt"/>
              </a:rPr>
              <a:t>producer of a phonogram</a:t>
            </a:r>
            <a:r>
              <a:rPr lang="hu-HU" sz="1500" b="1" dirty="0" smtClean="0">
                <a:latin typeface="+mj-lt"/>
              </a:rPr>
              <a:t>:</a:t>
            </a:r>
            <a:r>
              <a:rPr lang="en-US" sz="1500" dirty="0" smtClean="0">
                <a:latin typeface="+mj-lt"/>
              </a:rPr>
              <a:t> </a:t>
            </a:r>
            <a:r>
              <a:rPr lang="en-US" sz="1500" b="1" dirty="0" smtClean="0">
                <a:solidFill>
                  <a:srgbClr val="FF0000"/>
                </a:solidFill>
                <a:latin typeface="+mj-lt"/>
              </a:rPr>
              <a:t>person, or the legal entity</a:t>
            </a:r>
            <a:r>
              <a:rPr lang="en-US" sz="1500" dirty="0" smtClean="0">
                <a:latin typeface="+mj-lt"/>
              </a:rPr>
              <a:t>, who or which </a:t>
            </a:r>
            <a:r>
              <a:rPr lang="en-US" sz="1500" b="1" dirty="0" smtClean="0">
                <a:solidFill>
                  <a:srgbClr val="FF0000"/>
                </a:solidFill>
                <a:latin typeface="+mj-lt"/>
              </a:rPr>
              <a:t>takes the initiative and has the responsibility for the first fixation of the sounds</a:t>
            </a:r>
            <a:r>
              <a:rPr lang="en-US" sz="1500" dirty="0" smtClean="0">
                <a:latin typeface="+mj-lt"/>
              </a:rPr>
              <a:t> of a performance or other sounds, or the representations of sounds;</a:t>
            </a:r>
          </a:p>
          <a:p>
            <a:r>
              <a:rPr lang="en-US" sz="1500" dirty="0" smtClean="0">
                <a:latin typeface="+mj-lt"/>
              </a:rPr>
              <a:t>(</a:t>
            </a:r>
            <a:r>
              <a:rPr lang="en-US" sz="1500" dirty="0">
                <a:latin typeface="+mj-lt"/>
              </a:rPr>
              <a:t>e) </a:t>
            </a:r>
            <a:r>
              <a:rPr lang="en-US" sz="1500" b="1" dirty="0" smtClean="0">
                <a:latin typeface="+mj-lt"/>
              </a:rPr>
              <a:t>publication</a:t>
            </a:r>
            <a:r>
              <a:rPr lang="hu-HU" sz="1500" b="1" dirty="0" smtClean="0">
                <a:latin typeface="+mj-lt"/>
              </a:rPr>
              <a:t>:</a:t>
            </a:r>
            <a:r>
              <a:rPr lang="en-US" sz="1500" dirty="0" smtClean="0">
                <a:latin typeface="+mj-lt"/>
              </a:rPr>
              <a:t> </a:t>
            </a:r>
            <a:r>
              <a:rPr lang="en-US" sz="1500" dirty="0">
                <a:latin typeface="+mj-lt"/>
              </a:rPr>
              <a:t>of a fixed performance or a phonogram means the </a:t>
            </a:r>
            <a:r>
              <a:rPr lang="en-US" sz="1500" b="1" dirty="0">
                <a:solidFill>
                  <a:srgbClr val="FF0000"/>
                </a:solidFill>
                <a:latin typeface="+mj-lt"/>
              </a:rPr>
              <a:t>offering of copies of the fixed performance or the phonogram to the public</a:t>
            </a:r>
            <a:r>
              <a:rPr lang="en-US" sz="1500" dirty="0">
                <a:latin typeface="+mj-lt"/>
              </a:rPr>
              <a:t>, </a:t>
            </a:r>
            <a:r>
              <a:rPr lang="en-US" sz="1500" b="1" dirty="0">
                <a:solidFill>
                  <a:srgbClr val="FF0000"/>
                </a:solidFill>
                <a:latin typeface="+mj-lt"/>
              </a:rPr>
              <a:t>with the consent of the </a:t>
            </a:r>
            <a:r>
              <a:rPr lang="en-US" sz="1500" b="1" dirty="0" err="1">
                <a:solidFill>
                  <a:srgbClr val="FF0000"/>
                </a:solidFill>
                <a:latin typeface="+mj-lt"/>
              </a:rPr>
              <a:t>rightholder</a:t>
            </a:r>
            <a:r>
              <a:rPr lang="en-US" sz="1500" dirty="0">
                <a:latin typeface="+mj-lt"/>
              </a:rPr>
              <a:t>, and provided that copies are offered to the public in reasonable quantity</a:t>
            </a:r>
            <a:r>
              <a:rPr lang="en-US" sz="1500" dirty="0" smtClean="0">
                <a:latin typeface="+mj-lt"/>
              </a:rPr>
              <a:t>;</a:t>
            </a:r>
            <a:endParaRPr lang="en-US" sz="1500" dirty="0">
              <a:latin typeface="+mj-lt"/>
            </a:endParaRPr>
          </a:p>
          <a:p>
            <a:r>
              <a:rPr lang="en-US" sz="1500" dirty="0">
                <a:latin typeface="+mj-lt"/>
              </a:rPr>
              <a:t>(f) </a:t>
            </a:r>
            <a:r>
              <a:rPr lang="en-US" sz="1500" b="1" dirty="0" smtClean="0">
                <a:latin typeface="+mj-lt"/>
              </a:rPr>
              <a:t>broadcasting</a:t>
            </a:r>
            <a:r>
              <a:rPr lang="hu-HU" sz="1500" b="1" dirty="0" smtClean="0">
                <a:latin typeface="+mj-lt"/>
              </a:rPr>
              <a:t>:</a:t>
            </a:r>
            <a:r>
              <a:rPr lang="en-US" sz="1500" dirty="0" smtClean="0">
                <a:latin typeface="+mj-lt"/>
              </a:rPr>
              <a:t> </a:t>
            </a:r>
            <a:r>
              <a:rPr lang="en-US" sz="1500" dirty="0">
                <a:latin typeface="+mj-lt"/>
              </a:rPr>
              <a:t>means the </a:t>
            </a:r>
            <a:r>
              <a:rPr lang="en-US" sz="1500" b="1" dirty="0">
                <a:solidFill>
                  <a:srgbClr val="FF0000"/>
                </a:solidFill>
                <a:latin typeface="+mj-lt"/>
              </a:rPr>
              <a:t>transmission by wireless means for public reception of sounds or of images and sounds or of the representations </a:t>
            </a:r>
            <a:r>
              <a:rPr lang="en-US" sz="1500" dirty="0">
                <a:latin typeface="+mj-lt"/>
              </a:rPr>
              <a:t>thereof; such transmission by satellite is also “broadcasting”; transmission of encrypted signals is “broadcasting” where the means for decrypting are provided to the public by the broadcasting organization or with its consent;</a:t>
            </a:r>
          </a:p>
          <a:p>
            <a:r>
              <a:rPr lang="en-US" sz="1500" dirty="0">
                <a:latin typeface="+mj-lt"/>
              </a:rPr>
              <a:t>(g) </a:t>
            </a:r>
            <a:r>
              <a:rPr lang="en-US" sz="1500" b="1" dirty="0" smtClean="0">
                <a:latin typeface="+mj-lt"/>
              </a:rPr>
              <a:t>communication </a:t>
            </a:r>
            <a:r>
              <a:rPr lang="en-US" sz="1500" b="1" dirty="0">
                <a:latin typeface="+mj-lt"/>
              </a:rPr>
              <a:t>to the </a:t>
            </a:r>
            <a:r>
              <a:rPr lang="en-US" sz="1500" b="1" dirty="0" smtClean="0">
                <a:latin typeface="+mj-lt"/>
              </a:rPr>
              <a:t>public</a:t>
            </a:r>
            <a:r>
              <a:rPr lang="hu-HU" sz="1500" b="1" dirty="0" smtClean="0">
                <a:latin typeface="+mj-lt"/>
              </a:rPr>
              <a:t>:</a:t>
            </a:r>
            <a:r>
              <a:rPr lang="en-US" sz="1500" dirty="0" smtClean="0">
                <a:latin typeface="+mj-lt"/>
              </a:rPr>
              <a:t> </a:t>
            </a:r>
            <a:r>
              <a:rPr lang="en-US" sz="1500" dirty="0">
                <a:latin typeface="+mj-lt"/>
              </a:rPr>
              <a:t>of a performance or a phonogram </a:t>
            </a:r>
            <a:r>
              <a:rPr lang="en-US" sz="1500" b="1" dirty="0">
                <a:solidFill>
                  <a:srgbClr val="FF0000"/>
                </a:solidFill>
                <a:latin typeface="+mj-lt"/>
              </a:rPr>
              <a:t>means the transmission to the public by any medium, otherwise than by broadcasting, </a:t>
            </a:r>
            <a:r>
              <a:rPr lang="en-US" sz="1500" dirty="0">
                <a:latin typeface="+mj-lt"/>
              </a:rPr>
              <a:t>of sounds of a performance or the sounds or the representations of sounds fixed in a phonogram. For the purposes </a:t>
            </a:r>
            <a:r>
              <a:rPr lang="en-US" sz="1500" dirty="0" smtClean="0">
                <a:latin typeface="+mj-lt"/>
              </a:rPr>
              <a:t>of</a:t>
            </a:r>
            <a:r>
              <a:rPr lang="hu-HU" sz="1500" dirty="0" smtClean="0">
                <a:latin typeface="+mj-lt"/>
              </a:rPr>
              <a:t> </a:t>
            </a:r>
            <a:r>
              <a:rPr lang="hu-HU" sz="1500" dirty="0" err="1" smtClean="0">
                <a:latin typeface="+mj-lt"/>
              </a:rPr>
              <a:t>Article</a:t>
            </a:r>
            <a:r>
              <a:rPr lang="hu-HU" sz="1500" dirty="0" smtClean="0">
                <a:latin typeface="+mj-lt"/>
              </a:rPr>
              <a:t> 15</a:t>
            </a:r>
            <a:r>
              <a:rPr lang="en-US" sz="1500" dirty="0" smtClean="0">
                <a:latin typeface="+mj-lt"/>
              </a:rPr>
              <a:t>, </a:t>
            </a:r>
            <a:r>
              <a:rPr lang="en-US" sz="1500" dirty="0">
                <a:latin typeface="+mj-lt"/>
              </a:rPr>
              <a:t>“communication to the public” includes making the sounds or representations of sounds fixed in a phonogram audible to the public</a:t>
            </a:r>
            <a:r>
              <a:rPr lang="en-US" sz="1500" dirty="0" smtClean="0">
                <a:latin typeface="+mj-lt"/>
              </a:rPr>
              <a:t>.</a:t>
            </a:r>
            <a:r>
              <a:rPr lang="en-US" sz="1500" dirty="0">
                <a:latin typeface="+mj-lt"/>
              </a:rPr>
              <a:t/>
            </a:r>
            <a:br>
              <a:rPr lang="en-US" sz="1500" dirty="0">
                <a:latin typeface="+mj-lt"/>
              </a:rPr>
            </a:br>
            <a:endParaRPr lang="hu-HU" sz="1500" dirty="0">
              <a:latin typeface="+mj-lt"/>
            </a:endParaRPr>
          </a:p>
        </p:txBody>
      </p:sp>
    </p:spTree>
    <p:extLst>
      <p:ext uri="{BB962C8B-B14F-4D97-AF65-F5344CB8AC3E}">
        <p14:creationId xmlns:p14="http://schemas.microsoft.com/office/powerpoint/2010/main" val="4087147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abetű">
  <a:themeElements>
    <a:clrScheme name="Fabet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betű">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abet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TM03090434[[fn=Fás világ]]</Template>
  <TotalTime>5143</TotalTime>
  <Words>5172</Words>
  <Application>Microsoft Office PowerPoint</Application>
  <PresentationFormat>Szélesvásznú</PresentationFormat>
  <Paragraphs>306</Paragraphs>
  <Slides>29</Slides>
  <Notes>12</Notes>
  <HiddenSlides>0</HiddenSlides>
  <MMClips>0</MMClips>
  <ScaleCrop>false</ScaleCrop>
  <HeadingPairs>
    <vt:vector size="6" baseType="variant">
      <vt:variant>
        <vt:lpstr>Használt betűtípusok</vt:lpstr>
      </vt:variant>
      <vt:variant>
        <vt:i4>5</vt:i4>
      </vt:variant>
      <vt:variant>
        <vt:lpstr>Téma</vt:lpstr>
      </vt:variant>
      <vt:variant>
        <vt:i4>1</vt:i4>
      </vt:variant>
      <vt:variant>
        <vt:lpstr>Diacímek</vt:lpstr>
      </vt:variant>
      <vt:variant>
        <vt:i4>29</vt:i4>
      </vt:variant>
    </vt:vector>
  </HeadingPairs>
  <TitlesOfParts>
    <vt:vector size="35" baseType="lpstr">
      <vt:lpstr>Calibri</vt:lpstr>
      <vt:lpstr>Rockwell</vt:lpstr>
      <vt:lpstr>Rockwell Condensed</vt:lpstr>
      <vt:lpstr>Rockwell Extra Bold</vt:lpstr>
      <vt:lpstr>Wingdings</vt:lpstr>
      <vt:lpstr>Fabetű</vt:lpstr>
      <vt:lpstr>Introduction to the Comparative Entertainment Law</vt:lpstr>
      <vt:lpstr>Phonogram-producers (Comparative perspectives)</vt:lpstr>
      <vt:lpstr>Phonogram-producers</vt:lpstr>
      <vt:lpstr>International Convention for the protection of performers, producers and broadcasting organizations (Rome convention of 1961)</vt:lpstr>
      <vt:lpstr>International Convention for the protection of performers, producers and broadcasting organizations (Rome convention of 1961)</vt:lpstr>
      <vt:lpstr>Convention for the Protection of Phonograms Against Unauthorized Duplication of Their Phonograms (Geneva convention of 1971)</vt:lpstr>
      <vt:lpstr>Convention for the Protection of Phonograms Against Unauthorized Duplication of Their Phonograms (Geneva convention of 1971)</vt:lpstr>
      <vt:lpstr>Agreement on trade-related aspects of intellectual property rights</vt:lpstr>
      <vt:lpstr>WIPO Performance and Phonograms Treaty (WPPT)</vt:lpstr>
      <vt:lpstr>WIPO Performance and Phonograms Treaty (WPPT)</vt:lpstr>
      <vt:lpstr>WIPO Performance and Phonograms Treaty (WPPT)</vt:lpstr>
      <vt:lpstr>2001/29/EC Infosoc Directive</vt:lpstr>
      <vt:lpstr>2001/29/EC Infosoc Directive</vt:lpstr>
      <vt:lpstr>2001/29/EC Infosoc Directive</vt:lpstr>
      <vt:lpstr>2001/29/EC Infosoc Directive</vt:lpstr>
      <vt:lpstr>2001/29/EC Infosoc Directive</vt:lpstr>
      <vt:lpstr>2001/29/EC Infosoc Directive</vt:lpstr>
      <vt:lpstr>2001/29/EC Infosoc Directive</vt:lpstr>
      <vt:lpstr>2006/115/ec rental and lending right/certain rights related to copyright </vt:lpstr>
      <vt:lpstr>93/83/EEC Satellite Directive 2011/77/EU – term Directive</vt:lpstr>
      <vt:lpstr>Protection of phonogram producers in the Hungarian copyright law</vt:lpstr>
      <vt:lpstr>Protection of phonogram producers in the Hungarian copyright law</vt:lpstr>
      <vt:lpstr>Protection of phonogram producers in the Hungarian copyright law</vt:lpstr>
      <vt:lpstr>How music is made – licensing issues in the music industry</vt:lpstr>
      <vt:lpstr>Brick &amp; Mortar vs. Digital</vt:lpstr>
      <vt:lpstr>Music licensing in the EU</vt:lpstr>
      <vt:lpstr>Music licensing in the US</vt:lpstr>
      <vt:lpstr>Music licensing in the US</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Comparative Entertainment Law</dc:title>
  <dc:creator>User</dc:creator>
  <cp:lastModifiedBy>Windows-felhasználó</cp:lastModifiedBy>
  <cp:revision>876</cp:revision>
  <dcterms:created xsi:type="dcterms:W3CDTF">2020-02-10T14:27:23Z</dcterms:created>
  <dcterms:modified xsi:type="dcterms:W3CDTF">2020-10-12T18:02:56Z</dcterms:modified>
</cp:coreProperties>
</file>