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7" r:id="rId2"/>
  </p:sldMasterIdLst>
  <p:notesMasterIdLst>
    <p:notesMasterId r:id="rId15"/>
  </p:notesMasterIdLst>
  <p:sldIdLst>
    <p:sldId id="272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4" r:id="rId12"/>
    <p:sldId id="283" r:id="rId13"/>
    <p:sldId id="273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483" autoAdjust="0"/>
  </p:normalViewPr>
  <p:slideViewPr>
    <p:cSldViewPr snapToGrid="0">
      <p:cViewPr varScale="1">
        <p:scale>
          <a:sx n="61" d="100"/>
          <a:sy n="61" d="100"/>
        </p:scale>
        <p:origin x="10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199D5-088C-4C84-B6E0-60680A6BD4F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8D55D7C-62DA-4BAC-B32A-0E3AEE3229B5}">
      <dgm:prSet phldrT="[Szöveg]" custT="1"/>
      <dgm:spPr/>
      <dgm:t>
        <a:bodyPr/>
        <a:lstStyle/>
        <a:p>
          <a:r>
            <a:rPr lang="hu-HU" sz="1200" b="1" dirty="0" smtClean="0">
              <a:solidFill>
                <a:schemeClr val="tx1"/>
              </a:solidFill>
            </a:rPr>
            <a:t>A monopolkapitalizmus logikája miatt </a:t>
          </a:r>
          <a:r>
            <a:rPr lang="hu-HU" sz="1200" b="1" u="sng" dirty="0" smtClean="0">
              <a:solidFill>
                <a:schemeClr val="tx1"/>
              </a:solidFill>
            </a:rPr>
            <a:t>kínálati többlet</a:t>
          </a:r>
          <a:r>
            <a:rPr lang="hu-HU" sz="1200" b="1" dirty="0" smtClean="0">
              <a:solidFill>
                <a:schemeClr val="tx1"/>
              </a:solidFill>
            </a:rPr>
            <a:t>, túltermelés</a:t>
          </a:r>
          <a:r>
            <a:rPr lang="hu-HU" sz="1200" dirty="0" smtClean="0">
              <a:solidFill>
                <a:schemeClr val="tx1"/>
              </a:solidFill>
            </a:rPr>
            <a:t> alakul ki</a:t>
          </a:r>
          <a:endParaRPr lang="hu-HU" sz="1200" dirty="0">
            <a:solidFill>
              <a:schemeClr val="tx1"/>
            </a:solidFill>
          </a:endParaRPr>
        </a:p>
      </dgm:t>
    </dgm:pt>
    <dgm:pt modelId="{3B8DAA8B-91A3-4966-8743-35F71461F212}" type="parTrans" cxnId="{240B09A3-3D34-4AB8-BAA1-BBBE0EB523CD}">
      <dgm:prSet/>
      <dgm:spPr/>
      <dgm:t>
        <a:bodyPr/>
        <a:lstStyle/>
        <a:p>
          <a:endParaRPr lang="hu-HU"/>
        </a:p>
      </dgm:t>
    </dgm:pt>
    <dgm:pt modelId="{F26FD5DE-BD66-4A52-85D6-6981E1FC1E82}" type="sibTrans" cxnId="{240B09A3-3D34-4AB8-BAA1-BBBE0EB523CD}">
      <dgm:prSet/>
      <dgm:spPr/>
      <dgm:t>
        <a:bodyPr/>
        <a:lstStyle/>
        <a:p>
          <a:endParaRPr lang="hu-HU"/>
        </a:p>
      </dgm:t>
    </dgm:pt>
    <dgm:pt modelId="{57E977EB-26D2-4EB5-819C-70E570F236CF}">
      <dgm:prSet phldrT="[Szöveg]" custT="1"/>
      <dgm:spPr/>
      <dgm:t>
        <a:bodyPr/>
        <a:lstStyle/>
        <a:p>
          <a:r>
            <a:rPr lang="hu-HU" sz="1200" b="1" dirty="0" smtClean="0">
              <a:solidFill>
                <a:schemeClr val="tx1"/>
              </a:solidFill>
            </a:rPr>
            <a:t>Tőzsdekrach</a:t>
          </a:r>
          <a:endParaRPr lang="hu-HU" sz="1200" b="1" dirty="0">
            <a:solidFill>
              <a:schemeClr val="tx1"/>
            </a:solidFill>
          </a:endParaRPr>
        </a:p>
      </dgm:t>
    </dgm:pt>
    <dgm:pt modelId="{5CB3D966-130B-48EE-8D65-4FCCFD05B8B6}" type="parTrans" cxnId="{093D8314-F020-429B-A38C-AF79438D912C}">
      <dgm:prSet/>
      <dgm:spPr/>
      <dgm:t>
        <a:bodyPr/>
        <a:lstStyle/>
        <a:p>
          <a:endParaRPr lang="hu-HU"/>
        </a:p>
      </dgm:t>
    </dgm:pt>
    <dgm:pt modelId="{934C9CBE-6434-4662-BADA-81B5689204A4}" type="sibTrans" cxnId="{093D8314-F020-429B-A38C-AF79438D912C}">
      <dgm:prSet/>
      <dgm:spPr/>
      <dgm:t>
        <a:bodyPr/>
        <a:lstStyle/>
        <a:p>
          <a:endParaRPr lang="hu-HU"/>
        </a:p>
      </dgm:t>
    </dgm:pt>
    <dgm:pt modelId="{52738C4F-2CE5-46D2-A8E4-4960D5FEDE03}">
      <dgm:prSet phldrT="[Szöveg]" custT="1"/>
      <dgm:spPr/>
      <dgm:t>
        <a:bodyPr/>
        <a:lstStyle/>
        <a:p>
          <a:r>
            <a:rPr lang="hu-HU" sz="1200" b="1" dirty="0" smtClean="0">
              <a:solidFill>
                <a:schemeClr val="tx1"/>
              </a:solidFill>
            </a:rPr>
            <a:t>Az emberek ki akarják venni a </a:t>
          </a:r>
          <a:r>
            <a:rPr lang="hu-HU" sz="1200" b="1" dirty="0" err="1" smtClean="0">
              <a:solidFill>
                <a:schemeClr val="tx1"/>
              </a:solidFill>
            </a:rPr>
            <a:t>betéteiket</a:t>
          </a:r>
          <a:r>
            <a:rPr lang="hu-HU" sz="1200" b="1" dirty="0" smtClean="0">
              <a:solidFill>
                <a:schemeClr val="tx1"/>
              </a:solidFill>
            </a:rPr>
            <a:t> a bankból</a:t>
          </a:r>
          <a:endParaRPr lang="hu-HU" sz="1200" b="1" dirty="0">
            <a:solidFill>
              <a:schemeClr val="tx1"/>
            </a:solidFill>
          </a:endParaRPr>
        </a:p>
      </dgm:t>
    </dgm:pt>
    <dgm:pt modelId="{A9F8EDEE-5386-4ADE-8809-CB47435B7CBD}" type="parTrans" cxnId="{F790C04E-EDC0-405D-B415-BB298118842F}">
      <dgm:prSet/>
      <dgm:spPr/>
      <dgm:t>
        <a:bodyPr/>
        <a:lstStyle/>
        <a:p>
          <a:endParaRPr lang="hu-HU"/>
        </a:p>
      </dgm:t>
    </dgm:pt>
    <dgm:pt modelId="{CC107544-60C4-404D-88D2-7275DB4A9C1A}" type="sibTrans" cxnId="{F790C04E-EDC0-405D-B415-BB298118842F}">
      <dgm:prSet/>
      <dgm:spPr/>
      <dgm:t>
        <a:bodyPr/>
        <a:lstStyle/>
        <a:p>
          <a:endParaRPr lang="hu-HU"/>
        </a:p>
      </dgm:t>
    </dgm:pt>
    <dgm:pt modelId="{EC444267-D67A-4147-BBE0-B4836FDC5951}">
      <dgm:prSet phldrT="[Szöveg]" custT="1"/>
      <dgm:spPr/>
      <dgm:t>
        <a:bodyPr/>
        <a:lstStyle/>
        <a:p>
          <a:r>
            <a:rPr lang="hu-HU" sz="1200" b="1" dirty="0" smtClean="0">
              <a:solidFill>
                <a:schemeClr val="tx1"/>
              </a:solidFill>
            </a:rPr>
            <a:t>Bankok fizetőképtelenné válnak</a:t>
          </a:r>
          <a:endParaRPr lang="hu-HU" sz="1200" b="1" dirty="0">
            <a:solidFill>
              <a:schemeClr val="tx1"/>
            </a:solidFill>
          </a:endParaRPr>
        </a:p>
      </dgm:t>
    </dgm:pt>
    <dgm:pt modelId="{53310DB0-5F3C-4B01-B347-917EFE921FE8}" type="parTrans" cxnId="{E3B93381-B133-4CB1-86A8-27C09DEB9520}">
      <dgm:prSet/>
      <dgm:spPr/>
      <dgm:t>
        <a:bodyPr/>
        <a:lstStyle/>
        <a:p>
          <a:endParaRPr lang="hu-HU"/>
        </a:p>
      </dgm:t>
    </dgm:pt>
    <dgm:pt modelId="{6851E73A-6570-4EBC-92EF-A9F38AD37E9D}" type="sibTrans" cxnId="{E3B93381-B133-4CB1-86A8-27C09DEB9520}">
      <dgm:prSet/>
      <dgm:spPr/>
      <dgm:t>
        <a:bodyPr/>
        <a:lstStyle/>
        <a:p>
          <a:endParaRPr lang="hu-HU"/>
        </a:p>
      </dgm:t>
    </dgm:pt>
    <dgm:pt modelId="{54A245BF-07FC-481F-9F8D-D09BFAAB0D1B}">
      <dgm:prSet phldrT="[Szöveg]" custT="1"/>
      <dgm:spPr/>
      <dgm:t>
        <a:bodyPr/>
        <a:lstStyle/>
        <a:p>
          <a:r>
            <a:rPr lang="hu-HU" sz="1200" b="1" dirty="0" smtClean="0">
              <a:solidFill>
                <a:schemeClr val="tx1"/>
              </a:solidFill>
            </a:rPr>
            <a:t>Leállnak a beruházások, csökken a termelés, tömeges elbocsátásokra kerül sor </a:t>
          </a:r>
          <a:endParaRPr lang="hu-HU" sz="1200" b="1" dirty="0">
            <a:solidFill>
              <a:schemeClr val="tx1"/>
            </a:solidFill>
          </a:endParaRPr>
        </a:p>
      </dgm:t>
    </dgm:pt>
    <dgm:pt modelId="{C93EC699-FB33-4186-A6FA-56A13DAF2E16}" type="parTrans" cxnId="{C4BF6EB6-2714-4FEB-BAC9-0677BE92CE1E}">
      <dgm:prSet/>
      <dgm:spPr/>
      <dgm:t>
        <a:bodyPr/>
        <a:lstStyle/>
        <a:p>
          <a:endParaRPr lang="hu-HU"/>
        </a:p>
      </dgm:t>
    </dgm:pt>
    <dgm:pt modelId="{02D11515-C3C9-4DDB-AD10-8A4453EA6EB6}" type="sibTrans" cxnId="{C4BF6EB6-2714-4FEB-BAC9-0677BE92CE1E}">
      <dgm:prSet/>
      <dgm:spPr/>
      <dgm:t>
        <a:bodyPr/>
        <a:lstStyle/>
        <a:p>
          <a:endParaRPr lang="hu-HU"/>
        </a:p>
      </dgm:t>
    </dgm:pt>
    <dgm:pt modelId="{EC057774-BE62-41D8-94A4-6BF78F610EB2}">
      <dgm:prSet custT="1"/>
      <dgm:spPr/>
      <dgm:t>
        <a:bodyPr/>
        <a:lstStyle/>
        <a:p>
          <a:r>
            <a:rPr lang="hu-HU" sz="1200" b="1" dirty="0" smtClean="0">
              <a:solidFill>
                <a:schemeClr val="tx1"/>
              </a:solidFill>
            </a:rPr>
            <a:t>Csökken</a:t>
          </a:r>
          <a:r>
            <a:rPr lang="hu-HU" sz="1200" dirty="0" smtClean="0">
              <a:solidFill>
                <a:schemeClr val="tx1"/>
              </a:solidFill>
            </a:rPr>
            <a:t> </a:t>
          </a:r>
          <a:r>
            <a:rPr lang="hu-HU" sz="1200" b="1" dirty="0" smtClean="0">
              <a:solidFill>
                <a:schemeClr val="tx1"/>
              </a:solidFill>
            </a:rPr>
            <a:t>a fizetőképes kereslet</a:t>
          </a:r>
          <a:endParaRPr lang="hu-HU" sz="1200" b="1" dirty="0">
            <a:solidFill>
              <a:schemeClr val="tx1"/>
            </a:solidFill>
          </a:endParaRPr>
        </a:p>
      </dgm:t>
    </dgm:pt>
    <dgm:pt modelId="{362D3437-6A29-4732-AED6-16DC27D01858}" type="parTrans" cxnId="{B9DC2DCB-B95A-4C5F-81E7-03A3D40634EB}">
      <dgm:prSet/>
      <dgm:spPr/>
      <dgm:t>
        <a:bodyPr/>
        <a:lstStyle/>
        <a:p>
          <a:endParaRPr lang="hu-HU"/>
        </a:p>
      </dgm:t>
    </dgm:pt>
    <dgm:pt modelId="{457C6630-E681-4162-A031-8A37D6A24E60}" type="sibTrans" cxnId="{B9DC2DCB-B95A-4C5F-81E7-03A3D40634EB}">
      <dgm:prSet/>
      <dgm:spPr/>
      <dgm:t>
        <a:bodyPr/>
        <a:lstStyle/>
        <a:p>
          <a:endParaRPr lang="hu-HU"/>
        </a:p>
      </dgm:t>
    </dgm:pt>
    <dgm:pt modelId="{3E9452DB-4C2A-438B-B615-01B3FA2438D7}" type="pres">
      <dgm:prSet presAssocID="{C7B199D5-088C-4C84-B6E0-60680A6BD4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6AFBE76-E9B1-4F92-ABC0-C0605366968C}" type="pres">
      <dgm:prSet presAssocID="{38D55D7C-62DA-4BAC-B32A-0E3AEE3229B5}" presName="node" presStyleLbl="node1" presStyleIdx="0" presStyleCnt="6" custScaleY="130872" custRadScaleRad="98099" custRadScaleInc="371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9906AC1-A958-4DD8-B001-ADCE1D23CAC3}" type="pres">
      <dgm:prSet presAssocID="{38D55D7C-62DA-4BAC-B32A-0E3AEE3229B5}" presName="spNode" presStyleCnt="0"/>
      <dgm:spPr/>
    </dgm:pt>
    <dgm:pt modelId="{0C62FB99-5B67-4500-8F6D-F60991755C37}" type="pres">
      <dgm:prSet presAssocID="{F26FD5DE-BD66-4A52-85D6-6981E1FC1E82}" presName="sibTrans" presStyleLbl="sibTrans1D1" presStyleIdx="0" presStyleCnt="6"/>
      <dgm:spPr/>
      <dgm:t>
        <a:bodyPr/>
        <a:lstStyle/>
        <a:p>
          <a:endParaRPr lang="hu-HU"/>
        </a:p>
      </dgm:t>
    </dgm:pt>
    <dgm:pt modelId="{EF86545B-FB49-46B3-B23B-6DA90C31CF51}" type="pres">
      <dgm:prSet presAssocID="{57E977EB-26D2-4EB5-819C-70E570F236C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89190D-65F8-4AD3-8A61-EC918A556927}" type="pres">
      <dgm:prSet presAssocID="{57E977EB-26D2-4EB5-819C-70E570F236CF}" presName="spNode" presStyleCnt="0"/>
      <dgm:spPr/>
    </dgm:pt>
    <dgm:pt modelId="{B9CEB234-B539-410F-8AA9-C5A9BEDC3375}" type="pres">
      <dgm:prSet presAssocID="{934C9CBE-6434-4662-BADA-81B5689204A4}" presName="sibTrans" presStyleLbl="sibTrans1D1" presStyleIdx="1" presStyleCnt="6"/>
      <dgm:spPr/>
      <dgm:t>
        <a:bodyPr/>
        <a:lstStyle/>
        <a:p>
          <a:endParaRPr lang="hu-HU"/>
        </a:p>
      </dgm:t>
    </dgm:pt>
    <dgm:pt modelId="{39302D71-0C0D-4095-8764-5D147EE8E285}" type="pres">
      <dgm:prSet presAssocID="{52738C4F-2CE5-46D2-A8E4-4960D5FEDE0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7351BAF-5D0B-49CF-93D3-26BE8FD9218A}" type="pres">
      <dgm:prSet presAssocID="{52738C4F-2CE5-46D2-A8E4-4960D5FEDE03}" presName="spNode" presStyleCnt="0"/>
      <dgm:spPr/>
    </dgm:pt>
    <dgm:pt modelId="{1CC66DF8-7C91-4F92-A1AE-7A1A6EBADF8F}" type="pres">
      <dgm:prSet presAssocID="{CC107544-60C4-404D-88D2-7275DB4A9C1A}" presName="sibTrans" presStyleLbl="sibTrans1D1" presStyleIdx="2" presStyleCnt="6"/>
      <dgm:spPr/>
      <dgm:t>
        <a:bodyPr/>
        <a:lstStyle/>
        <a:p>
          <a:endParaRPr lang="hu-HU"/>
        </a:p>
      </dgm:t>
    </dgm:pt>
    <dgm:pt modelId="{0B003082-396D-44F1-A74E-27370AC93047}" type="pres">
      <dgm:prSet presAssocID="{EC444267-D67A-4147-BBE0-B4836FDC595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10CFBFD-C5DE-4220-BFD6-3A6DF0163F82}" type="pres">
      <dgm:prSet presAssocID="{EC444267-D67A-4147-BBE0-B4836FDC5951}" presName="spNode" presStyleCnt="0"/>
      <dgm:spPr/>
    </dgm:pt>
    <dgm:pt modelId="{55D5C14F-4253-4696-B0BE-F344A4BC2302}" type="pres">
      <dgm:prSet presAssocID="{6851E73A-6570-4EBC-92EF-A9F38AD37E9D}" presName="sibTrans" presStyleLbl="sibTrans1D1" presStyleIdx="3" presStyleCnt="6"/>
      <dgm:spPr/>
      <dgm:t>
        <a:bodyPr/>
        <a:lstStyle/>
        <a:p>
          <a:endParaRPr lang="hu-HU"/>
        </a:p>
      </dgm:t>
    </dgm:pt>
    <dgm:pt modelId="{26DC5418-D461-467C-96DE-FBDE3A214FB7}" type="pres">
      <dgm:prSet presAssocID="{54A245BF-07FC-481F-9F8D-D09BFAAB0D1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25BA635-6C0B-4DA5-8947-9A11C1AE965B}" type="pres">
      <dgm:prSet presAssocID="{54A245BF-07FC-481F-9F8D-D09BFAAB0D1B}" presName="spNode" presStyleCnt="0"/>
      <dgm:spPr/>
    </dgm:pt>
    <dgm:pt modelId="{91519E51-91DB-4547-9B50-C5B40E4940B3}" type="pres">
      <dgm:prSet presAssocID="{02D11515-C3C9-4DDB-AD10-8A4453EA6EB6}" presName="sibTrans" presStyleLbl="sibTrans1D1" presStyleIdx="4" presStyleCnt="6"/>
      <dgm:spPr/>
      <dgm:t>
        <a:bodyPr/>
        <a:lstStyle/>
        <a:p>
          <a:endParaRPr lang="hu-HU"/>
        </a:p>
      </dgm:t>
    </dgm:pt>
    <dgm:pt modelId="{F85F260D-B00A-4CEA-BD0C-C5400A3D5F61}" type="pres">
      <dgm:prSet presAssocID="{EC057774-BE62-41D8-94A4-6BF78F610EB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4938C0-C4A1-4D44-BA72-C1B5C5A91379}" type="pres">
      <dgm:prSet presAssocID="{EC057774-BE62-41D8-94A4-6BF78F610EB2}" presName="spNode" presStyleCnt="0"/>
      <dgm:spPr/>
    </dgm:pt>
    <dgm:pt modelId="{560F37B5-AD11-41C7-B144-FB92AD36AA26}" type="pres">
      <dgm:prSet presAssocID="{457C6630-E681-4162-A031-8A37D6A24E60}" presName="sibTrans" presStyleLbl="sibTrans1D1" presStyleIdx="5" presStyleCnt="6"/>
      <dgm:spPr/>
      <dgm:t>
        <a:bodyPr/>
        <a:lstStyle/>
        <a:p>
          <a:endParaRPr lang="hu-HU"/>
        </a:p>
      </dgm:t>
    </dgm:pt>
  </dgm:ptLst>
  <dgm:cxnLst>
    <dgm:cxn modelId="{3EFE1F94-39E9-4792-A537-1B58EE343ACA}" type="presOf" srcId="{57E977EB-26D2-4EB5-819C-70E570F236CF}" destId="{EF86545B-FB49-46B3-B23B-6DA90C31CF51}" srcOrd="0" destOrd="0" presId="urn:microsoft.com/office/officeart/2005/8/layout/cycle5"/>
    <dgm:cxn modelId="{D2BFC5C9-88BB-4C23-94BE-F02C1B671B34}" type="presOf" srcId="{457C6630-E681-4162-A031-8A37D6A24E60}" destId="{560F37B5-AD11-41C7-B144-FB92AD36AA26}" srcOrd="0" destOrd="0" presId="urn:microsoft.com/office/officeart/2005/8/layout/cycle5"/>
    <dgm:cxn modelId="{55402524-3A6B-4F97-BAA8-34A16E5BB8E4}" type="presOf" srcId="{38D55D7C-62DA-4BAC-B32A-0E3AEE3229B5}" destId="{D6AFBE76-E9B1-4F92-ABC0-C0605366968C}" srcOrd="0" destOrd="0" presId="urn:microsoft.com/office/officeart/2005/8/layout/cycle5"/>
    <dgm:cxn modelId="{F790C04E-EDC0-405D-B415-BB298118842F}" srcId="{C7B199D5-088C-4C84-B6E0-60680A6BD4F6}" destId="{52738C4F-2CE5-46D2-A8E4-4960D5FEDE03}" srcOrd="2" destOrd="0" parTransId="{A9F8EDEE-5386-4ADE-8809-CB47435B7CBD}" sibTransId="{CC107544-60C4-404D-88D2-7275DB4A9C1A}"/>
    <dgm:cxn modelId="{14B0BFF0-0CF0-4276-8DE9-00C20C564F8E}" type="presOf" srcId="{CC107544-60C4-404D-88D2-7275DB4A9C1A}" destId="{1CC66DF8-7C91-4F92-A1AE-7A1A6EBADF8F}" srcOrd="0" destOrd="0" presId="urn:microsoft.com/office/officeart/2005/8/layout/cycle5"/>
    <dgm:cxn modelId="{093D8314-F020-429B-A38C-AF79438D912C}" srcId="{C7B199D5-088C-4C84-B6E0-60680A6BD4F6}" destId="{57E977EB-26D2-4EB5-819C-70E570F236CF}" srcOrd="1" destOrd="0" parTransId="{5CB3D966-130B-48EE-8D65-4FCCFD05B8B6}" sibTransId="{934C9CBE-6434-4662-BADA-81B5689204A4}"/>
    <dgm:cxn modelId="{C4BF6EB6-2714-4FEB-BAC9-0677BE92CE1E}" srcId="{C7B199D5-088C-4C84-B6E0-60680A6BD4F6}" destId="{54A245BF-07FC-481F-9F8D-D09BFAAB0D1B}" srcOrd="4" destOrd="0" parTransId="{C93EC699-FB33-4186-A6FA-56A13DAF2E16}" sibTransId="{02D11515-C3C9-4DDB-AD10-8A4453EA6EB6}"/>
    <dgm:cxn modelId="{C5EAA178-5C5C-42F8-828D-8A33B68C9BB8}" type="presOf" srcId="{6851E73A-6570-4EBC-92EF-A9F38AD37E9D}" destId="{55D5C14F-4253-4696-B0BE-F344A4BC2302}" srcOrd="0" destOrd="0" presId="urn:microsoft.com/office/officeart/2005/8/layout/cycle5"/>
    <dgm:cxn modelId="{EFE246B5-5853-4338-9521-8F45B1E7E790}" type="presOf" srcId="{C7B199D5-088C-4C84-B6E0-60680A6BD4F6}" destId="{3E9452DB-4C2A-438B-B615-01B3FA2438D7}" srcOrd="0" destOrd="0" presId="urn:microsoft.com/office/officeart/2005/8/layout/cycle5"/>
    <dgm:cxn modelId="{E3B93381-B133-4CB1-86A8-27C09DEB9520}" srcId="{C7B199D5-088C-4C84-B6E0-60680A6BD4F6}" destId="{EC444267-D67A-4147-BBE0-B4836FDC5951}" srcOrd="3" destOrd="0" parTransId="{53310DB0-5F3C-4B01-B347-917EFE921FE8}" sibTransId="{6851E73A-6570-4EBC-92EF-A9F38AD37E9D}"/>
    <dgm:cxn modelId="{8A77476D-0D41-45CB-8828-C84862DEA240}" type="presOf" srcId="{02D11515-C3C9-4DDB-AD10-8A4453EA6EB6}" destId="{91519E51-91DB-4547-9B50-C5B40E4940B3}" srcOrd="0" destOrd="0" presId="urn:microsoft.com/office/officeart/2005/8/layout/cycle5"/>
    <dgm:cxn modelId="{B9DC2DCB-B95A-4C5F-81E7-03A3D40634EB}" srcId="{C7B199D5-088C-4C84-B6E0-60680A6BD4F6}" destId="{EC057774-BE62-41D8-94A4-6BF78F610EB2}" srcOrd="5" destOrd="0" parTransId="{362D3437-6A29-4732-AED6-16DC27D01858}" sibTransId="{457C6630-E681-4162-A031-8A37D6A24E60}"/>
    <dgm:cxn modelId="{B90A81B4-129D-4832-9FF8-5F13C77F249B}" type="presOf" srcId="{54A245BF-07FC-481F-9F8D-D09BFAAB0D1B}" destId="{26DC5418-D461-467C-96DE-FBDE3A214FB7}" srcOrd="0" destOrd="0" presId="urn:microsoft.com/office/officeart/2005/8/layout/cycle5"/>
    <dgm:cxn modelId="{240B09A3-3D34-4AB8-BAA1-BBBE0EB523CD}" srcId="{C7B199D5-088C-4C84-B6E0-60680A6BD4F6}" destId="{38D55D7C-62DA-4BAC-B32A-0E3AEE3229B5}" srcOrd="0" destOrd="0" parTransId="{3B8DAA8B-91A3-4966-8743-35F71461F212}" sibTransId="{F26FD5DE-BD66-4A52-85D6-6981E1FC1E82}"/>
    <dgm:cxn modelId="{C0FC6576-2C2A-4598-A594-2488CA2D60EE}" type="presOf" srcId="{EC057774-BE62-41D8-94A4-6BF78F610EB2}" destId="{F85F260D-B00A-4CEA-BD0C-C5400A3D5F61}" srcOrd="0" destOrd="0" presId="urn:microsoft.com/office/officeart/2005/8/layout/cycle5"/>
    <dgm:cxn modelId="{64730655-FF29-40EB-AC9C-E7AB1342F05F}" type="presOf" srcId="{52738C4F-2CE5-46D2-A8E4-4960D5FEDE03}" destId="{39302D71-0C0D-4095-8764-5D147EE8E285}" srcOrd="0" destOrd="0" presId="urn:microsoft.com/office/officeart/2005/8/layout/cycle5"/>
    <dgm:cxn modelId="{807D54AB-0987-4D55-9677-A00A324DAB25}" type="presOf" srcId="{934C9CBE-6434-4662-BADA-81B5689204A4}" destId="{B9CEB234-B539-410F-8AA9-C5A9BEDC3375}" srcOrd="0" destOrd="0" presId="urn:microsoft.com/office/officeart/2005/8/layout/cycle5"/>
    <dgm:cxn modelId="{9C02014E-2D06-4E91-BC9B-EA6C348A3EAB}" type="presOf" srcId="{F26FD5DE-BD66-4A52-85D6-6981E1FC1E82}" destId="{0C62FB99-5B67-4500-8F6D-F60991755C37}" srcOrd="0" destOrd="0" presId="urn:microsoft.com/office/officeart/2005/8/layout/cycle5"/>
    <dgm:cxn modelId="{1FC1279B-3A02-4565-8E3A-E6F6EB38D5C3}" type="presOf" srcId="{EC444267-D67A-4147-BBE0-B4836FDC5951}" destId="{0B003082-396D-44F1-A74E-27370AC93047}" srcOrd="0" destOrd="0" presId="urn:microsoft.com/office/officeart/2005/8/layout/cycle5"/>
    <dgm:cxn modelId="{6FF40BAA-C5BC-48E5-A371-914038935A8B}" type="presParOf" srcId="{3E9452DB-4C2A-438B-B615-01B3FA2438D7}" destId="{D6AFBE76-E9B1-4F92-ABC0-C0605366968C}" srcOrd="0" destOrd="0" presId="urn:microsoft.com/office/officeart/2005/8/layout/cycle5"/>
    <dgm:cxn modelId="{0361EBFB-4CA0-4F98-BE57-8750042970A0}" type="presParOf" srcId="{3E9452DB-4C2A-438B-B615-01B3FA2438D7}" destId="{F9906AC1-A958-4DD8-B001-ADCE1D23CAC3}" srcOrd="1" destOrd="0" presId="urn:microsoft.com/office/officeart/2005/8/layout/cycle5"/>
    <dgm:cxn modelId="{C9BEBFF1-6CC2-473C-8FF4-4C7E6C8777CF}" type="presParOf" srcId="{3E9452DB-4C2A-438B-B615-01B3FA2438D7}" destId="{0C62FB99-5B67-4500-8F6D-F60991755C37}" srcOrd="2" destOrd="0" presId="urn:microsoft.com/office/officeart/2005/8/layout/cycle5"/>
    <dgm:cxn modelId="{301DCBBE-E3D3-4CD1-BB72-FCCF0A6C4FB7}" type="presParOf" srcId="{3E9452DB-4C2A-438B-B615-01B3FA2438D7}" destId="{EF86545B-FB49-46B3-B23B-6DA90C31CF51}" srcOrd="3" destOrd="0" presId="urn:microsoft.com/office/officeart/2005/8/layout/cycle5"/>
    <dgm:cxn modelId="{A7CBE8AA-8BF6-4252-AE86-E975FD0C26FE}" type="presParOf" srcId="{3E9452DB-4C2A-438B-B615-01B3FA2438D7}" destId="{2689190D-65F8-4AD3-8A61-EC918A556927}" srcOrd="4" destOrd="0" presId="urn:microsoft.com/office/officeart/2005/8/layout/cycle5"/>
    <dgm:cxn modelId="{E93DC6B0-D905-4A20-9F54-A6DDF0AFF34B}" type="presParOf" srcId="{3E9452DB-4C2A-438B-B615-01B3FA2438D7}" destId="{B9CEB234-B539-410F-8AA9-C5A9BEDC3375}" srcOrd="5" destOrd="0" presId="urn:microsoft.com/office/officeart/2005/8/layout/cycle5"/>
    <dgm:cxn modelId="{F282F863-271C-45DD-ACAE-9F894BBD14AB}" type="presParOf" srcId="{3E9452DB-4C2A-438B-B615-01B3FA2438D7}" destId="{39302D71-0C0D-4095-8764-5D147EE8E285}" srcOrd="6" destOrd="0" presId="urn:microsoft.com/office/officeart/2005/8/layout/cycle5"/>
    <dgm:cxn modelId="{995A78C8-A2BF-480C-BE41-D8B77148E5BA}" type="presParOf" srcId="{3E9452DB-4C2A-438B-B615-01B3FA2438D7}" destId="{27351BAF-5D0B-49CF-93D3-26BE8FD9218A}" srcOrd="7" destOrd="0" presId="urn:microsoft.com/office/officeart/2005/8/layout/cycle5"/>
    <dgm:cxn modelId="{248E3CEB-0EF3-41C7-8A34-CF7A335E21CD}" type="presParOf" srcId="{3E9452DB-4C2A-438B-B615-01B3FA2438D7}" destId="{1CC66DF8-7C91-4F92-A1AE-7A1A6EBADF8F}" srcOrd="8" destOrd="0" presId="urn:microsoft.com/office/officeart/2005/8/layout/cycle5"/>
    <dgm:cxn modelId="{A49C0690-FA7C-419A-B339-6924DFF68B56}" type="presParOf" srcId="{3E9452DB-4C2A-438B-B615-01B3FA2438D7}" destId="{0B003082-396D-44F1-A74E-27370AC93047}" srcOrd="9" destOrd="0" presId="urn:microsoft.com/office/officeart/2005/8/layout/cycle5"/>
    <dgm:cxn modelId="{2F7FDFD4-4041-4D54-9C63-E611796314D1}" type="presParOf" srcId="{3E9452DB-4C2A-438B-B615-01B3FA2438D7}" destId="{210CFBFD-C5DE-4220-BFD6-3A6DF0163F82}" srcOrd="10" destOrd="0" presId="urn:microsoft.com/office/officeart/2005/8/layout/cycle5"/>
    <dgm:cxn modelId="{E99D7FBA-04C9-4275-AB3D-786FCE3CCA96}" type="presParOf" srcId="{3E9452DB-4C2A-438B-B615-01B3FA2438D7}" destId="{55D5C14F-4253-4696-B0BE-F344A4BC2302}" srcOrd="11" destOrd="0" presId="urn:microsoft.com/office/officeart/2005/8/layout/cycle5"/>
    <dgm:cxn modelId="{C460A6BF-A781-4388-8860-848C368CE664}" type="presParOf" srcId="{3E9452DB-4C2A-438B-B615-01B3FA2438D7}" destId="{26DC5418-D461-467C-96DE-FBDE3A214FB7}" srcOrd="12" destOrd="0" presId="urn:microsoft.com/office/officeart/2005/8/layout/cycle5"/>
    <dgm:cxn modelId="{C21D9C8D-6A6C-4154-89E6-5B035C6823DC}" type="presParOf" srcId="{3E9452DB-4C2A-438B-B615-01B3FA2438D7}" destId="{325BA635-6C0B-4DA5-8947-9A11C1AE965B}" srcOrd="13" destOrd="0" presId="urn:microsoft.com/office/officeart/2005/8/layout/cycle5"/>
    <dgm:cxn modelId="{2E3805AD-D1C0-4464-9F6F-16C567CE9F57}" type="presParOf" srcId="{3E9452DB-4C2A-438B-B615-01B3FA2438D7}" destId="{91519E51-91DB-4547-9B50-C5B40E4940B3}" srcOrd="14" destOrd="0" presId="urn:microsoft.com/office/officeart/2005/8/layout/cycle5"/>
    <dgm:cxn modelId="{6CCCBF0B-8F78-43F7-9606-369A78935599}" type="presParOf" srcId="{3E9452DB-4C2A-438B-B615-01B3FA2438D7}" destId="{F85F260D-B00A-4CEA-BD0C-C5400A3D5F61}" srcOrd="15" destOrd="0" presId="urn:microsoft.com/office/officeart/2005/8/layout/cycle5"/>
    <dgm:cxn modelId="{94BE1F21-BFA7-4895-8098-DEE55604CFE7}" type="presParOf" srcId="{3E9452DB-4C2A-438B-B615-01B3FA2438D7}" destId="{1F4938C0-C4A1-4D44-BA72-C1B5C5A91379}" srcOrd="16" destOrd="0" presId="urn:microsoft.com/office/officeart/2005/8/layout/cycle5"/>
    <dgm:cxn modelId="{20842193-DBBE-44DD-AFCF-F30F8D83C45A}" type="presParOf" srcId="{3E9452DB-4C2A-438B-B615-01B3FA2438D7}" destId="{560F37B5-AD11-41C7-B144-FB92AD36AA2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FBE76-E9B1-4F92-ABC0-C0605366968C}">
      <dsp:nvSpPr>
        <dsp:cNvPr id="0" name=""/>
        <dsp:cNvSpPr/>
      </dsp:nvSpPr>
      <dsp:spPr>
        <a:xfrm>
          <a:off x="4780519" y="-33463"/>
          <a:ext cx="1617369" cy="1375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</a:rPr>
            <a:t>A monopolkapitalizmus logikája miatt </a:t>
          </a:r>
          <a:r>
            <a:rPr lang="hu-HU" sz="1200" b="1" u="sng" kern="1200" dirty="0" smtClean="0">
              <a:solidFill>
                <a:schemeClr val="tx1"/>
              </a:solidFill>
            </a:rPr>
            <a:t>kínálati többlet</a:t>
          </a:r>
          <a:r>
            <a:rPr lang="hu-HU" sz="1200" b="1" kern="1200" dirty="0" smtClean="0">
              <a:solidFill>
                <a:schemeClr val="tx1"/>
              </a:solidFill>
            </a:rPr>
            <a:t>, túltermelés</a:t>
          </a:r>
          <a:r>
            <a:rPr lang="hu-HU" sz="1200" kern="1200" dirty="0" smtClean="0">
              <a:solidFill>
                <a:schemeClr val="tx1"/>
              </a:solidFill>
            </a:rPr>
            <a:t> alakul ki</a:t>
          </a:r>
          <a:endParaRPr lang="hu-HU" sz="1200" kern="1200" dirty="0">
            <a:solidFill>
              <a:schemeClr val="tx1"/>
            </a:solidFill>
          </a:endParaRPr>
        </a:p>
      </dsp:txBody>
      <dsp:txXfrm>
        <a:off x="4847682" y="33700"/>
        <a:ext cx="1483043" cy="1241518"/>
      </dsp:txXfrm>
    </dsp:sp>
    <dsp:sp modelId="{0C62FB99-5B67-4500-8F6D-F60991755C37}">
      <dsp:nvSpPr>
        <dsp:cNvPr id="0" name=""/>
        <dsp:cNvSpPr/>
      </dsp:nvSpPr>
      <dsp:spPr>
        <a:xfrm>
          <a:off x="3163829" y="685709"/>
          <a:ext cx="4954618" cy="4954618"/>
        </a:xfrm>
        <a:custGeom>
          <a:avLst/>
          <a:gdLst/>
          <a:ahLst/>
          <a:cxnLst/>
          <a:rect l="0" t="0" r="0" b="0"/>
          <a:pathLst>
            <a:path>
              <a:moveTo>
                <a:pt x="3428561" y="189913"/>
              </a:moveTo>
              <a:arcTo wR="2477309" hR="2477309" stAng="17554849" swAng="8736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6545B-FB49-46B3-B23B-6DA90C31CF51}">
      <dsp:nvSpPr>
        <dsp:cNvPr id="0" name=""/>
        <dsp:cNvSpPr/>
      </dsp:nvSpPr>
      <dsp:spPr>
        <a:xfrm>
          <a:off x="6894401" y="1320170"/>
          <a:ext cx="1617369" cy="1051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</a:rPr>
            <a:t>Tőzsdekrach</a:t>
          </a:r>
          <a:endParaRPr lang="hu-HU" sz="1200" b="1" kern="1200" dirty="0">
            <a:solidFill>
              <a:schemeClr val="tx1"/>
            </a:solidFill>
          </a:endParaRPr>
        </a:p>
      </dsp:txBody>
      <dsp:txXfrm>
        <a:off x="6945721" y="1371490"/>
        <a:ext cx="1514729" cy="948650"/>
      </dsp:txXfrm>
    </dsp:sp>
    <dsp:sp modelId="{B9CEB234-B539-410F-8AA9-C5A9BEDC3375}">
      <dsp:nvSpPr>
        <dsp:cNvPr id="0" name=""/>
        <dsp:cNvSpPr/>
      </dsp:nvSpPr>
      <dsp:spPr>
        <a:xfrm>
          <a:off x="3080364" y="607161"/>
          <a:ext cx="4954618" cy="4954618"/>
        </a:xfrm>
        <a:custGeom>
          <a:avLst/>
          <a:gdLst/>
          <a:ahLst/>
          <a:cxnLst/>
          <a:rect l="0" t="0" r="0" b="0"/>
          <a:pathLst>
            <a:path>
              <a:moveTo>
                <a:pt x="4915992" y="2041552"/>
              </a:moveTo>
              <a:arcTo wR="2477309" hR="2477309" stAng="20992140" swAng="12157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02D71-0C0D-4095-8764-5D147EE8E285}">
      <dsp:nvSpPr>
        <dsp:cNvPr id="0" name=""/>
        <dsp:cNvSpPr/>
      </dsp:nvSpPr>
      <dsp:spPr>
        <a:xfrm>
          <a:off x="6894401" y="3797479"/>
          <a:ext cx="1617369" cy="1051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</a:rPr>
            <a:t>Az emberek ki akarják venni a </a:t>
          </a:r>
          <a:r>
            <a:rPr lang="hu-HU" sz="1200" b="1" kern="1200" dirty="0" err="1" smtClean="0">
              <a:solidFill>
                <a:schemeClr val="tx1"/>
              </a:solidFill>
            </a:rPr>
            <a:t>betéteiket</a:t>
          </a:r>
          <a:r>
            <a:rPr lang="hu-HU" sz="1200" b="1" kern="1200" dirty="0" smtClean="0">
              <a:solidFill>
                <a:schemeClr val="tx1"/>
              </a:solidFill>
            </a:rPr>
            <a:t> a bankból</a:t>
          </a:r>
          <a:endParaRPr lang="hu-HU" sz="1200" b="1" kern="1200" dirty="0">
            <a:solidFill>
              <a:schemeClr val="tx1"/>
            </a:solidFill>
          </a:endParaRPr>
        </a:p>
      </dsp:txBody>
      <dsp:txXfrm>
        <a:off x="6945721" y="3848799"/>
        <a:ext cx="1514729" cy="948650"/>
      </dsp:txXfrm>
    </dsp:sp>
    <dsp:sp modelId="{1CC66DF8-7C91-4F92-A1AE-7A1A6EBADF8F}">
      <dsp:nvSpPr>
        <dsp:cNvPr id="0" name=""/>
        <dsp:cNvSpPr/>
      </dsp:nvSpPr>
      <dsp:spPr>
        <a:xfrm>
          <a:off x="3080364" y="607161"/>
          <a:ext cx="4954618" cy="4954618"/>
        </a:xfrm>
        <a:custGeom>
          <a:avLst/>
          <a:gdLst/>
          <a:ahLst/>
          <a:cxnLst/>
          <a:rect l="0" t="0" r="0" b="0"/>
          <a:pathLst>
            <a:path>
              <a:moveTo>
                <a:pt x="4053817" y="4388245"/>
              </a:moveTo>
              <a:arcTo wR="2477309" hR="2477309" stAng="3028657" swAng="9243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03082-396D-44F1-A74E-27370AC93047}">
      <dsp:nvSpPr>
        <dsp:cNvPr id="0" name=""/>
        <dsp:cNvSpPr/>
      </dsp:nvSpPr>
      <dsp:spPr>
        <a:xfrm>
          <a:off x="4748988" y="5036133"/>
          <a:ext cx="1617369" cy="1051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</a:rPr>
            <a:t>Bankok fizetőképtelenné válnak</a:t>
          </a:r>
          <a:endParaRPr lang="hu-HU" sz="1200" b="1" kern="1200" dirty="0">
            <a:solidFill>
              <a:schemeClr val="tx1"/>
            </a:solidFill>
          </a:endParaRPr>
        </a:p>
      </dsp:txBody>
      <dsp:txXfrm>
        <a:off x="4800308" y="5087453"/>
        <a:ext cx="1514729" cy="948650"/>
      </dsp:txXfrm>
    </dsp:sp>
    <dsp:sp modelId="{55D5C14F-4253-4696-B0BE-F344A4BC2302}">
      <dsp:nvSpPr>
        <dsp:cNvPr id="0" name=""/>
        <dsp:cNvSpPr/>
      </dsp:nvSpPr>
      <dsp:spPr>
        <a:xfrm>
          <a:off x="3080364" y="607161"/>
          <a:ext cx="4954618" cy="4954618"/>
        </a:xfrm>
        <a:custGeom>
          <a:avLst/>
          <a:gdLst/>
          <a:ahLst/>
          <a:cxnLst/>
          <a:rect l="0" t="0" r="0" b="0"/>
          <a:pathLst>
            <a:path>
              <a:moveTo>
                <a:pt x="1465062" y="4738374"/>
              </a:moveTo>
              <a:arcTo wR="2477309" hR="2477309" stAng="6847043" swAng="9243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C5418-D461-467C-96DE-FBDE3A214FB7}">
      <dsp:nvSpPr>
        <dsp:cNvPr id="0" name=""/>
        <dsp:cNvSpPr/>
      </dsp:nvSpPr>
      <dsp:spPr>
        <a:xfrm>
          <a:off x="2603576" y="3797479"/>
          <a:ext cx="1617369" cy="1051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</a:rPr>
            <a:t>Leállnak a beruházások, csökken a termelés, tömeges elbocsátásokra kerül sor </a:t>
          </a:r>
          <a:endParaRPr lang="hu-HU" sz="1200" b="1" kern="1200" dirty="0">
            <a:solidFill>
              <a:schemeClr val="tx1"/>
            </a:solidFill>
          </a:endParaRPr>
        </a:p>
      </dsp:txBody>
      <dsp:txXfrm>
        <a:off x="2654896" y="3848799"/>
        <a:ext cx="1514729" cy="948650"/>
      </dsp:txXfrm>
    </dsp:sp>
    <dsp:sp modelId="{91519E51-91DB-4547-9B50-C5B40E4940B3}">
      <dsp:nvSpPr>
        <dsp:cNvPr id="0" name=""/>
        <dsp:cNvSpPr/>
      </dsp:nvSpPr>
      <dsp:spPr>
        <a:xfrm>
          <a:off x="3080364" y="607161"/>
          <a:ext cx="4954618" cy="4954618"/>
        </a:xfrm>
        <a:custGeom>
          <a:avLst/>
          <a:gdLst/>
          <a:ahLst/>
          <a:cxnLst/>
          <a:rect l="0" t="0" r="0" b="0"/>
          <a:pathLst>
            <a:path>
              <a:moveTo>
                <a:pt x="38625" y="2913065"/>
              </a:moveTo>
              <a:arcTo wR="2477309" hR="2477309" stAng="10192140" swAng="12157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F260D-B00A-4CEA-BD0C-C5400A3D5F61}">
      <dsp:nvSpPr>
        <dsp:cNvPr id="0" name=""/>
        <dsp:cNvSpPr/>
      </dsp:nvSpPr>
      <dsp:spPr>
        <a:xfrm>
          <a:off x="2603576" y="1320170"/>
          <a:ext cx="1617369" cy="1051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</a:rPr>
            <a:t>Csökken</a:t>
          </a:r>
          <a:r>
            <a:rPr lang="hu-HU" sz="1200" kern="1200" dirty="0" smtClean="0">
              <a:solidFill>
                <a:schemeClr val="tx1"/>
              </a:solidFill>
            </a:rPr>
            <a:t> </a:t>
          </a:r>
          <a:r>
            <a:rPr lang="hu-HU" sz="1200" b="1" kern="1200" dirty="0" smtClean="0">
              <a:solidFill>
                <a:schemeClr val="tx1"/>
              </a:solidFill>
            </a:rPr>
            <a:t>a fizetőképes kereslet</a:t>
          </a:r>
          <a:endParaRPr lang="hu-HU" sz="1200" b="1" kern="1200" dirty="0">
            <a:solidFill>
              <a:schemeClr val="tx1"/>
            </a:solidFill>
          </a:endParaRPr>
        </a:p>
      </dsp:txBody>
      <dsp:txXfrm>
        <a:off x="2654896" y="1371490"/>
        <a:ext cx="1514729" cy="948650"/>
      </dsp:txXfrm>
    </dsp:sp>
    <dsp:sp modelId="{560F37B5-AD11-41C7-B144-FB92AD36AA26}">
      <dsp:nvSpPr>
        <dsp:cNvPr id="0" name=""/>
        <dsp:cNvSpPr/>
      </dsp:nvSpPr>
      <dsp:spPr>
        <a:xfrm>
          <a:off x="3001745" y="681343"/>
          <a:ext cx="4954618" cy="4954618"/>
        </a:xfrm>
        <a:custGeom>
          <a:avLst/>
          <a:gdLst/>
          <a:ahLst/>
          <a:cxnLst/>
          <a:rect l="0" t="0" r="0" b="0"/>
          <a:pathLst>
            <a:path>
              <a:moveTo>
                <a:pt x="986836" y="498534"/>
              </a:moveTo>
              <a:arcTo wR="2477309" hR="2477309" stAng="13980710" swAng="9306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E4AC8-80CB-4FD9-980F-F1F53B33B8A1}" type="datetimeFigureOut">
              <a:rPr lang="hu-HU" smtClean="0"/>
              <a:t>2020. 10. 07.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227E-2D1F-4CFE-8BC5-31FC2D2626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15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97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6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Mintacím szerkesztése</a:t>
            </a: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4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6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0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994400" y="3886200"/>
            <a:ext cx="57912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553864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66720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19" y="1628801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2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309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59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Mintacím szerkesztése</a:t>
            </a: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66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7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Mintacím szerkesztése</a:t>
            </a: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58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7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66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7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68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76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73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5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80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6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994400" y="3886200"/>
            <a:ext cx="57912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</p:spTree>
    <p:extLst>
      <p:ext uri="{BB962C8B-B14F-4D97-AF65-F5344CB8AC3E}">
        <p14:creationId xmlns:p14="http://schemas.microsoft.com/office/powerpoint/2010/main" val="642338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1564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19" y="1628801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2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13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Mintacím szerkesztése</a:t>
            </a:r>
            <a:endParaRPr lang="hu-H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70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1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4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6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6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0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CFDF-B4B8-4D79-9C23-DD008FAF0A0B}" type="slidenum">
              <a:rPr lang="hu-HU" smtClean="0">
                <a:solidFill>
                  <a:srgbClr val="000000"/>
                </a:solidFill>
              </a:rPr>
              <a:pPr/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6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457200"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457200"/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457200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64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srgbClr val="000000"/>
                </a:solidFill>
              </a:rPr>
              <a:pPr defTabSz="457200"/>
              <a:t>2020. 10. 07.</a:t>
            </a:fld>
            <a:endParaRPr lang="hu-H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457200"/>
            <a:endParaRPr lang="hu-H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srgbClr val="000000"/>
                </a:solidFill>
              </a:rPr>
              <a:pPr defTabSz="457200"/>
              <a:t>‹#›</a:t>
            </a:fld>
            <a:endParaRPr lang="hu-HU">
              <a:solidFill>
                <a:srgbClr val="000000"/>
              </a:solidFill>
            </a:endParaRPr>
          </a:p>
        </p:txBody>
      </p:sp>
      <p:pic>
        <p:nvPicPr>
          <p:cNvPr id="1031" name="Picture 7" descr="SZTE_hun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41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www.britannica.com/biography/Stanley-Baldwin" TargetMode="External"/><Relationship Id="rId4" Type="http://schemas.openxmlformats.org/officeDocument/2006/relationships/hyperlink" Target="https://www.historytoday.com/archive/fall-ramsay-macdonal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rousse.fr/encyclopedie/personnage/L%C3%A9on_Blum/109175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urulohordo.blog.hu/2018/03/17/kondratyev_cikluso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ree-exchange/2013/11/26/john-maynard-keyn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Paul-von-Hindenbur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biography/Adolf-Hitl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5441" y="286491"/>
            <a:ext cx="10153126" cy="1673361"/>
          </a:xfrm>
        </p:spPr>
        <p:txBody>
          <a:bodyPr/>
          <a:lstStyle/>
          <a:p>
            <a:pPr algn="ctr"/>
            <a:r>
              <a:rPr lang="hu-HU" sz="3600" b="0" dirty="0"/>
              <a:t>  </a:t>
            </a:r>
            <a:endParaRPr lang="hu-HU" sz="1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867103" y="788276"/>
            <a:ext cx="10704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XX. századi európai történelem online tananyag </a:t>
            </a:r>
            <a:r>
              <a:rPr lang="hu-HU" sz="2800" dirty="0" smtClean="0">
                <a:solidFill>
                  <a:schemeClr val="bg1"/>
                </a:solidFill>
              </a:rPr>
              <a:t>4</a:t>
            </a:r>
            <a:r>
              <a:rPr lang="hu-HU" sz="2800" dirty="0" smtClean="0">
                <a:solidFill>
                  <a:schemeClr val="bg1"/>
                </a:solidFill>
              </a:rPr>
              <a:t>. lecke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939159" y="2280627"/>
            <a:ext cx="8718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Az 1929-1933-as nagy gazdasági világválság és annak gazdasági, politikai, társadalmi következményei; a válságra adott válaszok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576552" y="4903076"/>
            <a:ext cx="5021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Dr. Juhász Krisztina,</a:t>
            </a:r>
          </a:p>
          <a:p>
            <a:r>
              <a:rPr lang="hu-HU" dirty="0">
                <a:solidFill>
                  <a:schemeClr val="bg1"/>
                </a:solidFill>
              </a:rPr>
              <a:t>SZTE ÁJTK Politológiai Tanszék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1917" y="3899942"/>
            <a:ext cx="2180897" cy="2737341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20717" y="1072055"/>
            <a:ext cx="7362497" cy="556522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/>
              <a:t>Az 1929 októberében kirobbant nagy gazdasági válság Nagy-Britanniát kezdetben pénzügyi válságként sújtotta.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/>
              <a:t>Az 1929-es parlamenti választások eredményeként a munkáspárti </a:t>
            </a:r>
            <a:r>
              <a:rPr lang="hu-HU" sz="2000" b="1" i="1" dirty="0" err="1"/>
              <a:t>Ramsay</a:t>
            </a:r>
            <a:r>
              <a:rPr lang="hu-HU" sz="2000" b="1" i="1" dirty="0"/>
              <a:t> MacDonald </a:t>
            </a:r>
            <a:r>
              <a:rPr lang="hu-HU" sz="2000" b="1" dirty="0"/>
              <a:t>alakíthatott kormányt</a:t>
            </a:r>
            <a:r>
              <a:rPr lang="hu-HU" sz="2000" dirty="0"/>
              <a:t>, akinek viszont a politikai elveivel és választási ígéreteivel szemben álló gazdaságpolitikát kellett a válság miatt megvalósítania.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/>
              <a:t>1931-ben MacDonald lemondott, de őt választották meg a nagykoalíciós kormány vezetésére is</a:t>
            </a:r>
            <a:r>
              <a:rPr lang="hu-HU" sz="2000" dirty="0"/>
              <a:t>, kizárták a Munkáspártból.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/>
              <a:t>Az új koalíciós kormány azonnal elkezdte végrehajtani a szigorú és népszerűtlen intézkedéseket: </a:t>
            </a:r>
            <a:r>
              <a:rPr lang="hu-HU" sz="2000" dirty="0"/>
              <a:t>csökkentette a munkanélküli-segélyeket, csökkentették a hivatalnokok, tanárok, rendőrök fizetését.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b="1" dirty="0"/>
              <a:t>1933-ra Nagy-Britannia túljutott a válságon, </a:t>
            </a:r>
            <a:r>
              <a:rPr lang="hu-HU" sz="2000" dirty="0"/>
              <a:t>ami a belpolitikai viszonyokra is nyugtatóan hatott, </a:t>
            </a:r>
            <a:r>
              <a:rPr lang="hu-HU" sz="2000" b="1" dirty="0"/>
              <a:t>az 1935-ös választásokon a konzervatívok magabiztos győzelmet arattak, </a:t>
            </a:r>
            <a:r>
              <a:rPr lang="hu-HU" sz="2000" b="1" i="1" dirty="0"/>
              <a:t>Stanley </a:t>
            </a:r>
            <a:r>
              <a:rPr lang="hu-HU" sz="2000" b="1" i="1" dirty="0" err="1"/>
              <a:t>Baldwin</a:t>
            </a:r>
            <a:r>
              <a:rPr lang="hu-HU" sz="2000" b="1" i="1" dirty="0"/>
              <a:t> </a:t>
            </a:r>
            <a:r>
              <a:rPr lang="hu-HU" sz="2000" b="1" dirty="0"/>
              <a:t>vezetésével.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97318" y="44624"/>
            <a:ext cx="10985081" cy="864096"/>
          </a:xfrm>
        </p:spPr>
        <p:txBody>
          <a:bodyPr/>
          <a:lstStyle/>
          <a:p>
            <a:r>
              <a:rPr lang="hu-HU" sz="2800" dirty="0"/>
              <a:t>A válság következményei és a válságra adott válaszok</a:t>
            </a:r>
            <a:r>
              <a:rPr lang="hu-HU" sz="2800" dirty="0" smtClean="0"/>
              <a:t>: Nagy-Britannia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866993" y="4622281"/>
            <a:ext cx="170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Stanley </a:t>
            </a:r>
            <a:r>
              <a:rPr lang="hu-HU" b="1" i="1" dirty="0" err="1"/>
              <a:t>Baldwin</a:t>
            </a:r>
            <a:r>
              <a:rPr lang="hu-HU" b="1" i="1" dirty="0"/>
              <a:t> 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9128234" y="4887310"/>
            <a:ext cx="441434" cy="236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733" y="1019942"/>
            <a:ext cx="2073184" cy="28800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0389475" y="1828800"/>
            <a:ext cx="150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err="1"/>
              <a:t>Ramsay</a:t>
            </a:r>
            <a:r>
              <a:rPr lang="hu-HU" b="1" i="1" dirty="0"/>
              <a:t> MacDonald</a:t>
            </a:r>
            <a:endParaRPr lang="hu-HU" dirty="0"/>
          </a:p>
        </p:txBody>
      </p:sp>
      <p:sp>
        <p:nvSpPr>
          <p:cNvPr id="10" name="Balra nyíl 9"/>
          <p:cNvSpPr/>
          <p:nvPr/>
        </p:nvSpPr>
        <p:spPr>
          <a:xfrm>
            <a:off x="9987436" y="2081048"/>
            <a:ext cx="307447" cy="1734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9987436" y="2711669"/>
            <a:ext cx="2015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hlinkClick r:id="rId4"/>
              </a:rPr>
              <a:t>https://</a:t>
            </a:r>
            <a:r>
              <a:rPr lang="hu-HU" sz="1200" dirty="0" smtClean="0">
                <a:hlinkClick r:id="rId4"/>
              </a:rPr>
              <a:t>www.historytoday.com/archive/fall-ramsay-macdonald</a:t>
            </a:r>
            <a:r>
              <a:rPr lang="hu-HU" sz="1200" dirty="0" smtClean="0"/>
              <a:t> (2020.09.29.)</a:t>
            </a:r>
            <a:endParaRPr lang="hu-HU" sz="1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866992" y="5533641"/>
            <a:ext cx="1702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hlinkClick r:id="rId5"/>
              </a:rPr>
              <a:t>https://</a:t>
            </a:r>
            <a:r>
              <a:rPr lang="hu-HU" sz="1200" dirty="0" smtClean="0">
                <a:hlinkClick r:id="rId5"/>
              </a:rPr>
              <a:t>www.britannica.com/biography/Stanley-Baldwin</a:t>
            </a:r>
            <a:r>
              <a:rPr lang="hu-HU" sz="1200" dirty="0" smtClean="0"/>
              <a:t> (2020.09.29.)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67968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548" y="1362005"/>
            <a:ext cx="3059350" cy="4104000"/>
          </a:xfr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609600" y="977462"/>
            <a:ext cx="8014138" cy="5880537"/>
          </a:xfrm>
        </p:spPr>
        <p:txBody>
          <a:bodyPr/>
          <a:lstStyle/>
          <a:p>
            <a:r>
              <a:rPr lang="hu-HU" sz="2000" b="1" u="sng" dirty="0" smtClean="0"/>
              <a:t>Franciaország:</a:t>
            </a:r>
          </a:p>
          <a:p>
            <a:pPr algn="just"/>
            <a:r>
              <a:rPr lang="hu-HU" sz="2000" dirty="0"/>
              <a:t>A mezőgazdaság nagy súlya, az ország keleti határán folytatott erdőépítési munkálatok (Maginot-vonal), valamint a kikötő- és csatornaépítések okán </a:t>
            </a:r>
            <a:r>
              <a:rPr lang="hu-HU" sz="2000" b="1" dirty="0"/>
              <a:t>a válság csak 1931-ben </a:t>
            </a:r>
            <a:r>
              <a:rPr lang="hu-HU" sz="2000" b="1" dirty="0" smtClean="0"/>
              <a:t>érte </a:t>
            </a:r>
            <a:r>
              <a:rPr lang="hu-HU" sz="2000" b="1" dirty="0"/>
              <a:t>el Franciaországot</a:t>
            </a:r>
            <a:r>
              <a:rPr lang="hu-HU" sz="2000" b="1" dirty="0" smtClean="0"/>
              <a:t>.</a:t>
            </a:r>
          </a:p>
          <a:p>
            <a:pPr algn="just"/>
            <a:r>
              <a:rPr lang="hu-HU" sz="2000" dirty="0"/>
              <a:t>Az ipari termelés negyedével csökkent, a válság legsúlyosabban a fogyasztási cikkeket gyártó iparágakat sújtotta</a:t>
            </a:r>
            <a:r>
              <a:rPr lang="hu-HU" sz="2000" dirty="0" smtClean="0"/>
              <a:t>.</a:t>
            </a:r>
          </a:p>
          <a:p>
            <a:pPr algn="just"/>
            <a:r>
              <a:rPr lang="hu-HU" sz="2000" b="1" dirty="0"/>
              <a:t>A gazdasági és társadalmi nehézségek politikai instabilitást eredményeztek</a:t>
            </a:r>
            <a:r>
              <a:rPr lang="hu-HU" sz="2000" b="1" dirty="0" smtClean="0"/>
              <a:t>.</a:t>
            </a:r>
          </a:p>
          <a:p>
            <a:pPr algn="just"/>
            <a:r>
              <a:rPr lang="hu-HU" sz="2000" b="1" dirty="0"/>
              <a:t>1934</a:t>
            </a:r>
            <a:r>
              <a:rPr lang="hu-HU" sz="2000" dirty="0"/>
              <a:t>-ben</a:t>
            </a:r>
            <a:r>
              <a:rPr lang="hu-HU" sz="2000" b="1" dirty="0"/>
              <a:t> </a:t>
            </a:r>
            <a:r>
              <a:rPr lang="hu-HU" sz="2000" dirty="0"/>
              <a:t>robbant ki az ún. </a:t>
            </a:r>
            <a:r>
              <a:rPr lang="hu-HU" sz="2000" b="1" dirty="0" err="1"/>
              <a:t>Stavinsky</a:t>
            </a:r>
            <a:r>
              <a:rPr lang="hu-HU" sz="2000" b="1" dirty="0"/>
              <a:t>-ügy. </a:t>
            </a:r>
            <a:endParaRPr lang="hu-HU" sz="2000" b="1" dirty="0" smtClean="0"/>
          </a:p>
          <a:p>
            <a:pPr algn="just"/>
            <a:r>
              <a:rPr lang="hu-HU" sz="2000" b="1" dirty="0"/>
              <a:t>Az 1936 tavaszán tartott választások eredményeképpen jött létre az első népfront kormány a szocialista </a:t>
            </a:r>
            <a:r>
              <a:rPr lang="hu-HU" sz="2000" b="1" i="1" dirty="0" err="1"/>
              <a:t>Léon</a:t>
            </a:r>
            <a:r>
              <a:rPr lang="hu-HU" sz="2000" b="1" i="1" dirty="0"/>
              <a:t> Blum </a:t>
            </a:r>
            <a:r>
              <a:rPr lang="hu-HU" sz="2000" b="1" dirty="0"/>
              <a:t>vezetésével. </a:t>
            </a:r>
            <a:endParaRPr lang="hu-HU" sz="2000" b="1" dirty="0" smtClean="0"/>
          </a:p>
          <a:p>
            <a:pPr algn="just"/>
            <a:r>
              <a:rPr lang="hu-HU" sz="2000" b="1" dirty="0"/>
              <a:t>1936. június 7-én aláírták a </a:t>
            </a:r>
            <a:r>
              <a:rPr lang="hu-HU" sz="2000" b="1" dirty="0" err="1"/>
              <a:t>Matignon</a:t>
            </a:r>
            <a:r>
              <a:rPr lang="hu-HU" sz="2000" b="1" dirty="0"/>
              <a:t>-egyezményt, </a:t>
            </a:r>
            <a:r>
              <a:rPr lang="hu-HU" sz="2000" dirty="0"/>
              <a:t>amelynek értelmében 7-15 százalékkal emelkedtek a munkabérek, elfogadták a kollektív szerződések rendszerét, elismerték a  szakszervezeti jogokat. A francia Nemzetgyűlés továbbá elfogadta a heti 40 órás munkaidőt, és a két hetes fizetett szabadságot. 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09601" y="144897"/>
            <a:ext cx="10972799" cy="864096"/>
          </a:xfrm>
        </p:spPr>
        <p:txBody>
          <a:bodyPr/>
          <a:lstStyle/>
          <a:p>
            <a:r>
              <a:rPr lang="hu-HU" sz="2800" dirty="0"/>
              <a:t>A válság következményei és a válságra adott válaszok</a:t>
            </a:r>
            <a:r>
              <a:rPr lang="hu-HU" sz="2800" dirty="0" smtClean="0"/>
              <a:t>: Franciaország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9065172" y="5675586"/>
            <a:ext cx="251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err="1" smtClean="0"/>
              <a:t>Léon</a:t>
            </a:r>
            <a:r>
              <a:rPr lang="hu-HU" b="1" i="1" dirty="0" smtClean="0"/>
              <a:t> Blum</a:t>
            </a:r>
            <a:endParaRPr lang="hu-HU" b="1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8875548" y="6044918"/>
            <a:ext cx="290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hlinkClick r:id="rId3"/>
              </a:rPr>
              <a:t>https://www.larousse.fr/encyclopedie/personnage/L%C3%A9on_Blum/109175</a:t>
            </a:r>
            <a:r>
              <a:rPr lang="hu-HU" sz="1200" dirty="0" smtClean="0"/>
              <a:t> (2020.09.29.)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3339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3516" y="1008993"/>
            <a:ext cx="5044965" cy="1497102"/>
          </a:xfrm>
        </p:spPr>
        <p:txBody>
          <a:bodyPr/>
          <a:lstStyle/>
          <a:p>
            <a:pPr algn="ctr"/>
            <a:r>
              <a:rPr lang="hu-HU" dirty="0" err="1" smtClean="0"/>
              <a:t>KÖSZÖNöm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47999" y="299886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600" i="1" dirty="0">
                <a:solidFill>
                  <a:schemeClr val="bg1"/>
                </a:solidFill>
              </a:rPr>
              <a:t>Jelen tananyag a Szegedi Tudományegyetemen készült az Európai Unió támogatásával</a:t>
            </a:r>
            <a:r>
              <a:rPr lang="hu-HU" sz="1600" i="1">
                <a:solidFill>
                  <a:schemeClr val="bg1"/>
                </a:solidFill>
              </a:rPr>
              <a:t>. </a:t>
            </a:r>
            <a:endParaRPr lang="hu-HU" sz="1600" i="1" smtClean="0">
              <a:solidFill>
                <a:schemeClr val="bg1"/>
              </a:solidFill>
            </a:endParaRPr>
          </a:p>
          <a:p>
            <a:pPr algn="ctr"/>
            <a:r>
              <a:rPr lang="hu-HU" sz="1600" i="1" smtClean="0">
                <a:solidFill>
                  <a:schemeClr val="bg1"/>
                </a:solidFill>
              </a:rPr>
              <a:t>Projekt </a:t>
            </a:r>
            <a:r>
              <a:rPr lang="hu-HU" sz="1600" i="1" dirty="0">
                <a:solidFill>
                  <a:schemeClr val="bg1"/>
                </a:solidFill>
              </a:rPr>
              <a:t>azonosító: EFOP-3.6.2-16-2017-00007</a:t>
            </a:r>
          </a:p>
        </p:txBody>
      </p:sp>
    </p:spTree>
    <p:extLst>
      <p:ext uri="{BB962C8B-B14F-4D97-AF65-F5344CB8AC3E}">
        <p14:creationId xmlns:p14="http://schemas.microsoft.com/office/powerpoint/2010/main" val="15649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02824"/>
          </a:xfrm>
        </p:spPr>
        <p:txBody>
          <a:bodyPr/>
          <a:lstStyle/>
          <a:p>
            <a:r>
              <a:rPr lang="hu-HU" sz="3200" dirty="0"/>
              <a:t>A válság okai, kirobbanása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09600" y="1150883"/>
            <a:ext cx="10972800" cy="4792717"/>
          </a:xfrm>
        </p:spPr>
        <p:txBody>
          <a:bodyPr/>
          <a:lstStyle/>
          <a:p>
            <a:pPr algn="just"/>
            <a:r>
              <a:rPr lang="hu-HU" sz="2000" dirty="0"/>
              <a:t>A piacot monopolizáló vállalatok (monopolkapitalizmus) legfőbb törekvése a profit maximalizálása volt, amelyet jellemzően alacsony bérekkel, és magas </a:t>
            </a:r>
            <a:r>
              <a:rPr lang="hu-HU" sz="2000" dirty="0" err="1"/>
              <a:t>árszínvonallal</a:t>
            </a:r>
            <a:r>
              <a:rPr lang="hu-HU" sz="2000" dirty="0"/>
              <a:t> értek el. Következésképpen hosszú távon egyre csökkent a fizetőképes kereslet, amely eladhatatlan árumennyiséget eredményezett </a:t>
            </a:r>
            <a:r>
              <a:rPr lang="hu-HU" sz="2000" dirty="0" smtClean="0"/>
              <a:t>idővel </a:t>
            </a:r>
            <a:r>
              <a:rPr lang="hu-HU" sz="2400" b="1" dirty="0"/>
              <a:t>=&gt; túltermelési válság</a:t>
            </a:r>
            <a:r>
              <a:rPr lang="hu-HU" sz="2000" dirty="0"/>
              <a:t>. </a:t>
            </a:r>
            <a:endParaRPr lang="hu-HU" sz="2000" dirty="0" smtClean="0"/>
          </a:p>
          <a:p>
            <a:pPr algn="just"/>
            <a:endParaRPr lang="hu-HU" sz="2000" dirty="0" smtClean="0"/>
          </a:p>
          <a:p>
            <a:pPr algn="just"/>
            <a:r>
              <a:rPr lang="hu-HU" sz="2000" dirty="0"/>
              <a:t>A fizetőképes kereslet csökkenése és a termelés volumene közötti ellentmondást a tőzsdei spekulációk egy darabig elfedték, mert a spekulánsok érdeke volt az értékpapírok árának megőrzése</a:t>
            </a:r>
            <a:r>
              <a:rPr lang="hu-HU" sz="2000" dirty="0" smtClean="0"/>
              <a:t>.</a:t>
            </a:r>
          </a:p>
          <a:p>
            <a:pPr algn="just"/>
            <a:endParaRPr lang="hu-HU" sz="2000" dirty="0" smtClean="0"/>
          </a:p>
          <a:p>
            <a:pPr algn="just"/>
            <a:r>
              <a:rPr lang="hu-HU" sz="2000" dirty="0"/>
              <a:t>A válság az USA-ból indult ki, ahol </a:t>
            </a:r>
            <a:r>
              <a:rPr lang="hu-HU" sz="2000" b="1" dirty="0"/>
              <a:t>1929. október 24-én, a „fekete csütörtökön” a New York-i tőzsde összeomlott,</a:t>
            </a:r>
            <a:r>
              <a:rPr lang="hu-HU" sz="2000" dirty="0"/>
              <a:t> mert a részvényesek tömegesen kívántak megszabadulni részvényeiktől, amelyek a nap végére teljesen elértéktelenedtek. </a:t>
            </a:r>
            <a:endParaRPr lang="hu-HU" sz="2000" dirty="0" smtClean="0"/>
          </a:p>
          <a:p>
            <a:pPr algn="just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6347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65325599"/>
              </p:ext>
            </p:extLst>
          </p:nvPr>
        </p:nvGraphicFramePr>
        <p:xfrm>
          <a:off x="819150" y="204952"/>
          <a:ext cx="11115347" cy="600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9033641" y="5565228"/>
            <a:ext cx="2900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Saját szerkesztésű ábra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0012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1566" y="-94591"/>
            <a:ext cx="10972800" cy="1143000"/>
          </a:xfrm>
        </p:spPr>
        <p:txBody>
          <a:bodyPr/>
          <a:lstStyle/>
          <a:p>
            <a:r>
              <a:rPr lang="hu-HU" sz="2800" dirty="0"/>
              <a:t>A válság magyarázatai és kezelési </a:t>
            </a:r>
            <a:r>
              <a:rPr lang="hu-HU" sz="2800" dirty="0" smtClean="0"/>
              <a:t>javaslatai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01566" y="1048409"/>
            <a:ext cx="10972800" cy="4525963"/>
          </a:xfrm>
        </p:spPr>
        <p:txBody>
          <a:bodyPr/>
          <a:lstStyle/>
          <a:p>
            <a:r>
              <a:rPr lang="hu-HU" sz="2000" b="1" i="1" dirty="0"/>
              <a:t>Nyikolaj </a:t>
            </a:r>
            <a:r>
              <a:rPr lang="hu-HU" sz="2000" b="1" i="1" dirty="0" err="1"/>
              <a:t>Kondratyev</a:t>
            </a:r>
            <a:r>
              <a:rPr lang="hu-HU" sz="2000" b="1" i="1" dirty="0"/>
              <a:t> </a:t>
            </a:r>
            <a:r>
              <a:rPr lang="hu-HU" sz="2000" dirty="0"/>
              <a:t>orosz közgazdász </a:t>
            </a:r>
            <a:r>
              <a:rPr lang="hu-HU" sz="2000" b="1" dirty="0"/>
              <a:t>cikluselmélete értelmében a modern gazdaság fejlődésében 50-60 éves </a:t>
            </a:r>
            <a:r>
              <a:rPr lang="hu-HU" sz="2000" b="1" dirty="0" smtClean="0"/>
              <a:t>ciklusperiódusok </a:t>
            </a:r>
            <a:r>
              <a:rPr lang="hu-HU" sz="2000" b="1" dirty="0"/>
              <a:t>figyelhetők meg</a:t>
            </a:r>
            <a:r>
              <a:rPr lang="hu-HU" sz="2000" dirty="0"/>
              <a:t>. </a:t>
            </a:r>
            <a:endParaRPr lang="hu-HU" sz="2000" dirty="0" smtClean="0"/>
          </a:p>
          <a:p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132" y="1833562"/>
            <a:ext cx="9569668" cy="407850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03132" y="5912069"/>
            <a:ext cx="6132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hlinkClick r:id="rId3"/>
              </a:rPr>
              <a:t>https://</a:t>
            </a:r>
            <a:r>
              <a:rPr lang="hu-HU" sz="1200" dirty="0" smtClean="0">
                <a:hlinkClick r:id="rId3"/>
              </a:rPr>
              <a:t>gurulohordo.blog.hu/2018/03/17/kondratyev_ciklusok</a:t>
            </a:r>
            <a:r>
              <a:rPr lang="hu-HU" sz="1200" dirty="0" smtClean="0"/>
              <a:t> (2020.09.29.)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7172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6245"/>
          </a:xfrm>
        </p:spPr>
        <p:txBody>
          <a:bodyPr/>
          <a:lstStyle/>
          <a:p>
            <a:r>
              <a:rPr lang="hu-HU" sz="3200" dirty="0"/>
              <a:t>A válság magyarázatai és kezelési javaslatai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5930" y="1150883"/>
            <a:ext cx="10799380" cy="4975281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b="1" dirty="0"/>
              <a:t>John Maynard Keynes brit köszgazdász </a:t>
            </a:r>
            <a:r>
              <a:rPr lang="hu-HU" sz="2000" dirty="0"/>
              <a:t>„A foglalkoztatás, a kamat és a pénz általános elmélete” című, </a:t>
            </a:r>
            <a:r>
              <a:rPr lang="hu-HU" sz="2000" b="1" dirty="0"/>
              <a:t>1936-ban megjelent gazdaságelméleti </a:t>
            </a:r>
            <a:r>
              <a:rPr lang="hu-HU" sz="2000" b="1" dirty="0" err="1"/>
              <a:t>alapművében</a:t>
            </a:r>
            <a:r>
              <a:rPr lang="hu-HU" sz="2000" b="1" dirty="0"/>
              <a:t> </a:t>
            </a:r>
            <a:r>
              <a:rPr lang="hu-HU" sz="2400" b="1" dirty="0"/>
              <a:t>az állami beavatkozás fontosságát hangsúlyozta</a:t>
            </a:r>
            <a:r>
              <a:rPr lang="hu-HU" sz="2000" b="1" dirty="0"/>
              <a:t> a válság kezelése és az újabb válságok megelőzése kapcsán. </a:t>
            </a:r>
            <a:r>
              <a:rPr lang="hu-HU" sz="2000" dirty="0"/>
              <a:t>Keynes szerint </a:t>
            </a:r>
            <a:r>
              <a:rPr lang="hu-HU" sz="2000" b="1" dirty="0"/>
              <a:t>az államnak folyamatosan befolyásolnia kell a gazdasági folyamatokat</a:t>
            </a:r>
            <a:r>
              <a:rPr lang="hu-HU" sz="2000" dirty="0"/>
              <a:t>, többek között </a:t>
            </a:r>
            <a:r>
              <a:rPr lang="hu-HU" sz="2000" b="1" dirty="0"/>
              <a:t>a pénzügyi politika ellenőrzése, a nagy jövedelmek megadóztatása és a szegények támogatása révén.</a:t>
            </a:r>
            <a:r>
              <a:rPr lang="hu-HU" sz="2000" dirty="0"/>
              <a:t> Emellett </a:t>
            </a:r>
            <a:r>
              <a:rPr lang="hu-HU" sz="2000" b="1" dirty="0"/>
              <a:t>szorgalmazta az olyan nem termelő állami beruházásokat, amelyek hozzájárulnak a fizetőképes kereslet kialakulásához és fenntartásához, azonban nem bővítik a kínálatot.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0" y="3885933"/>
            <a:ext cx="3924300" cy="22098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563006" y="4382813"/>
            <a:ext cx="3405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/>
              <a:t>John Maynard Keynes</a:t>
            </a:r>
          </a:p>
          <a:p>
            <a:pPr algn="ctr"/>
            <a:r>
              <a:rPr lang="hu-HU" sz="1200" b="1" i="1" dirty="0">
                <a:hlinkClick r:id="rId3"/>
              </a:rPr>
              <a:t>https://</a:t>
            </a:r>
            <a:r>
              <a:rPr lang="hu-HU" sz="1200" b="1" i="1" dirty="0" smtClean="0">
                <a:hlinkClick r:id="rId3"/>
              </a:rPr>
              <a:t>www.economist.com/free-exchange/2013/11/26/john-maynard-keynes</a:t>
            </a:r>
            <a:r>
              <a:rPr lang="hu-HU" sz="1200" b="1" i="1" dirty="0" smtClean="0"/>
              <a:t> (2020.09.29.)</a:t>
            </a:r>
            <a:endParaRPr lang="hu-HU" sz="1200" b="1" i="1" dirty="0"/>
          </a:p>
        </p:txBody>
      </p:sp>
    </p:spTree>
    <p:extLst>
      <p:ext uri="{BB962C8B-B14F-4D97-AF65-F5344CB8AC3E}">
        <p14:creationId xmlns:p14="http://schemas.microsoft.com/office/powerpoint/2010/main" val="40694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6515" y="432294"/>
            <a:ext cx="10972800" cy="608231"/>
          </a:xfrm>
        </p:spPr>
        <p:txBody>
          <a:bodyPr/>
          <a:lstStyle/>
          <a:p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800" dirty="0" smtClean="0"/>
              <a:t>A </a:t>
            </a:r>
            <a:r>
              <a:rPr lang="hu-HU" sz="2800" dirty="0"/>
              <a:t>válság következményei és a válságra adott válaszok</a:t>
            </a:r>
            <a:r>
              <a:rPr lang="hu-HU" sz="2800" dirty="0" smtClean="0"/>
              <a:t>: az </a:t>
            </a:r>
            <a:r>
              <a:rPr lang="hu-HU" sz="2800" dirty="0"/>
              <a:t>Amerikai Egyesült Államok</a:t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8274" y="1040525"/>
            <a:ext cx="11209283" cy="5423337"/>
          </a:xfrm>
        </p:spPr>
        <p:txBody>
          <a:bodyPr/>
          <a:lstStyle/>
          <a:p>
            <a:pPr marL="0" indent="0" algn="just">
              <a:buNone/>
            </a:pPr>
            <a:r>
              <a:rPr lang="hu-HU" sz="2000" dirty="0" smtClean="0"/>
              <a:t>A </a:t>
            </a:r>
            <a:r>
              <a:rPr lang="hu-HU" sz="2000" dirty="0"/>
              <a:t>válság az USÁ-t érintette a legsúlyosabban, a nemzeti jövedelem 28 százalékkal, az export pedig egyharmadára csökkent, a munkanélküliek száma meghaladta a 12 milliót. A republikánus </a:t>
            </a:r>
            <a:r>
              <a:rPr lang="hu-HU" sz="2000" b="1" i="1" dirty="0" err="1"/>
              <a:t>Harding</a:t>
            </a:r>
            <a:r>
              <a:rPr lang="hu-HU" sz="2000" dirty="0"/>
              <a:t> válságkezelésre tett kísérletei nem hozták meg az eredményt, és a republikánusok elvesztették az 1932-es elnökválasztást. A demokrata párti </a:t>
            </a:r>
            <a:r>
              <a:rPr lang="hu-HU" sz="2000" b="1" i="1" dirty="0"/>
              <a:t>Franklin </a:t>
            </a:r>
            <a:r>
              <a:rPr lang="hu-HU" sz="2000" b="1" i="1" dirty="0" err="1"/>
              <a:t>Delano</a:t>
            </a:r>
            <a:r>
              <a:rPr lang="hu-HU" sz="2000" b="1" i="1" dirty="0"/>
              <a:t> Roosevelt </a:t>
            </a:r>
            <a:r>
              <a:rPr lang="hu-HU" sz="2000" dirty="0"/>
              <a:t>hivatalba lépését követően Keynes állami beavatkozást hirdető elméletére alapozva kezdett a </a:t>
            </a:r>
            <a:r>
              <a:rPr lang="hu-HU" sz="2000" b="1" dirty="0"/>
              <a:t>New </a:t>
            </a:r>
            <a:r>
              <a:rPr lang="hu-HU" sz="2000" b="1" dirty="0" err="1"/>
              <a:t>Deal</a:t>
            </a:r>
            <a:r>
              <a:rPr lang="hu-HU" sz="2000" dirty="0"/>
              <a:t> (új irányvonal) </a:t>
            </a:r>
            <a:r>
              <a:rPr lang="hu-HU" sz="2000" dirty="0" smtClean="0"/>
              <a:t>elnevezésű </a:t>
            </a:r>
            <a:r>
              <a:rPr lang="hu-HU" sz="2000" dirty="0"/>
              <a:t>gazdaságpolitika végrehajtásába</a:t>
            </a:r>
            <a:r>
              <a:rPr lang="hu-HU" sz="2000" dirty="0" smtClean="0"/>
              <a:t>.</a:t>
            </a:r>
          </a:p>
          <a:p>
            <a:pPr marL="0" indent="0" algn="just">
              <a:buNone/>
            </a:pPr>
            <a:r>
              <a:rPr lang="hu-HU" sz="2000" b="1" u="sng" dirty="0" smtClean="0"/>
              <a:t>A New </a:t>
            </a:r>
            <a:r>
              <a:rPr lang="hu-HU" sz="2000" b="1" u="sng" dirty="0" err="1" smtClean="0"/>
              <a:t>Deal</a:t>
            </a:r>
            <a:r>
              <a:rPr lang="hu-HU" sz="2000" b="1" u="sng" dirty="0" smtClean="0"/>
              <a:t> elemei: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2000" dirty="0"/>
              <a:t>államilag </a:t>
            </a:r>
            <a:r>
              <a:rPr lang="hu-HU" sz="2000" dirty="0" smtClean="0"/>
              <a:t>garantálták </a:t>
            </a:r>
            <a:r>
              <a:rPr lang="hu-HU" sz="2000" dirty="0"/>
              <a:t>a banki </a:t>
            </a:r>
            <a:r>
              <a:rPr lang="hu-HU" sz="2000" dirty="0" smtClean="0"/>
              <a:t>megtakarításokat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2000" dirty="0" smtClean="0"/>
              <a:t>megerősítették a </a:t>
            </a:r>
            <a:r>
              <a:rPr lang="hu-HU" sz="2000" dirty="0" err="1" smtClean="0"/>
              <a:t>Federal</a:t>
            </a:r>
            <a:r>
              <a:rPr lang="hu-HU" sz="2000" dirty="0" smtClean="0"/>
              <a:t> </a:t>
            </a:r>
            <a:r>
              <a:rPr lang="hu-HU" sz="2000" dirty="0" err="1"/>
              <a:t>Reserve</a:t>
            </a:r>
            <a:r>
              <a:rPr lang="hu-HU" sz="2000" dirty="0"/>
              <a:t> (FED) bankfelügyeleti </a:t>
            </a:r>
            <a:r>
              <a:rPr lang="hu-HU" sz="2000" dirty="0" smtClean="0"/>
              <a:t>szerepét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2000" dirty="0"/>
              <a:t>létrehozták a tőzsdefelügyeleti szerepkört ellátó </a:t>
            </a:r>
            <a:r>
              <a:rPr lang="hu-HU" sz="2000" dirty="0" err="1"/>
              <a:t>Securities</a:t>
            </a:r>
            <a:r>
              <a:rPr lang="hu-HU" sz="2000" dirty="0"/>
              <a:t> and Exchange </a:t>
            </a:r>
            <a:r>
              <a:rPr lang="hu-HU" sz="2000" dirty="0" err="1" smtClean="0"/>
              <a:t>Commission</a:t>
            </a:r>
            <a:r>
              <a:rPr lang="hu-HU" sz="2000" dirty="0" smtClean="0"/>
              <a:t>-t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2000" dirty="0"/>
              <a:t>a kölcsönök </a:t>
            </a:r>
            <a:r>
              <a:rPr lang="hu-HU" sz="2000" dirty="0" err="1"/>
              <a:t>újrafinanszírozásának</a:t>
            </a:r>
            <a:r>
              <a:rPr lang="hu-HU" sz="2000" dirty="0"/>
              <a:t> elősegítésére állami hitelszervezetet hoztak </a:t>
            </a:r>
            <a:r>
              <a:rPr lang="hu-HU" sz="2000" dirty="0" smtClean="0"/>
              <a:t>létre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2000" dirty="0" smtClean="0"/>
              <a:t>A mezőgazdaságban </a:t>
            </a:r>
            <a:r>
              <a:rPr lang="hu-HU" sz="2000" dirty="0"/>
              <a:t>a túltermelés megakadályozása érdekében </a:t>
            </a:r>
            <a:r>
              <a:rPr lang="hu-HU" sz="2000" dirty="0" smtClean="0"/>
              <a:t>korlátozták </a:t>
            </a:r>
            <a:r>
              <a:rPr lang="hu-HU" sz="2000" dirty="0"/>
              <a:t>a termelést, és kárpótolta a farmereket. </a:t>
            </a:r>
            <a:endParaRPr lang="hu-HU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sz="2000" dirty="0"/>
              <a:t>közmunkaprogramot </a:t>
            </a:r>
            <a:r>
              <a:rPr lang="hu-HU" sz="2000" dirty="0" smtClean="0"/>
              <a:t>hirdettek, </a:t>
            </a:r>
            <a:r>
              <a:rPr lang="hu-HU" sz="2000" dirty="0"/>
              <a:t>amelyet állami infrastruktúra-beruházások (kórház-, iskola-, híd-, út- és gátépítések) keretében hajtottak </a:t>
            </a:r>
            <a:r>
              <a:rPr lang="hu-HU" sz="2000" dirty="0" smtClean="0"/>
              <a:t>végre.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060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56235" y="725214"/>
            <a:ext cx="7026166" cy="5990896"/>
          </a:xfrm>
        </p:spPr>
        <p:txBody>
          <a:bodyPr/>
          <a:lstStyle/>
          <a:p>
            <a:pPr algn="just"/>
            <a:r>
              <a:rPr lang="hu-HU" sz="1700" dirty="0" smtClean="0"/>
              <a:t>A </a:t>
            </a:r>
            <a:r>
              <a:rPr lang="hu-HU" sz="1700" dirty="0"/>
              <a:t>válság az Egyesült Államok után Németországot érintette </a:t>
            </a:r>
            <a:r>
              <a:rPr lang="hu-HU" sz="1700" dirty="0" smtClean="0"/>
              <a:t>legerőteljesebben, </a:t>
            </a:r>
            <a:r>
              <a:rPr lang="hu-HU" sz="1700" dirty="0"/>
              <a:t>1929–1930 telén már több mint hárommillió munkanélküli volt Németországban. A válság gazdasági és szociális következményei hosszan tartó politikai krízist eredményeztek Németországban. </a:t>
            </a:r>
            <a:endParaRPr lang="hu-HU" sz="1700" dirty="0" smtClean="0"/>
          </a:p>
          <a:p>
            <a:pPr algn="just"/>
            <a:r>
              <a:rPr lang="hu-HU" sz="1700" b="1" dirty="0" smtClean="0"/>
              <a:t>A </a:t>
            </a:r>
            <a:r>
              <a:rPr lang="hu-HU" sz="1700" b="1" dirty="0" err="1" smtClean="0"/>
              <a:t>Brüning</a:t>
            </a:r>
            <a:r>
              <a:rPr lang="hu-HU" sz="1700" b="1" dirty="0" smtClean="0"/>
              <a:t>-kormány deflációs gazdaságpolitikája sikertelennek bizonyult</a:t>
            </a:r>
            <a:r>
              <a:rPr lang="hu-HU" sz="1700" dirty="0" smtClean="0"/>
              <a:t>, elvesztette társadalmi támogatottságát.</a:t>
            </a:r>
          </a:p>
          <a:p>
            <a:pPr algn="just"/>
            <a:r>
              <a:rPr lang="hu-HU" sz="1700" b="1" dirty="0"/>
              <a:t>Az 1930. szeptember 14-i </a:t>
            </a:r>
            <a:r>
              <a:rPr lang="hu-HU" sz="1700" b="1" dirty="0" err="1" smtClean="0"/>
              <a:t>paralamenti</a:t>
            </a:r>
            <a:r>
              <a:rPr lang="hu-HU" sz="1700" b="1" dirty="0" smtClean="0"/>
              <a:t> választások eredményeképpen az </a:t>
            </a:r>
            <a:r>
              <a:rPr lang="hu-HU" sz="1700" b="1" dirty="0"/>
              <a:t>NSDAP</a:t>
            </a:r>
            <a:r>
              <a:rPr lang="hu-HU" sz="1700" dirty="0"/>
              <a:t> – a német parlamentarizmus történetében példátlan módon – </a:t>
            </a:r>
            <a:r>
              <a:rPr lang="hu-HU" sz="1700" b="1" dirty="0"/>
              <a:t>18,3 százalékkal</a:t>
            </a:r>
            <a:r>
              <a:rPr lang="hu-HU" sz="1700" dirty="0"/>
              <a:t> (107 képviselő) </a:t>
            </a:r>
            <a:r>
              <a:rPr lang="hu-HU" sz="1700" b="1" dirty="0" smtClean="0"/>
              <a:t>a szociáldemokraták (SPD) után </a:t>
            </a:r>
            <a:r>
              <a:rPr lang="hu-HU" sz="1700" b="1" dirty="0"/>
              <a:t>a második legerősebb</a:t>
            </a:r>
            <a:r>
              <a:rPr lang="hu-HU" sz="1700" dirty="0"/>
              <a:t> frakcióként vonult be a Reichstagba. </a:t>
            </a:r>
            <a:endParaRPr lang="hu-HU" sz="1700" dirty="0" smtClean="0"/>
          </a:p>
          <a:p>
            <a:pPr algn="just"/>
            <a:r>
              <a:rPr lang="hu-HU" sz="1700" b="1" dirty="0"/>
              <a:t>A lakosság életszínvonalának rohamos csökkenését politikai radikalizálódás </a:t>
            </a:r>
            <a:r>
              <a:rPr lang="hu-HU" sz="1700" b="1" dirty="0" smtClean="0"/>
              <a:t>kísérte, </a:t>
            </a:r>
            <a:r>
              <a:rPr lang="hu-HU" sz="1700" dirty="0" smtClean="0"/>
              <a:t>elszaporodtak a szélsőséges pártokhoz köthető félkatonai </a:t>
            </a:r>
            <a:r>
              <a:rPr lang="hu-HU" sz="1700" dirty="0" err="1" smtClean="0"/>
              <a:t>szervezetek,a</a:t>
            </a:r>
            <a:r>
              <a:rPr lang="hu-HU" sz="1700" dirty="0" smtClean="0"/>
              <a:t> melyek gyakran csaptak össze egymással. </a:t>
            </a:r>
          </a:p>
          <a:p>
            <a:pPr algn="just"/>
            <a:r>
              <a:rPr lang="hu-HU" sz="1700" b="1" dirty="0"/>
              <a:t>1932 </a:t>
            </a:r>
            <a:r>
              <a:rPr lang="hu-HU" sz="1700" b="1" dirty="0" smtClean="0"/>
              <a:t>elején birodalmi elnökválasztásra került sor, amelyen </a:t>
            </a:r>
            <a:r>
              <a:rPr lang="hu-HU" sz="1700" b="1" i="1" dirty="0" smtClean="0"/>
              <a:t>Paul von Hindenburgot </a:t>
            </a:r>
            <a:r>
              <a:rPr lang="hu-HU" sz="1700" b="1" dirty="0" smtClean="0"/>
              <a:t>újraválasztották (Hitler is a jelöltek között volt).</a:t>
            </a:r>
          </a:p>
          <a:p>
            <a:pPr algn="just"/>
            <a:r>
              <a:rPr lang="hu-HU" sz="1700" b="1" dirty="0" smtClean="0"/>
              <a:t>1932. június 1-jén a lemondott </a:t>
            </a:r>
            <a:r>
              <a:rPr lang="hu-HU" sz="1700" b="1" dirty="0" err="1" smtClean="0"/>
              <a:t>Brüning</a:t>
            </a:r>
            <a:r>
              <a:rPr lang="hu-HU" sz="1700" b="1" dirty="0" smtClean="0"/>
              <a:t>-kormány helyét </a:t>
            </a:r>
            <a:r>
              <a:rPr lang="hu-HU" sz="1700" b="1" i="1" dirty="0" smtClean="0"/>
              <a:t>Franz von </a:t>
            </a:r>
            <a:r>
              <a:rPr lang="hu-HU" sz="1700" b="1" i="1" dirty="0" err="1" smtClean="0"/>
              <a:t>Papen</a:t>
            </a:r>
            <a:r>
              <a:rPr lang="hu-HU" sz="1700" b="1" i="1" dirty="0" smtClean="0"/>
              <a:t> </a:t>
            </a:r>
            <a:r>
              <a:rPr lang="hu-HU" sz="1700" b="1" dirty="0" smtClean="0"/>
              <a:t>kabinetje veszi át.</a:t>
            </a:r>
            <a:endParaRPr lang="hu-HU" sz="17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236483" y="908721"/>
            <a:ext cx="4015242" cy="580739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2607" y="-138882"/>
            <a:ext cx="10704785" cy="864096"/>
          </a:xfrm>
        </p:spPr>
        <p:txBody>
          <a:bodyPr/>
          <a:lstStyle/>
          <a:p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200" dirty="0" smtClean="0"/>
              <a:t>A </a:t>
            </a:r>
            <a:r>
              <a:rPr lang="hu-HU" sz="2200" dirty="0"/>
              <a:t>válság következményei és a válságra adott </a:t>
            </a:r>
            <a:r>
              <a:rPr lang="hu-HU" sz="2200" dirty="0" smtClean="0"/>
              <a:t>válaszok: Németország</a:t>
            </a:r>
            <a:r>
              <a:rPr lang="hu-HU" sz="2200" dirty="0"/>
              <a:t/>
            </a:r>
            <a:br>
              <a:rPr lang="hu-HU" sz="2200" dirty="0"/>
            </a:br>
            <a:endParaRPr lang="hu-HU" sz="2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804571"/>
            <a:ext cx="4015242" cy="497156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882869" y="5959645"/>
            <a:ext cx="3153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 smtClean="0"/>
              <a:t>Paul von Hindenburg</a:t>
            </a:r>
            <a:endParaRPr lang="hu-HU" sz="1600" b="1" i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2737" y="6324902"/>
            <a:ext cx="31393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hlinkClick r:id="rId3"/>
              </a:rPr>
              <a:t>https://</a:t>
            </a:r>
            <a:r>
              <a:rPr lang="hu-HU" sz="1100" dirty="0" smtClean="0">
                <a:hlinkClick r:id="rId3"/>
              </a:rPr>
              <a:t>www.britannica.com/biography/Paul-von-Hindenburg</a:t>
            </a:r>
            <a:r>
              <a:rPr lang="hu-HU" sz="1100" dirty="0" smtClean="0"/>
              <a:t> (2020.09.29.)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6186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599" y="148514"/>
            <a:ext cx="10972800" cy="828948"/>
          </a:xfrm>
        </p:spPr>
        <p:txBody>
          <a:bodyPr/>
          <a:lstStyle/>
          <a:p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A </a:t>
            </a:r>
            <a:r>
              <a:rPr lang="hu-HU" sz="2800" dirty="0"/>
              <a:t>válság következményei és a válságra adott </a:t>
            </a:r>
            <a:r>
              <a:rPr lang="hu-HU" sz="2800" dirty="0" smtClean="0"/>
              <a:t>válaszok: Németország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977462"/>
            <a:ext cx="11324897" cy="5265683"/>
          </a:xfrm>
        </p:spPr>
        <p:txBody>
          <a:bodyPr/>
          <a:lstStyle/>
          <a:p>
            <a:pPr algn="just"/>
            <a:r>
              <a:rPr lang="hu-HU" sz="2000" dirty="0" err="1" smtClean="0"/>
              <a:t>Papen</a:t>
            </a:r>
            <a:r>
              <a:rPr lang="hu-HU" sz="2000" dirty="0" smtClean="0"/>
              <a:t> támogatottsága még </a:t>
            </a:r>
            <a:r>
              <a:rPr lang="hu-HU" sz="2000" dirty="0" err="1" smtClean="0"/>
              <a:t>Brüningénél</a:t>
            </a:r>
            <a:r>
              <a:rPr lang="hu-HU" sz="2000" dirty="0" smtClean="0"/>
              <a:t> is alacsonyabb volt</a:t>
            </a:r>
            <a:r>
              <a:rPr lang="hu-HU" sz="2000" dirty="0"/>
              <a:t>, Hindenburg – hogy megelőzze a kormány elleni bizalmatlansági indítványt – </a:t>
            </a:r>
            <a:r>
              <a:rPr lang="hu-HU" sz="2000" dirty="0" smtClean="0"/>
              <a:t>június </a:t>
            </a:r>
            <a:r>
              <a:rPr lang="hu-HU" sz="2000" dirty="0"/>
              <a:t>4-én feloszlatta a Reichstagot</a:t>
            </a:r>
            <a:r>
              <a:rPr lang="hu-HU" sz="2000" dirty="0" smtClean="0"/>
              <a:t>.</a:t>
            </a:r>
          </a:p>
          <a:p>
            <a:pPr algn="just"/>
            <a:r>
              <a:rPr lang="it-IT" sz="2000" b="1" dirty="0"/>
              <a:t>Az 1932. július 31-i parlamenti választások kimagasló győztese a nemzetiszocialista párt lett; </a:t>
            </a:r>
            <a:r>
              <a:rPr lang="it-IT" sz="2000" dirty="0"/>
              <a:t>37,3 százalékot és ezzel 230 képviselői helyet szerzett</a:t>
            </a:r>
            <a:r>
              <a:rPr lang="it-IT" sz="2000" dirty="0" smtClean="0"/>
              <a:t>.</a:t>
            </a:r>
            <a:endParaRPr lang="hu-HU" sz="2000" dirty="0" smtClean="0"/>
          </a:p>
          <a:p>
            <a:pPr algn="just"/>
            <a:r>
              <a:rPr lang="hu-HU" sz="2000" b="1" dirty="0"/>
              <a:t>1932. augusztus 13-án Hitler Hindenburgnál „a kormány vezetését és teljes mérvű államvezetést” követelt pártja számára</a:t>
            </a:r>
            <a:r>
              <a:rPr lang="hu-HU" sz="2000" b="1" dirty="0" smtClean="0"/>
              <a:t>. Hindenburg azonban csak koalíciós kormányban tudta elképzelni az NSDAP-t.</a:t>
            </a:r>
          </a:p>
          <a:p>
            <a:pPr algn="just"/>
            <a:r>
              <a:rPr lang="hu-HU" sz="2000" b="1" dirty="0"/>
              <a:t>1932. november </a:t>
            </a:r>
            <a:r>
              <a:rPr lang="hu-HU" sz="2000" b="1" dirty="0" smtClean="0"/>
              <a:t>6-án ismét Reichstag-választások voltak, </a:t>
            </a:r>
            <a:r>
              <a:rPr lang="hu-HU" sz="2000" dirty="0"/>
              <a:t>amelyen a „</a:t>
            </a:r>
            <a:r>
              <a:rPr lang="hu-HU" sz="2000" dirty="0" err="1"/>
              <a:t>Papen</a:t>
            </a:r>
            <a:r>
              <a:rPr lang="hu-HU" sz="2000" dirty="0"/>
              <a:t>-pártok” (DVP és DNVP) enyhén növelték szavazataikat, miközben a nemzetiszocialisták szavazatainak aránya 37,8 százalékról 33,5 százalékra csökkent, s 34 mandátumot veszítettek. </a:t>
            </a:r>
            <a:r>
              <a:rPr lang="hu-HU" sz="2000" dirty="0" smtClean="0"/>
              <a:t>Hindenburg ismét koalíciós kormányzást kínál fel Hitlernek, aki ezt ismét visszautasítja, így Hindenburg </a:t>
            </a:r>
            <a:r>
              <a:rPr lang="de-DE" sz="2000" dirty="0"/>
              <a:t>1932. </a:t>
            </a:r>
            <a:r>
              <a:rPr lang="de-DE" sz="2000" dirty="0" err="1"/>
              <a:t>december</a:t>
            </a:r>
            <a:r>
              <a:rPr lang="de-DE" sz="2000" dirty="0"/>
              <a:t> 3-án </a:t>
            </a:r>
            <a:r>
              <a:rPr lang="de-DE" sz="2000" b="1" i="1" dirty="0"/>
              <a:t>Kurt von </a:t>
            </a:r>
            <a:r>
              <a:rPr lang="de-DE" sz="2000" b="1" i="1" dirty="0" err="1"/>
              <a:t>Schleichert</a:t>
            </a:r>
            <a:r>
              <a:rPr lang="de-DE" sz="2000" b="1" i="1" dirty="0"/>
              <a:t> </a:t>
            </a:r>
            <a:r>
              <a:rPr lang="de-DE" sz="2000" dirty="0" err="1"/>
              <a:t>nevezte</a:t>
            </a:r>
            <a:r>
              <a:rPr lang="de-DE" sz="2000" dirty="0"/>
              <a:t> </a:t>
            </a:r>
            <a:r>
              <a:rPr lang="de-DE" sz="2000" dirty="0" err="1"/>
              <a:t>ki</a:t>
            </a:r>
            <a:r>
              <a:rPr lang="de-DE" sz="2000" dirty="0"/>
              <a:t> </a:t>
            </a:r>
            <a:r>
              <a:rPr lang="de-DE" sz="2000" dirty="0" err="1"/>
              <a:t>kancellárrá</a:t>
            </a:r>
            <a:r>
              <a:rPr lang="de-DE" sz="2000" dirty="0" smtClean="0"/>
              <a:t>.</a:t>
            </a:r>
            <a:endParaRPr lang="hu-HU" sz="2000" dirty="0" smtClean="0"/>
          </a:p>
          <a:p>
            <a:pPr algn="just"/>
            <a:r>
              <a:rPr lang="hu-HU" sz="2000" b="1" dirty="0" err="1" smtClean="0"/>
              <a:t>Schleichernak</a:t>
            </a:r>
            <a:r>
              <a:rPr lang="hu-HU" sz="2000" b="1" dirty="0" smtClean="0"/>
              <a:t> azonban nem </a:t>
            </a:r>
            <a:r>
              <a:rPr lang="hu-HU" sz="2000" b="1" dirty="0"/>
              <a:t>sikerült </a:t>
            </a:r>
            <a:r>
              <a:rPr lang="hu-HU" sz="2000" b="1" dirty="0" smtClean="0"/>
              <a:t>parlamenti </a:t>
            </a:r>
            <a:r>
              <a:rPr lang="hu-HU" sz="2000" b="1" dirty="0"/>
              <a:t>támogatókat találnia, így 1933. január 28-án lemondott. </a:t>
            </a:r>
            <a:endParaRPr lang="hu-HU" sz="2000" b="1" dirty="0" smtClean="0"/>
          </a:p>
          <a:p>
            <a:pPr algn="just"/>
            <a:r>
              <a:rPr lang="hu-HU" sz="2000" b="1" dirty="0" smtClean="0"/>
              <a:t>1933. január 30-án Hindenburg kinevezte kancellárrá Hitlert.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8994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6992" y="1507846"/>
            <a:ext cx="3069360" cy="4032000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597319" y="1135556"/>
            <a:ext cx="7225862" cy="528101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/>
              <a:t>Hitler a gazdasági válság következményeinek kezelésében szintén az aktív állami beavatkozás elméletére alapuló gazdaságpolitikába kezdett. </a:t>
            </a:r>
            <a:endParaRPr lang="hu-H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 smtClean="0"/>
              <a:t>A</a:t>
            </a:r>
            <a:r>
              <a:rPr lang="hu-HU" sz="2000" dirty="0" smtClean="0"/>
              <a:t> </a:t>
            </a:r>
            <a:r>
              <a:rPr lang="hu-HU" sz="2000" b="1" dirty="0"/>
              <a:t>közmunkaprogramok</a:t>
            </a:r>
            <a:r>
              <a:rPr lang="hu-HU" sz="2000" dirty="0"/>
              <a:t> és a fokozatosan kibontakozó </a:t>
            </a:r>
            <a:r>
              <a:rPr lang="hu-HU" sz="2000" b="1" dirty="0"/>
              <a:t>újrafelfegyverzésnek köszönhetően 1932 és 1938 között 6 millióról gyakorlatilag nullára csökkent a munkanélküliség. </a:t>
            </a:r>
            <a:endParaRPr lang="hu-HU" sz="20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 smtClean="0"/>
              <a:t>1936-ban </a:t>
            </a:r>
            <a:r>
              <a:rPr lang="hu-HU" sz="2000" dirty="0"/>
              <a:t>felállították a Négyéves Terv Hivatalát, amely a gazdasági élet irányítását felügyelte, a magántulajdon megmaradt, de a termelést az államilag előírt elgondolásoknak megfelelően kellett megszervezni a gyárakban és az üzemekben. </a:t>
            </a:r>
            <a:endParaRPr lang="hu-HU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b="1" dirty="0" smtClean="0"/>
              <a:t>Az </a:t>
            </a:r>
            <a:r>
              <a:rPr lang="hu-HU" sz="2000" b="1" dirty="0"/>
              <a:t>intézkedéseknek köszönhetően 1933 és 1938 között a német ipari termelés több mint a kétszeresére nőtt, 1938-ban már jelentősen meghaladta a válság előtti </a:t>
            </a:r>
            <a:r>
              <a:rPr lang="hu-HU" sz="2000" b="1" dirty="0" smtClean="0"/>
              <a:t>szintet.</a:t>
            </a:r>
            <a:endParaRPr lang="hu-HU" sz="2000" b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97318" y="44624"/>
            <a:ext cx="10985081" cy="864096"/>
          </a:xfrm>
        </p:spPr>
        <p:txBody>
          <a:bodyPr/>
          <a:lstStyle/>
          <a:p>
            <a:r>
              <a:rPr lang="hu-HU" sz="2800" dirty="0"/>
              <a:t>A válság következményei és a válságra adott </a:t>
            </a:r>
            <a:r>
              <a:rPr lang="hu-HU" sz="2800" dirty="0" smtClean="0"/>
              <a:t>válaszok: Németország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8636782" y="5800418"/>
            <a:ext cx="256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i="1" dirty="0" smtClean="0"/>
              <a:t>Adolf Hitler</a:t>
            </a:r>
            <a:endParaRPr lang="hu-HU" sz="1600" b="1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8323967" y="6185733"/>
            <a:ext cx="3195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hlinkClick r:id="rId3"/>
              </a:rPr>
              <a:t>https://</a:t>
            </a:r>
            <a:r>
              <a:rPr lang="hu-HU" sz="1200" dirty="0" smtClean="0">
                <a:hlinkClick r:id="rId3"/>
              </a:rPr>
              <a:t>www.britannica.com/biography/Adolf-Hitler</a:t>
            </a:r>
            <a:r>
              <a:rPr lang="hu-HU" sz="1200" dirty="0" smtClean="0"/>
              <a:t> (2020.09.29)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0361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ZTE" id="{16AFD42C-3CB9-49E3-A10B-5BC11A1E63F8}" vid="{BDC7B3DF-2A2F-4402-B00A-F3E9F62ED550}"/>
    </a:ext>
  </a:extLst>
</a:theme>
</file>

<file path=ppt/theme/theme2.xml><?xml version="1.0" encoding="utf-8"?>
<a:theme xmlns:a="http://schemas.openxmlformats.org/drawingml/2006/main" name="1_SZTE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ZTE" id="{16AFD42C-3CB9-49E3-A10B-5BC11A1E63F8}" vid="{BDC7B3DF-2A2F-4402-B00A-F3E9F62ED55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1203</Words>
  <Application>Microsoft Office PowerPoint</Application>
  <PresentationFormat>Szélesvásznú</PresentationFormat>
  <Paragraphs>82</Paragraphs>
  <Slides>12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SZTE</vt:lpstr>
      <vt:lpstr>1_SZTE</vt:lpstr>
      <vt:lpstr>  </vt:lpstr>
      <vt:lpstr>A válság okai, kirobbanása</vt:lpstr>
      <vt:lpstr>PowerPoint-bemutató</vt:lpstr>
      <vt:lpstr>A válság magyarázatai és kezelési javaslatai </vt:lpstr>
      <vt:lpstr>A válság magyarázatai és kezelési javaslatai </vt:lpstr>
      <vt:lpstr> A válság következményei és a válságra adott válaszok: az Amerikai Egyesült Államok  </vt:lpstr>
      <vt:lpstr> A válság következményei és a válságra adott válaszok: Németország </vt:lpstr>
      <vt:lpstr> A válság következményei és a válságra adott válaszok: Németország </vt:lpstr>
      <vt:lpstr>A válság következményei és a válságra adott válaszok: Németország</vt:lpstr>
      <vt:lpstr>A válság következményei és a válságra adott válaszok: Nagy-Britannia</vt:lpstr>
      <vt:lpstr>A válság következményei és a válságra adott válaszok: Franciaország</vt:lpstr>
      <vt:lpstr>KÖSZÖNöm  A FIGYELMET!</vt:lpstr>
    </vt:vector>
  </TitlesOfParts>
  <Company>MZ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 MPZ</dc:creator>
  <cp:lastModifiedBy>AsusX541U</cp:lastModifiedBy>
  <cp:revision>124</cp:revision>
  <dcterms:created xsi:type="dcterms:W3CDTF">2016-02-28T20:05:27Z</dcterms:created>
  <dcterms:modified xsi:type="dcterms:W3CDTF">2020-10-07T12:32:23Z</dcterms:modified>
</cp:coreProperties>
</file>