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3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6663" autoAdjust="0"/>
  </p:normalViewPr>
  <p:slideViewPr>
    <p:cSldViewPr snapToObjects="1">
      <p:cViewPr varScale="1">
        <p:scale>
          <a:sx n="130" d="100"/>
          <a:sy n="130" d="100"/>
        </p:scale>
        <p:origin x="2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01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2020. 06. 30.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818026-D40F-494B-9C02-60794534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hu-HU" dirty="0"/>
              <a:t>A visszajelzés helyes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F14DCB-262C-4F48-8E4C-47DD03816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3" y="1268760"/>
            <a:ext cx="8229600" cy="4525963"/>
          </a:xfrm>
        </p:spPr>
        <p:txBody>
          <a:bodyPr/>
          <a:lstStyle/>
          <a:p>
            <a:r>
              <a:rPr lang="hu-HU" sz="2800" dirty="0"/>
              <a:t>A visszajelzés alapja a vezetői </a:t>
            </a:r>
            <a:r>
              <a:rPr lang="hu-HU" sz="2800" dirty="0">
                <a:solidFill>
                  <a:srgbClr val="FF0000"/>
                </a:solidFill>
              </a:rPr>
              <a:t>figyelem</a:t>
            </a:r>
          </a:p>
          <a:p>
            <a:pPr lvl="0"/>
            <a:r>
              <a:rPr lang="hu-HU" sz="2800" dirty="0"/>
              <a:t>Tudatja az emberekkel a vezetői </a:t>
            </a:r>
            <a:r>
              <a:rPr lang="hu-HU" sz="2800" dirty="0">
                <a:solidFill>
                  <a:srgbClr val="FF0000"/>
                </a:solidFill>
              </a:rPr>
              <a:t>megfigyeléseket </a:t>
            </a:r>
            <a:r>
              <a:rPr lang="hu-HU" sz="2800" dirty="0"/>
              <a:t>és az észrevételeket. </a:t>
            </a:r>
            <a:r>
              <a:rPr lang="hu-HU" sz="2800" i="1" dirty="0"/>
              <a:t>„Azt látom, hogy...”</a:t>
            </a:r>
            <a:endParaRPr lang="hu-HU" sz="2800" dirty="0"/>
          </a:p>
          <a:p>
            <a:pPr lvl="0"/>
            <a:r>
              <a:rPr lang="hu-HU" sz="2800" dirty="0"/>
              <a:t>Az emberei </a:t>
            </a:r>
            <a:r>
              <a:rPr lang="hu-HU" sz="2800" dirty="0">
                <a:solidFill>
                  <a:srgbClr val="FF0000"/>
                </a:solidFill>
              </a:rPr>
              <a:t>munkáját</a:t>
            </a:r>
            <a:r>
              <a:rPr lang="hu-HU" sz="2800" dirty="0"/>
              <a:t> és nem pedig őket </a:t>
            </a:r>
            <a:r>
              <a:rPr lang="hu-HU" sz="2800" dirty="0">
                <a:solidFill>
                  <a:srgbClr val="FF0000"/>
                </a:solidFill>
              </a:rPr>
              <a:t>minősíti</a:t>
            </a:r>
          </a:p>
          <a:p>
            <a:pPr lvl="0"/>
            <a:r>
              <a:rPr lang="hu-HU" sz="2800" dirty="0"/>
              <a:t>A „jó és a rossz” harmóniájára törekszik</a:t>
            </a:r>
          </a:p>
          <a:p>
            <a:pPr lvl="0"/>
            <a:r>
              <a:rPr lang="hu-HU" sz="2800" dirty="0"/>
              <a:t>Nemcsak a meglátásait, hanem a saját benyomásait és az érzéseit is közvetítheti az emberek felé</a:t>
            </a:r>
          </a:p>
          <a:p>
            <a:pPr lvl="0"/>
            <a:r>
              <a:rPr lang="hu-HU" sz="2800" dirty="0"/>
              <a:t>Szándékban és stílus: </a:t>
            </a:r>
            <a:r>
              <a:rPr lang="hu-HU" sz="2800" dirty="0">
                <a:solidFill>
                  <a:srgbClr val="FF0000"/>
                </a:solidFill>
              </a:rPr>
              <a:t>építsen!</a:t>
            </a:r>
          </a:p>
        </p:txBody>
      </p:sp>
    </p:spTree>
    <p:extLst>
      <p:ext uri="{BB962C8B-B14F-4D97-AF65-F5344CB8AC3E}">
        <p14:creationId xmlns:p14="http://schemas.microsoft.com/office/powerpoint/2010/main" val="177185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1D744D-5B87-D143-BB63-5FD15596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hiteles vezetői kommunikáció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A0B484-57AA-1F40-8DBA-BEE12FB4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vezető legszentebb fegyvere a kommunikációja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Bár végül a tettek számítanak, a kommunikációra óriási szükség van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Ezen keresztül kapcsolódik a vezető a csapatához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Információ = érték (adni és kapni)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Párbeszéd kialakítására van szükség </a:t>
            </a:r>
          </a:p>
        </p:txBody>
      </p:sp>
    </p:spTree>
    <p:extLst>
      <p:ext uri="{BB962C8B-B14F-4D97-AF65-F5344CB8AC3E}">
        <p14:creationId xmlns:p14="http://schemas.microsoft.com/office/powerpoint/2010/main" val="366171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EC5305-BF63-EB40-8F56-4672A247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Alapelvek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724440-AF9B-FC4E-AC0D-C9E473EB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szándék és a cél tisztázása</a:t>
            </a:r>
          </a:p>
          <a:p>
            <a:pPr marL="0" indent="0">
              <a:buNone/>
            </a:pPr>
            <a:r>
              <a:rPr lang="hu-HU" dirty="0"/>
              <a:t>	- „miért mondom, amit mondok?”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Általában a vezető tud többet (stratégiai)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Van, amiről a csapat tud többet (operatív)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Törekvés a személyességre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Emberhez méltó stílus </a:t>
            </a:r>
          </a:p>
          <a:p>
            <a:pPr marL="0" indent="0">
              <a:buNone/>
            </a:pPr>
            <a:r>
              <a:rPr lang="hu-HU" dirty="0"/>
              <a:t>	- egyszerű emberi megnyilvánulások</a:t>
            </a:r>
          </a:p>
        </p:txBody>
      </p:sp>
    </p:spTree>
    <p:extLst>
      <p:ext uri="{BB962C8B-B14F-4D97-AF65-F5344CB8AC3E}">
        <p14:creationId xmlns:p14="http://schemas.microsoft.com/office/powerpoint/2010/main" val="77313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AE4398-9325-0E43-BC92-B36DD5E0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hiteles vezetői kommunikáció ismérvei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D07D24-4822-3543-8195-DA90DD09C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5" y="1556792"/>
            <a:ext cx="8229600" cy="3960440"/>
          </a:xfrm>
        </p:spPr>
        <p:txBody>
          <a:bodyPr/>
          <a:lstStyle/>
          <a:p>
            <a:r>
              <a:rPr lang="hu-HU" sz="3600" dirty="0"/>
              <a:t>Tiszta és világos (objektív)</a:t>
            </a:r>
          </a:p>
          <a:p>
            <a:r>
              <a:rPr lang="hu-HU" sz="3600" dirty="0"/>
              <a:t>Rendszeres</a:t>
            </a:r>
          </a:p>
          <a:p>
            <a:r>
              <a:rPr lang="hu-HU" sz="3600" dirty="0"/>
              <a:t>Informatív</a:t>
            </a:r>
          </a:p>
          <a:p>
            <a:r>
              <a:rPr lang="hu-HU" sz="3600" dirty="0"/>
              <a:t>Támogató és tettekre ösztönző</a:t>
            </a:r>
          </a:p>
          <a:p>
            <a:r>
              <a:rPr lang="hu-HU" sz="3600" dirty="0"/>
              <a:t>Őszinte és manipulációmentes</a:t>
            </a:r>
          </a:p>
          <a:p>
            <a:pPr marL="0" indent="0">
              <a:buNone/>
            </a:pPr>
            <a:r>
              <a:rPr lang="hu-HU" sz="3600" dirty="0"/>
              <a:t>+ Fontos a </a:t>
            </a:r>
            <a:r>
              <a:rPr lang="hu-HU" sz="3600" dirty="0">
                <a:solidFill>
                  <a:srgbClr val="FF0000"/>
                </a:solidFill>
              </a:rPr>
              <a:t>hallgatás és a beszéd </a:t>
            </a:r>
            <a:r>
              <a:rPr lang="hu-HU" sz="3600" dirty="0"/>
              <a:t>egyensúlya is! </a:t>
            </a:r>
          </a:p>
        </p:txBody>
      </p:sp>
    </p:spTree>
    <p:extLst>
      <p:ext uri="{BB962C8B-B14F-4D97-AF65-F5344CB8AC3E}">
        <p14:creationId xmlns:p14="http://schemas.microsoft.com/office/powerpoint/2010/main" val="46836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D698A5-89EF-774C-966B-F9CD314F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párbeszéd két eszköze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9DF161-255D-2C45-AB9E-6D66CC088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400" dirty="0"/>
              <a:t>Egyenrangúságon és kölcsönösségen kell alapulnia</a:t>
            </a:r>
          </a:p>
          <a:p>
            <a:pPr marL="0" indent="0">
              <a:buNone/>
            </a:pPr>
            <a:r>
              <a:rPr lang="hu-HU" sz="4400" dirty="0"/>
              <a:t>A két fő eszköz:</a:t>
            </a:r>
          </a:p>
          <a:p>
            <a:r>
              <a:rPr lang="hu-HU" sz="4400" dirty="0">
                <a:solidFill>
                  <a:srgbClr val="FF0000"/>
                </a:solidFill>
              </a:rPr>
              <a:t>Kérdezés</a:t>
            </a:r>
          </a:p>
          <a:p>
            <a:r>
              <a:rPr lang="hu-HU" sz="4400" dirty="0">
                <a:solidFill>
                  <a:srgbClr val="FF0000"/>
                </a:solidFill>
              </a:rPr>
              <a:t>Visszajelzés</a:t>
            </a:r>
          </a:p>
        </p:txBody>
      </p:sp>
    </p:spTree>
    <p:extLst>
      <p:ext uri="{BB962C8B-B14F-4D97-AF65-F5344CB8AC3E}">
        <p14:creationId xmlns:p14="http://schemas.microsoft.com/office/powerpoint/2010/main" val="168212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6F2A62-89A6-8E4E-85F4-42FECDD1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Kérdezés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A832FF-C747-3E42-A9BB-EF703B55E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vezető mindig kérdez</a:t>
            </a:r>
          </a:p>
          <a:p>
            <a:r>
              <a:rPr lang="hu-HU" dirty="0"/>
              <a:t>Érvek a kérdezés mellett</a:t>
            </a:r>
          </a:p>
          <a:p>
            <a:pPr marL="0" indent="0">
              <a:buNone/>
            </a:pPr>
            <a:r>
              <a:rPr lang="hu-HU" dirty="0"/>
              <a:t>	- A valóság tisztánlátása</a:t>
            </a:r>
          </a:p>
          <a:p>
            <a:pPr marL="0" indent="0">
              <a:buNone/>
            </a:pPr>
            <a:r>
              <a:rPr lang="hu-HU" dirty="0"/>
              <a:t>	- Kérdezni bátorság</a:t>
            </a:r>
          </a:p>
          <a:p>
            <a:pPr marL="0" indent="0">
              <a:buNone/>
            </a:pPr>
            <a:r>
              <a:rPr lang="hu-HU" dirty="0"/>
              <a:t>	- Jó ötletek, meglátástok</a:t>
            </a:r>
          </a:p>
          <a:p>
            <a:pPr marL="0" indent="0">
              <a:buNone/>
            </a:pPr>
            <a:r>
              <a:rPr lang="hu-HU" dirty="0"/>
              <a:t>	- Kapcsolatteremtés</a:t>
            </a:r>
          </a:p>
          <a:p>
            <a:pPr marL="0" indent="0">
              <a:buNone/>
            </a:pPr>
            <a:r>
              <a:rPr lang="hu-HU" dirty="0"/>
              <a:t>	- Enyhül a vezetői magány</a:t>
            </a:r>
          </a:p>
        </p:txBody>
      </p:sp>
    </p:spTree>
    <p:extLst>
      <p:ext uri="{BB962C8B-B14F-4D97-AF65-F5344CB8AC3E}">
        <p14:creationId xmlns:p14="http://schemas.microsoft.com/office/powerpoint/2010/main" val="31896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986B63-B481-8C45-87CF-13915032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kérdezés helyes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5D60E0-0955-2942-B416-B86D7DD94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„Miért” </a:t>
            </a:r>
            <a:r>
              <a:rPr lang="hu-HU" dirty="0"/>
              <a:t>kérdőszó</a:t>
            </a:r>
          </a:p>
          <a:p>
            <a:r>
              <a:rPr lang="hu-HU" dirty="0"/>
              <a:t>Ítéletmentes és tényszerű állítás</a:t>
            </a:r>
          </a:p>
          <a:p>
            <a:r>
              <a:rPr lang="hu-HU" dirty="0"/>
              <a:t>Például: </a:t>
            </a:r>
          </a:p>
          <a:p>
            <a:pPr marL="0" indent="0">
              <a:buNone/>
            </a:pPr>
            <a:r>
              <a:rPr lang="hu-HU" dirty="0"/>
              <a:t>	Miért nem csináltad meg az elmúlt egy 	hónapban háromszor is a rád bízott 	feladatot?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Az ítélet védekezést szül, az objektivitás pedig őszinte választ igényel</a:t>
            </a:r>
          </a:p>
        </p:txBody>
      </p:sp>
    </p:spTree>
    <p:extLst>
      <p:ext uri="{BB962C8B-B14F-4D97-AF65-F5344CB8AC3E}">
        <p14:creationId xmlns:p14="http://schemas.microsoft.com/office/powerpoint/2010/main" val="20394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7E7490-9324-6F4B-B558-59156939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Visszajelzés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BB5B13-6FD3-EC41-A38E-8B54B5CC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egyik legalapvetőbb szükséglet</a:t>
            </a:r>
          </a:p>
          <a:p>
            <a:r>
              <a:rPr lang="hu-HU" dirty="0"/>
              <a:t>Általa fejlődhetnek a legtöbbet az emberek</a:t>
            </a:r>
          </a:p>
          <a:p>
            <a:r>
              <a:rPr lang="hu-HU" dirty="0"/>
              <a:t>Hiánya esetén:</a:t>
            </a:r>
          </a:p>
          <a:p>
            <a:pPr marL="0" indent="0">
              <a:buNone/>
            </a:pPr>
            <a:r>
              <a:rPr lang="hu-HU" sz="2800" dirty="0"/>
              <a:t>	- bizonytalanná válnak a munkájukban	</a:t>
            </a:r>
          </a:p>
          <a:p>
            <a:pPr marL="0" indent="0">
              <a:buNone/>
            </a:pPr>
            <a:r>
              <a:rPr lang="hu-HU" sz="2800" dirty="0"/>
              <a:t>	- elkényelmesedhetnek</a:t>
            </a:r>
          </a:p>
          <a:p>
            <a:pPr marL="0" indent="0">
              <a:buNone/>
            </a:pPr>
            <a:r>
              <a:rPr lang="hu-HU" sz="2800" dirty="0"/>
              <a:t>	- megtörhet a lelkesedésük</a:t>
            </a:r>
          </a:p>
          <a:p>
            <a:pPr marL="0" indent="0">
              <a:buNone/>
            </a:pPr>
            <a:r>
              <a:rPr lang="hu-HU" sz="2800" dirty="0"/>
              <a:t>	- romlik munkakedvük és a hozzáállásuk</a:t>
            </a:r>
          </a:p>
        </p:txBody>
      </p:sp>
    </p:spTree>
    <p:extLst>
      <p:ext uri="{BB962C8B-B14F-4D97-AF65-F5344CB8AC3E}">
        <p14:creationId xmlns:p14="http://schemas.microsoft.com/office/powerpoint/2010/main" val="310590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7E093E-5A33-7B4A-B7BF-115585B4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Ami nem visszajelzés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14CE07-DEBA-FD45-9833-37F6A0C1C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4000" dirty="0"/>
              <a:t>Egyoldalú minősítés</a:t>
            </a:r>
          </a:p>
          <a:p>
            <a:pPr lvl="0"/>
            <a:r>
              <a:rPr lang="hu-HU" sz="4000" dirty="0"/>
              <a:t>Hallgatás</a:t>
            </a:r>
          </a:p>
          <a:p>
            <a:pPr lvl="0"/>
            <a:r>
              <a:rPr lang="hu-HU" sz="4000" dirty="0"/>
              <a:t>„Odaszólogatás” és megjegyzések</a:t>
            </a:r>
          </a:p>
          <a:p>
            <a:pPr lvl="0"/>
            <a:r>
              <a:rPr lang="hu-HU" sz="4000" dirty="0"/>
              <a:t>Kritizálás (nem ugyanaz, mint az építő kritika)</a:t>
            </a:r>
          </a:p>
        </p:txBody>
      </p:sp>
    </p:spTree>
    <p:extLst>
      <p:ext uri="{BB962C8B-B14F-4D97-AF65-F5344CB8AC3E}">
        <p14:creationId xmlns:p14="http://schemas.microsoft.com/office/powerpoint/2010/main" val="4111787258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2269</TotalTime>
  <Words>355</Words>
  <Application>Microsoft Macintosh PowerPoint</Application>
  <PresentationFormat>Diavetítés a képernyőre (4:3 oldalarány)</PresentationFormat>
  <Paragraphs>68</Paragraphs>
  <Slides>11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SZTE</vt:lpstr>
      <vt:lpstr>  EFOP-3.4.3-16-2016-00014 </vt:lpstr>
      <vt:lpstr>A hiteles vezetői kommunikáció</vt:lpstr>
      <vt:lpstr>Alapelvek</vt:lpstr>
      <vt:lpstr>A hiteles vezetői kommunikáció ismérvei</vt:lpstr>
      <vt:lpstr>A párbeszéd két eszköze</vt:lpstr>
      <vt:lpstr>Kérdezés</vt:lpstr>
      <vt:lpstr>A kérdezés helyes módja</vt:lpstr>
      <vt:lpstr>Visszajelzés</vt:lpstr>
      <vt:lpstr>Ami nem visszajelzés</vt:lpstr>
      <vt:lpstr>A visszajelzés helyes módja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229</cp:revision>
  <dcterms:created xsi:type="dcterms:W3CDTF">2014-03-03T11:13:53Z</dcterms:created>
  <dcterms:modified xsi:type="dcterms:W3CDTF">2020-06-30T09:46:45Z</dcterms:modified>
</cp:coreProperties>
</file>