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2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 autoAdjust="0"/>
    <p:restoredTop sz="95994" autoAdjust="0"/>
  </p:normalViewPr>
  <p:slideViewPr>
    <p:cSldViewPr snapToObjects="1">
      <p:cViewPr varScale="1">
        <p:scale>
          <a:sx n="117" d="100"/>
          <a:sy n="117" d="100"/>
        </p:scale>
        <p:origin x="23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2020. 07. 06.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ÚTMUTATÓ A HITELES VEZETŐVÉ VÁLÁSHOZ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540444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>
                <a:solidFill>
                  <a:schemeClr val="bg1"/>
                </a:solidFill>
                <a:latin typeface="Arial"/>
                <a:ea typeface="+mj-ea"/>
                <a:cs typeface="Arial"/>
              </a:rPr>
              <a:t>POLGÁR ZITA</a:t>
            </a:r>
            <a:endParaRPr lang="hu-HU" sz="2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FFFF7DB-5C36-C846-AFF0-71C627C5FF59}"/>
              </a:ext>
            </a:extLst>
          </p:cNvPr>
          <p:cNvSpPr txBox="1"/>
          <p:nvPr/>
        </p:nvSpPr>
        <p:spPr>
          <a:xfrm>
            <a:off x="611560" y="371761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978E58-81BE-064A-9BDE-95F6ABB0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hu-HU" dirty="0"/>
              <a:t>Szervezeti- és munkafolyamatok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9849C3-8D82-6C40-80E0-1E375E36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FF0000"/>
                </a:solidFill>
              </a:rPr>
              <a:t>Vállalatirányításról </a:t>
            </a:r>
            <a:r>
              <a:rPr lang="hu-HU" dirty="0"/>
              <a:t>csak akkor beszélhetünk, ha átlátható és követhető folyamatok mentén dolgoznak az emberek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FF0000"/>
                </a:solidFill>
              </a:rPr>
              <a:t>A szervezettség alapfeltétele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Segít csapattá válni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folyamatvezérelt működés a </a:t>
            </a:r>
            <a:r>
              <a:rPr lang="hu-HU" dirty="0">
                <a:solidFill>
                  <a:srgbClr val="FF0000"/>
                </a:solidFill>
              </a:rPr>
              <a:t>hatékonyság</a:t>
            </a:r>
            <a:r>
              <a:rPr lang="hu-HU" dirty="0"/>
              <a:t> felé visz, tehát gyorsítja a vágyott célok eléréséhez vezető utat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883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1A9BC9-C76F-1143-8861-A38A78363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Elvárások ismerete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F12C69-5A6A-A145-8ABB-CD697D768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Tiszta elvárásokra van szükség</a:t>
            </a:r>
          </a:p>
          <a:p>
            <a:r>
              <a:rPr lang="hu-HU" dirty="0"/>
              <a:t>Pontosan meghatározni, hogy </a:t>
            </a:r>
            <a:r>
              <a:rPr lang="hu-HU" dirty="0">
                <a:solidFill>
                  <a:srgbClr val="FF0000"/>
                </a:solidFill>
              </a:rPr>
              <a:t>miben nyilvánul meg</a:t>
            </a:r>
            <a:r>
              <a:rPr lang="hu-HU" dirty="0"/>
              <a:t> az elvárás (mérőszámok, mutatók, minőségi javulás, stb.)</a:t>
            </a:r>
          </a:p>
          <a:p>
            <a:r>
              <a:rPr lang="hu-HU" dirty="0">
                <a:solidFill>
                  <a:srgbClr val="FF0000"/>
                </a:solidFill>
              </a:rPr>
              <a:t>Magyarázatot</a:t>
            </a:r>
            <a:r>
              <a:rPr lang="hu-HU" dirty="0"/>
              <a:t> igényelnek, hogy az emberek érthessék a miérteket</a:t>
            </a:r>
          </a:p>
          <a:p>
            <a:r>
              <a:rPr lang="hu-HU" dirty="0"/>
              <a:t>Munkakörönként, sőt, akár egyénenként kell átadni a munkavállalóknak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499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D46C46-DE87-B542-B6C2-3FC13C6E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Következmények ismerete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8F8766F-B176-9147-917E-2999B4DB1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munkavállalóknak fontos tudniuk, hogy milyen következményekkel jár az, ha teljesítik és milyennel, ha nem teljesítik az elvárásokat</a:t>
            </a:r>
          </a:p>
          <a:p>
            <a:r>
              <a:rPr lang="hu-HU" dirty="0">
                <a:solidFill>
                  <a:srgbClr val="FF0000"/>
                </a:solidFill>
              </a:rPr>
              <a:t>Tiszta helyzetet teremt </a:t>
            </a:r>
            <a:r>
              <a:rPr lang="hu-HU" dirty="0"/>
              <a:t>számukra</a:t>
            </a:r>
          </a:p>
          <a:p>
            <a:r>
              <a:rPr lang="hu-HU" dirty="0"/>
              <a:t>Nagyobb aktivitásra ösztönözheti őket</a:t>
            </a:r>
          </a:p>
          <a:p>
            <a:r>
              <a:rPr lang="hu-HU" dirty="0"/>
              <a:t>A felelősségteljes munkavégzés alapvető feltétele</a:t>
            </a:r>
          </a:p>
        </p:txBody>
      </p:sp>
    </p:spTree>
    <p:extLst>
      <p:ext uri="{BB962C8B-B14F-4D97-AF65-F5344CB8AC3E}">
        <p14:creationId xmlns:p14="http://schemas.microsoft.com/office/powerpoint/2010/main" val="240015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50498F-A093-314F-978A-ED0C1A80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Elérhető támogatás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755D26-E3DC-4244-BBB8-6255A3555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Minden munkavállalónak lehet szüksége segítségre, legyen kihez fordulnia</a:t>
            </a:r>
          </a:p>
          <a:p>
            <a:r>
              <a:rPr lang="hu-HU" dirty="0"/>
              <a:t>Ha nem kap, lehet boldogul, de ezáltal hatékonytalan lesz, másokat is hátráltathat</a:t>
            </a:r>
          </a:p>
          <a:p>
            <a:r>
              <a:rPr lang="hu-HU" dirty="0">
                <a:solidFill>
                  <a:srgbClr val="FF0000"/>
                </a:solidFill>
              </a:rPr>
              <a:t>A hatékonyság és együttműködés feltétele</a:t>
            </a:r>
          </a:p>
          <a:p>
            <a:r>
              <a:rPr lang="hu-HU" dirty="0"/>
              <a:t>Az egymás támogatásán alapuló szervezeti kultúrára szükség van </a:t>
            </a:r>
          </a:p>
          <a:p>
            <a:r>
              <a:rPr lang="hu-HU" dirty="0"/>
              <a:t>A csapattá válást is szolgálja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554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BBEAB5-133C-1D44-AF33-650CAD4B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teljesítmény követése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5868A1-9030-8140-BD67-44F7159FC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176"/>
            <a:ext cx="8363272" cy="4525963"/>
          </a:xfrm>
        </p:spPr>
        <p:txBody>
          <a:bodyPr/>
          <a:lstStyle/>
          <a:p>
            <a:r>
              <a:rPr lang="hu-HU" dirty="0"/>
              <a:t>Olyan </a:t>
            </a:r>
            <a:r>
              <a:rPr lang="hu-HU" dirty="0">
                <a:solidFill>
                  <a:srgbClr val="FF0000"/>
                </a:solidFill>
              </a:rPr>
              <a:t>mérőszámok és mutatók </a:t>
            </a:r>
            <a:r>
              <a:rPr lang="hu-HU" dirty="0"/>
              <a:t>megalkotása és nyomonkövetése, amelyek hitelesen tükrözik a teljesítmény alakulását</a:t>
            </a:r>
          </a:p>
          <a:p>
            <a:r>
              <a:rPr lang="hu-HU" dirty="0"/>
              <a:t>Csak így növelhető az eredmény</a:t>
            </a:r>
          </a:p>
          <a:p>
            <a:r>
              <a:rPr lang="hu-HU" dirty="0"/>
              <a:t>Az emberek és a </a:t>
            </a:r>
            <a:r>
              <a:rPr lang="hu-HU" dirty="0">
                <a:solidFill>
                  <a:srgbClr val="FF0000"/>
                </a:solidFill>
              </a:rPr>
              <a:t>képességeik megismerésében </a:t>
            </a:r>
            <a:r>
              <a:rPr lang="hu-HU" dirty="0"/>
              <a:t>is segít</a:t>
            </a:r>
          </a:p>
          <a:p>
            <a:r>
              <a:rPr lang="hu-HU" dirty="0"/>
              <a:t>Ha a vezetőnek tiszta képe van a csapat haladásáról és a munkavégzéséről az megnyitja előtte a tudatos vezetés távlatait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5428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B195A0-D9AF-B64C-86AB-36CA6F34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Rendszeres visszajelzés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2B7053-3FDC-F54F-8A03-FEB0EEF7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vezető visszajelzése az egyik legfontosabb igénye a munkavállalóknak</a:t>
            </a:r>
          </a:p>
          <a:p>
            <a:r>
              <a:rPr lang="hu-HU" dirty="0"/>
              <a:t>Ez alapján </a:t>
            </a:r>
            <a:r>
              <a:rPr lang="hu-HU" dirty="0">
                <a:solidFill>
                  <a:srgbClr val="FF0000"/>
                </a:solidFill>
              </a:rPr>
              <a:t>tudják, hogy hogyan kell dolgozniuk</a:t>
            </a:r>
            <a:r>
              <a:rPr lang="hu-HU" dirty="0"/>
              <a:t>, jól végzik -e a munkájukat</a:t>
            </a:r>
          </a:p>
          <a:p>
            <a:r>
              <a:rPr lang="hu-HU" dirty="0"/>
              <a:t>A visszajelzésnek </a:t>
            </a:r>
            <a:r>
              <a:rPr lang="hu-HU" dirty="0">
                <a:solidFill>
                  <a:srgbClr val="FF0000"/>
                </a:solidFill>
              </a:rPr>
              <a:t>többféle formája </a:t>
            </a:r>
            <a:r>
              <a:rPr lang="hu-HU" dirty="0"/>
              <a:t>is van intézményesített vagy kötetlen</a:t>
            </a:r>
          </a:p>
          <a:p>
            <a:r>
              <a:rPr lang="hu-HU" dirty="0"/>
              <a:t>Jó, ha mérésre alapozott és objektív </a:t>
            </a:r>
          </a:p>
          <a:p>
            <a:r>
              <a:rPr lang="hu-HU" dirty="0"/>
              <a:t>Rendszeres legyen és következetes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685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21E011-B2F8-8F40-B55F-192E66D7D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Tudásszint növelése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7270B3-21F0-E44A-9813-EB0F14A89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Időről-időre szükség van a munkavállalók tudásának folyamatos gyarapodására</a:t>
            </a:r>
          </a:p>
          <a:p>
            <a:r>
              <a:rPr lang="hu-HU" dirty="0"/>
              <a:t>Ha egy szervezet elköteleződött a</a:t>
            </a:r>
            <a:r>
              <a:rPr lang="hu-HU" dirty="0">
                <a:solidFill>
                  <a:srgbClr val="FF0000"/>
                </a:solidFill>
              </a:rPr>
              <a:t> fejlődés </a:t>
            </a:r>
            <a:r>
              <a:rPr lang="hu-HU" dirty="0"/>
              <a:t>iránt, ez alapszükséglet</a:t>
            </a:r>
          </a:p>
          <a:p>
            <a:r>
              <a:rPr lang="hu-HU" dirty="0">
                <a:solidFill>
                  <a:srgbClr val="FF0000"/>
                </a:solidFill>
              </a:rPr>
              <a:t>Az emberek épülése szervezeti érdek</a:t>
            </a:r>
          </a:p>
          <a:p>
            <a:r>
              <a:rPr lang="hu-HU" dirty="0"/>
              <a:t>Magasabb tudásszint, magasabb színvonalon történő munkavégzést tesz lehetővé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667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B24A1B-91D9-3144-9B79-48F7BD9BD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Vezetői stílus ismerete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C11B8B-359D-0747-808D-1B4A7CD79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Támogatja a </a:t>
            </a:r>
            <a:r>
              <a:rPr lang="hu-HU" dirty="0">
                <a:solidFill>
                  <a:srgbClr val="FF0000"/>
                </a:solidFill>
              </a:rPr>
              <a:t>stabil működést</a:t>
            </a:r>
            <a:r>
              <a:rPr lang="hu-HU" dirty="0"/>
              <a:t>, ha az emberek </a:t>
            </a:r>
          </a:p>
          <a:p>
            <a:pPr marL="0" indent="0">
              <a:buNone/>
            </a:pPr>
            <a:r>
              <a:rPr lang="hu-HU" sz="3000" dirty="0"/>
              <a:t>	- </a:t>
            </a:r>
            <a:r>
              <a:rPr lang="hu-HU" sz="2800" dirty="0"/>
              <a:t>nemcsak a keretekkel vannak tisztában, 	hanem a vezetőjük működésével is</a:t>
            </a:r>
          </a:p>
          <a:p>
            <a:pPr marL="0" indent="0">
              <a:buNone/>
            </a:pPr>
            <a:r>
              <a:rPr lang="hu-HU" sz="2800" dirty="0"/>
              <a:t>	- tudják, mire számíthatnak tőle, hogyan 	irányít, milyen a habitusa, az egyénisége, 	milyen eszközöket szeret használni...</a:t>
            </a:r>
          </a:p>
          <a:p>
            <a:r>
              <a:rPr lang="hu-HU" dirty="0"/>
              <a:t>A vezető is ember: vannak szükségletei és ő sem tökéletes</a:t>
            </a:r>
          </a:p>
        </p:txBody>
      </p:sp>
    </p:spTree>
    <p:extLst>
      <p:ext uri="{BB962C8B-B14F-4D97-AF65-F5344CB8AC3E}">
        <p14:creationId xmlns:p14="http://schemas.microsoft.com/office/powerpoint/2010/main" val="460627868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2308</TotalTime>
  <Words>379</Words>
  <Application>Microsoft Macintosh PowerPoint</Application>
  <PresentationFormat>Diavetítés a képernyőre (4:3 oldalarány)</PresentationFormat>
  <Paragraphs>49</Paragraphs>
  <Slides>10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SZTE</vt:lpstr>
      <vt:lpstr>  EFOP-3.4.3-16-2016-00014 </vt:lpstr>
      <vt:lpstr>Szervezeti- és munkafolyamatok</vt:lpstr>
      <vt:lpstr>Elvárások ismerete</vt:lpstr>
      <vt:lpstr>Következmények ismerete</vt:lpstr>
      <vt:lpstr>Elérhető támogatás</vt:lpstr>
      <vt:lpstr>A teljesítmény követése</vt:lpstr>
      <vt:lpstr>Rendszeres visszajelzés</vt:lpstr>
      <vt:lpstr>Tudásszint növelése</vt:lpstr>
      <vt:lpstr> Vezetői stílus ismerete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Zita Polgár</cp:lastModifiedBy>
  <cp:revision>244</cp:revision>
  <dcterms:created xsi:type="dcterms:W3CDTF">2014-03-03T11:13:53Z</dcterms:created>
  <dcterms:modified xsi:type="dcterms:W3CDTF">2020-07-06T11:27:10Z</dcterms:modified>
</cp:coreProperties>
</file>