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3"/>
  </p:notesMasterIdLst>
  <p:sldIdLst>
    <p:sldId id="256" r:id="rId2"/>
    <p:sldId id="282" r:id="rId3"/>
    <p:sldId id="283" r:id="rId4"/>
    <p:sldId id="285" r:id="rId5"/>
    <p:sldId id="284" r:id="rId6"/>
    <p:sldId id="286" r:id="rId7"/>
    <p:sldId id="287" r:id="rId8"/>
    <p:sldId id="288" r:id="rId9"/>
    <p:sldId id="290" r:id="rId10"/>
    <p:sldId id="291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96376" autoAdjust="0"/>
  </p:normalViewPr>
  <p:slideViewPr>
    <p:cSldViewPr snapToObjects="1">
      <p:cViewPr varScale="1">
        <p:scale>
          <a:sx n="117" d="100"/>
          <a:sy n="117" d="100"/>
        </p:scale>
        <p:origin x="2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2020. 07. 22.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ÚTMUTATÓ A HITELES VEZETŐVÉ VÁLÁSHOZ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4044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>
                <a:solidFill>
                  <a:schemeClr val="bg1"/>
                </a:solidFill>
                <a:latin typeface="Arial"/>
                <a:ea typeface="+mj-ea"/>
                <a:cs typeface="Arial"/>
              </a:rPr>
              <a:t>POLGÁR ZITA</a:t>
            </a:r>
            <a:endParaRPr lang="hu-HU" sz="2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FFFF7DB-5C36-C846-AFF0-71C627C5FF59}"/>
              </a:ext>
            </a:extLst>
          </p:cNvPr>
          <p:cNvSpPr txBox="1"/>
          <p:nvPr/>
        </p:nvSpPr>
        <p:spPr>
          <a:xfrm>
            <a:off x="611560" y="371761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404787-EBC2-1042-A590-47442186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Személyre szabott motiválás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7BFBF1-CA72-C345-B557-968038EE0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a vezető ismeri az emberei egyéni motivációját, akkor tudja őket </a:t>
            </a:r>
            <a:r>
              <a:rPr lang="hu-HU" dirty="0">
                <a:solidFill>
                  <a:srgbClr val="FF0000"/>
                </a:solidFill>
              </a:rPr>
              <a:t>személyre szabott módon motiválni</a:t>
            </a:r>
          </a:p>
          <a:p>
            <a:r>
              <a:rPr lang="hu-HU" dirty="0"/>
              <a:t>Így növelhető a</a:t>
            </a:r>
          </a:p>
          <a:p>
            <a:pPr lvl="1"/>
            <a:r>
              <a:rPr lang="hu-HU" dirty="0"/>
              <a:t>teljesítmény</a:t>
            </a:r>
          </a:p>
          <a:p>
            <a:pPr lvl="1"/>
            <a:r>
              <a:rPr lang="hu-HU" dirty="0"/>
              <a:t>elhivatottság</a:t>
            </a:r>
          </a:p>
          <a:p>
            <a:pPr lvl="1"/>
            <a:r>
              <a:rPr lang="hu-HU" dirty="0"/>
              <a:t>elköteleződés</a:t>
            </a:r>
          </a:p>
          <a:p>
            <a:pPr marL="342900" lvl="1" indent="-342900">
              <a:buChar char="•"/>
            </a:pPr>
            <a:r>
              <a:rPr lang="hu-HU" sz="3200" dirty="0">
                <a:ea typeface="+mn-ea"/>
                <a:cs typeface="+mn-cs"/>
              </a:rPr>
              <a:t>Személyre szabott karrierpálya</a:t>
            </a:r>
          </a:p>
        </p:txBody>
      </p:sp>
    </p:spTree>
    <p:extLst>
      <p:ext uri="{BB962C8B-B14F-4D97-AF65-F5344CB8AC3E}">
        <p14:creationId xmlns:p14="http://schemas.microsoft.com/office/powerpoint/2010/main" val="165177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1D744D-5B87-D143-BB63-5FD15596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lelkesítésről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A0B484-57AA-1F40-8DBA-BEE12FB4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/>
              <a:t>“Ha hajót akarsz építeni, ne hívj össze embereket, hogy tervezzenek, szervezzék meg a munkát, hozzanak szerszámokat, vágjanak fát, hanem keltsd fel bennük a vágyat a nagy, végtelen tenger iránt.” </a:t>
            </a:r>
          </a:p>
          <a:p>
            <a:pPr marL="0" indent="0" algn="r">
              <a:buNone/>
            </a:pPr>
            <a:r>
              <a:rPr lang="hu-HU" dirty="0"/>
              <a:t>(Antoine de Saint-Exupéry)</a:t>
            </a:r>
          </a:p>
        </p:txBody>
      </p:sp>
    </p:spTree>
    <p:extLst>
      <p:ext uri="{BB962C8B-B14F-4D97-AF65-F5344CB8AC3E}">
        <p14:creationId xmlns:p14="http://schemas.microsoft.com/office/powerpoint/2010/main" val="366171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ABEADA-2CC0-4846-8689-3EF67F1D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van rá szükség?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5BB3036-F3D1-B54F-95F7-0908DE778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hu-HU" dirty="0"/>
              <a:t>Az embereket nemcsak megtalálni és felvenni kell, hanem lelkesíteni és motiválni is</a:t>
            </a:r>
          </a:p>
          <a:p>
            <a:r>
              <a:rPr lang="hu-HU" dirty="0">
                <a:solidFill>
                  <a:srgbClr val="FF0000"/>
                </a:solidFill>
              </a:rPr>
              <a:t>A lelkesedés a tettek katalizátora</a:t>
            </a:r>
          </a:p>
          <a:p>
            <a:r>
              <a:rPr lang="hu-HU" dirty="0"/>
              <a:t>Azt csináljuk szívesen és jól, ami lelkesít</a:t>
            </a:r>
          </a:p>
          <a:p>
            <a:r>
              <a:rPr lang="hu-HU" dirty="0"/>
              <a:t>Egyetlen munkaszerződés sem garancia az örök motivációra</a:t>
            </a:r>
          </a:p>
          <a:p>
            <a:r>
              <a:rPr lang="hu-HU" dirty="0"/>
              <a:t>A vízió iránti vágy felébresztése növeli a </a:t>
            </a:r>
            <a:r>
              <a:rPr lang="hu-HU" dirty="0">
                <a:solidFill>
                  <a:srgbClr val="FF0000"/>
                </a:solidFill>
              </a:rPr>
              <a:t>munkavállalói elhivatottságot</a:t>
            </a:r>
          </a:p>
        </p:txBody>
      </p:sp>
    </p:spTree>
    <p:extLst>
      <p:ext uri="{BB962C8B-B14F-4D97-AF65-F5344CB8AC3E}">
        <p14:creationId xmlns:p14="http://schemas.microsoft.com/office/powerpoint/2010/main" val="372288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32E3EF-0DC5-A442-AC80-ADF3A600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vízió és a misszió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4AD2C3-280F-4A4E-97AE-9BDB1FEB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hu-HU" dirty="0"/>
              <a:t>Mindkettő a szervezet jövőjére koncentrál</a:t>
            </a:r>
          </a:p>
          <a:p>
            <a:r>
              <a:rPr lang="hu-HU" dirty="0">
                <a:solidFill>
                  <a:srgbClr val="FF0000"/>
                </a:solidFill>
              </a:rPr>
              <a:t>A misszió a jövő felé vezető út elejét, a vízió pedig az út végét jeleníti meg</a:t>
            </a:r>
          </a:p>
          <a:p>
            <a:r>
              <a:rPr lang="hu-HU" dirty="0"/>
              <a:t>A misszió a vállalat nyilatkozata arról, hogy mi a létezésének indoka, kiket és hogyan kíván szolgálni és milyen társadalmi értékekben hisz</a:t>
            </a:r>
          </a:p>
          <a:p>
            <a:r>
              <a:rPr lang="hu-HU" dirty="0"/>
              <a:t>Vízió=jövőkép, az elérni kívánt állapot</a:t>
            </a:r>
          </a:p>
        </p:txBody>
      </p:sp>
    </p:spTree>
    <p:extLst>
      <p:ext uri="{BB962C8B-B14F-4D97-AF65-F5344CB8AC3E}">
        <p14:creationId xmlns:p14="http://schemas.microsoft.com/office/powerpoint/2010/main" val="388487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253825-144D-0246-9E64-A25F2F38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035"/>
            <a:ext cx="8229600" cy="1143000"/>
          </a:xfrm>
        </p:spPr>
        <p:txBody>
          <a:bodyPr/>
          <a:lstStyle/>
          <a:p>
            <a:r>
              <a:rPr lang="hu-HU" dirty="0"/>
              <a:t>A tiszta szándék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86F0C6-8642-E64F-918A-F722161DD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hu-HU" dirty="0"/>
              <a:t>Ez a vízió alapja!</a:t>
            </a:r>
          </a:p>
          <a:p>
            <a:r>
              <a:rPr lang="hu-HU" dirty="0">
                <a:solidFill>
                  <a:srgbClr val="FF0000"/>
                </a:solidFill>
              </a:rPr>
              <a:t>Egy vezetői jövőkép akkor helyes, ha tiszta szándék vezéreli: mások javát szolgálja, értéket teremt</a:t>
            </a:r>
          </a:p>
          <a:p>
            <a:r>
              <a:rPr lang="hu-HU" dirty="0"/>
              <a:t>Ehhez küldetéstudatra van szükség a vezető részéről</a:t>
            </a:r>
          </a:p>
          <a:p>
            <a:r>
              <a:rPr lang="hu-HU" dirty="0"/>
              <a:t>A víziónak a pénz mindig a következménye, nem pedig a célja</a:t>
            </a:r>
          </a:p>
          <a:p>
            <a:r>
              <a:rPr lang="hu-HU" dirty="0"/>
              <a:t>A vízió nem az öncélú gyarapodásról szól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267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31345D-4D94-1445-8F9E-F4899476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vízió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4C423D-3F04-DD4D-8D39-E0F49FB5A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vezetőnek lehetősége van bármit előhívni az embereiből, elindítva őket afelé a jövőkép felé, amit elképzelt</a:t>
            </a:r>
          </a:p>
          <a:p>
            <a:r>
              <a:rPr lang="hu-HU" dirty="0">
                <a:solidFill>
                  <a:srgbClr val="FF0000"/>
                </a:solidFill>
              </a:rPr>
              <a:t>Minden vezetőnek kell, hogy legyen saját jövőképe,</a:t>
            </a:r>
            <a:r>
              <a:rPr lang="hu-HU" dirty="0"/>
              <a:t> nemcsak az elsőszámúnak</a:t>
            </a:r>
          </a:p>
          <a:p>
            <a:r>
              <a:rPr lang="hu-HU" dirty="0"/>
              <a:t>Enélkül nincs vezetés</a:t>
            </a:r>
          </a:p>
          <a:p>
            <a:r>
              <a:rPr lang="hu-HU" dirty="0"/>
              <a:t>Tiszta és pontos jövőkép adja az irányt</a:t>
            </a:r>
          </a:p>
          <a:p>
            <a:r>
              <a:rPr lang="hu-HU" dirty="0"/>
              <a:t>A vízióból fakadnak az </a:t>
            </a:r>
            <a:r>
              <a:rPr lang="hu-HU" dirty="0" err="1"/>
              <a:t>alcélok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246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EC5C44-DFB2-1D4B-8DBB-8F2DEFB2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lelkesítő vízió feltételei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004152-CF99-8D4D-84FA-E70B212DB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sz="3600" dirty="0"/>
              <a:t>A vezető: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3600" dirty="0">
                <a:solidFill>
                  <a:srgbClr val="FF0000"/>
                </a:solidFill>
              </a:rPr>
              <a:t>Hisz </a:t>
            </a:r>
            <a:r>
              <a:rPr lang="hu-HU" sz="3600" dirty="0"/>
              <a:t>a kitűzött cél megvalósulásában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3600" dirty="0">
                <a:solidFill>
                  <a:srgbClr val="FF0000"/>
                </a:solidFill>
              </a:rPr>
              <a:t>Azonosul </a:t>
            </a:r>
            <a:r>
              <a:rPr lang="hu-HU" sz="3600" dirty="0"/>
              <a:t>a vízióval (a saját ügyének kell éreznie)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3600" dirty="0">
                <a:solidFill>
                  <a:srgbClr val="FF0000"/>
                </a:solidFill>
              </a:rPr>
              <a:t>Tudja,</a:t>
            </a:r>
            <a:r>
              <a:rPr lang="hu-HU" sz="3600" dirty="0"/>
              <a:t> hogy mindezt </a:t>
            </a:r>
            <a:r>
              <a:rPr lang="hu-HU" sz="3600" dirty="0">
                <a:solidFill>
                  <a:srgbClr val="FF0000"/>
                </a:solidFill>
              </a:rPr>
              <a:t>miért</a:t>
            </a:r>
            <a:r>
              <a:rPr lang="hu-HU" sz="3600" dirty="0"/>
              <a:t> csinálja</a:t>
            </a:r>
          </a:p>
          <a:p>
            <a:pPr marL="0" lvl="0" indent="0">
              <a:buNone/>
            </a:pPr>
            <a:r>
              <a:rPr lang="hu-HU" sz="3600" dirty="0"/>
              <a:t>	- </a:t>
            </a:r>
            <a:r>
              <a:rPr lang="hu-HU" sz="2800" dirty="0"/>
              <a:t>a misszió alapja is ez, és ez teszi a vezetőt 	kitartóvá is</a:t>
            </a:r>
          </a:p>
        </p:txBody>
      </p:sp>
    </p:spTree>
    <p:extLst>
      <p:ext uri="{BB962C8B-B14F-4D97-AF65-F5344CB8AC3E}">
        <p14:creationId xmlns:p14="http://schemas.microsoft.com/office/powerpoint/2010/main" val="296388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708779-E03B-2647-A63C-D363BDE82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lelkesítés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91881E-EF2F-C144-865C-C061A5BAE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= A vízió közvetítése az emberek felé</a:t>
            </a:r>
          </a:p>
          <a:p>
            <a:r>
              <a:rPr lang="hu-HU" dirty="0">
                <a:solidFill>
                  <a:srgbClr val="FF0000"/>
                </a:solidFill>
              </a:rPr>
              <a:t>Folyamatos, állandó feladat, fontos az embereket gyakran emlékeztetni a vízióra</a:t>
            </a:r>
          </a:p>
          <a:p>
            <a:r>
              <a:rPr lang="hu-HU" dirty="0"/>
              <a:t>Ha az előző három feltételnek megfelelt, akkor a lelkesítés természetes cselekedet</a:t>
            </a:r>
          </a:p>
          <a:p>
            <a:r>
              <a:rPr lang="hu-HU" dirty="0"/>
              <a:t>Jó, ha a vezető átadja a saját miértjeit, hogy az emberek is megtalálhassák a sajátjukat</a:t>
            </a:r>
          </a:p>
          <a:p>
            <a:r>
              <a:rPr lang="hu-HU" dirty="0"/>
              <a:t>Különösen fontos ez a változások idején</a:t>
            </a:r>
          </a:p>
        </p:txBody>
      </p:sp>
    </p:spTree>
    <p:extLst>
      <p:ext uri="{BB962C8B-B14F-4D97-AF65-F5344CB8AC3E}">
        <p14:creationId xmlns:p14="http://schemas.microsoft.com/office/powerpoint/2010/main" val="259600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41937-6971-F748-B7CF-F93E6DCB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értelmes munka ereje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E11D0D-39D9-0148-A7A5-75F1FB9DB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hu-HU" dirty="0"/>
              <a:t>A vízió megvalósításához különböző munkakörök jönnek létre a szervezetben</a:t>
            </a:r>
          </a:p>
          <a:p>
            <a:r>
              <a:rPr lang="hu-HU" dirty="0"/>
              <a:t>Mindnek van értelme! (szervezet szó)</a:t>
            </a:r>
          </a:p>
          <a:p>
            <a:r>
              <a:rPr lang="hu-HU" dirty="0"/>
              <a:t>Egyik sincs meg a másik nélkül</a:t>
            </a:r>
          </a:p>
          <a:p>
            <a:r>
              <a:rPr lang="hu-HU" dirty="0">
                <a:solidFill>
                  <a:srgbClr val="FF0000"/>
                </a:solidFill>
              </a:rPr>
              <a:t>Az egyik legmotiválóbb, ha a vezető láttatja az emberekkel a munkájuk értelmét</a:t>
            </a:r>
          </a:p>
          <a:p>
            <a:r>
              <a:rPr lang="hu-HU" dirty="0"/>
              <a:t>A pénz csak rövidtávú motiváció</a:t>
            </a:r>
          </a:p>
        </p:txBody>
      </p:sp>
    </p:spTree>
    <p:extLst>
      <p:ext uri="{BB962C8B-B14F-4D97-AF65-F5344CB8AC3E}">
        <p14:creationId xmlns:p14="http://schemas.microsoft.com/office/powerpoint/2010/main" val="2686800693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2737</TotalTime>
  <Words>446</Words>
  <Application>Microsoft Macintosh PowerPoint</Application>
  <PresentationFormat>Diavetítés a képernyőre (4:3 oldalarány)</PresentationFormat>
  <Paragraphs>58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SZTE</vt:lpstr>
      <vt:lpstr>  EFOP-3.4.3-16-2016-00014 </vt:lpstr>
      <vt:lpstr>A lelkesítésről</vt:lpstr>
      <vt:lpstr>Miért van rá szükség?</vt:lpstr>
      <vt:lpstr>A vízió és a misszió</vt:lpstr>
      <vt:lpstr>A tiszta szándék</vt:lpstr>
      <vt:lpstr>A vízió</vt:lpstr>
      <vt:lpstr>A lelkesítő vízió feltételei</vt:lpstr>
      <vt:lpstr>A lelkesítés</vt:lpstr>
      <vt:lpstr>Az értelmes munka ereje</vt:lpstr>
      <vt:lpstr>Személyre szabott motiválás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Zita Polgár</cp:lastModifiedBy>
  <cp:revision>234</cp:revision>
  <dcterms:created xsi:type="dcterms:W3CDTF">2014-03-03T11:13:53Z</dcterms:created>
  <dcterms:modified xsi:type="dcterms:W3CDTF">2020-07-22T13:34:54Z</dcterms:modified>
</cp:coreProperties>
</file>