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Objects="1"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9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89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67210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294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91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36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4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42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2020. 06. 17.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27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64" r:id="rId14"/>
    <p:sldLayoutId id="214748366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86490"/>
            <a:ext cx="8874979" cy="766246"/>
          </a:xfrm>
        </p:spPr>
        <p:txBody>
          <a:bodyPr/>
          <a:lstStyle/>
          <a:p>
            <a:pPr algn="ctr"/>
            <a:r>
              <a:rPr lang="hu-HU" sz="3600" b="0" dirty="0" smtClean="0"/>
              <a:t>  </a:t>
            </a:r>
            <a:r>
              <a:rPr lang="hu-HU" sz="2400" dirty="0"/>
              <a:t>EFOP-3.4.3-16-2016-00014</a:t>
            </a:r>
            <a:br>
              <a:rPr lang="hu-HU" sz="2400" dirty="0"/>
            </a:b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899592" y="1892151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4400" b="1" i="1" dirty="0" smtClean="0"/>
              <a:t>Interjún </a:t>
            </a:r>
            <a:r>
              <a:rPr lang="hu-HU" sz="4400" b="1" i="1" dirty="0"/>
              <a:t>kívüli kiválasztási módszerek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Bessenyei Zsolt</a:t>
            </a:r>
          </a:p>
          <a:p>
            <a:pPr algn="ctr"/>
            <a:r>
              <a:rPr lang="hu-HU" sz="2400" b="1" i="1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Pick </a:t>
            </a:r>
            <a:r>
              <a:rPr lang="hu-HU" sz="2400" b="1" i="1" cap="all" dirty="0" err="1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hr</a:t>
            </a:r>
            <a:r>
              <a:rPr lang="hu-HU" sz="2400" b="1" i="1" cap="all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vezető</a:t>
            </a:r>
            <a:endParaRPr lang="hu-HU" sz="2400" b="1" i="1" cap="all" dirty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Szövegdoboz 4"/>
          <p:cNvSpPr txBox="1"/>
          <p:nvPr/>
        </p:nvSpPr>
        <p:spPr>
          <a:xfrm>
            <a:off x="539552" y="371703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400" b="1" i="1" cap="all" dirty="0" smtClean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 smtClean="0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 smtClean="0">
                <a:solidFill>
                  <a:schemeClr val="bg1"/>
                </a:solidFill>
                <a:cs typeface="Arial"/>
              </a:rPr>
              <a:t> online oktatás</a:t>
            </a:r>
            <a:endParaRPr lang="hu-HU" sz="2400" b="1" i="1" cap="all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Kiválasztás</a:t>
            </a:r>
            <a:r>
              <a:rPr lang="hu-HU" dirty="0"/>
              <a:t>: teszttel vagy anélkül?</a:t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1547664" y="692696"/>
            <a:ext cx="734481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/>
              <a:t>1. tesztek 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általában </a:t>
            </a:r>
            <a:r>
              <a:rPr lang="hu-HU" sz="1600" dirty="0"/>
              <a:t>a 3.-4. körben (kiválasztási folyamat végén </a:t>
            </a:r>
            <a:r>
              <a:rPr lang="hu-HU" sz="1600" dirty="0" smtClean="0"/>
              <a:t>vagy ahhoz </a:t>
            </a:r>
            <a:r>
              <a:rPr lang="hu-HU" sz="1600" dirty="0"/>
              <a:t>közeledve – legyen lehetőség </a:t>
            </a:r>
            <a:r>
              <a:rPr lang="hu-HU" sz="1600" dirty="0" smtClean="0"/>
              <a:t>az eredményről a pályázóval még beszélni</a:t>
            </a:r>
            <a:r>
              <a:rPr lang="hu-HU" sz="1600" dirty="0"/>
              <a:t>)</a:t>
            </a:r>
          </a:p>
          <a:p>
            <a:pPr marL="0" indent="0">
              <a:buNone/>
            </a:pPr>
            <a:r>
              <a:rPr lang="hu-HU" sz="1600" dirty="0" smtClean="0"/>
              <a:t>- érzelmek/objektív </a:t>
            </a:r>
            <a:r>
              <a:rPr lang="hu-HU" sz="1600" dirty="0"/>
              <a:t>szempontok aránya (20%-80%)</a:t>
            </a:r>
          </a:p>
          <a:p>
            <a:pPr marL="0" indent="0">
              <a:buNone/>
            </a:pPr>
            <a:r>
              <a:rPr lang="hu-HU" sz="1600" dirty="0" smtClean="0"/>
              <a:t>- inkább „multik</a:t>
            </a:r>
            <a:r>
              <a:rPr lang="hu-HU" sz="1600" dirty="0"/>
              <a:t>” gyakorlata – egyre több kis cég saját teszteket </a:t>
            </a:r>
            <a:r>
              <a:rPr lang="hu-HU" sz="1600" dirty="0" smtClean="0"/>
              <a:t>(is) gyárt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idő </a:t>
            </a:r>
            <a:r>
              <a:rPr lang="hu-HU" sz="1600" dirty="0"/>
              <a:t>és pénz megtakarítás</a:t>
            </a:r>
          </a:p>
          <a:p>
            <a:pPr marL="0" indent="0">
              <a:buNone/>
            </a:pPr>
            <a:r>
              <a:rPr lang="hu-HU" sz="1600" dirty="0" smtClean="0"/>
              <a:t>követelmények</a:t>
            </a:r>
            <a:r>
              <a:rPr lang="hu-HU" sz="1600" dirty="0"/>
              <a:t>:</a:t>
            </a:r>
          </a:p>
          <a:p>
            <a:pPr marL="0" indent="0">
              <a:buNone/>
            </a:pPr>
            <a:r>
              <a:rPr lang="hu-HU" sz="1600" dirty="0"/>
              <a:t>- tényszerűség: kiértékelési kézikönyv </a:t>
            </a:r>
            <a:r>
              <a:rPr lang="hu-HU" sz="1600" dirty="0" smtClean="0"/>
              <a:t>vagy </a:t>
            </a:r>
            <a:r>
              <a:rPr lang="hu-HU" sz="1600" dirty="0"/>
              <a:t>szoftver</a:t>
            </a:r>
          </a:p>
          <a:p>
            <a:pPr marL="0" indent="0">
              <a:buNone/>
            </a:pPr>
            <a:r>
              <a:rPr lang="hu-HU" sz="1600" dirty="0"/>
              <a:t>- érvényesség: azt mérje, amire szánták</a:t>
            </a:r>
          </a:p>
          <a:p>
            <a:pPr marL="0" indent="0">
              <a:buNone/>
            </a:pPr>
            <a:r>
              <a:rPr lang="hu-HU" sz="1600" dirty="0"/>
              <a:t>- megbízhatóság: minél pontosabban mérjen</a:t>
            </a:r>
          </a:p>
          <a:p>
            <a:pPr marL="0" indent="0">
              <a:buNone/>
              <a:defRPr/>
            </a:pPr>
            <a:r>
              <a:rPr lang="hu-HU" sz="1600" dirty="0" smtClean="0"/>
              <a:t>- </a:t>
            </a:r>
            <a:r>
              <a:rPr lang="hu-HU" sz="1600" dirty="0"/>
              <a:t>viszonyítottság: viszonyszámmá alakításra van </a:t>
            </a:r>
            <a:r>
              <a:rPr lang="hu-HU" sz="1600" dirty="0" smtClean="0"/>
              <a:t>szükség</a:t>
            </a:r>
            <a:endParaRPr lang="hu-HU" sz="1600" dirty="0"/>
          </a:p>
          <a:p>
            <a:pPr marL="0" indent="0">
              <a:buNone/>
              <a:defRPr/>
            </a:pPr>
            <a:r>
              <a:rPr lang="hu-HU" sz="1600" dirty="0" smtClean="0"/>
              <a:t>2</a:t>
            </a:r>
            <a:r>
              <a:rPr lang="hu-HU" sz="1600" dirty="0"/>
              <a:t>. </a:t>
            </a:r>
            <a:r>
              <a:rPr lang="hu-HU" sz="1600" dirty="0" smtClean="0"/>
              <a:t>helyzetgyakorlatok </a:t>
            </a:r>
            <a:r>
              <a:rPr lang="hu-HU" sz="1600" dirty="0"/>
              <a:t>(munkakör specifikus) – pl. </a:t>
            </a:r>
            <a:r>
              <a:rPr lang="hu-HU" sz="1600" dirty="0" smtClean="0"/>
              <a:t>interjúba építve: értékesítő </a:t>
            </a:r>
            <a:r>
              <a:rPr lang="hu-HU" sz="1600" dirty="0"/>
              <a:t>„adjon el” nekem valamit</a:t>
            </a:r>
          </a:p>
          <a:p>
            <a:pPr marL="0" indent="0">
              <a:buNone/>
              <a:defRPr/>
            </a:pPr>
            <a:r>
              <a:rPr lang="hu-HU" sz="1600" dirty="0" smtClean="0"/>
              <a:t>3</a:t>
            </a:r>
            <a:r>
              <a:rPr lang="hu-HU" sz="1600" dirty="0"/>
              <a:t>. informatikai készség (</a:t>
            </a:r>
            <a:r>
              <a:rPr lang="hu-HU" sz="1600" dirty="0" err="1"/>
              <a:t>word</a:t>
            </a:r>
            <a:r>
              <a:rPr lang="hu-HU" sz="1600" dirty="0"/>
              <a:t>, </a:t>
            </a:r>
            <a:r>
              <a:rPr lang="hu-HU" sz="1600" dirty="0" err="1"/>
              <a:t>excel</a:t>
            </a:r>
            <a:r>
              <a:rPr lang="hu-HU" sz="1600" dirty="0"/>
              <a:t>, </a:t>
            </a:r>
            <a:r>
              <a:rPr lang="hu-HU" sz="1600" dirty="0" err="1"/>
              <a:t>ppt</a:t>
            </a:r>
            <a:r>
              <a:rPr lang="hu-HU" sz="1600" dirty="0"/>
              <a:t>, egyéb)</a:t>
            </a:r>
          </a:p>
          <a:p>
            <a:pPr marL="0" indent="0">
              <a:buNone/>
              <a:defRPr/>
            </a:pPr>
            <a:r>
              <a:rPr lang="hu-HU" sz="1600" dirty="0" smtClean="0"/>
              <a:t>4</a:t>
            </a:r>
            <a:r>
              <a:rPr lang="hu-HU" sz="1600" dirty="0"/>
              <a:t>. </a:t>
            </a:r>
            <a:r>
              <a:rPr lang="hu-HU" sz="1600" dirty="0" smtClean="0"/>
              <a:t>próbamunka, próbanap</a:t>
            </a:r>
          </a:p>
          <a:p>
            <a:pPr marL="0" indent="0">
              <a:buNone/>
              <a:defRPr/>
            </a:pPr>
            <a:r>
              <a:rPr lang="hu-HU" sz="1600" dirty="0" smtClean="0"/>
              <a:t>5. grafológus </a:t>
            </a:r>
            <a:r>
              <a:rPr lang="hu-HU" sz="1600" dirty="0"/>
              <a:t>pl. kézzel írt önéletrajz kérés (feltérképezi, hogy a jelölt </a:t>
            </a:r>
            <a:endParaRPr lang="hu-HU" sz="1600" dirty="0" smtClean="0"/>
          </a:p>
          <a:p>
            <a:pPr marL="0" indent="0">
              <a:buNone/>
              <a:defRPr/>
            </a:pPr>
            <a:r>
              <a:rPr lang="hu-HU" sz="1600" dirty="0"/>
              <a:t> </a:t>
            </a:r>
            <a:r>
              <a:rPr lang="hu-HU" sz="1600" dirty="0" smtClean="0"/>
              <a:t>   képességei</a:t>
            </a:r>
            <a:r>
              <a:rPr lang="hu-HU" sz="1600" dirty="0"/>
              <a:t>, készségei, személyiségjegyei mennyire felelnek meg a </a:t>
            </a:r>
            <a:r>
              <a:rPr lang="hu-HU" sz="1600" dirty="0" smtClean="0"/>
              <a:t>kívánt</a:t>
            </a:r>
          </a:p>
          <a:p>
            <a:pPr marL="0" indent="0">
              <a:buNone/>
              <a:defRPr/>
            </a:pPr>
            <a:r>
              <a:rPr lang="hu-HU" sz="1600" dirty="0" smtClean="0"/>
              <a:t>    kompetenciáknak</a:t>
            </a:r>
            <a:r>
              <a:rPr lang="hu-HU" sz="1600" dirty="0"/>
              <a:t>)</a:t>
            </a:r>
          </a:p>
          <a:p>
            <a:pPr marL="0" indent="0">
              <a:buNone/>
              <a:defRPr/>
            </a:pPr>
            <a:r>
              <a:rPr lang="hu-HU" sz="1600" dirty="0" smtClean="0"/>
              <a:t>6. referencia </a:t>
            </a:r>
            <a:r>
              <a:rPr lang="hu-HU" sz="1600" dirty="0"/>
              <a:t>– előző </a:t>
            </a:r>
            <a:r>
              <a:rPr lang="hu-HU" sz="1600" dirty="0" smtClean="0"/>
              <a:t>munkáltatótól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6786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Legjellemzőbb tesztek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971600" y="908720"/>
            <a:ext cx="792088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/>
              <a:t>- személyiségtesztek 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teljesítménytesztek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intelligenciatesztek </a:t>
            </a:r>
            <a:r>
              <a:rPr lang="hu-HU" sz="1600" dirty="0"/>
              <a:t>(numerikus és verbális gondolkodás, téri </a:t>
            </a:r>
            <a:r>
              <a:rPr lang="hu-HU" sz="1600" dirty="0" smtClean="0"/>
              <a:t>képzeleti gondolkodás,  memória</a:t>
            </a:r>
            <a:r>
              <a:rPr lang="hu-HU" sz="1600" dirty="0"/>
              <a:t>, általános tájékozottság, logika, tájékozottság)</a:t>
            </a:r>
          </a:p>
          <a:p>
            <a:pPr marL="0" indent="0">
              <a:buNone/>
            </a:pPr>
            <a:r>
              <a:rPr lang="hu-HU" sz="1600" dirty="0" smtClean="0"/>
              <a:t>- képességtesztek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motivációs </a:t>
            </a:r>
            <a:r>
              <a:rPr lang="hu-HU" sz="1600" dirty="0"/>
              <a:t>tesztek (mennyire és mivel lehet a legjobban motiválni)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err="1" smtClean="0"/>
              <a:t>Pl</a:t>
            </a:r>
            <a:r>
              <a:rPr lang="hu-HU" sz="1600" dirty="0"/>
              <a:t>: </a:t>
            </a:r>
            <a:r>
              <a:rPr lang="hu-HU" sz="1600" dirty="0" err="1"/>
              <a:t>www.teszt.lap.hu</a:t>
            </a:r>
            <a:r>
              <a:rPr lang="hu-HU" sz="1600" dirty="0"/>
              <a:t>, </a:t>
            </a:r>
            <a:r>
              <a:rPr lang="hu-HU" sz="1600" dirty="0" err="1"/>
              <a:t>www.shl.hu</a:t>
            </a:r>
            <a:r>
              <a:rPr lang="hu-HU" sz="1600" dirty="0"/>
              <a:t> 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Miért használnak teszteket?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A multinacionális cégek </a:t>
            </a:r>
            <a:r>
              <a:rPr lang="hu-HU" sz="1600" dirty="0" smtClean="0"/>
              <a:t>több, </a:t>
            </a:r>
            <a:r>
              <a:rPr lang="hu-HU" sz="1600" dirty="0"/>
              <a:t>mint 2/3-a alkalmaz teszteket. </a:t>
            </a:r>
          </a:p>
          <a:p>
            <a:pPr marL="0" indent="0">
              <a:buNone/>
            </a:pPr>
            <a:r>
              <a:rPr lang="hu-HU" sz="1600" dirty="0" smtClean="0"/>
              <a:t>Mert:	- objektívebbek</a:t>
            </a:r>
            <a:r>
              <a:rPr lang="hu-HU" sz="1600" dirty="0"/>
              <a:t>, mint az emberi döntések</a:t>
            </a:r>
          </a:p>
          <a:p>
            <a:pPr marL="0" indent="0">
              <a:buNone/>
            </a:pPr>
            <a:r>
              <a:rPr lang="hu-HU" sz="1600" dirty="0" smtClean="0"/>
              <a:t>	- hatékonyak</a:t>
            </a:r>
            <a:r>
              <a:rPr lang="hu-HU" sz="1600" dirty="0"/>
              <a:t>, jóval magasabb beválási mutatók, így </a:t>
            </a:r>
            <a:r>
              <a:rPr lang="hu-HU" sz="1600" dirty="0" smtClean="0"/>
              <a:t>hosszú távon 	  	  kifizetődőbbek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	- olyan </a:t>
            </a:r>
            <a:r>
              <a:rPr lang="hu-HU" sz="1600" dirty="0"/>
              <a:t>információ nyerhető, amely hagyományos </a:t>
            </a:r>
            <a:r>
              <a:rPr lang="hu-HU" sz="1600" dirty="0" smtClean="0"/>
              <a:t>interjúval nem</a:t>
            </a:r>
            <a:r>
              <a:rPr lang="hu-HU" sz="1600" dirty="0"/>
              <a:t>, vagy </a:t>
            </a:r>
            <a:r>
              <a:rPr lang="hu-HU" sz="1600" dirty="0" smtClean="0"/>
              <a:t>	csak 	  nehezen</a:t>
            </a:r>
            <a:r>
              <a:rPr lang="hu-HU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63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Példák alkalmazható tesztekre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839271" y="612304"/>
            <a:ext cx="8064896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CAPTAIN (munkaattitűd, vezetői magatartás, döntési képesség, személyiség,</a:t>
            </a:r>
          </a:p>
          <a:p>
            <a:pPr marL="0" indent="0">
              <a:buNone/>
            </a:pPr>
            <a:r>
              <a:rPr lang="hu-HU" sz="1600" dirty="0" smtClean="0"/>
              <a:t>  </a:t>
            </a:r>
            <a:r>
              <a:rPr lang="hu-HU" sz="1600" dirty="0" err="1" smtClean="0"/>
              <a:t>szociábilitás</a:t>
            </a:r>
            <a:r>
              <a:rPr lang="hu-HU" sz="1600" dirty="0" smtClean="0"/>
              <a:t>, fejlődési területek)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MOTIVÁCIÓS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CSAPATTAG </a:t>
            </a:r>
            <a:r>
              <a:rPr lang="hu-HU" sz="1600" dirty="0"/>
              <a:t>TÍPUS</a:t>
            </a:r>
          </a:p>
          <a:p>
            <a:pPr marL="0" indent="0">
              <a:buNone/>
            </a:pPr>
            <a:r>
              <a:rPr lang="hu-HU" sz="1600" dirty="0" smtClean="0"/>
              <a:t>- KONFLIKTUSKEZELŐ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NYELVI </a:t>
            </a:r>
            <a:r>
              <a:rPr lang="hu-HU" sz="1600" dirty="0"/>
              <a:t>SZINTFELMÉRŐ</a:t>
            </a:r>
          </a:p>
          <a:p>
            <a:pPr marL="0" indent="0">
              <a:buNone/>
            </a:pPr>
            <a:r>
              <a:rPr lang="hu-HU" sz="1600" dirty="0" smtClean="0"/>
              <a:t>- LOGIKAI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MATEMATIKAI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PIERON (feladat végrehajtás gyorsaságát, pontosságát, monotonitást, tanulási készséget)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IDŐGAZDÁLKODÁS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EGY </a:t>
            </a:r>
            <a:r>
              <a:rPr lang="hu-HU" sz="1600" dirty="0"/>
              <a:t>PERCES – nem a megoldás a fontos, </a:t>
            </a:r>
            <a:r>
              <a:rPr lang="hu-HU" sz="1600" dirty="0" smtClean="0"/>
              <a:t>az időlimit miatti reagálást </a:t>
            </a:r>
            <a:r>
              <a:rPr lang="hu-HU" sz="1600" dirty="0"/>
              <a:t>figyeljük</a:t>
            </a:r>
          </a:p>
          <a:p>
            <a:pPr marL="0" indent="0">
              <a:buNone/>
            </a:pPr>
            <a:r>
              <a:rPr lang="hu-HU" sz="1600" dirty="0" smtClean="0"/>
              <a:t>- SPECIÁLIS SZEMÉLYISÉG TESZT </a:t>
            </a:r>
            <a:r>
              <a:rPr lang="hu-HU" sz="1600" dirty="0"/>
              <a:t>– 3 agyterület működése </a:t>
            </a:r>
            <a:r>
              <a:rPr lang="hu-HU" sz="1600" dirty="0" smtClean="0"/>
              <a:t>alapján (STRUKTOGRAM)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6338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Speciális személyiség teszt (</a:t>
            </a:r>
            <a:r>
              <a:rPr lang="hu-HU" dirty="0" err="1" smtClean="0"/>
              <a:t>biostruktúra-elemzés</a:t>
            </a:r>
            <a:r>
              <a:rPr lang="hu-HU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C:\Users\bessenyeiz\Pictures\IMG_94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53763" y="1520788"/>
            <a:ext cx="5112566" cy="360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ép 5" descr="C:\Users\bessenyeiz\Pictures\IMG_945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0425" y="1315879"/>
            <a:ext cx="1529715" cy="11474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églalap 1"/>
          <p:cNvSpPr/>
          <p:nvPr/>
        </p:nvSpPr>
        <p:spPr>
          <a:xfrm>
            <a:off x="1759006" y="1268760"/>
            <a:ext cx="375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törzsagy(zöld</a:t>
            </a:r>
            <a:r>
              <a:rPr lang="hu-HU" dirty="0" smtClean="0"/>
              <a:t>)    </a:t>
            </a:r>
            <a:r>
              <a:rPr lang="hu-HU" dirty="0"/>
              <a:t>– önfenntartás</a:t>
            </a:r>
          </a:p>
          <a:p>
            <a:r>
              <a:rPr lang="hu-HU" dirty="0" smtClean="0"/>
              <a:t>középagy(piros</a:t>
            </a:r>
            <a:r>
              <a:rPr lang="hu-HU" dirty="0"/>
              <a:t>) – önérvényesítés</a:t>
            </a:r>
          </a:p>
          <a:p>
            <a:r>
              <a:rPr lang="hu-HU" dirty="0" smtClean="0"/>
              <a:t>nagyagy </a:t>
            </a:r>
            <a:r>
              <a:rPr lang="hu-HU" dirty="0"/>
              <a:t>(kék)    – öntudat</a:t>
            </a:r>
          </a:p>
        </p:txBody>
      </p:sp>
      <p:sp>
        <p:nvSpPr>
          <p:cNvPr id="3" name="Téglalap 2"/>
          <p:cNvSpPr/>
          <p:nvPr/>
        </p:nvSpPr>
        <p:spPr>
          <a:xfrm>
            <a:off x="611560" y="321297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Mit vizsgál?</a:t>
            </a:r>
          </a:p>
          <a:p>
            <a:endParaRPr lang="hu-HU" dirty="0"/>
          </a:p>
          <a:p>
            <a:r>
              <a:rPr lang="hu-HU" dirty="0" smtClean="0"/>
              <a:t>- emberekhez </a:t>
            </a:r>
            <a:r>
              <a:rPr lang="hu-HU" dirty="0"/>
              <a:t>való kapcsolat</a:t>
            </a:r>
          </a:p>
          <a:p>
            <a:r>
              <a:rPr lang="hu-HU" dirty="0" smtClean="0"/>
              <a:t>- gondolkodási </a:t>
            </a:r>
            <a:r>
              <a:rPr lang="hu-HU" dirty="0"/>
              <a:t>és munkamódszer</a:t>
            </a:r>
          </a:p>
          <a:p>
            <a:r>
              <a:rPr lang="hu-HU" dirty="0" smtClean="0"/>
              <a:t>- időben </a:t>
            </a:r>
            <a:r>
              <a:rPr lang="hu-HU" dirty="0"/>
              <a:t>való orientáció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638182" y="5373216"/>
            <a:ext cx="389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Kép forrása: Kulcs az önismerethez (STRUKTOGRAM tréning rendszer) </a:t>
            </a:r>
            <a:r>
              <a:rPr lang="hu-HU" sz="1200" dirty="0"/>
              <a:t>c. könyv </a:t>
            </a:r>
            <a:r>
              <a:rPr lang="hu-HU" sz="1200" dirty="0" smtClean="0"/>
              <a:t>Svájc 1001HU</a:t>
            </a:r>
          </a:p>
          <a:p>
            <a:r>
              <a:rPr lang="hu-HU" sz="1200" dirty="0" smtClean="0"/>
              <a:t> 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628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Kiválasztás teszttel vagy anélkül?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1475656" y="764704"/>
            <a:ext cx="741682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/>
              <a:t>Kiválasztási Központ </a:t>
            </a:r>
            <a:r>
              <a:rPr lang="hu-HU" sz="1600" dirty="0"/>
              <a:t>(AC - </a:t>
            </a:r>
            <a:r>
              <a:rPr lang="hu-HU" sz="1600" dirty="0" err="1" smtClean="0"/>
              <a:t>Assessment</a:t>
            </a:r>
            <a:r>
              <a:rPr lang="hu-HU" sz="1600" dirty="0" smtClean="0"/>
              <a:t> Center</a:t>
            </a:r>
            <a:r>
              <a:rPr lang="hu-HU" sz="1600" dirty="0"/>
              <a:t>)     </a:t>
            </a:r>
          </a:p>
          <a:p>
            <a:pPr marL="0" indent="0">
              <a:buNone/>
            </a:pPr>
            <a:r>
              <a:rPr lang="hu-HU" sz="1600" dirty="0" smtClean="0"/>
              <a:t>6-12 </a:t>
            </a:r>
            <a:r>
              <a:rPr lang="hu-HU" sz="1600" dirty="0"/>
              <a:t>fő körül ideális, 0,5 naptól akár </a:t>
            </a:r>
            <a:r>
              <a:rPr lang="hu-HU" sz="1600" dirty="0" smtClean="0"/>
              <a:t>hetekig tarthat</a:t>
            </a: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Laborkörülményeket teremt, valódi társas </a:t>
            </a:r>
            <a:r>
              <a:rPr lang="hu-HU" sz="1600" dirty="0" smtClean="0"/>
              <a:t>közegbeli viselkedést </a:t>
            </a:r>
            <a:r>
              <a:rPr lang="hu-HU" sz="1600" dirty="0"/>
              <a:t>modellez </a:t>
            </a:r>
            <a:r>
              <a:rPr lang="hu-HU" sz="1600" dirty="0" smtClean="0"/>
              <a:t>(egyéni és csoportos feladatok, tesztek, prezentációk, interjúk)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Pl. szerepjáték</a:t>
            </a:r>
            <a:r>
              <a:rPr lang="hu-HU" sz="1600" dirty="0"/>
              <a:t>, esettanulmány, postabontás, csoportos problémamegoldás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Szükséges képességek:</a:t>
            </a:r>
          </a:p>
          <a:p>
            <a:pPr marL="0" indent="0">
              <a:buNone/>
            </a:pPr>
            <a:r>
              <a:rPr lang="hu-HU" sz="1600" dirty="0" smtClean="0"/>
              <a:t>előadói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empátia</a:t>
            </a:r>
          </a:p>
          <a:p>
            <a:pPr marL="0" indent="0">
              <a:buNone/>
            </a:pPr>
            <a:r>
              <a:rPr lang="hu-HU" sz="1600" dirty="0" err="1" smtClean="0"/>
              <a:t>stressztűrő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irányító</a:t>
            </a:r>
          </a:p>
          <a:p>
            <a:pPr marL="0" indent="0">
              <a:buNone/>
            </a:pPr>
            <a:r>
              <a:rPr lang="hu-HU" sz="1600" dirty="0" smtClean="0"/>
              <a:t>kezdeményező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teljesítményorientáció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meggyőzőerő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kooperáció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rugalmasság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ötletgazdagság</a:t>
            </a:r>
          </a:p>
        </p:txBody>
      </p:sp>
    </p:spTree>
    <p:extLst>
      <p:ext uri="{BB962C8B-B14F-4D97-AF65-F5344CB8AC3E}">
        <p14:creationId xmlns:p14="http://schemas.microsoft.com/office/powerpoint/2010/main" val="4968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AC – Lehet jól csinálni...?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827584" y="764704"/>
            <a:ext cx="80648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/>
              <a:t>…lehet, de az alábbi hibák nélkül     </a:t>
            </a:r>
          </a:p>
          <a:p>
            <a:pPr marL="0" indent="0">
              <a:buNone/>
            </a:pPr>
            <a:r>
              <a:rPr lang="hu-HU" sz="1600" dirty="0" smtClean="0"/>
              <a:t>3 </a:t>
            </a:r>
            <a:r>
              <a:rPr lang="hu-HU" sz="1600" dirty="0"/>
              <a:t>probléma: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Az </a:t>
            </a:r>
            <a:r>
              <a:rPr lang="hu-HU" sz="1600" dirty="0"/>
              <a:t>elvégzendő feladatoknak sokszor semmi közük a betöltendő munkakörhöz</a:t>
            </a:r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(</a:t>
            </a:r>
            <a:r>
              <a:rPr lang="hu-HU" sz="1600" dirty="0"/>
              <a:t>pl. Marsra költözéshez kit-mit vinnél magaddal)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Mesterséges</a:t>
            </a:r>
            <a:r>
              <a:rPr lang="hu-HU" sz="1600" dirty="0"/>
              <a:t>, mesterkélt környezet</a:t>
            </a:r>
          </a:p>
          <a:p>
            <a:pPr marL="0" indent="0">
              <a:buNone/>
            </a:pPr>
            <a:r>
              <a:rPr lang="hu-HU" sz="1600" dirty="0" smtClean="0"/>
              <a:t>  (konkurens pályázókkal </a:t>
            </a:r>
            <a:r>
              <a:rPr lang="hu-HU" sz="1600" dirty="0"/>
              <a:t>kell megküzdeni; megfigyelők közt nem feltétlen van </a:t>
            </a:r>
            <a:r>
              <a:rPr lang="hu-HU" sz="1600" dirty="0" smtClean="0"/>
              <a:t>  </a:t>
            </a:r>
          </a:p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 smtClean="0"/>
              <a:t>  szakmailag </a:t>
            </a:r>
            <a:r>
              <a:rPr lang="hu-HU" sz="1600" dirty="0"/>
              <a:t>a munkakörhöz értő)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- A </a:t>
            </a:r>
            <a:r>
              <a:rPr lang="hu-HU" sz="1600" dirty="0"/>
              <a:t>látottak és az eredmények nem megfelelő megítélése</a:t>
            </a:r>
          </a:p>
          <a:p>
            <a:pPr marL="0" indent="0">
              <a:buNone/>
            </a:pPr>
            <a:r>
              <a:rPr lang="hu-HU" sz="1600" dirty="0" smtClean="0"/>
              <a:t>  (</a:t>
            </a:r>
            <a:r>
              <a:rPr lang="hu-HU" sz="1600" dirty="0"/>
              <a:t>külsőségek alapján, fellépés, prezentáció)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+1 drága – még akkor is, ha házon belül csináljuk</a:t>
            </a:r>
          </a:p>
          <a:p>
            <a:pPr marL="0" indent="0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1583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Próbamunka, próbanap</a:t>
            </a:r>
            <a:r>
              <a:rPr lang="hu-HU" dirty="0"/>
              <a:t/>
            </a:r>
            <a:br>
              <a:rPr lang="hu-HU" dirty="0"/>
            </a:br>
            <a:endParaRPr lang="hu-HU" sz="2000" dirty="0"/>
          </a:p>
        </p:txBody>
      </p:sp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artalom helye 1"/>
          <p:cNvSpPr>
            <a:spLocks noGrp="1"/>
          </p:cNvSpPr>
          <p:nvPr>
            <p:ph idx="1"/>
          </p:nvPr>
        </p:nvSpPr>
        <p:spPr>
          <a:xfrm>
            <a:off x="817458" y="923147"/>
            <a:ext cx="8064896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dirty="0"/>
              <a:t>munkakörhöz kapcsolódó </a:t>
            </a:r>
            <a:r>
              <a:rPr lang="hu-HU" sz="1800" dirty="0" smtClean="0"/>
              <a:t>feladat:</a:t>
            </a: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- szervezési </a:t>
            </a:r>
            <a:r>
              <a:rPr lang="hu-HU" sz="1800" dirty="0"/>
              <a:t>feladat</a:t>
            </a:r>
          </a:p>
          <a:p>
            <a:pPr marL="0" indent="0">
              <a:buNone/>
            </a:pPr>
            <a:r>
              <a:rPr lang="hu-HU" sz="1800" dirty="0" smtClean="0"/>
              <a:t>- szakmai </a:t>
            </a:r>
            <a:r>
              <a:rPr lang="hu-HU" sz="1800" dirty="0"/>
              <a:t>kompetenciát </a:t>
            </a:r>
            <a:r>
              <a:rPr lang="hu-HU" sz="1800" dirty="0" smtClean="0"/>
              <a:t>(valós gyakorlatot) vagy </a:t>
            </a:r>
            <a:r>
              <a:rPr lang="hu-HU" sz="1800" dirty="0"/>
              <a:t>nyelvtudást tesztelő feladat (pl.: </a:t>
            </a:r>
            <a:r>
              <a:rPr lang="hu-HU" sz="1800" dirty="0" smtClean="0"/>
              <a:t>fizikai </a:t>
            </a:r>
            <a:r>
              <a:rPr lang="hu-HU" sz="1800" dirty="0" smtClean="0"/>
              <a:t>munka, mérleg </a:t>
            </a:r>
            <a:r>
              <a:rPr lang="hu-HU" sz="1800" dirty="0"/>
              <a:t>készítés</a:t>
            </a:r>
            <a:r>
              <a:rPr lang="hu-HU" sz="1800" dirty="0" smtClean="0"/>
              <a:t>, marketing </a:t>
            </a:r>
            <a:r>
              <a:rPr lang="hu-HU" sz="1800" dirty="0"/>
              <a:t>terv, </a:t>
            </a:r>
            <a:r>
              <a:rPr lang="hu-HU" sz="1800" dirty="0" smtClean="0"/>
              <a:t>konferencia beszélgetés </a:t>
            </a:r>
            <a:r>
              <a:rPr lang="hu-HU" sz="1800" dirty="0"/>
              <a:t>angolul)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Fontos!  </a:t>
            </a:r>
            <a:r>
              <a:rPr lang="hu-HU" sz="1800" dirty="0" smtClean="0"/>
              <a:t>Leginkább </a:t>
            </a:r>
            <a:r>
              <a:rPr lang="hu-HU" sz="1800" dirty="0"/>
              <a:t>gondolkodási módra, egyéni ötletekre </a:t>
            </a:r>
            <a:r>
              <a:rPr lang="hu-HU" sz="1800" dirty="0" smtClean="0"/>
              <a:t>kíváncsiak (szellemi munka esetén)! </a:t>
            </a: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 smtClean="0"/>
              <a:t>A </a:t>
            </a:r>
            <a:r>
              <a:rPr lang="hu-HU" sz="1800" dirty="0"/>
              <a:t>munkáltató képet alkot a hozzáállásról, hozzáértésről és terhelhetőségről, a pályázó megismeri a munkahelyi körülményeket, elvárásokat.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3189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u-HU" altLang="hu-H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" y="332656"/>
            <a:ext cx="820578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844080" y="5122058"/>
            <a:ext cx="6760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Adat forrása: https</a:t>
            </a:r>
            <a:r>
              <a:rPr lang="hu-HU" sz="1200" dirty="0"/>
              <a:t>://www.bumm.sk/archivum/2006/06/06/713_mi-az-az-assessment-center</a:t>
            </a:r>
          </a:p>
        </p:txBody>
      </p:sp>
    </p:spTree>
    <p:extLst>
      <p:ext uri="{BB962C8B-B14F-4D97-AF65-F5344CB8AC3E}">
        <p14:creationId xmlns:p14="http://schemas.microsoft.com/office/powerpoint/2010/main" val="14323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</Template>
  <TotalTime>2045</TotalTime>
  <Words>613</Words>
  <Application>Microsoft Office PowerPoint</Application>
  <PresentationFormat>Diavetítés a képernyőre (4:3 oldalarány)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3" baseType="lpstr">
      <vt:lpstr>Arial</vt:lpstr>
      <vt:lpstr>Calibri</vt:lpstr>
      <vt:lpstr>SZTE</vt:lpstr>
      <vt:lpstr>  EFOP-3.4.3-16-2016-00014 </vt:lpstr>
      <vt:lpstr>Kiválasztás: teszttel vagy anélkül? </vt:lpstr>
      <vt:lpstr>Legjellemzőbb tesztek </vt:lpstr>
      <vt:lpstr>Példák alkalmazható tesztekre </vt:lpstr>
      <vt:lpstr>Speciális személyiség teszt (biostruktúra-elemzés) </vt:lpstr>
      <vt:lpstr>Kiválasztás teszttel vagy anélkül? </vt:lpstr>
      <vt:lpstr>AC – Lehet jól csinálni...? </vt:lpstr>
      <vt:lpstr>Próbamunka, próbanap </vt:lpstr>
      <vt:lpstr>PowerPoint-bemutató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Fazekas Melinda</cp:lastModifiedBy>
  <cp:revision>181</cp:revision>
  <dcterms:created xsi:type="dcterms:W3CDTF">2014-03-03T11:13:53Z</dcterms:created>
  <dcterms:modified xsi:type="dcterms:W3CDTF">2020-06-17T12:05:17Z</dcterms:modified>
</cp:coreProperties>
</file>