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4C5DAE-5EFC-4601-A649-D54E4A595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7F8D4EB-2CC2-4712-A11E-4489B3B8C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41F5A6F-E9AD-4DDE-816F-5503CC4C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2BC0CAF-97AD-42DD-931F-68206A29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2B031F-34CC-4C6E-A137-FF1299B6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1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9865FC-48A2-4EF7-A674-43F6B05D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C43F0F8-3FAB-4E9D-A100-F41D9FAAA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DD0907D-D2FF-4B36-A01F-1B48B503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737309F-45F9-4CC8-87BE-65FAE48D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EF078FF-8674-439B-BF4E-F0B35E56B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17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3101869-5863-499B-B514-3ACB953BD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DA61847-14E0-4E59-BF4E-666F3AFAB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B2FE46C-EB18-4AFA-86F2-E6D732CC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D856ECF-B484-4AE1-874B-06544DC7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D6EBFE6-457E-430D-8E7F-248BEAAD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33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E239B5-5108-4CBD-9379-AD60D02B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02DF1A-AF6F-41F9-A2C2-BC19903FA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5F9E4D0-FBAD-482B-A3D0-60F51D11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F168212-1969-4EBD-9395-0CF56B96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51698B-958D-491C-9F09-4FE749E4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34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871EA9-DD7B-4E8C-AC3B-81963E993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759BC1A-614D-4C2F-BC5D-6202BCA88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ACFB270-45D6-499C-9B1D-C9B8BA5B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937260B-00A4-4B68-8EFB-34A982FF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989821-2332-499B-A447-D5887FE8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41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29C9E4-FD1C-448B-BFB7-06A39B8D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C57D5F-623A-453E-BC38-AF3758B41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36DD75A-6FDB-4E43-BD8E-DE926B4F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3001E74-F3EF-45ED-A64E-75345953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D620EBF-1C22-4B74-A3EB-3DBA0EAE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0410EC-E3D3-4CEE-95E0-15B787BF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73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5EA8CD-477B-4E83-934D-844264A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D66604D-03F1-4243-8899-4993EC252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C0C5C35-F472-43DF-9DFB-67C3E4F2B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9E9978B-11F7-49D5-A38F-05385BC55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36CC0D7-6BBE-442C-A74F-A0530FA90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372C91F-64F4-498C-B3E7-EFD3070F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C2CDB29-42AE-475B-B406-FB93EB8C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E08C172-C026-4E5A-96ED-5925ED9F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8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7506A-B142-4F27-AC4C-6CE0EE6C2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384CF4E-AC0A-480E-BE3F-CFE06F9B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D45B125-27A9-4C48-BBC1-1CE4DE21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0F2C65D-1A41-4112-8206-12A0B5E4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69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47FE787-CBCF-4103-8E03-331405F1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99E87DD-81DF-4807-A1E5-0F2EFF36D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4E91417-61CD-48D3-8633-5F9F54BE0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10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6C5F33-925D-4BE8-AAC5-F3D5B6090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B1379D-1F0F-439F-868A-29F4D3FCF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934B379-350F-4465-BC1F-EFE2E142B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8DDF350-7C43-4630-846A-200C0D42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2DC1D5A-A820-4868-A5D6-CB67E41A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B463A9C-7763-4432-8DAF-E38BD038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8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8684B2-CAFE-4401-A81B-E585D84EC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D69E2EB-895A-46F5-9807-3A43E397D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A478C90-A738-403C-ACF8-CE48F7827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40DB7DF-4458-4197-8AD6-DACDF017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14DEE56-CD2F-402F-A266-0E1A6AE2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1991CBF-F88A-493D-9F6B-3F2DD176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9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14D1B66-69D5-4A51-8B46-0A4C7EE2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49B890F-5BEB-4F5D-A091-611CE9719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9359F1F-2195-4BCE-8AD3-34825CBC8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66AA-4809-4EA0-B406-DA18AF479CDF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562FBB2-4557-48D5-8923-E92D7CEAD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F195ED6-9AA4-47D0-8144-689ABEF20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E1CB-B5E8-4F0B-AA49-42962CBDA6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88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5268F5-AD32-4E4F-9D6E-82131EB8B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75347"/>
            <a:ext cx="12191999" cy="959268"/>
          </a:xfrm>
        </p:spPr>
        <p:txBody>
          <a:bodyPr>
            <a:normAutofit fontScale="90000"/>
          </a:bodyPr>
          <a:lstStyle/>
          <a:p>
            <a:br>
              <a:rPr lang="hu-HU" b="1" dirty="0">
                <a:solidFill>
                  <a:srgbClr val="FF0000"/>
                </a:solidFill>
              </a:rPr>
            </a:br>
            <a:br>
              <a:rPr lang="hu-HU" b="1" dirty="0">
                <a:solidFill>
                  <a:srgbClr val="FF0000"/>
                </a:solidFill>
              </a:rPr>
            </a:br>
            <a:br>
              <a:rPr lang="hu-HU" b="1" dirty="0">
                <a:solidFill>
                  <a:srgbClr val="FF0000"/>
                </a:solidFill>
              </a:rPr>
            </a:br>
            <a:r>
              <a:rPr lang="hu-HU" b="1" dirty="0">
                <a:solidFill>
                  <a:srgbClr val="FF0000"/>
                </a:solidFill>
              </a:rPr>
              <a:t>Ellenőrző kérdések és válaszok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8060509-0272-4E6E-8042-1C41DE04E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3521075"/>
            <a:ext cx="9144000" cy="536825"/>
          </a:xfrm>
        </p:spPr>
        <p:txBody>
          <a:bodyPr/>
          <a:lstStyle/>
          <a:p>
            <a:r>
              <a:rPr lang="hu-HU" dirty="0"/>
              <a:t>A kérdés utáni kattintással kapja a helyes választ</a:t>
            </a:r>
            <a:endParaRPr lang="de-DE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020633E-0782-4F8C-BE4F-B3AC30A37442}"/>
              </a:ext>
            </a:extLst>
          </p:cNvPr>
          <p:cNvSpPr txBox="1"/>
          <p:nvPr/>
        </p:nvSpPr>
        <p:spPr>
          <a:xfrm>
            <a:off x="0" y="2466474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„Röntgensugárzás felhasználása az élettudományokban” c. videóleckéhez.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A *-</a:t>
            </a:r>
            <a:r>
              <a:rPr lang="hu-HU" dirty="0" err="1">
                <a:solidFill>
                  <a:prstClr val="black"/>
                </a:solidFill>
                <a:latin typeface="Calibri" panose="020F0502020204030204"/>
              </a:rPr>
              <a:t>gal</a:t>
            </a: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 jelölt kérdések egy kissé túlmutatnak a videóleckében konkrétan elhangzott anyagon, de a hallgatók eddigi tapasztalatai alapján és esetleg utánjárással megválaszolhatóak.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07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8BE33D34-D2A5-49C2-B507-578FE3A9A8AF}"/>
              </a:ext>
            </a:extLst>
          </p:cNvPr>
          <p:cNvSpPr txBox="1"/>
          <p:nvPr/>
        </p:nvSpPr>
        <p:spPr>
          <a:xfrm>
            <a:off x="-1" y="566981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Igen (ezt hívják röntgen-fluoreszcenciának vagy XRF-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95CE25A2-42ED-45C6-9BDC-A60A883264FC}"/>
              </a:ext>
            </a:extLst>
          </p:cNvPr>
          <p:cNvSpPr txBox="1"/>
          <p:nvPr/>
        </p:nvSpPr>
        <p:spPr>
          <a:xfrm>
            <a:off x="-5" y="3611650"/>
            <a:ext cx="6096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1…4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502F0E9F-13B9-415E-8B99-E87DA4DD5642}"/>
              </a:ext>
            </a:extLst>
          </p:cNvPr>
          <p:cNvSpPr txBox="1"/>
          <p:nvPr/>
        </p:nvSpPr>
        <p:spPr>
          <a:xfrm>
            <a:off x="0" y="0"/>
            <a:ext cx="12192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30.* Lehet-e röntgensugárzást röntgensugárzással gerjeszteni?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66ED3F5-3B69-49E4-95EB-759E16DD6746}"/>
              </a:ext>
            </a:extLst>
          </p:cNvPr>
          <p:cNvSpPr txBox="1"/>
          <p:nvPr/>
        </p:nvSpPr>
        <p:spPr>
          <a:xfrm>
            <a:off x="-7" y="1413342"/>
            <a:ext cx="12191998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31.* Lehet-e </a:t>
            </a:r>
            <a:r>
              <a:rPr lang="hu-HU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röntgensugarakat részecskékkel kiváltani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32C2AEA-C531-4984-A099-54802530C7C0}"/>
              </a:ext>
            </a:extLst>
          </p:cNvPr>
          <p:cNvSpPr txBox="1"/>
          <p:nvPr/>
        </p:nvSpPr>
        <p:spPr>
          <a:xfrm>
            <a:off x="-132526" y="2092599"/>
            <a:ext cx="121919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Igen (ezt hívják részecskékkel kiváltott röntgen-emissziónak vagy az angol „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particle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induced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X-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emission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kifejezés betűrövidítésével PIXE-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A42CC19F-45CE-4638-AE1B-033017806A37}"/>
              </a:ext>
            </a:extLst>
          </p:cNvPr>
          <p:cNvSpPr txBox="1"/>
          <p:nvPr/>
        </p:nvSpPr>
        <p:spPr>
          <a:xfrm>
            <a:off x="-5" y="3015295"/>
            <a:ext cx="12191996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32.* Milyen tipikus energiájú protonsugárzással keltik a PIXE spektrumokat?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011EAA7-A39E-4D00-A04A-C0D4F0A034EC}"/>
              </a:ext>
            </a:extLst>
          </p:cNvPr>
          <p:cNvSpPr txBox="1"/>
          <p:nvPr/>
        </p:nvSpPr>
        <p:spPr>
          <a:xfrm>
            <a:off x="-3" y="4380200"/>
            <a:ext cx="12191996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33. Mi volt Max von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Laue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Nobel-díjat érdemlő gondolata?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C6E1A86-8D97-4F38-8303-6A06DB1A4A0D}"/>
              </a:ext>
            </a:extLst>
          </p:cNvPr>
          <p:cNvSpPr txBox="1"/>
          <p:nvPr/>
        </p:nvSpPr>
        <p:spPr>
          <a:xfrm>
            <a:off x="-7" y="5066863"/>
            <a:ext cx="121919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addig ismeretlen röntgensugárzás hullámtermészetének és a kősókristály atomi rendezettségének össze­kapcsolása egy diffrakciós (elhajlási) kísérlet kapcsán.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1" grpId="0"/>
      <p:bldP spid="13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F654E044-6EFD-4CA2-8C77-B2A5F9511E98}"/>
              </a:ext>
            </a:extLst>
          </p:cNvPr>
          <p:cNvSpPr txBox="1"/>
          <p:nvPr/>
        </p:nvSpPr>
        <p:spPr>
          <a:xfrm>
            <a:off x="0" y="1061547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Minden fekete pont a kristályrács atomjain szóródó (elemi) röntgenhullámok összeadódó erősítéséből (inter­ferenciájából) keletkezik.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CB4CF91-1AF1-418F-A824-3809D2DD1B79}"/>
              </a:ext>
            </a:extLst>
          </p:cNvPr>
          <p:cNvSpPr txBox="1"/>
          <p:nvPr/>
        </p:nvSpPr>
        <p:spPr>
          <a:xfrm>
            <a:off x="0" y="107440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 Hogyan keletkeznek a röntgensugárral besugárzott kősókristály mögötti ernyőn a koncentrikus körök formájában elrendezett sötét pontok?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7A7620A-069B-4A4E-8975-BF7A11A0B1CE}"/>
              </a:ext>
            </a:extLst>
          </p:cNvPr>
          <p:cNvSpPr txBox="1"/>
          <p:nvPr/>
        </p:nvSpPr>
        <p:spPr>
          <a:xfrm>
            <a:off x="1" y="6136571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első maximumra (n = 1) felírt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Bragg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-egyenlet szerint: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l-G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el-G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C907264-9D2D-4502-8983-A393DAD731EA}"/>
              </a:ext>
            </a:extLst>
          </p:cNvPr>
          <p:cNvSpPr txBox="1"/>
          <p:nvPr/>
        </p:nvSpPr>
        <p:spPr>
          <a:xfrm>
            <a:off x="4" y="2297910"/>
            <a:ext cx="12191996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 Mit fejez ki a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Bragg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-féle diffrakciós törvény?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FDFBF17-CBB9-4229-9AD0-1D5916E48138}"/>
              </a:ext>
            </a:extLst>
          </p:cNvPr>
          <p:cNvSpPr txBox="1"/>
          <p:nvPr/>
        </p:nvSpPr>
        <p:spPr>
          <a:xfrm>
            <a:off x="1" y="3020520"/>
            <a:ext cx="12191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Erősítés csak abban az irányban lehetséges, amelyre a rétegekről szóródó hullámok közti útkülönbség a hullámhossz egész számú (n) többszöröse.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6E2AD5B2-F491-44E8-897F-1916B82CB20F}"/>
              </a:ext>
            </a:extLst>
          </p:cNvPr>
          <p:cNvSpPr txBox="1"/>
          <p:nvPr/>
        </p:nvSpPr>
        <p:spPr>
          <a:xfrm>
            <a:off x="-3" y="4320689"/>
            <a:ext cx="1219199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36. Tegyük fel, hogy egy kristályra a kristálysíkkal </a:t>
            </a:r>
            <a:r>
              <a:rPr lang="el-GR" sz="28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szöget bezáró irányból </a:t>
            </a:r>
            <a:r>
              <a:rPr lang="el-GR" sz="28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hullámhosszúságú röntgensugárzás érkezik, és a kristálysíkról maximálisan erősödve verődik vissza. Hogyan számítható ki ezekből az adatokból a szomszédos kristálysíkoknak egymástól vett </a:t>
            </a:r>
            <a:r>
              <a:rPr lang="hu-HU" sz="28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távolsága?</a:t>
            </a:r>
          </a:p>
        </p:txBody>
      </p:sp>
    </p:spTree>
    <p:extLst>
      <p:ext uri="{BB962C8B-B14F-4D97-AF65-F5344CB8AC3E}">
        <p14:creationId xmlns:p14="http://schemas.microsoft.com/office/powerpoint/2010/main" val="303539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ACAD668E-A601-4B66-806A-2E7F25848640}"/>
              </a:ext>
            </a:extLst>
          </p:cNvPr>
          <p:cNvSpPr txBox="1"/>
          <p:nvPr/>
        </p:nvSpPr>
        <p:spPr>
          <a:xfrm>
            <a:off x="0" y="5473005"/>
            <a:ext cx="1219200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nehézatomnak sok elektronja (kiterjedt elektronfelhője) van, ezért ezeken a röntgensugárzás erősen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diffrak­tá­ló­dik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és a képen markáns (jól megjelölhető) nyomot hagy.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79C2A92-E238-4115-A568-7BB33537C0DA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37. Milyen gyakorlati lehetőségek vannak a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biomolekulák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röntgenkrisztallográfiájában az elektronsűrűség javítására ill. a szerkezet finomítására?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A6FC44E1-1617-4AAF-947E-7BCD35635DAD}"/>
              </a:ext>
            </a:extLst>
          </p:cNvPr>
          <p:cNvSpPr txBox="1"/>
          <p:nvPr/>
        </p:nvSpPr>
        <p:spPr>
          <a:xfrm>
            <a:off x="-2" y="1230074"/>
            <a:ext cx="12192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Fourier-transzformáció; Fourier-finomítás,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Többszörös izomorf (nehéz atom) helyettesítés jól meghatározott helyeken,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Már ismert szerkezetű fehérjékkel (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biomolekulákkal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való közvetlen összehasonlítás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D3CB92E4-5D72-4807-83D2-C428E3F473E6}"/>
              </a:ext>
            </a:extLst>
          </p:cNvPr>
          <p:cNvSpPr txBox="1"/>
          <p:nvPr/>
        </p:nvSpPr>
        <p:spPr>
          <a:xfrm>
            <a:off x="-1" y="3013726"/>
            <a:ext cx="12191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38. Hogyan lép a röntgensugárzás kölcsönhatásba a vizsgálandó (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makro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)molekulával, hogy az elhajlási (diffrakciós) képet eredményezzen?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913CB2A5-FCFF-4F3F-B21C-B1F5F45EDB59}"/>
              </a:ext>
            </a:extLst>
          </p:cNvPr>
          <p:cNvSpPr txBox="1"/>
          <p:nvPr/>
        </p:nvSpPr>
        <p:spPr>
          <a:xfrm>
            <a:off x="0" y="3769564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röntgensugárzás az elektronfelhőn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diffraktálódik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9D1ABC94-AFEC-465D-8374-D8B2D96CF46D}"/>
              </a:ext>
            </a:extLst>
          </p:cNvPr>
          <p:cNvSpPr txBox="1"/>
          <p:nvPr/>
        </p:nvSpPr>
        <p:spPr>
          <a:xfrm>
            <a:off x="2" y="4518898"/>
            <a:ext cx="121919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39.* Mi a fizikai alapja annak, hogy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biomolekulákban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gyakran alkalmaznak nehézatom helyettesítést?</a:t>
            </a:r>
          </a:p>
        </p:txBody>
      </p:sp>
    </p:spTree>
    <p:extLst>
      <p:ext uri="{BB962C8B-B14F-4D97-AF65-F5344CB8AC3E}">
        <p14:creationId xmlns:p14="http://schemas.microsoft.com/office/powerpoint/2010/main" val="289048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7E1A19C7-C8D3-4EE0-8568-D58C207711FE}"/>
              </a:ext>
            </a:extLst>
          </p:cNvPr>
          <p:cNvSpPr txBox="1"/>
          <p:nvPr/>
        </p:nvSpPr>
        <p:spPr>
          <a:xfrm>
            <a:off x="-43071" y="4238138"/>
            <a:ext cx="121853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Igen, tudhattak, mert láthatták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Rosalind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Franklin elhíresült 51. sz. kristályszerkezeti felvételét, de hallgattak róla.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1FFC4B7-FD55-4CD6-95C5-5D5481D1BC2A}"/>
              </a:ext>
            </a:extLst>
          </p:cNvPr>
          <p:cNvSpPr txBox="1"/>
          <p:nvPr/>
        </p:nvSpPr>
        <p:spPr>
          <a:xfrm>
            <a:off x="6624" y="58954"/>
            <a:ext cx="12085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 Csak kikristályosítható fehérjék vizsgálhatók röntgenkrisztallográfiával?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7EFF27AE-E30D-40E0-89FB-9A2D05305495}"/>
              </a:ext>
            </a:extLst>
          </p:cNvPr>
          <p:cNvSpPr txBox="1"/>
          <p:nvPr/>
        </p:nvSpPr>
        <p:spPr>
          <a:xfrm>
            <a:off x="6624" y="387376"/>
            <a:ext cx="6096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Igen, ez szükséges feltétel.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325EB20-B522-434D-8749-42E347E51710}"/>
              </a:ext>
            </a:extLst>
          </p:cNvPr>
          <p:cNvSpPr txBox="1"/>
          <p:nvPr/>
        </p:nvSpPr>
        <p:spPr>
          <a:xfrm>
            <a:off x="-2" y="1110754"/>
            <a:ext cx="121853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41.* Minden kikristályosítható fehérje alkalmas röntgendiffrakciós szerkezetvizsgálatra?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2E2CAAD-23FD-41EE-8D88-89EEA5898166}"/>
              </a:ext>
            </a:extLst>
          </p:cNvPr>
          <p:cNvSpPr txBox="1"/>
          <p:nvPr/>
        </p:nvSpPr>
        <p:spPr>
          <a:xfrm>
            <a:off x="-3" y="1976083"/>
            <a:ext cx="121853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Nem, nem mindegyik. A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kristályosíthatóság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szükséges, de nem elegendő feltétele a röntgenkrisztallográfiás szerkezetvizsgálatnak.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56BFED4B-2941-48F0-B10D-0ED1EE3E9A0E}"/>
              </a:ext>
            </a:extLst>
          </p:cNvPr>
          <p:cNvSpPr txBox="1"/>
          <p:nvPr/>
        </p:nvSpPr>
        <p:spPr>
          <a:xfrm>
            <a:off x="6628" y="2921275"/>
            <a:ext cx="1218537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42. Tudhatott-e Watson és Crick az egyes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biomolekulákon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elvégzett röntgenkrisztallográfiai szerkezetvizsgálatokról, mielőtt a DNS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hélix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-szerkezetéről a (később Nobel díjjal jutalmazott) elképzelésüket nyilvánosságra hozták?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8852C11-5455-4CCA-8937-E27479C1CB1C}"/>
              </a:ext>
            </a:extLst>
          </p:cNvPr>
          <p:cNvSpPr txBox="1"/>
          <p:nvPr/>
        </p:nvSpPr>
        <p:spPr>
          <a:xfrm>
            <a:off x="6626" y="5192245"/>
            <a:ext cx="121853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43.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Jelentősek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 (pl. 20%-ot meghaladó mértékűek-e) az egyes szövetek tömeggyengítési együtthatói közötti különbségek?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7597D836-8C59-4A60-B5A9-23A1BCBB1829}"/>
              </a:ext>
            </a:extLst>
          </p:cNvPr>
          <p:cNvSpPr txBox="1"/>
          <p:nvPr/>
        </p:nvSpPr>
        <p:spPr>
          <a:xfrm>
            <a:off x="6624" y="6078220"/>
            <a:ext cx="616226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2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4C7FF9B3-AA68-4D0A-B7AC-9D4EA0D5BAE3}"/>
              </a:ext>
            </a:extLst>
          </p:cNvPr>
          <p:cNvSpPr txBox="1"/>
          <p:nvPr/>
        </p:nvSpPr>
        <p:spPr>
          <a:xfrm>
            <a:off x="-13252" y="4299986"/>
            <a:ext cx="6096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Fotoelektromos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abszorpció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18DFE14-A4EE-4560-8E06-9C8EF87CB2E4}"/>
              </a:ext>
            </a:extLst>
          </p:cNvPr>
          <p:cNvSpPr txBox="1"/>
          <p:nvPr/>
        </p:nvSpPr>
        <p:spPr>
          <a:xfrm>
            <a:off x="0" y="0"/>
            <a:ext cx="120727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44. Jelentősen (10%-ot meghatoló mértékben) változik-e egy adott szövet tömeggyengítési együtthatója a röntgensugár energiájától?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601D185-8523-4815-A15C-8CC2F9073A6D}"/>
              </a:ext>
            </a:extLst>
          </p:cNvPr>
          <p:cNvSpPr txBox="1"/>
          <p:nvPr/>
        </p:nvSpPr>
        <p:spPr>
          <a:xfrm>
            <a:off x="0" y="944021"/>
            <a:ext cx="6122504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Igen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846D3DE5-F97E-4D53-9C2C-99082B7D691F}"/>
              </a:ext>
            </a:extLst>
          </p:cNvPr>
          <p:cNvSpPr txBox="1"/>
          <p:nvPr/>
        </p:nvSpPr>
        <p:spPr>
          <a:xfrm>
            <a:off x="-26504" y="1657092"/>
            <a:ext cx="120992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45. Milyen mechanizmus gyengíti az áthaladó röntgensugarat a legkisebb </a:t>
            </a:r>
            <a:b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(1-20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energiák tartományában?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DCE0550C-59A7-4B11-8009-13C950C0DD57}"/>
              </a:ext>
            </a:extLst>
          </p:cNvPr>
          <p:cNvSpPr txBox="1"/>
          <p:nvPr/>
        </p:nvSpPr>
        <p:spPr>
          <a:xfrm>
            <a:off x="-13252" y="2504344"/>
            <a:ext cx="6135756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Koherens szórás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E714ED60-B154-4DF2-B054-2B9E4FE6D47C}"/>
              </a:ext>
            </a:extLst>
          </p:cNvPr>
          <p:cNvSpPr txBox="1"/>
          <p:nvPr/>
        </p:nvSpPr>
        <p:spPr>
          <a:xfrm>
            <a:off x="0" y="3429000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46. Milyen mechanizmus gyengíti az áthaladó röntgensugarat az alacsony </a:t>
            </a:r>
            <a:b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(1-30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energiák tartományában?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A60DD409-7E28-4951-971B-F801A8B0A9B4}"/>
              </a:ext>
            </a:extLst>
          </p:cNvPr>
          <p:cNvSpPr txBox="1"/>
          <p:nvPr/>
        </p:nvSpPr>
        <p:spPr>
          <a:xfrm>
            <a:off x="-13252" y="5857623"/>
            <a:ext cx="6175512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Compton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-szórás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A06E6F2D-70D2-4D57-82C4-A15554692CD5}"/>
              </a:ext>
            </a:extLst>
          </p:cNvPr>
          <p:cNvSpPr txBox="1"/>
          <p:nvPr/>
        </p:nvSpPr>
        <p:spPr>
          <a:xfrm>
            <a:off x="0" y="4971837"/>
            <a:ext cx="122450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47. Milyen domináns mechanizmus gyengíti a közepesen lágy (</a:t>
            </a:r>
            <a:r>
              <a:rPr lang="hu-H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b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kemény (&lt; 200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és nagyon kemény (&lt; 1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áthaladó röntgensugarat?</a:t>
            </a:r>
          </a:p>
        </p:txBody>
      </p:sp>
    </p:spTree>
    <p:extLst>
      <p:ext uri="{BB962C8B-B14F-4D97-AF65-F5344CB8AC3E}">
        <p14:creationId xmlns:p14="http://schemas.microsoft.com/office/powerpoint/2010/main" val="39508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3EDD5A4-3CF2-4BED-A916-5A401B1FAEC7}"/>
              </a:ext>
            </a:extLst>
          </p:cNvPr>
          <p:cNvSpPr txBox="1"/>
          <p:nvPr/>
        </p:nvSpPr>
        <p:spPr>
          <a:xfrm>
            <a:off x="0" y="2502127"/>
            <a:ext cx="12191998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impulzusmegmaradás tételét nem tudná kielégíteni, ennek ellentmondana.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9646406-94A3-47CA-89CD-A5B0DC62269E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48. Mekkora energiájúnak kell a röntgenkvantumnak lenni, hogy párkeltési mechanizmussal gyengüljön?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F42456E-4FC2-4BF4-B23F-A605914CB38A}"/>
              </a:ext>
            </a:extLst>
          </p:cNvPr>
          <p:cNvSpPr txBox="1"/>
          <p:nvPr/>
        </p:nvSpPr>
        <p:spPr>
          <a:xfrm>
            <a:off x="0" y="915138"/>
            <a:ext cx="6122504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1,02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13CE5C2-626C-4FE5-A0D1-BB46DC404F6F}"/>
              </a:ext>
            </a:extLst>
          </p:cNvPr>
          <p:cNvSpPr txBox="1"/>
          <p:nvPr/>
        </p:nvSpPr>
        <p:spPr>
          <a:xfrm>
            <a:off x="0" y="1596969"/>
            <a:ext cx="12191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49. Miért nem keletkezhet egyetlen részecske a röntgenkvantum annihilációja során? 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D779F592-363D-4FA3-A2CB-7C677FB89CD3}"/>
              </a:ext>
            </a:extLst>
          </p:cNvPr>
          <p:cNvSpPr txBox="1"/>
          <p:nvPr/>
        </p:nvSpPr>
        <p:spPr>
          <a:xfrm>
            <a:off x="0" y="3429000"/>
            <a:ext cx="12191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50.* Tud olyan orvosi képalkotó eljárást megnevezni, amelynek működési alapja az elektron-pozitron annihiláció során keletkező gamma-kvantumok megfigyelése?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5FBB5B1C-7105-4538-9BB8-93E9E0E18B51}"/>
              </a:ext>
            </a:extLst>
          </p:cNvPr>
          <p:cNvSpPr txBox="1"/>
          <p:nvPr/>
        </p:nvSpPr>
        <p:spPr>
          <a:xfrm>
            <a:off x="0" y="4459597"/>
            <a:ext cx="5976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/>
              <a:t>PET: pozitron emissziós tomográfia</a:t>
            </a:r>
            <a:endParaRPr lang="de-DE" sz="2800" i="1" dirty="0"/>
          </a:p>
        </p:txBody>
      </p:sp>
    </p:spTree>
    <p:extLst>
      <p:ext uri="{BB962C8B-B14F-4D97-AF65-F5344CB8AC3E}">
        <p14:creationId xmlns:p14="http://schemas.microsoft.com/office/powerpoint/2010/main" val="195140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0F0DBCC1-6056-472D-8163-0EFCE0CCEA3E}"/>
              </a:ext>
            </a:extLst>
          </p:cNvPr>
          <p:cNvSpPr txBox="1"/>
          <p:nvPr/>
        </p:nvSpPr>
        <p:spPr>
          <a:xfrm>
            <a:off x="13251" y="37289"/>
            <a:ext cx="12019722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1.* Milyen megfigyelés vezette Röntgent a sugárzás felfedezésére?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245EAA0-B3AD-40A1-95C2-881EF1297863}"/>
              </a:ext>
            </a:extLst>
          </p:cNvPr>
          <p:cNvSpPr txBox="1"/>
          <p:nvPr/>
        </p:nvSpPr>
        <p:spPr>
          <a:xfrm>
            <a:off x="0" y="657937"/>
            <a:ext cx="12192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kisülési cső mellett véletlenszerűen tartott fotografikus lemez megfeketedése.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FBD5F2FC-8A97-4A84-BCF6-E6CD723EC0BC}"/>
              </a:ext>
            </a:extLst>
          </p:cNvPr>
          <p:cNvSpPr txBox="1"/>
          <p:nvPr/>
        </p:nvSpPr>
        <p:spPr>
          <a:xfrm>
            <a:off x="13251" y="1387250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Mennyi idő kellett az innováció kiteljesedéséhez?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EA5CB20E-7162-4C94-B0CB-AED3B3219DEB}"/>
              </a:ext>
            </a:extLst>
          </p:cNvPr>
          <p:cNvSpPr txBox="1"/>
          <p:nvPr/>
        </p:nvSpPr>
        <p:spPr>
          <a:xfrm>
            <a:off x="0" y="2106097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Kb. fél év (1895 ősze – 1896 tavasza)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9FBFEA4-1B7F-4AA3-9930-CF8E40E908E9}"/>
              </a:ext>
            </a:extLst>
          </p:cNvPr>
          <p:cNvSpPr txBox="1"/>
          <p:nvPr/>
        </p:nvSpPr>
        <p:spPr>
          <a:xfrm>
            <a:off x="-1" y="2917538"/>
            <a:ext cx="121919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3.* Van-e hasonlóan gyors és átütő </a:t>
            </a:r>
            <a:r>
              <a:rPr kumimoji="0" lang="hu-H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erejű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innováció az orvostudomány történetében?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E4048763-1EC2-41BF-BDCE-DAB166FF0FE1}"/>
              </a:ext>
            </a:extLst>
          </p:cNvPr>
          <p:cNvSpPr txBox="1"/>
          <p:nvPr/>
        </p:nvSpPr>
        <p:spPr>
          <a:xfrm>
            <a:off x="13250" y="3743855"/>
            <a:ext cx="12191997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Nincs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C3AB8901-08EC-4DF6-9E6D-32E823674936}"/>
              </a:ext>
            </a:extLst>
          </p:cNvPr>
          <p:cNvSpPr txBox="1"/>
          <p:nvPr/>
        </p:nvSpPr>
        <p:spPr>
          <a:xfrm>
            <a:off x="-3" y="4434515"/>
            <a:ext cx="1220524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Milyen cselekedettel bizonyította önzetlenségét Röntgen?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6E78D770-A91E-4E35-A682-DAD018A13ABF}"/>
              </a:ext>
            </a:extLst>
          </p:cNvPr>
          <p:cNvSpPr txBox="1"/>
          <p:nvPr/>
        </p:nvSpPr>
        <p:spPr>
          <a:xfrm>
            <a:off x="-3" y="5160573"/>
            <a:ext cx="1219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szabadalmi díját, amit a róla elnevezett sugárzás felfedezésért és használati jogáért kapott, 1 márkáért „értékesítette”, azaz a hozzáférést mindenki számára biztosította.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9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F7C0DF9E-7D68-4D8B-A8C9-5D6F59BAECD1}"/>
              </a:ext>
            </a:extLst>
          </p:cNvPr>
          <p:cNvSpPr txBox="1"/>
          <p:nvPr/>
        </p:nvSpPr>
        <p:spPr>
          <a:xfrm>
            <a:off x="-1" y="889540"/>
            <a:ext cx="12191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lvl="0" indent="0" algn="l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hullámtermészet igazolása (Max von </a:t>
            </a:r>
            <a:r>
              <a:rPr kumimoji="0" lang="hu-HU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Laue</a:t>
            </a: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1911) és kémiai elemanalízis a karakterisztikus sugárzás alapján (</a:t>
            </a:r>
            <a:r>
              <a:rPr kumimoji="0" lang="hu-HU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Moseley</a:t>
            </a: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1913)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461AF26-0C8C-4040-8FCA-7D388EED1CD5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Mi volt, és mennyi idő múlva következett be az első jelentős hozzájárulás Röntgen 1895-ös felfedezéséhez?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5A9352F-385B-4AA7-9747-1B83B5FFC884}"/>
              </a:ext>
            </a:extLst>
          </p:cNvPr>
          <p:cNvSpPr txBox="1"/>
          <p:nvPr/>
        </p:nvSpPr>
        <p:spPr>
          <a:xfrm>
            <a:off x="-1" y="2037348"/>
            <a:ext cx="945211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Nevezze meg a Röntgen-sugarak spektrumtartományának szomszédjait!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8A8FD529-07B2-4F52-B7F4-B828B46E1CB5}"/>
              </a:ext>
            </a:extLst>
          </p:cNvPr>
          <p:cNvSpPr txBox="1"/>
          <p:nvPr/>
        </p:nvSpPr>
        <p:spPr>
          <a:xfrm>
            <a:off x="0" y="2862321"/>
            <a:ext cx="616226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Távoli UV- és gamma-sugarak.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7448CF62-817F-4E29-891E-3B28BA2D4422}"/>
              </a:ext>
            </a:extLst>
          </p:cNvPr>
          <p:cNvSpPr txBox="1"/>
          <p:nvPr/>
        </p:nvSpPr>
        <p:spPr>
          <a:xfrm>
            <a:off x="0" y="3623649"/>
            <a:ext cx="121919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Milyen energia-tartományba helyezhetők a diagnosztikában ill. a terápiában használatos röntgensugarak kvantumai?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65080FB-69AA-44FD-9B47-BD666C7C52AB}"/>
              </a:ext>
            </a:extLst>
          </p:cNvPr>
          <p:cNvSpPr txBox="1"/>
          <p:nvPr/>
        </p:nvSpPr>
        <p:spPr>
          <a:xfrm>
            <a:off x="2" y="4448622"/>
            <a:ext cx="12191998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30-200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ill. 5-20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CAF1C129-948B-4132-B0C8-D836746A3697}"/>
              </a:ext>
            </a:extLst>
          </p:cNvPr>
          <p:cNvSpPr txBox="1"/>
          <p:nvPr/>
        </p:nvSpPr>
        <p:spPr>
          <a:xfrm>
            <a:off x="2" y="5402729"/>
            <a:ext cx="121919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8.* Mivel (milyen eszközzel) választhatjuk meg a Röntgen készüléknél a kijövő sugárzás keménységét ill. lágyságát?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1E09B514-F2E4-4713-BC49-39711E919A90}"/>
              </a:ext>
            </a:extLst>
          </p:cNvPr>
          <p:cNvSpPr txBox="1"/>
          <p:nvPr/>
        </p:nvSpPr>
        <p:spPr>
          <a:xfrm>
            <a:off x="0" y="6164057"/>
            <a:ext cx="616226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szűrők minőségével és vastagságával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61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2156A505-4537-48BE-91C1-4B325619E58A}"/>
              </a:ext>
            </a:extLst>
          </p:cNvPr>
          <p:cNvSpPr txBox="1"/>
          <p:nvPr/>
        </p:nvSpPr>
        <p:spPr>
          <a:xfrm>
            <a:off x="0" y="186953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Hogyan tudják a röntgensugarat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nyalábosítani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(kis megvilágítási területre fókuszálni) a klasszikus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Coolidge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-csőben?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9B2AF0A3-F1BA-401B-9092-02ACFA69BBF5}"/>
              </a:ext>
            </a:extLst>
          </p:cNvPr>
          <p:cNvSpPr txBox="1"/>
          <p:nvPr/>
        </p:nvSpPr>
        <p:spPr>
          <a:xfrm>
            <a:off x="0" y="995286"/>
            <a:ext cx="12192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függőlegeshez képest 17</a:t>
            </a:r>
            <a:r>
              <a:rPr lang="hu-HU" sz="2800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szögben lemetszett anódkiképzéssel.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4D0426A-02D7-4951-BF74-AA30C5A116FE}"/>
              </a:ext>
            </a:extLst>
          </p:cNvPr>
          <p:cNvSpPr txBox="1"/>
          <p:nvPr/>
        </p:nvSpPr>
        <p:spPr>
          <a:xfrm>
            <a:off x="-5" y="2150298"/>
            <a:ext cx="12191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10.* Miért és hogyan (milyen elv alapján) forgatják a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Coolidge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-típusú röntgencsőben az anódot?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16977C22-6789-45ED-9077-C121D0CD12E9}"/>
              </a:ext>
            </a:extLst>
          </p:cNvPr>
          <p:cNvSpPr txBox="1"/>
          <p:nvPr/>
        </p:nvSpPr>
        <p:spPr>
          <a:xfrm>
            <a:off x="-4" y="3153429"/>
            <a:ext cx="121919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fókuszált és becsapódó elektronok kevéssé károsítsák az anód anyagát. A forgatás (külső hatással) elektromágnessel történik.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DBDD1DD5-7FFB-4BC7-B3E6-25DFE6B28D58}"/>
              </a:ext>
            </a:extLst>
          </p:cNvPr>
          <p:cNvSpPr txBox="1"/>
          <p:nvPr/>
        </p:nvSpPr>
        <p:spPr>
          <a:xfrm>
            <a:off x="-3" y="4477719"/>
            <a:ext cx="121919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Hányszor nagyobb egy 100 kV feszültségen működő röntgenkészülék sugárzási kvantumának energiája, mint egy átlagos fotokémiai reakciót kiváltó fény fotonjának energiája?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339C4DEB-7094-4C69-9A53-C6DBC3BDBABD}"/>
              </a:ext>
            </a:extLst>
          </p:cNvPr>
          <p:cNvSpPr txBox="1"/>
          <p:nvPr/>
        </p:nvSpPr>
        <p:spPr>
          <a:xfrm>
            <a:off x="-145778" y="5825793"/>
            <a:ext cx="6241774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hu-HU" sz="2800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-szer nagyobb.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7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57C5501A-DE23-40B3-9760-CB06A20366F9}"/>
              </a:ext>
            </a:extLst>
          </p:cNvPr>
          <p:cNvSpPr txBox="1"/>
          <p:nvPr/>
        </p:nvSpPr>
        <p:spPr>
          <a:xfrm>
            <a:off x="3" y="3856972"/>
            <a:ext cx="121919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Vasmagos sokmenetes áramtekercs ill. egymenetes vákuumcső izzókatódos elektronforrással.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47D044D8-C46A-4330-BEC8-0094717F73F5}"/>
              </a:ext>
            </a:extLst>
          </p:cNvPr>
          <p:cNvSpPr txBox="1"/>
          <p:nvPr/>
        </p:nvSpPr>
        <p:spPr>
          <a:xfrm>
            <a:off x="0" y="145364"/>
            <a:ext cx="12192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Milyen következmény teszi lehetővé a ciklotron alapú elektrongyorsítás?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E820011-FCC4-4B52-800E-CE2AE50DC5DE}"/>
              </a:ext>
            </a:extLst>
          </p:cNvPr>
          <p:cNvSpPr txBox="1"/>
          <p:nvPr/>
        </p:nvSpPr>
        <p:spPr>
          <a:xfrm>
            <a:off x="1" y="750398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keringési idő független a pálya sugarától.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DA5CC8B1-FEEE-420C-AA10-F4EB04659EBF}"/>
              </a:ext>
            </a:extLst>
          </p:cNvPr>
          <p:cNvSpPr txBox="1"/>
          <p:nvPr/>
        </p:nvSpPr>
        <p:spPr>
          <a:xfrm>
            <a:off x="-33136" y="1629210"/>
            <a:ext cx="12191998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Hogyan hívjuk az elektronokat gyorsító ciklotront?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ED978032-0AB2-46B5-BE0B-786739DB1831}"/>
              </a:ext>
            </a:extLst>
          </p:cNvPr>
          <p:cNvSpPr txBox="1"/>
          <p:nvPr/>
        </p:nvSpPr>
        <p:spPr>
          <a:xfrm>
            <a:off x="0" y="2347404"/>
            <a:ext cx="6096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Betatron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B09CB9-F390-4610-890F-75A4BC2A21B5}"/>
              </a:ext>
            </a:extLst>
          </p:cNvPr>
          <p:cNvSpPr txBox="1"/>
          <p:nvPr/>
        </p:nvSpPr>
        <p:spPr>
          <a:xfrm>
            <a:off x="-3" y="3154233"/>
            <a:ext cx="12191997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Mi a betatron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primér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szekunder tekercse?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10FDBA64-1D6A-4756-8B46-A8398F76CFF3}"/>
              </a:ext>
            </a:extLst>
          </p:cNvPr>
          <p:cNvSpPr txBox="1"/>
          <p:nvPr/>
        </p:nvSpPr>
        <p:spPr>
          <a:xfrm>
            <a:off x="-1" y="4811079"/>
            <a:ext cx="121919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Hogyan tudják a röntgensugarat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nyalábosítani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(kis megvilágítási területre fókuszálni) a betatronnal? 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92144526-95A6-45E4-922C-2F7B79944A02}"/>
              </a:ext>
            </a:extLst>
          </p:cNvPr>
          <p:cNvSpPr txBox="1"/>
          <p:nvPr/>
        </p:nvSpPr>
        <p:spPr>
          <a:xfrm>
            <a:off x="-16568" y="5588956"/>
            <a:ext cx="12158862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elektronokat nagy energiára kell felgyorsítani.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D60079AB-A548-4BB5-B052-D03C851705E2}"/>
              </a:ext>
            </a:extLst>
          </p:cNvPr>
          <p:cNvSpPr txBox="1"/>
          <p:nvPr/>
        </p:nvSpPr>
        <p:spPr>
          <a:xfrm>
            <a:off x="0" y="5093089"/>
            <a:ext cx="1219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előbbinél minden elektront ugyanígy gyorsítunk, az utóbbinál az elektronoknak csak egyes csoportjai gyorsíthatók azáltal, hogy ezek az elektronok együtt tudnak maradni a haladó mikrohullámmal.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22C10F5-A193-4D93-9B8A-51D29EB5E5BE}"/>
              </a:ext>
            </a:extLst>
          </p:cNvPr>
          <p:cNvSpPr txBox="1"/>
          <p:nvPr/>
        </p:nvSpPr>
        <p:spPr>
          <a:xfrm>
            <a:off x="1" y="119756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Mi az elektronpályák stabilitási feltétele betatronban?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2B2431B9-703B-4F12-AAAF-649C7F982EF1}"/>
              </a:ext>
            </a:extLst>
          </p:cNvPr>
          <p:cNvSpPr txBox="1"/>
          <p:nvPr/>
        </p:nvSpPr>
        <p:spPr>
          <a:xfrm>
            <a:off x="0" y="791607"/>
            <a:ext cx="12191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mágneses indukciónak az elektronpálya mentén fele akkorának kell lenni, mint a teljes elektron-térrészre vonatkozó (közepes) mágneses indukció.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812256A-B1E3-4604-9678-771FDFBCE4AF}"/>
              </a:ext>
            </a:extLst>
          </p:cNvPr>
          <p:cNvSpPr txBox="1"/>
          <p:nvPr/>
        </p:nvSpPr>
        <p:spPr>
          <a:xfrm>
            <a:off x="-3" y="2011838"/>
            <a:ext cx="12192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 Mi a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Linac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működésének alapelve?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A837D70C-3B10-4E0D-ABE0-41C4026970D9}"/>
              </a:ext>
            </a:extLst>
          </p:cNvPr>
          <p:cNvSpPr txBox="1"/>
          <p:nvPr/>
        </p:nvSpPr>
        <p:spPr>
          <a:xfrm>
            <a:off x="1" y="2729476"/>
            <a:ext cx="12191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Haladóhullámú erősítés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nagyfrekvenciás mikrohullám fázissebességét az elektron aktuális sebességéhez illesztik.</a:t>
            </a:r>
            <a:endParaRPr lang="de-DE" sz="2800" dirty="0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316BF-AA0F-4B14-8254-9C89F8D5C67F}"/>
              </a:ext>
            </a:extLst>
          </p:cNvPr>
          <p:cNvSpPr txBox="1"/>
          <p:nvPr/>
        </p:nvSpPr>
        <p:spPr>
          <a:xfrm>
            <a:off x="-1" y="4047409"/>
            <a:ext cx="121919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Mi a különbség a két elektróda közötti egyenes menti közönséges és a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Linac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-kal történő elektrongyorsítás között?</a:t>
            </a:r>
          </a:p>
        </p:txBody>
      </p:sp>
    </p:spTree>
    <p:extLst>
      <p:ext uri="{BB962C8B-B14F-4D97-AF65-F5344CB8AC3E}">
        <p14:creationId xmlns:p14="http://schemas.microsoft.com/office/powerpoint/2010/main" val="274897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C424C32-01B3-4F6A-ABB6-D48CDD9FEE8C}"/>
              </a:ext>
            </a:extLst>
          </p:cNvPr>
          <p:cNvSpPr txBox="1"/>
          <p:nvPr/>
        </p:nvSpPr>
        <p:spPr>
          <a:xfrm>
            <a:off x="0" y="889990"/>
            <a:ext cx="121919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lassuló elektron elektromágneses hullámot (röntgensugarat) emittál. Mivel az elektron mozgása szabad, nincs kényszerfeltételeknek alávetve, így energiája folytonos (nem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kvantált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B44D858-4070-4BAF-A6D1-24CF14178EE9}"/>
              </a:ext>
            </a:extLst>
          </p:cNvPr>
          <p:cNvSpPr txBox="1"/>
          <p:nvPr/>
        </p:nvSpPr>
        <p:spPr>
          <a:xfrm>
            <a:off x="0" y="218139"/>
            <a:ext cx="12192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 Miért folytonos a fékezési röntgensugárzás spektruma?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D668E9D-2976-46DC-9D5E-E2F05613AD4D}"/>
              </a:ext>
            </a:extLst>
          </p:cNvPr>
          <p:cNvSpPr txBox="1"/>
          <p:nvPr/>
        </p:nvSpPr>
        <p:spPr>
          <a:xfrm>
            <a:off x="-3" y="5599718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Spektrális sűrűség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Δ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E: az egységnyi energiaintervallumba (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eső kvantumok száma (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N)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0F71E33-A3EA-4457-8FDF-6EAEAF6BE19B}"/>
              </a:ext>
            </a:extLst>
          </p:cNvPr>
          <p:cNvSpPr txBox="1"/>
          <p:nvPr/>
        </p:nvSpPr>
        <p:spPr>
          <a:xfrm>
            <a:off x="2" y="2353491"/>
            <a:ext cx="12191998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 Miért diszkrét a karakterisztikus röntgensugárzás spektruma?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FDA9A5D-2AAF-42E7-A9B2-C48FA52C02A6}"/>
              </a:ext>
            </a:extLst>
          </p:cNvPr>
          <p:cNvSpPr txBox="1"/>
          <p:nvPr/>
        </p:nvSpPr>
        <p:spPr>
          <a:xfrm>
            <a:off x="0" y="2951946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Azért, mert az anód anyagának atomjaiban az elektronok (elektronpályák, elektronállapotok) csak meghatározott (diszkrét) energiájúak lehetnek.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A93AE90B-5092-4AB9-BEC5-0602DFDFC5C6}"/>
              </a:ext>
            </a:extLst>
          </p:cNvPr>
          <p:cNvSpPr txBox="1"/>
          <p:nvPr/>
        </p:nvSpPr>
        <p:spPr>
          <a:xfrm>
            <a:off x="3" y="4136217"/>
            <a:ext cx="121919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 Hogyan nevezi és definiálja azt a mennyiséget, amelyet a röntgensugárzás spektrumának (kvázi) háromdimenziós ábrázolásában az anódfeszültség és a kvantumenergia által kifeszített síkra merőleges irányban mérünk fel?</a:t>
            </a:r>
          </a:p>
        </p:txBody>
      </p:sp>
    </p:spTree>
    <p:extLst>
      <p:ext uri="{BB962C8B-B14F-4D97-AF65-F5344CB8AC3E}">
        <p14:creationId xmlns:p14="http://schemas.microsoft.com/office/powerpoint/2010/main" val="42034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4B408AD-AC3A-430D-A7C4-4793620EDDDB}"/>
              </a:ext>
            </a:extLst>
          </p:cNvPr>
          <p:cNvSpPr txBox="1"/>
          <p:nvPr/>
        </p:nvSpPr>
        <p:spPr>
          <a:xfrm>
            <a:off x="0" y="2239526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23. Van-e alsó, és felső energia ill. hullámhossz-korlátja a kibocsátott röntgensugárzásnak?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C48305E-F7D4-467B-A464-E886832246F0}"/>
              </a:ext>
            </a:extLst>
          </p:cNvPr>
          <p:cNvSpPr txBox="1"/>
          <p:nvPr/>
        </p:nvSpPr>
        <p:spPr>
          <a:xfrm>
            <a:off x="0" y="182642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22.* Közelítőleg milyen hullámhosszúak és mekkora intenzitás-arányúak a 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ródium K</a:t>
            </a:r>
            <a:r>
              <a:rPr lang="hu-HU" sz="2800" baseline="-25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és K</a:t>
            </a:r>
            <a:r>
              <a:rPr lang="hu-HU" sz="2800" baseline="-25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vonalai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AC93C99D-AC49-4AAD-B6B9-6BC2EB5E0FD4}"/>
              </a:ext>
            </a:extLst>
          </p:cNvPr>
          <p:cNvSpPr txBox="1"/>
          <p:nvPr/>
        </p:nvSpPr>
        <p:spPr>
          <a:xfrm>
            <a:off x="-4" y="1211084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λ(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u-HU" sz="2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65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λ(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u-HU" sz="28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60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ill.a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u-HU" sz="2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vonal kb. 3-szor olyan intenzív, mint a K</a:t>
            </a:r>
            <a:r>
              <a:rPr lang="hu-HU" sz="2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vonal.</a:t>
            </a:r>
            <a:endParaRPr lang="hu-HU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C6D5F83E-2616-4CB1-B48B-D72653F7006E}"/>
              </a:ext>
            </a:extLst>
          </p:cNvPr>
          <p:cNvSpPr txBox="1"/>
          <p:nvPr/>
        </p:nvSpPr>
        <p:spPr>
          <a:xfrm>
            <a:off x="1" y="3080869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 felső korlát ill. hullámhossz alsó korlát van.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93C51AFA-C42B-43D2-8B33-F4C6CE4AB8C1}"/>
              </a:ext>
            </a:extLst>
          </p:cNvPr>
          <p:cNvSpPr txBox="1"/>
          <p:nvPr/>
        </p:nvSpPr>
        <p:spPr>
          <a:xfrm>
            <a:off x="-1" y="6186149"/>
            <a:ext cx="12191998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Lineárisan, ill. kvadratikusan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D231C02-E622-4D07-9033-B18A97B9140B}"/>
              </a:ext>
            </a:extLst>
          </p:cNvPr>
          <p:cNvSpPr txBox="1"/>
          <p:nvPr/>
        </p:nvSpPr>
        <p:spPr>
          <a:xfrm>
            <a:off x="4" y="3858487"/>
            <a:ext cx="12191996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 Milyen fizikai alapelven nyugszik a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Duane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-Hunt-törvény?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390DC67A-91D3-4F72-90CF-79606698E484}"/>
              </a:ext>
            </a:extLst>
          </p:cNvPr>
          <p:cNvSpPr txBox="1"/>
          <p:nvPr/>
        </p:nvSpPr>
        <p:spPr>
          <a:xfrm>
            <a:off x="0" y="4446120"/>
            <a:ext cx="616226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energia megmaradásának elvén.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1565B9F4-496D-42E6-B29A-74890A7FB6A2}"/>
              </a:ext>
            </a:extLst>
          </p:cNvPr>
          <p:cNvSpPr txBox="1"/>
          <p:nvPr/>
        </p:nvSpPr>
        <p:spPr>
          <a:xfrm>
            <a:off x="3" y="5334317"/>
            <a:ext cx="121919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25. Hogyan függ a röntgensugárzás teljesítménye az anódáramtól, ill. az anódfeszültségtől?</a:t>
            </a:r>
          </a:p>
        </p:txBody>
      </p:sp>
    </p:spTree>
    <p:extLst>
      <p:ext uri="{BB962C8B-B14F-4D97-AF65-F5344CB8AC3E}">
        <p14:creationId xmlns:p14="http://schemas.microsoft.com/office/powerpoint/2010/main" val="135523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C6E19274-4E5F-4814-A43D-F48063AA40B1}"/>
              </a:ext>
            </a:extLst>
          </p:cNvPr>
          <p:cNvSpPr txBox="1"/>
          <p:nvPr/>
        </p:nvSpPr>
        <p:spPr>
          <a:xfrm>
            <a:off x="3" y="1877232"/>
            <a:ext cx="12191997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rendszámtól és az anódfeszültségtől (lineárisan). A hatásfok 1% körüli érték.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852FA11E-C347-4580-B219-23D79C9F5992}"/>
              </a:ext>
            </a:extLst>
          </p:cNvPr>
          <p:cNvSpPr txBox="1"/>
          <p:nvPr/>
        </p:nvSpPr>
        <p:spPr>
          <a:xfrm>
            <a:off x="0" y="9766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 Függ-e a röntgensugárzás teljesítménye adott anódáram és -feszültség esetén az anyód anyagától?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B03B8935-46CF-4187-920B-465F3A4B89D6}"/>
              </a:ext>
            </a:extLst>
          </p:cNvPr>
          <p:cNvSpPr txBox="1"/>
          <p:nvPr/>
        </p:nvSpPr>
        <p:spPr>
          <a:xfrm>
            <a:off x="1" y="766789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Igen, az elem rendszámától lineáris módon.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8C19B6F0-3D9D-485B-ACDA-87B69BB12D91}"/>
              </a:ext>
            </a:extLst>
          </p:cNvPr>
          <p:cNvSpPr txBox="1"/>
          <p:nvPr/>
        </p:nvSpPr>
        <p:spPr>
          <a:xfrm>
            <a:off x="2" y="1426485"/>
            <a:ext cx="12191998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27. Mitől függ, és praktikusan mekkora a röntgensugárzás keltésének hatásfoka?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B83A923-A6C5-4921-A2AB-A70B07A9818C}"/>
              </a:ext>
            </a:extLst>
          </p:cNvPr>
          <p:cNvSpPr txBox="1"/>
          <p:nvPr/>
        </p:nvSpPr>
        <p:spPr>
          <a:xfrm>
            <a:off x="7" y="5918600"/>
            <a:ext cx="1219199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króm karakterisztikus röntgensugárzásának vonalai a fékezési sugárzás folytonos spektrumára ülve jelennek meg: </a:t>
            </a:r>
            <a:r>
              <a:rPr lang="el-G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r>
              <a:rPr lang="hu-HU" sz="2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u-HU" sz="28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230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ill. </a:t>
            </a:r>
            <a:r>
              <a:rPr lang="el-GR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r>
              <a:rPr lang="hu-HU" sz="2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20,7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6CBE7541-68B5-4570-84A7-6E607379C253}"/>
              </a:ext>
            </a:extLst>
          </p:cNvPr>
          <p:cNvSpPr txBox="1"/>
          <p:nvPr/>
        </p:nvSpPr>
        <p:spPr>
          <a:xfrm>
            <a:off x="11" y="2536928"/>
            <a:ext cx="1219198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 Mi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Moseley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törvénye?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AFDBE14A-AB04-462F-B2B3-800F2BF925EB}"/>
              </a:ext>
            </a:extLst>
          </p:cNvPr>
          <p:cNvSpPr txBox="1"/>
          <p:nvPr/>
        </p:nvSpPr>
        <p:spPr>
          <a:xfrm>
            <a:off x="11" y="3155401"/>
            <a:ext cx="121919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karakterisztikus röntgensugárzás frekvenciájának négyzetgyöke az elem rendszámával egyenesen arányos.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ECBD06A8-FA52-423F-952E-DF8B223682ED}"/>
              </a:ext>
            </a:extLst>
          </p:cNvPr>
          <p:cNvSpPr txBox="1"/>
          <p:nvPr/>
        </p:nvSpPr>
        <p:spPr>
          <a:xfrm>
            <a:off x="-4" y="4102718"/>
            <a:ext cx="1219199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29.* A röntgencső céltárgya króm (</a:t>
            </a:r>
            <a:r>
              <a:rPr lang="hu-HU" sz="2800" baseline="-25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Cr), a gyorsító anódfeszültség 60 kV. Vázolja fel a cső röntgensugárzásának spektrumát, jelölje meg a karakterisztikus sugárzás K</a:t>
            </a:r>
            <a:r>
              <a:rPr lang="hu-HU" sz="28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K</a:t>
            </a:r>
            <a:r>
              <a:rPr lang="hu-HU" sz="28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vonalait, adja meg a K</a:t>
            </a:r>
            <a:r>
              <a:rPr lang="hu-HU" sz="28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vonal hullámhosszát, valamint a fékezési sugárzás hullámhosszának minimumát (</a:t>
            </a:r>
            <a:r>
              <a:rPr lang="el-GR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r>
              <a:rPr lang="hu-HU" sz="2800" baseline="-25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247452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1487</Words>
  <Application>Microsoft Office PowerPoint</Application>
  <PresentationFormat>Szélesvásznú</PresentationFormat>
  <Paragraphs>106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Office-téma</vt:lpstr>
      <vt:lpstr>   Ellenőrző kérdések és válaszok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Ellenörző kérdések és válaszok</dc:title>
  <dc:creator>Maróti Péter Dr.</dc:creator>
  <cp:lastModifiedBy>Maróti Péter Dr.</cp:lastModifiedBy>
  <cp:revision>20</cp:revision>
  <dcterms:created xsi:type="dcterms:W3CDTF">2020-08-02T15:21:05Z</dcterms:created>
  <dcterms:modified xsi:type="dcterms:W3CDTF">2020-08-06T07:20:49Z</dcterms:modified>
</cp:coreProperties>
</file>