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DBEEF3-FED9-413A-9D6A-E95615935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2FD26DE-4E27-495A-9066-E748E88D5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de-DE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537116-590E-4468-BA21-680DD688C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6B46338-F1F4-4E10-A161-ACFBA06B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4866A03-AEDE-45D0-BA1F-DB8625A4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42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0E33A06-96B7-4FC7-8BF4-1584A4E8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195B66C-C56D-4386-BF0B-D44E8F894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78F751E-6DCD-4FEA-AFFA-573B22928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0784471-D41B-4741-A786-BDEBD592F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F45EFF3-7552-49A8-99A6-600736B0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20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A1F7FDF-025B-46BA-92D3-157048CDF6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7B17209-BCEE-4E73-AEFA-844C9D28B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A145861-B771-475B-9DAC-B7829BB72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04B4C76-AE68-4C35-92C4-3F19957C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F4835F0-CA5D-47AB-9AEC-BAD1F8E6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8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26AB19-CBFB-45D5-B315-8813496F4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1641205-113D-4842-8B93-2A512605B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4DA5B31-D11C-4B7B-8B00-ADF0CDA69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1043C0E-574D-4E43-ACE9-4578A73A6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05CAFF0-CD0E-43F2-BA43-D74DE675C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40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B94224-231A-42D2-8391-32D9A1FCD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5EAAA0B-2DA2-4915-B387-126A7ABD0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1AAAB94-0C0E-4273-814A-9DF7F1A2D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8C771C2-FA6E-4EAB-A465-2435653D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3FDB36-B614-46BB-B3B5-0DC73EF7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96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B99DB3-DAF8-4E8F-8C2A-1AD7E5DB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9B5CB2-3B44-4A24-AAB0-D242FFF31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E3BE247-8A75-414F-9B83-619488B51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68C5ED-F2CF-42F9-97ED-147EE9F2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5F6BCDA-1AEF-4E09-9C1E-9C80E4D03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7269FF1-E185-431D-B1C0-553CE0A9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27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BBCBC2-80AF-4296-AF63-EE72570D4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9BBD219-2C18-49ED-9CC9-F01E28C40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D53F41-B165-45F0-9AF0-98278A6D9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D2DC230-42D5-48ED-B8D2-53C54D6D7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61CDDCC-DBED-4EF0-BA98-2C6F6B52B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5DB8725-388D-44ED-AF86-7975D973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06BFBD0-B7F0-473D-95C2-311E7608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2615265-2D3F-4698-BF5B-C0AC62AD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40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610188-A61B-4576-AE65-D8505D0B7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5182FFA-786B-4A96-A863-61A1C853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105F0DD-2411-44BB-94BD-6959A172D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F9CE185-197B-4FF2-88B5-C3FAFCDED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29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9307971-9878-4A7A-964D-BB7765C1E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CE78F10-2BCD-45EC-93A2-100F02AF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C64D08C-FE96-4EE3-B6C9-CC992FCA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21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08C705-3A3F-4BEC-B8E6-E31C3E441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1B6785-52C0-400B-8B55-0F5C8110B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57CDC42-0D09-45DA-AAD4-C2E34FEA3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919F099-8770-404E-87BF-D400FF9C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4CF1E3F-B6C6-44CC-ACC5-56A55ED0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08BC953-C847-40DF-87FE-930D9AA68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83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0409CE-BC3D-4BC4-8402-A6D6C2D4F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883D8E6-4744-4A28-BB98-2C38F3A45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1356A15-7DDA-495D-AA00-DEF717453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5C12426-FACA-45BE-ABD8-35BBC4B4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1AA9CB8-E876-4EFB-A675-12278E26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B0D1BCC-C04A-4E40-B392-5E5A4FE2A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31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8C9E094-399C-4CB9-93A7-73265682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de-DE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2B5FE56-43E3-4A35-86F1-A902B821E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DE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E4B45C-6640-4F9E-BB33-5955D81F2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53246-5711-4FAF-8923-9B274C0672F4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421720-0880-460C-BF57-24BA119DD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57D4C81-FFA0-4C20-AD65-144403F54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F83BC-0AB7-4CC5-854E-85A0DDFC67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91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5268F5-AD32-4E4F-9D6E-82131EB8B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75347"/>
            <a:ext cx="12191999" cy="959268"/>
          </a:xfrm>
        </p:spPr>
        <p:txBody>
          <a:bodyPr>
            <a:normAutofit fontScale="90000"/>
          </a:bodyPr>
          <a:lstStyle/>
          <a:p>
            <a:br>
              <a:rPr lang="hu-HU" b="1" dirty="0">
                <a:solidFill>
                  <a:srgbClr val="FF0000"/>
                </a:solidFill>
              </a:rPr>
            </a:br>
            <a:br>
              <a:rPr lang="hu-HU" b="1" dirty="0">
                <a:solidFill>
                  <a:srgbClr val="FF0000"/>
                </a:solidFill>
              </a:rPr>
            </a:br>
            <a:br>
              <a:rPr lang="hu-HU" b="1" dirty="0">
                <a:solidFill>
                  <a:srgbClr val="FF0000"/>
                </a:solidFill>
              </a:rPr>
            </a:br>
            <a:r>
              <a:rPr lang="hu-HU" b="1" dirty="0">
                <a:solidFill>
                  <a:srgbClr val="FF0000"/>
                </a:solidFill>
              </a:rPr>
              <a:t>Ellenőrző kérdések és válaszok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8060509-0272-4E6E-8042-1C41DE04E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622" y="3521075"/>
            <a:ext cx="9144000" cy="536825"/>
          </a:xfrm>
        </p:spPr>
        <p:txBody>
          <a:bodyPr/>
          <a:lstStyle/>
          <a:p>
            <a:r>
              <a:rPr lang="hu-HU" dirty="0"/>
              <a:t>A kérdés utáni kattintással kapja a helyes választ</a:t>
            </a:r>
            <a:endParaRPr lang="de-DE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020633E-0782-4F8C-BE4F-B3AC30A37442}"/>
              </a:ext>
            </a:extLst>
          </p:cNvPr>
          <p:cNvSpPr txBox="1"/>
          <p:nvPr/>
        </p:nvSpPr>
        <p:spPr>
          <a:xfrm>
            <a:off x="0" y="2466474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„A (mag)sugárzások hatása az (élő) anyagra” c. videóleckéhez.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07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73675BAE-1532-4551-BA75-6DA659592EF2}"/>
              </a:ext>
            </a:extLst>
          </p:cNvPr>
          <p:cNvSpPr txBox="1"/>
          <p:nvPr/>
        </p:nvSpPr>
        <p:spPr>
          <a:xfrm>
            <a:off x="0" y="84221"/>
            <a:ext cx="12192000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24. Eldöntött kérdés-e, hogy a kis sugárdózisoknak (pl. a természetes háttérsugárzásnak) van-e az élettani hatást tekintve küszöbértéke? </a:t>
            </a:r>
            <a:endParaRPr lang="hu-HU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95BF3D07-75D0-4B14-839D-3B3D66D3A129}"/>
              </a:ext>
            </a:extLst>
          </p:cNvPr>
          <p:cNvSpPr txBox="1"/>
          <p:nvPr/>
        </p:nvSpPr>
        <p:spPr>
          <a:xfrm>
            <a:off x="0" y="127534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Nem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sz="28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7ABEA9B-8E9E-4628-8702-E0C439DE6F8C}"/>
              </a:ext>
            </a:extLst>
          </p:cNvPr>
          <p:cNvSpPr txBox="1"/>
          <p:nvPr/>
        </p:nvSpPr>
        <p:spPr>
          <a:xfrm>
            <a:off x="0" y="1798567"/>
            <a:ext cx="12192000" cy="1454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25. Lehet-e annak jelentősége, ill. van-e abban az állításban igazság, hogy az emberi szervezetet érő folyamatos háttérsugárzás pozitív (küszöbérték nélküli) hatást gyakorol a szervezetre a reparáló (megújító) funkciók aktiválásával? </a:t>
            </a:r>
            <a:endParaRPr lang="hu-HU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41B7B18E-B0E1-427F-BA9E-AA39D8CF9D63}"/>
              </a:ext>
            </a:extLst>
          </p:cNvPr>
          <p:cNvSpPr txBox="1"/>
          <p:nvPr/>
        </p:nvSpPr>
        <p:spPr>
          <a:xfrm>
            <a:off x="0" y="335681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Igen.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56993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BA16A1D3-E11A-4773-8591-72FE83441965}"/>
              </a:ext>
            </a:extLst>
          </p:cNvPr>
          <p:cNvSpPr txBox="1"/>
          <p:nvPr/>
        </p:nvSpPr>
        <p:spPr>
          <a:xfrm>
            <a:off x="0" y="199144"/>
            <a:ext cx="12191999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Ionizáló hatású-e a látható fény?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8BC29AD-07E6-4E41-8F75-009B44253B77}"/>
              </a:ext>
            </a:extLst>
          </p:cNvPr>
          <p:cNvSpPr txBox="1"/>
          <p:nvPr/>
        </p:nvSpPr>
        <p:spPr>
          <a:xfrm>
            <a:off x="-1" y="969894"/>
            <a:ext cx="12191999" cy="541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i="1" dirty="0"/>
              <a:t>Nem, mert a foton energiája nem elegendő az ionizációra.</a:t>
            </a:r>
            <a:endParaRPr lang="de-DE" sz="2800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F745577-4F84-4CEE-9AF7-17E7A7C18C8F}"/>
              </a:ext>
            </a:extLst>
          </p:cNvPr>
          <p:cNvSpPr txBox="1"/>
          <p:nvPr/>
        </p:nvSpPr>
        <p:spPr>
          <a:xfrm>
            <a:off x="-1" y="1958586"/>
            <a:ext cx="12191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Non-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invazív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beavatkozásnak tekinthető-e az UV-fénnyel, gamma- vagy Röntgensugárzással való kezelés?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6FDEBAEC-C1A1-464A-9CCA-24311C1E985B}"/>
              </a:ext>
            </a:extLst>
          </p:cNvPr>
          <p:cNvSpPr txBox="1"/>
          <p:nvPr/>
        </p:nvSpPr>
        <p:spPr>
          <a:xfrm>
            <a:off x="-1" y="3098354"/>
            <a:ext cx="12191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Nem, mert ionizáló hatásúak.</a:t>
            </a:r>
            <a:endParaRPr lang="de-DE" sz="2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49AE606F-D7D7-4E55-845E-710BABBCE16D}"/>
              </a:ext>
            </a:extLst>
          </p:cNvPr>
          <p:cNvSpPr txBox="1"/>
          <p:nvPr/>
        </p:nvSpPr>
        <p:spPr>
          <a:xfrm>
            <a:off x="2" y="4160689"/>
            <a:ext cx="12191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 légkör ózon rétegét roncsolja vagy kelti, vagy esetleg mindkettőt befolyásolja a napfény UV-sugárzása?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9617EAF7-8665-4F90-8EFF-7F3F09C0450D}"/>
              </a:ext>
            </a:extLst>
          </p:cNvPr>
          <p:cNvSpPr txBox="1"/>
          <p:nvPr/>
        </p:nvSpPr>
        <p:spPr>
          <a:xfrm>
            <a:off x="3" y="5175700"/>
            <a:ext cx="12191997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Kelti is meg roncsolja is egy körfolyamat során.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866880CA-83FA-452D-BB1D-8B45094185B0}"/>
              </a:ext>
            </a:extLst>
          </p:cNvPr>
          <p:cNvSpPr txBox="1"/>
          <p:nvPr/>
        </p:nvSpPr>
        <p:spPr>
          <a:xfrm>
            <a:off x="0" y="20432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Milyen magasságban van az ózon réteg, amely számunkra jótékonyan szűri a napfény UV-tartományát?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9622AB60-F0D1-438A-8EA3-E796C616F164}"/>
              </a:ext>
            </a:extLst>
          </p:cNvPr>
          <p:cNvSpPr txBox="1"/>
          <p:nvPr/>
        </p:nvSpPr>
        <p:spPr>
          <a:xfrm>
            <a:off x="96253" y="126069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alsó sztratoszférában kb. 15-35 km magasságban.</a:t>
            </a:r>
            <a:endParaRPr lang="de-DE" sz="28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6FDE92E-B498-4227-BBCA-13F6B9A6CEFC}"/>
              </a:ext>
            </a:extLst>
          </p:cNvPr>
          <p:cNvSpPr txBox="1"/>
          <p:nvPr/>
        </p:nvSpPr>
        <p:spPr>
          <a:xfrm>
            <a:off x="0" y="24094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0070C0"/>
                </a:solidFill>
              </a:rPr>
              <a:t>5. Milyen vastag lenne ez az ózon réteg a Föld felszínén? 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48D42FFC-ADC0-4B2E-8B1E-7F8A145A7F8C}"/>
              </a:ext>
            </a:extLst>
          </p:cNvPr>
          <p:cNvSpPr txBox="1"/>
          <p:nvPr/>
        </p:nvSpPr>
        <p:spPr>
          <a:xfrm>
            <a:off x="0" y="294465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i="1" dirty="0"/>
              <a:t>Kb. 3 mm (300 </a:t>
            </a:r>
            <a:r>
              <a:rPr lang="hu-HU" sz="2800" i="1" dirty="0" err="1"/>
              <a:t>Dobson</a:t>
            </a:r>
            <a:r>
              <a:rPr lang="hu-HU" sz="2800" i="1" dirty="0"/>
              <a:t> egység)</a:t>
            </a:r>
            <a:endParaRPr lang="de-DE" sz="2800" i="1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5AD40017-A0F0-4025-9775-54BE236A80D6}"/>
              </a:ext>
            </a:extLst>
          </p:cNvPr>
          <p:cNvSpPr txBox="1"/>
          <p:nvPr/>
        </p:nvSpPr>
        <p:spPr>
          <a:xfrm>
            <a:off x="0" y="3982452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Miben különbözik a lágy (kis energiájú, pl. a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180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sugárzása) ill. a kemény (nagy energiájú, pl. 22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MeV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gamma-sugárzás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elnyelődése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vízben?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EBA8A41-4165-44C3-9B37-904DA5EC6036}"/>
              </a:ext>
            </a:extLst>
          </p:cNvPr>
          <p:cNvSpPr txBox="1"/>
          <p:nvPr/>
        </p:nvSpPr>
        <p:spPr>
          <a:xfrm>
            <a:off x="0" y="508406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nagyobb energiájú sugárzás mélyebbre hatol, és az elnyelés (relatív) maximuma a felszínről a felszín alatti (mélyebb) rétegekre tolódik.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2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D892F68A-94B7-4E9B-A66C-D9923AE8C809}"/>
              </a:ext>
            </a:extLst>
          </p:cNvPr>
          <p:cNvSpPr txBox="1"/>
          <p:nvPr/>
        </p:nvSpPr>
        <p:spPr>
          <a:xfrm>
            <a:off x="0" y="20453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Mi jellemzi a vízbe belépő párhuzamos, nagyenergiájú gamma sugarak térbeli profilját a mélyebb vízrétegekben?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F3B09709-5E43-4352-9954-6B400CCF6807}"/>
              </a:ext>
            </a:extLst>
          </p:cNvPr>
          <p:cNvSpPr txBox="1"/>
          <p:nvPr/>
        </p:nvSpPr>
        <p:spPr>
          <a:xfrm>
            <a:off x="0" y="1311441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Minél keményebb a sugárzás (azaz minél nagyobb a sugárzás kvantumjának energiája), annál inkább megmarad a vízbe való behatolás után is a sugárzás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nyalábosítottsága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(párhuzamossága), </a:t>
            </a:r>
            <a:r>
              <a:rPr lang="hu-HU" sz="2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vagyis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az oldalra való szórás annál kisebb térrészre korlátozódik.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7428C5B-FA29-4B47-965E-1E70CC659799}"/>
              </a:ext>
            </a:extLst>
          </p:cNvPr>
          <p:cNvSpPr txBox="1"/>
          <p:nvPr/>
        </p:nvSpPr>
        <p:spPr>
          <a:xfrm>
            <a:off x="0" y="328012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Mi az alapvető különbség az elektromágneses hullámok és a korpuszkuláris sugárzások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anyagbeli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transzmisszió­jának térbeli profilja (mélységtől való függése) között?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231897C9-E84C-4F3A-92E6-D0301181A3AA}"/>
              </a:ext>
            </a:extLst>
          </p:cNvPr>
          <p:cNvSpPr txBox="1"/>
          <p:nvPr/>
        </p:nvSpPr>
        <p:spPr>
          <a:xfrm>
            <a:off x="0" y="4665115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elektromágneses sugárzás intenzitása exponenciális függvény szerint csökken; nullára csak határesetben, nagyon nagy rétegvastagság (x → ∞) esetén csökken. A töltött részecskék sugárzása kis rétegvastagságban csak nagyon lassan csökken növekvő rétegvastagsággal, majd meredeken nullára zuhan a hatótávolságnál.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2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E82E654C-A278-4BA0-B8CD-E53D2F229957}"/>
              </a:ext>
            </a:extLst>
          </p:cNvPr>
          <p:cNvSpPr txBox="1"/>
          <p:nvPr/>
        </p:nvSpPr>
        <p:spPr>
          <a:xfrm>
            <a:off x="0" y="46825"/>
            <a:ext cx="1219200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Van-e a gamma-sugárzásnak hatótávolsága?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471B5C66-EAB8-46D5-AE6F-C9FDD186FACB}"/>
              </a:ext>
            </a:extLst>
          </p:cNvPr>
          <p:cNvSpPr txBox="1"/>
          <p:nvPr/>
        </p:nvSpPr>
        <p:spPr>
          <a:xfrm>
            <a:off x="0" y="664159"/>
            <a:ext cx="1219200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Nincs</a:t>
            </a: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984B544-3D37-4DC3-93ED-5511AAB5412A}"/>
              </a:ext>
            </a:extLst>
          </p:cNvPr>
          <p:cNvSpPr txBox="1"/>
          <p:nvPr/>
        </p:nvSpPr>
        <p:spPr>
          <a:xfrm>
            <a:off x="0" y="149233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Állítsa a LET érték szerint növekvő sorrendbe a nagy energiájú (10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MeV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elektron, proton, alfa- és nehézion-sugárzásokat!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57F49B38-28B9-48B5-84BA-65F1150D1E4E}"/>
              </a:ext>
            </a:extLst>
          </p:cNvPr>
          <p:cNvSpPr txBox="1"/>
          <p:nvPr/>
        </p:nvSpPr>
        <p:spPr>
          <a:xfrm>
            <a:off x="0" y="2380169"/>
            <a:ext cx="1219200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Elektron, proton, alfa- és nehézion-sugárzások</a:t>
            </a: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69AA34C-D67F-41E2-86C9-364D781BB252}"/>
              </a:ext>
            </a:extLst>
          </p:cNvPr>
          <p:cNvSpPr txBox="1"/>
          <p:nvPr/>
        </p:nvSpPr>
        <p:spPr>
          <a:xfrm>
            <a:off x="0" y="333427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Kb. mekkora a 10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MeV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energiájú alfa-részecske hatótávolsága biológiai szövetben?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C22461-4C8F-4784-B90A-FB8B41617FF9}"/>
              </a:ext>
            </a:extLst>
          </p:cNvPr>
          <p:cNvSpPr txBox="1"/>
          <p:nvPr/>
        </p:nvSpPr>
        <p:spPr>
          <a:xfrm>
            <a:off x="0" y="4288383"/>
            <a:ext cx="12192000" cy="669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≈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0,1 mm</a:t>
            </a: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8301DE12-C451-4D9A-859C-0D8F0E8F8E2F}"/>
              </a:ext>
            </a:extLst>
          </p:cNvPr>
          <p:cNvSpPr txBox="1"/>
          <p:nvPr/>
        </p:nvSpPr>
        <p:spPr>
          <a:xfrm>
            <a:off x="0" y="495792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Nagyságrendileg hányszor nagyobb a korpuszkuláris sugarak hatótávolsága levegőben, mint vízben?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68161196-9F8D-4B17-86F5-DB282C6883FB}"/>
              </a:ext>
            </a:extLst>
          </p:cNvPr>
          <p:cNvSpPr txBox="1"/>
          <p:nvPr/>
        </p:nvSpPr>
        <p:spPr>
          <a:xfrm>
            <a:off x="0" y="5912032"/>
            <a:ext cx="1219200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Kb. 3 nagyságrenddel</a:t>
            </a: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623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FBC79355-515A-4F07-A441-68220BD71AC8}"/>
              </a:ext>
            </a:extLst>
          </p:cNvPr>
          <p:cNvSpPr txBox="1"/>
          <p:nvPr/>
        </p:nvSpPr>
        <p:spPr>
          <a:xfrm>
            <a:off x="0" y="216568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Növekszik-e a részecske (pl. alfa-részecske) lineáris ionizációképessége, ha a közegbe jutva fokozatosan csökken a sebessége?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4BF334BA-BD5F-4B93-B491-70B886CB2356}"/>
              </a:ext>
            </a:extLst>
          </p:cNvPr>
          <p:cNvSpPr txBox="1"/>
          <p:nvPr/>
        </p:nvSpPr>
        <p:spPr>
          <a:xfrm>
            <a:off x="0" y="1194739"/>
            <a:ext cx="1219200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hu-HU" sz="2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Igen, ezt hívjuk Bragg-hatásnak</a:t>
            </a:r>
            <a:r>
              <a:rPr lang="hu-HU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D6B2CD5-ACD0-4EFD-A2AE-FBA905ECF669}"/>
              </a:ext>
            </a:extLst>
          </p:cNvPr>
          <p:cNvSpPr txBox="1"/>
          <p:nvPr/>
        </p:nvSpPr>
        <p:spPr>
          <a:xfrm>
            <a:off x="0" y="2240305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Hogyan változik </a:t>
            </a:r>
          </a:p>
          <a:p>
            <a:pPr lvl="0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a protonsugár LET értéke, </a:t>
            </a:r>
          </a:p>
          <a:p>
            <a:pPr lvl="0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a protonok száma és </a:t>
            </a:r>
          </a:p>
          <a:p>
            <a:pPr lvl="0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a protonok energiája a felszíntől a mélyebb rétegek felé haladva?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7C458AC-6129-47A8-A465-65238E1DA158}"/>
              </a:ext>
            </a:extLst>
          </p:cNvPr>
          <p:cNvSpPr txBox="1"/>
          <p:nvPr/>
        </p:nvSpPr>
        <p:spPr>
          <a:xfrm>
            <a:off x="0" y="4686162"/>
            <a:ext cx="12192000" cy="1590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hirtelen emelkedik a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Bragg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-csúcsnál; </a:t>
            </a:r>
          </a:p>
          <a:p>
            <a:pPr marL="228600"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a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Bragg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-csúcsig változatlan, majd letörik; </a:t>
            </a:r>
          </a:p>
          <a:p>
            <a:pPr marL="228600"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lankásan és folyamatosan csökken, majd a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Bragg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-csúcsnál eltűnik.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C2D4FED-058E-4DAE-AE73-C3DE26C5C767}"/>
              </a:ext>
            </a:extLst>
          </p:cNvPr>
          <p:cNvSpPr txBox="1"/>
          <p:nvPr/>
        </p:nvSpPr>
        <p:spPr>
          <a:xfrm>
            <a:off x="0" y="12031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Legalább mekkora energiára kell a protonokat felgyorsítani a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hadronterápia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sikerességéhez?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4CB6D524-E610-4B94-9E81-0E4C6680B23F}"/>
              </a:ext>
            </a:extLst>
          </p:cNvPr>
          <p:cNvSpPr txBox="1"/>
          <p:nvPr/>
        </p:nvSpPr>
        <p:spPr>
          <a:xfrm>
            <a:off x="0" y="126331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100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MeV</a:t>
            </a:r>
            <a:endParaRPr lang="de-DE" sz="28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F3F93FF-5C83-4F35-BDFB-5FD3D22AF18B}"/>
              </a:ext>
            </a:extLst>
          </p:cNvPr>
          <p:cNvSpPr txBox="1"/>
          <p:nvPr/>
        </p:nvSpPr>
        <p:spPr>
          <a:xfrm>
            <a:off x="0" y="198521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Milyen összefüggés van a nagyenergiájú protonsugárral kezelt tumor (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hadronterápia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mélysége és a protonok energiája között?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E4428448-79C7-4DAC-9B82-361946496924}"/>
              </a:ext>
            </a:extLst>
          </p:cNvPr>
          <p:cNvSpPr txBox="1"/>
          <p:nvPr/>
        </p:nvSpPr>
        <p:spPr>
          <a:xfrm>
            <a:off x="0" y="3212432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6695">
              <a:spcAft>
                <a:spcPts val="800"/>
              </a:spcAft>
            </a:pP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protonsugár </a:t>
            </a:r>
            <a:r>
              <a:rPr lang="hu-HU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Bragg</a:t>
            </a:r>
            <a:r>
              <a:rPr lang="hu-H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-csúcsa növekvő energiáknál a mélyebb rétegek felé tolódik, és olyan energiát kell kiválasztani, hogy a daganatot pontosan eltalálja.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2E183197-AAA8-474F-8E21-7DA2401B4564}"/>
              </a:ext>
            </a:extLst>
          </p:cNvPr>
          <p:cNvSpPr txBox="1"/>
          <p:nvPr/>
        </p:nvSpPr>
        <p:spPr>
          <a:xfrm>
            <a:off x="0" y="430730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 Lehet-e </a:t>
            </a:r>
            <a:r>
              <a:rPr lang="hu-HU" sz="2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hadronterápiát</a:t>
            </a: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elektronokkal végezni? 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5D0905EC-6329-4813-B62A-754CCF0F2258}"/>
              </a:ext>
            </a:extLst>
          </p:cNvPr>
          <p:cNvSpPr txBox="1"/>
          <p:nvPr/>
        </p:nvSpPr>
        <p:spPr>
          <a:xfrm>
            <a:off x="0" y="494722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Nem, mert az elektron nem </a:t>
            </a:r>
            <a:r>
              <a:rPr kumimoji="0" lang="hu-HU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hadron</a:t>
            </a:r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hanem lepton (könnyű részecske).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8406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C0F822C9-A149-4BF0-9485-7814A0AD41F2}"/>
              </a:ext>
            </a:extLst>
          </p:cNvPr>
          <p:cNvSpPr txBox="1"/>
          <p:nvPr/>
        </p:nvSpPr>
        <p:spPr>
          <a:xfrm>
            <a:off x="0" y="132347"/>
            <a:ext cx="12192000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Egy elektront, és egy nála 1938-szor nagyobb tömegű protont 100 kV potenciál-különbségen gyorsítunk fel. Melyik tesz szert és hányszor nagyobb energiára? 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13104596-C835-4583-9C5B-A2DD5515ED8E}"/>
              </a:ext>
            </a:extLst>
          </p:cNvPr>
          <p:cNvSpPr txBox="1"/>
          <p:nvPr/>
        </p:nvSpPr>
        <p:spPr>
          <a:xfrm>
            <a:off x="0" y="129941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Mindkettő 100 </a:t>
            </a:r>
            <a:r>
              <a:rPr kumimoji="0" lang="hu-HU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</a:t>
            </a:r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energiára tesz szert (persze a sebességeik nagyon különbözőek lesznek).</a:t>
            </a:r>
            <a:endParaRPr lang="de-DE" sz="28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DA705DE-13D1-4F06-B320-770B16AD86EA}"/>
              </a:ext>
            </a:extLst>
          </p:cNvPr>
          <p:cNvSpPr txBox="1"/>
          <p:nvPr/>
        </p:nvSpPr>
        <p:spPr>
          <a:xfrm>
            <a:off x="0" y="265494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 Hogyan függ az alfa-sugarak hatótávolságának logaritmusa a bomlási állandó logaritmusától? 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810CC8F8-D0DE-4249-8386-EB9E96D80DAD}"/>
              </a:ext>
            </a:extLst>
          </p:cNvPr>
          <p:cNvSpPr txBox="1"/>
          <p:nvPr/>
        </p:nvSpPr>
        <p:spPr>
          <a:xfrm>
            <a:off x="0" y="36090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Lineáris összefüggés van közöttük (Geiger-</a:t>
            </a:r>
            <a:r>
              <a:rPr kumimoji="0" lang="hu-HU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Nuttal</a:t>
            </a:r>
            <a:r>
              <a:rPr lang="hu-HU" sz="28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törvény)</a:t>
            </a:r>
            <a:endParaRPr lang="de-DE" sz="2800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20293D4-4AC2-434B-BDB5-FB5091E742CC}"/>
              </a:ext>
            </a:extLst>
          </p:cNvPr>
          <p:cNvSpPr txBox="1"/>
          <p:nvPr/>
        </p:nvSpPr>
        <p:spPr>
          <a:xfrm>
            <a:off x="0" y="4380913"/>
            <a:ext cx="12192000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 A kisebb vagy nagyobb élettartamú (felezési idejű) alfa sugárzásnak nagyobb-e a hatótávolsága? 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547957DB-51CC-4C9F-B8B2-6C77AE5F682C}"/>
              </a:ext>
            </a:extLst>
          </p:cNvPr>
          <p:cNvSpPr txBox="1"/>
          <p:nvPr/>
        </p:nvSpPr>
        <p:spPr>
          <a:xfrm>
            <a:off x="0" y="548170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kisebb élettartamúé (a gyorsabban lebomlóé)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8226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AD365D7D-9A50-4E2C-8E9C-D58BEFAB7DBE}"/>
              </a:ext>
            </a:extLst>
          </p:cNvPr>
          <p:cNvSpPr txBox="1"/>
          <p:nvPr/>
        </p:nvSpPr>
        <p:spPr>
          <a:xfrm>
            <a:off x="0" y="168442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 Hogyan kaphatunk magsugárzásként elektront (béta-sugárzás), ha nincs is elektron az atommagban? </a:t>
            </a:r>
            <a:endParaRPr lang="de-DE" sz="2800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3C295BC9-41C9-4793-A0E9-3F4677C230F3}"/>
              </a:ext>
            </a:extLst>
          </p:cNvPr>
          <p:cNvSpPr txBox="1"/>
          <p:nvPr/>
        </p:nvSpPr>
        <p:spPr>
          <a:xfrm>
            <a:off x="0" y="123925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Valóban nincs elektron stacionárius állapotban az atommagban, és csak magreakciók melléktermékeként keletkezik ideiglenes jelleggel.</a:t>
            </a:r>
            <a:endParaRPr lang="de-DE" sz="28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C15FFFD6-B347-4C73-A869-D8EC60D3C4F8}"/>
              </a:ext>
            </a:extLst>
          </p:cNvPr>
          <p:cNvSpPr txBox="1"/>
          <p:nvPr/>
        </p:nvSpPr>
        <p:spPr>
          <a:xfrm>
            <a:off x="0" y="2370221"/>
            <a:ext cx="12192000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 Áttekintő kérdés: mi a hasonlóság az atommagok gamma-sugárzása és a termikus energia között? 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CB40D7B-7C13-47E6-868B-C33CC3E4A0CC}"/>
              </a:ext>
            </a:extLst>
          </p:cNvPr>
          <p:cNvSpPr txBox="1"/>
          <p:nvPr/>
        </p:nvSpPr>
        <p:spPr>
          <a:xfrm>
            <a:off x="0" y="343543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Mindkettő egy energia-kaszkád végállomása, így mindkettő hulladék-energiának tekinthető: az atommag a feleslegessé váló energiájától ilyen módon szabadul meg, és hasonlóan, a fizikai-kémiai reakciók mellékterméke a termikus energia.</a:t>
            </a:r>
            <a:endParaRPr lang="de-DE" sz="2800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34A2491C-6DF7-4E8F-AB70-C2ED36B17AB5}"/>
              </a:ext>
            </a:extLst>
          </p:cNvPr>
          <p:cNvSpPr txBox="1"/>
          <p:nvPr/>
        </p:nvSpPr>
        <p:spPr>
          <a:xfrm>
            <a:off x="0" y="5048386"/>
            <a:ext cx="12192000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23. Van-e UV-sugárzási küszöbértéke a) a szürkehályog és b) a bőrpír kialakulásának? </a:t>
            </a:r>
            <a:endParaRPr lang="hu-HU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5E49232-379F-4D06-BD05-F4425E8B2F6C}"/>
              </a:ext>
            </a:extLst>
          </p:cNvPr>
          <p:cNvSpPr txBox="1"/>
          <p:nvPr/>
        </p:nvSpPr>
        <p:spPr>
          <a:xfrm>
            <a:off x="0" y="604231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hu-HU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nincs, b) van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357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829</Words>
  <Application>Microsoft Office PowerPoint</Application>
  <PresentationFormat>Szélesvásznú</PresentationFormat>
  <Paragraphs>58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Office-téma</vt:lpstr>
      <vt:lpstr>   Ellenőrző kérdések és válaszok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Kérdések- válaszok</dc:title>
  <dc:creator>Maróti Péter Dr.</dc:creator>
  <cp:lastModifiedBy>Maróti Péter Dr.</cp:lastModifiedBy>
  <cp:revision>16</cp:revision>
  <dcterms:created xsi:type="dcterms:W3CDTF">2020-08-01T18:33:48Z</dcterms:created>
  <dcterms:modified xsi:type="dcterms:W3CDTF">2020-08-06T07:02:20Z</dcterms:modified>
</cp:coreProperties>
</file>